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3" r:id="rId5"/>
    <p:sldId id="264" r:id="rId6"/>
    <p:sldId id="265" r:id="rId7"/>
    <p:sldId id="282" r:id="rId8"/>
    <p:sldId id="266" r:id="rId9"/>
    <p:sldId id="267" r:id="rId10"/>
    <p:sldId id="268" r:id="rId11"/>
    <p:sldId id="269" r:id="rId12"/>
    <p:sldId id="270" r:id="rId13"/>
    <p:sldId id="288" r:id="rId14"/>
    <p:sldId id="271" r:id="rId15"/>
    <p:sldId id="283" r:id="rId16"/>
    <p:sldId id="272" r:id="rId17"/>
    <p:sldId id="273" r:id="rId18"/>
    <p:sldId id="289" r:id="rId19"/>
    <p:sldId id="277" r:id="rId20"/>
    <p:sldId id="286" r:id="rId21"/>
    <p:sldId id="278" r:id="rId22"/>
    <p:sldId id="285" r:id="rId23"/>
    <p:sldId id="284" r:id="rId24"/>
    <p:sldId id="279" r:id="rId25"/>
    <p:sldId id="280" r:id="rId26"/>
    <p:sldId id="25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799493-98C1-49D3-A580-D07DE4E1CD19}"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A5A26-8FAB-48E6-B076-0ED533F67BC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799493-98C1-49D3-A580-D07DE4E1CD19}"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A5A26-8FAB-48E6-B076-0ED533F67BC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799493-98C1-49D3-A580-D07DE4E1CD19}"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A5A26-8FAB-48E6-B076-0ED533F67BC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799493-98C1-49D3-A580-D07DE4E1CD19}"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A5A26-8FAB-48E6-B076-0ED533F67BC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799493-98C1-49D3-A580-D07DE4E1CD19}" type="datetimeFigureOut">
              <a:rPr lang="en-US" smtClean="0"/>
              <a:pPr/>
              <a:t>5/25/2013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CA5A26-8FAB-48E6-B076-0ED533F67BC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799493-98C1-49D3-A580-D07DE4E1CD19}" type="datetimeFigureOut">
              <a:rPr lang="en-US" smtClean="0"/>
              <a:pPr/>
              <a:t>5/25/2013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CA5A26-8FAB-48E6-B076-0ED533F67BC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799493-98C1-49D3-A580-D07DE4E1CD19}" type="datetimeFigureOut">
              <a:rPr lang="en-US" smtClean="0"/>
              <a:pPr/>
              <a:t>5/25/2013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CA5A26-8FAB-48E6-B076-0ED533F67BC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799493-98C1-49D3-A580-D07DE4E1CD19}"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A5A26-8FAB-48E6-B076-0ED533F67BC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799493-98C1-49D3-A580-D07DE4E1CD19}"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A5A26-8FAB-48E6-B076-0ED533F67BC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799493-98C1-49D3-A580-D07DE4E1CD19}"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A5A26-8FAB-48E6-B076-0ED533F67BC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799493-98C1-49D3-A580-D07DE4E1CD19}"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A5A26-8FAB-48E6-B076-0ED533F67BC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799493-98C1-49D3-A580-D07DE4E1CD19}" type="datetimeFigureOut">
              <a:rPr lang="en-US" smtClean="0"/>
              <a:pPr/>
              <a:t>5/25/2013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CA5A26-8FAB-48E6-B076-0ED533F67B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Entire Course</a:t>
            </a:r>
            <a:endParaRPr lang="en-US" dirty="0"/>
          </a:p>
        </p:txBody>
      </p:sp>
      <p:sp>
        <p:nvSpPr>
          <p:cNvPr id="3" name="Subtitle 2"/>
          <p:cNvSpPr>
            <a:spLocks noGrp="1"/>
          </p:cNvSpPr>
          <p:nvPr>
            <p:ph type="body" idx="1"/>
          </p:nvPr>
        </p:nvSpPr>
        <p:spPr/>
        <p:txBody>
          <a:bodyPr/>
          <a:lstStyle/>
          <a:p>
            <a:r>
              <a:rPr lang="en-US" dirty="0" smtClean="0"/>
              <a:t>Lecture 32</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Romantic period</a:t>
            </a:r>
            <a:endParaRPr lang="en-US" dirty="0"/>
          </a:p>
        </p:txBody>
      </p:sp>
      <p:sp>
        <p:nvSpPr>
          <p:cNvPr id="5" name="Content Placeholder 4"/>
          <p:cNvSpPr>
            <a:spLocks noGrp="1"/>
          </p:cNvSpPr>
          <p:nvPr>
            <p:ph idx="1"/>
          </p:nvPr>
        </p:nvSpPr>
        <p:spPr/>
        <p:txBody>
          <a:bodyPr>
            <a:normAutofit lnSpcReduction="10000"/>
          </a:bodyPr>
          <a:lstStyle/>
          <a:p>
            <a:r>
              <a:rPr lang="en-US" dirty="0" smtClean="0"/>
              <a:t>Shifts in the view of nature and poetry as well as role of poet.</a:t>
            </a:r>
          </a:p>
          <a:p>
            <a:r>
              <a:rPr lang="en-US" dirty="0" smtClean="0"/>
              <a:t>From “imitation” of human nature, the major function becomes the expression of the poet’s emotion.</a:t>
            </a:r>
          </a:p>
          <a:p>
            <a:r>
              <a:rPr lang="en-US" dirty="0" smtClean="0"/>
              <a:t>The relation of the poem to the poet is more significant than its relation to its audience.</a:t>
            </a:r>
          </a:p>
          <a:p>
            <a:r>
              <a:rPr lang="en-US" dirty="0" smtClean="0"/>
              <a:t>The language of the ordinary is preferred over the artistic style of the previous century.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Romantic period</a:t>
            </a:r>
            <a:endParaRPr lang="en-US" dirty="0"/>
          </a:p>
        </p:txBody>
      </p:sp>
      <p:sp>
        <p:nvSpPr>
          <p:cNvPr id="3" name="Content Placeholder 2"/>
          <p:cNvSpPr>
            <a:spLocks noGrp="1"/>
          </p:cNvSpPr>
          <p:nvPr>
            <p:ph idx="1"/>
          </p:nvPr>
        </p:nvSpPr>
        <p:spPr/>
        <p:txBody>
          <a:bodyPr>
            <a:normAutofit fontScale="92500"/>
          </a:bodyPr>
          <a:lstStyle/>
          <a:p>
            <a:r>
              <a:rPr lang="en-US" dirty="0" smtClean="0"/>
              <a:t>The extension of horizon was social as well as chronological.</a:t>
            </a:r>
          </a:p>
          <a:p>
            <a:r>
              <a:rPr lang="en-US" dirty="0" smtClean="0"/>
              <a:t>Primitive and heroic societies become more and more objects of interest.</a:t>
            </a:r>
          </a:p>
          <a:p>
            <a:r>
              <a:rPr lang="en-US" dirty="0" smtClean="0"/>
              <a:t>People living outside urban gentility are regarded as proper subject matter for poetry.</a:t>
            </a:r>
          </a:p>
          <a:p>
            <a:r>
              <a:rPr lang="en-US" dirty="0" smtClean="0"/>
              <a:t>Wordsworth, “humble and rustic life was generally chosen because, in that condition, the essential passions of the heart find a better</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Romantic period</a:t>
            </a:r>
            <a:endParaRPr lang="en-US" dirty="0"/>
          </a:p>
        </p:txBody>
      </p:sp>
      <p:sp>
        <p:nvSpPr>
          <p:cNvPr id="3" name="Content Placeholder 2"/>
          <p:cNvSpPr>
            <a:spLocks noGrp="1"/>
          </p:cNvSpPr>
          <p:nvPr>
            <p:ph idx="1"/>
          </p:nvPr>
        </p:nvSpPr>
        <p:spPr/>
        <p:txBody>
          <a:bodyPr/>
          <a:lstStyle/>
          <a:p>
            <a:pPr>
              <a:buNone/>
            </a:pPr>
            <a:r>
              <a:rPr lang="en-US" dirty="0"/>
              <a:t> </a:t>
            </a:r>
            <a:r>
              <a:rPr lang="en-US" dirty="0" smtClean="0"/>
              <a:t>soil in which they can attain their maturity, are less under restraint, and speak a plainer and more emphatic language; because in that condition of life our elementary feelings coexist in state of greater simplicity, and consequently, can be more accurately contemplated, and more forcibly communicated.”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Romantic period</a:t>
            </a:r>
            <a:endParaRPr lang="en-US" dirty="0"/>
          </a:p>
        </p:txBody>
      </p:sp>
      <p:sp>
        <p:nvSpPr>
          <p:cNvPr id="3" name="Content Placeholder 2"/>
          <p:cNvSpPr>
            <a:spLocks noGrp="1"/>
          </p:cNvSpPr>
          <p:nvPr>
            <p:ph idx="1"/>
          </p:nvPr>
        </p:nvSpPr>
        <p:spPr/>
        <p:txBody>
          <a:bodyPr>
            <a:normAutofit lnSpcReduction="10000"/>
          </a:bodyPr>
          <a:lstStyle/>
          <a:p>
            <a:r>
              <a:rPr lang="en-US" dirty="0" smtClean="0"/>
              <a:t>The romantics moved beyond the polished life of the men in cities and their sensibilities, to explore ballads and folklores in literature.</a:t>
            </a:r>
          </a:p>
          <a:p>
            <a:r>
              <a:rPr lang="en-US" dirty="0" smtClean="0"/>
              <a:t>New political and social ideas also shaped new beliefs; the French Revolution, the Industrial Revolution and notions in psychology all played their part.</a:t>
            </a:r>
          </a:p>
          <a:p>
            <a:r>
              <a:rPr lang="en-US" dirty="0" smtClean="0"/>
              <a:t>The poem becomes an organic whole and Coleridge is the first romantic poet to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Romantic period</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emphasize it and discussions of “propriety” and “rules” become irrelevant.</a:t>
            </a:r>
          </a:p>
          <a:p>
            <a:r>
              <a:rPr lang="en-US" dirty="0" smtClean="0"/>
              <a:t>The poem refer back to the poet out of whose experience it is generated rather than forward to the audience.</a:t>
            </a:r>
          </a:p>
          <a:p>
            <a:r>
              <a:rPr lang="en-US" dirty="0" smtClean="0"/>
              <a:t>The romantic poet is isolated from society, and desires to escape from his loneliness not by human companionship but by discovering man through external nature.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Romantic Poetry</a:t>
            </a:r>
            <a:endParaRPr lang="en-US" dirty="0"/>
          </a:p>
        </p:txBody>
      </p:sp>
      <p:sp>
        <p:nvSpPr>
          <p:cNvPr id="3" name="Content Placeholder 2"/>
          <p:cNvSpPr>
            <a:spLocks noGrp="1"/>
          </p:cNvSpPr>
          <p:nvPr>
            <p:ph idx="1"/>
          </p:nvPr>
        </p:nvSpPr>
        <p:spPr/>
        <p:txBody>
          <a:bodyPr>
            <a:normAutofit/>
          </a:bodyPr>
          <a:lstStyle/>
          <a:p>
            <a:r>
              <a:rPr lang="en-US" dirty="0" smtClean="0"/>
              <a:t>William Wordsworth</a:t>
            </a:r>
          </a:p>
          <a:p>
            <a:endParaRPr lang="en-US" dirty="0"/>
          </a:p>
          <a:p>
            <a:r>
              <a:rPr lang="en-US" dirty="0" smtClean="0"/>
              <a:t>Samuel Taylor Coleridge</a:t>
            </a:r>
          </a:p>
          <a:p>
            <a:endParaRPr lang="en-US" dirty="0" smtClean="0"/>
          </a:p>
          <a:p>
            <a:r>
              <a:rPr lang="en-US" dirty="0" smtClean="0"/>
              <a:t>John Keats</a:t>
            </a:r>
          </a:p>
          <a:p>
            <a:endParaRPr lang="en-US" dirty="0" smtClean="0"/>
          </a:p>
          <a:p>
            <a:r>
              <a:rPr lang="en-US" dirty="0" smtClean="0"/>
              <a:t>Percy </a:t>
            </a:r>
            <a:r>
              <a:rPr lang="en-US" dirty="0" err="1" smtClean="0"/>
              <a:t>Bysshe</a:t>
            </a:r>
            <a:r>
              <a:rPr lang="en-US" dirty="0" smtClean="0"/>
              <a:t> </a:t>
            </a:r>
            <a:r>
              <a:rPr lang="en-US" dirty="0" smtClean="0"/>
              <a:t>Shelley</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William Wordsworth </a:t>
            </a:r>
            <a:endParaRPr lang="en-US" dirty="0"/>
          </a:p>
        </p:txBody>
      </p:sp>
      <p:sp>
        <p:nvSpPr>
          <p:cNvPr id="3" name="Content Placeholder 2"/>
          <p:cNvSpPr>
            <a:spLocks noGrp="1"/>
          </p:cNvSpPr>
          <p:nvPr>
            <p:ph idx="1"/>
          </p:nvPr>
        </p:nvSpPr>
        <p:spPr/>
        <p:txBody>
          <a:bodyPr/>
          <a:lstStyle/>
          <a:p>
            <a:r>
              <a:rPr lang="en-US" dirty="0" smtClean="0"/>
              <a:t>Poetry for him was the record of the state of mind which the poem recorded.</a:t>
            </a:r>
          </a:p>
          <a:p>
            <a:r>
              <a:rPr lang="en-US" dirty="0" smtClean="0"/>
              <a:t>A poet for him was a man of unusual emotional sensibility, whose emotions were later recollected and produced an awareness of human and universal significance.</a:t>
            </a:r>
          </a:p>
          <a:p>
            <a:r>
              <a:rPr lang="en-US" dirty="0" err="1" smtClean="0"/>
              <a:t>Tintern</a:t>
            </a:r>
            <a:r>
              <a:rPr lang="en-US" dirty="0" smtClean="0"/>
              <a:t> Abbey reveals the development of his attitude to nature.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 T. Coleridge </a:t>
            </a:r>
            <a:endParaRPr lang="en-US" dirty="0"/>
          </a:p>
        </p:txBody>
      </p:sp>
      <p:sp>
        <p:nvSpPr>
          <p:cNvPr id="3" name="Content Placeholder 2"/>
          <p:cNvSpPr>
            <a:spLocks noGrp="1"/>
          </p:cNvSpPr>
          <p:nvPr>
            <p:ph idx="1"/>
          </p:nvPr>
        </p:nvSpPr>
        <p:spPr/>
        <p:txBody>
          <a:bodyPr>
            <a:normAutofit fontScale="92500"/>
          </a:bodyPr>
          <a:lstStyle/>
          <a:p>
            <a:r>
              <a:rPr lang="en-US" dirty="0" smtClean="0"/>
              <a:t>He displays a romanticism quite different from Wordsworth; he combines the meditative and the magical.</a:t>
            </a:r>
          </a:p>
          <a:p>
            <a:r>
              <a:rPr lang="en-US" dirty="0" smtClean="0"/>
              <a:t>In Ancient Mariner he presents a symbolic adventure in which the handling of visual detail, the selection and ordering of the incidents, the manipulation of the meter, the control and the deliberate varying of the mood and tone, and the combination of the familiar and the exotic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 T. Coleridge</a:t>
            </a:r>
            <a:endParaRPr lang="en-US" dirty="0"/>
          </a:p>
        </p:txBody>
      </p:sp>
      <p:sp>
        <p:nvSpPr>
          <p:cNvPr id="3" name="Content Placeholder 2"/>
          <p:cNvSpPr>
            <a:spLocks noGrp="1"/>
          </p:cNvSpPr>
          <p:nvPr>
            <p:ph idx="1"/>
          </p:nvPr>
        </p:nvSpPr>
        <p:spPr/>
        <p:txBody>
          <a:bodyPr/>
          <a:lstStyle/>
          <a:p>
            <a:pPr>
              <a:buNone/>
            </a:pPr>
            <a:r>
              <a:rPr lang="en-US" dirty="0"/>
              <a:t> </a:t>
            </a:r>
            <a:r>
              <a:rPr lang="en-US" dirty="0" smtClean="0"/>
              <a:t>combine to produce a powerful poem.</a:t>
            </a:r>
          </a:p>
          <a:p>
            <a:r>
              <a:rPr lang="en-US" dirty="0" err="1" smtClean="0"/>
              <a:t>Kubla</a:t>
            </a:r>
            <a:r>
              <a:rPr lang="en-US" dirty="0" smtClean="0"/>
              <a:t> Khan is the most perfect example of what might be called the purely magical strain in Coleridge’s poetry.</a:t>
            </a:r>
          </a:p>
          <a:p>
            <a:r>
              <a:rPr lang="en-US" dirty="0" smtClean="0"/>
              <a:t>The poems that were studied included “The Ancient Mariner” &amp; “</a:t>
            </a:r>
            <a:r>
              <a:rPr lang="en-US" dirty="0" err="1" smtClean="0"/>
              <a:t>Kubla</a:t>
            </a:r>
            <a:r>
              <a:rPr lang="en-US" dirty="0" smtClean="0"/>
              <a:t> Khan”.</a:t>
            </a:r>
            <a:endParaRPr lang="en-US" dirty="0"/>
          </a:p>
          <a:p>
            <a:pPr>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 S. </a:t>
            </a:r>
            <a:r>
              <a:rPr lang="en-US" dirty="0" smtClean="0"/>
              <a:t>Shelley </a:t>
            </a:r>
            <a:endParaRPr lang="en-US" dirty="0"/>
          </a:p>
        </p:txBody>
      </p:sp>
      <p:sp>
        <p:nvSpPr>
          <p:cNvPr id="3" name="Content Placeholder 2"/>
          <p:cNvSpPr>
            <a:spLocks noGrp="1"/>
          </p:cNvSpPr>
          <p:nvPr>
            <p:ph idx="1"/>
          </p:nvPr>
        </p:nvSpPr>
        <p:spPr/>
        <p:txBody>
          <a:bodyPr/>
          <a:lstStyle/>
          <a:p>
            <a:r>
              <a:rPr lang="en-US" dirty="0" smtClean="0"/>
              <a:t>Shelley’s political and social hopes were increasingly associated with his transcendental view of the universe.</a:t>
            </a:r>
          </a:p>
          <a:p>
            <a:r>
              <a:rPr lang="en-US" dirty="0" smtClean="0"/>
              <a:t>There is a visionary integrity and a rhetorical force in his poetry.</a:t>
            </a:r>
          </a:p>
          <a:p>
            <a:r>
              <a:rPr lang="en-US" dirty="0" smtClean="0"/>
              <a:t>The poems that were studied included “Ode the West Wind” &amp; “Ode to a Skylark”.</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John Keats</a:t>
            </a:r>
            <a:endParaRPr lang="en-US" dirty="0"/>
          </a:p>
        </p:txBody>
      </p:sp>
      <p:sp>
        <p:nvSpPr>
          <p:cNvPr id="3" name="Content Placeholder 2"/>
          <p:cNvSpPr>
            <a:spLocks noGrp="1"/>
          </p:cNvSpPr>
          <p:nvPr>
            <p:ph idx="1"/>
          </p:nvPr>
        </p:nvSpPr>
        <p:spPr/>
        <p:txBody>
          <a:bodyPr>
            <a:normAutofit/>
          </a:bodyPr>
          <a:lstStyle/>
          <a:p>
            <a:r>
              <a:rPr lang="en-US" dirty="0" smtClean="0"/>
              <a:t>He is a romantic in his relish of sensation, his feeling for the Middle Ages, his Hellenism, his conception of the role of the poet, but made his own synthesis.</a:t>
            </a:r>
          </a:p>
          <a:p>
            <a:endParaRPr lang="en-US" dirty="0" smtClean="0"/>
          </a:p>
          <a:p>
            <a:r>
              <a:rPr lang="en-US" dirty="0" smtClean="0"/>
              <a:t>The poems that were studied were: “Ode on a Grecian Urn”, “Ode to a Nightingale” &amp; “Ode to Melancholy”.</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Victorian Period</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Victorian Poetry</a:t>
            </a:r>
            <a:endParaRPr lang="en-US" dirty="0"/>
          </a:p>
        </p:txBody>
      </p:sp>
      <p:sp>
        <p:nvSpPr>
          <p:cNvPr id="3" name="Content Placeholder 2"/>
          <p:cNvSpPr>
            <a:spLocks noGrp="1"/>
          </p:cNvSpPr>
          <p:nvPr>
            <p:ph idx="1"/>
          </p:nvPr>
        </p:nvSpPr>
        <p:spPr/>
        <p:txBody>
          <a:bodyPr/>
          <a:lstStyle/>
          <a:p>
            <a:r>
              <a:rPr lang="en-US" dirty="0" smtClean="0"/>
              <a:t>The Victorian poetry echoes the romantic sense of isolation; the poet is cut off by private grief from the world.</a:t>
            </a:r>
          </a:p>
          <a:p>
            <a:r>
              <a:rPr lang="en-US" dirty="0" smtClean="0"/>
              <a:t>Tennyson worried about God and Nature and man; about modern science and its effect on belief; and about the meaning of life.</a:t>
            </a:r>
          </a:p>
          <a:p>
            <a:r>
              <a:rPr lang="en-US" dirty="0" smtClean="0"/>
              <a:t>In some of his poems, the theme is an abiding sense of personal loss and overwhelming grief.</a:t>
            </a:r>
          </a:p>
          <a:p>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Alfred Tennyson </a:t>
            </a:r>
            <a:endParaRPr lang="en-US" dirty="0"/>
          </a:p>
        </p:txBody>
      </p:sp>
      <p:sp>
        <p:nvSpPr>
          <p:cNvPr id="3" name="Content Placeholder 2"/>
          <p:cNvSpPr>
            <a:spLocks noGrp="1"/>
          </p:cNvSpPr>
          <p:nvPr>
            <p:ph idx="1"/>
          </p:nvPr>
        </p:nvSpPr>
        <p:spPr/>
        <p:txBody>
          <a:bodyPr/>
          <a:lstStyle/>
          <a:p>
            <a:r>
              <a:rPr lang="en-US" dirty="0" smtClean="0"/>
              <a:t>Tennyson’s poetry renders a mood rather than to explore it. the images move outward, to create a generalized mood, rather than inward, to build up a more complex meaning within the poem.</a:t>
            </a:r>
          </a:p>
          <a:p>
            <a:r>
              <a:rPr lang="en-US" dirty="0" smtClean="0"/>
              <a:t>The poems that were studied included “Break, Break, Break”, “Tears, Idle Tears” and “St. Agnes Eve”.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4900" dirty="0" smtClean="0"/>
              <a:t>Robert Browning</a:t>
            </a:r>
            <a:br>
              <a:rPr lang="en-US" sz="4900" dirty="0" smtClean="0"/>
            </a:br>
            <a:endParaRPr lang="en-US" sz="4900" dirty="0"/>
          </a:p>
        </p:txBody>
      </p:sp>
      <p:sp>
        <p:nvSpPr>
          <p:cNvPr id="3" name="Content Placeholder 2"/>
          <p:cNvSpPr>
            <a:spLocks noGrp="1"/>
          </p:cNvSpPr>
          <p:nvPr>
            <p:ph idx="1"/>
          </p:nvPr>
        </p:nvSpPr>
        <p:spPr/>
        <p:txBody>
          <a:bodyPr/>
          <a:lstStyle/>
          <a:p>
            <a:r>
              <a:rPr lang="en-US" dirty="0" smtClean="0"/>
              <a:t>He broke away from the handling of sensory images and brings back a colloquial vigor.</a:t>
            </a:r>
          </a:p>
          <a:p>
            <a:r>
              <a:rPr lang="en-US" dirty="0" smtClean="0"/>
              <a:t>He is known for his dramatic monologues; the ability to explore characters argumentatively.</a:t>
            </a:r>
          </a:p>
          <a:p>
            <a:r>
              <a:rPr lang="en-US" dirty="0" smtClean="0"/>
              <a:t>The poems that were studied included “A Grammarian’s Funeral” and </a:t>
            </a:r>
            <a:r>
              <a:rPr lang="en-US" dirty="0" smtClean="0"/>
              <a:t>“My Last Duchess”.</a:t>
            </a:r>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4900" dirty="0" smtClean="0"/>
              <a:t>Mathew Arnold</a:t>
            </a:r>
            <a:br>
              <a:rPr lang="en-US" sz="4900" dirty="0" smtClean="0"/>
            </a:br>
            <a:endParaRPr lang="en-US" sz="4900" dirty="0"/>
          </a:p>
        </p:txBody>
      </p:sp>
      <p:sp>
        <p:nvSpPr>
          <p:cNvPr id="3" name="Content Placeholder 2"/>
          <p:cNvSpPr>
            <a:spLocks noGrp="1"/>
          </p:cNvSpPr>
          <p:nvPr>
            <p:ph idx="1"/>
          </p:nvPr>
        </p:nvSpPr>
        <p:spPr/>
        <p:txBody>
          <a:bodyPr>
            <a:normAutofit lnSpcReduction="10000"/>
          </a:bodyPr>
          <a:lstStyle/>
          <a:p>
            <a:r>
              <a:rPr lang="en-US" dirty="0" smtClean="0"/>
              <a:t>He is the true voice of the sensitive Victorian intellectual brooding over inevitable loss of faith and the meaning of life.</a:t>
            </a:r>
          </a:p>
          <a:p>
            <a:r>
              <a:rPr lang="en-US" dirty="0" smtClean="0"/>
              <a:t>Some elements of his poetry are: 19</a:t>
            </a:r>
            <a:r>
              <a:rPr lang="en-US" baseline="30000" dirty="0" smtClean="0"/>
              <a:t>th</a:t>
            </a:r>
            <a:r>
              <a:rPr lang="en-US" dirty="0" smtClean="0"/>
              <a:t> C Hellenism, romantic interest in folk tale and legend, the preference for solitary meditation  in evocative surroundings.</a:t>
            </a:r>
          </a:p>
          <a:p>
            <a:r>
              <a:rPr lang="en-US" dirty="0" smtClean="0"/>
              <a:t>His poems included “Dover Beach”, “Last Word” &amp; “Growing Old”.</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Modernism</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Modernism &amp; Symbolist Movement</a:t>
            </a:r>
            <a:endParaRPr lang="en-US" dirty="0"/>
          </a:p>
        </p:txBody>
      </p:sp>
      <p:sp>
        <p:nvSpPr>
          <p:cNvPr id="3" name="Content Placeholder 2"/>
          <p:cNvSpPr>
            <a:spLocks noGrp="1"/>
          </p:cNvSpPr>
          <p:nvPr>
            <p:ph idx="1"/>
          </p:nvPr>
        </p:nvSpPr>
        <p:spPr/>
        <p:txBody>
          <a:bodyPr>
            <a:normAutofit fontScale="92500"/>
          </a:bodyPr>
          <a:lstStyle/>
          <a:p>
            <a:r>
              <a:rPr lang="en-US" dirty="0" smtClean="0"/>
              <a:t>In the 20</a:t>
            </a:r>
            <a:r>
              <a:rPr lang="en-US" baseline="30000" dirty="0" smtClean="0"/>
              <a:t>th</a:t>
            </a:r>
            <a:r>
              <a:rPr lang="en-US" dirty="0" smtClean="0"/>
              <a:t> C, the Symbolists had a more revolutionary effect and their influence was absorbed in a more radical manner.</a:t>
            </a:r>
          </a:p>
          <a:p>
            <a:r>
              <a:rPr lang="en-US" dirty="0" smtClean="0"/>
              <a:t>The</a:t>
            </a:r>
            <a:r>
              <a:rPr lang="en-US" b="1" dirty="0" smtClean="0"/>
              <a:t> French Symbolist Movement</a:t>
            </a:r>
            <a:r>
              <a:rPr lang="en-US" dirty="0" smtClean="0"/>
              <a:t> shared the interest of the </a:t>
            </a:r>
            <a:r>
              <a:rPr lang="en-US" b="1" dirty="0" smtClean="0"/>
              <a:t>Imagist Movement </a:t>
            </a:r>
            <a:r>
              <a:rPr lang="en-US" dirty="0" smtClean="0"/>
              <a:t>in emphasizing clear and precise images, elimination of word that </a:t>
            </a:r>
            <a:r>
              <a:rPr lang="en-US" dirty="0" smtClean="0"/>
              <a:t>did </a:t>
            </a:r>
            <a:r>
              <a:rPr lang="en-US" dirty="0" smtClean="0"/>
              <a:t>not contribute, and a rhythm freed </a:t>
            </a:r>
            <a:r>
              <a:rPr lang="en-US" dirty="0" smtClean="0"/>
              <a:t>from </a:t>
            </a:r>
            <a:r>
              <a:rPr lang="en-US" dirty="0" smtClean="0"/>
              <a:t>the artificial demands of metrical regularity.</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Modernism</a:t>
            </a:r>
            <a:endParaRPr lang="en-US" dirty="0"/>
          </a:p>
        </p:txBody>
      </p:sp>
      <p:sp>
        <p:nvSpPr>
          <p:cNvPr id="3" name="Content Placeholder 2"/>
          <p:cNvSpPr>
            <a:spLocks noGrp="1"/>
          </p:cNvSpPr>
          <p:nvPr>
            <p:ph idx="1"/>
          </p:nvPr>
        </p:nvSpPr>
        <p:spPr/>
        <p:txBody>
          <a:bodyPr/>
          <a:lstStyle/>
          <a:p>
            <a:r>
              <a:rPr lang="en-US" dirty="0" smtClean="0"/>
              <a:t>Modernism in literature reveals a breaking away from established rules, traditions and conventions, fresh ways of looking at man’s position and function in the universe and many experiments in form and style.</a:t>
            </a:r>
          </a:p>
          <a:p>
            <a:r>
              <a:rPr lang="en-US" dirty="0" smtClean="0"/>
              <a:t>It is particularly concerned with language and how to use it.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Modernism &amp; T.S. Eliot</a:t>
            </a:r>
            <a:endParaRPr lang="en-US" dirty="0"/>
          </a:p>
        </p:txBody>
      </p:sp>
      <p:sp>
        <p:nvSpPr>
          <p:cNvPr id="3" name="Content Placeholder 2"/>
          <p:cNvSpPr>
            <a:spLocks noGrp="1"/>
          </p:cNvSpPr>
          <p:nvPr>
            <p:ph idx="1"/>
          </p:nvPr>
        </p:nvSpPr>
        <p:spPr/>
        <p:txBody>
          <a:bodyPr>
            <a:noAutofit/>
          </a:bodyPr>
          <a:lstStyle/>
          <a:p>
            <a:r>
              <a:rPr lang="en-US" dirty="0" smtClean="0"/>
              <a:t>T. S. Eliot’s “The Waste Land” is a foundational text in modernism. Broken, fragmented and seemingly unrelated slices of imagery come together to form a disjunctive anti-narrative (narrative challenging traditional conventions &amp; calling attention to itself to convey meaning to an audience). The reader is thrown into confusion, unable to see anything but a heap of broken images.</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Modernism &amp; T.S. Eliot</a:t>
            </a:r>
            <a:endParaRPr lang="en-US" dirty="0"/>
          </a:p>
        </p:txBody>
      </p:sp>
      <p:sp>
        <p:nvSpPr>
          <p:cNvPr id="3" name="Content Placeholder 2"/>
          <p:cNvSpPr>
            <a:spLocks noGrp="1"/>
          </p:cNvSpPr>
          <p:nvPr>
            <p:ph idx="1"/>
          </p:nvPr>
        </p:nvSpPr>
        <p:spPr/>
        <p:txBody>
          <a:bodyPr/>
          <a:lstStyle/>
          <a:p>
            <a:r>
              <a:rPr lang="en-US" dirty="0" smtClean="0"/>
              <a:t>The reader has to make meaning from dislocation and fragmentation; this construction of elusive meaning is essential to modernism.</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William Butler Yeats </a:t>
            </a:r>
            <a:endParaRPr lang="en-US" dirty="0"/>
          </a:p>
        </p:txBody>
      </p:sp>
      <p:sp>
        <p:nvSpPr>
          <p:cNvPr id="3" name="Content Placeholder 2"/>
          <p:cNvSpPr>
            <a:spLocks noGrp="1"/>
          </p:cNvSpPr>
          <p:nvPr>
            <p:ph idx="1"/>
          </p:nvPr>
        </p:nvSpPr>
        <p:spPr/>
        <p:txBody>
          <a:bodyPr>
            <a:normAutofit lnSpcReduction="10000"/>
          </a:bodyPr>
          <a:lstStyle/>
          <a:p>
            <a:r>
              <a:rPr lang="en-US" dirty="0" smtClean="0"/>
              <a:t>The imagery in Yeats’ poetry is arranged in pairs of contrasts: man and Nature, the human world and fairy world, the transient and the eternal, are paired against each other.</a:t>
            </a:r>
          </a:p>
          <a:p>
            <a:r>
              <a:rPr lang="en-US" dirty="0" smtClean="0"/>
              <a:t>He was fascinated by both Irish legend and the occult.</a:t>
            </a:r>
          </a:p>
          <a:p>
            <a:r>
              <a:rPr lang="en-US" dirty="0" smtClean="0"/>
              <a:t>His poems included “Easter 1916”, “The Rose Tree”, “The Second Coming”, “Sailing to Byzantium” &amp; “Wilde </a:t>
            </a:r>
            <a:r>
              <a:rPr lang="en-US" dirty="0" err="1" smtClean="0"/>
              <a:t>Swoone</a:t>
            </a:r>
            <a:r>
              <a:rPr lang="en-US" dirty="0" smtClean="0"/>
              <a:t> at </a:t>
            </a:r>
            <a:r>
              <a:rPr lang="en-US" dirty="0" err="1" smtClean="0"/>
              <a:t>Coole</a:t>
            </a:r>
            <a:r>
              <a:rPr lang="en-US" dirty="0" smtClean="0"/>
              <a: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 H. Auden</a:t>
            </a:r>
            <a:endParaRPr lang="en-US" dirty="0"/>
          </a:p>
        </p:txBody>
      </p:sp>
      <p:sp>
        <p:nvSpPr>
          <p:cNvPr id="3" name="Content Placeholder 2"/>
          <p:cNvSpPr>
            <a:spLocks noGrp="1"/>
          </p:cNvSpPr>
          <p:nvPr>
            <p:ph idx="1"/>
          </p:nvPr>
        </p:nvSpPr>
        <p:spPr/>
        <p:txBody>
          <a:bodyPr>
            <a:normAutofit/>
          </a:bodyPr>
          <a:lstStyle/>
          <a:p>
            <a:r>
              <a:rPr lang="en-US" dirty="0" smtClean="0"/>
              <a:t>Auden has shown himself inventive and exploratory.</a:t>
            </a:r>
          </a:p>
          <a:p>
            <a:r>
              <a:rPr lang="en-US" dirty="0" smtClean="0"/>
              <a:t>His ability to make arresting verse out of informal observation or a confession, combine to make him one of the most continuously interesting of modern poets.</a:t>
            </a:r>
          </a:p>
          <a:p>
            <a:r>
              <a:rPr lang="en-US" dirty="0" smtClean="0"/>
              <a:t>His poems included “The More Loving One” &amp; “As I Walked Out One Evening”.</a:t>
            </a:r>
          </a:p>
          <a:p>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Dylan Thomas</a:t>
            </a:r>
            <a:endParaRPr lang="en-US" dirty="0"/>
          </a:p>
        </p:txBody>
      </p:sp>
      <p:sp>
        <p:nvSpPr>
          <p:cNvPr id="3" name="Content Placeholder 2"/>
          <p:cNvSpPr>
            <a:spLocks noGrp="1"/>
          </p:cNvSpPr>
          <p:nvPr>
            <p:ph idx="1"/>
          </p:nvPr>
        </p:nvSpPr>
        <p:spPr/>
        <p:txBody>
          <a:bodyPr/>
          <a:lstStyle/>
          <a:p>
            <a:r>
              <a:rPr lang="en-US" dirty="0" smtClean="0"/>
              <a:t>His breathless and daring imagery, his compound adjectives, suggested a liberating verbal energy.</a:t>
            </a:r>
          </a:p>
          <a:p>
            <a:r>
              <a:rPr lang="en-US" dirty="0" smtClean="0"/>
              <a:t>His poems included “Death Shall Have No Dominion” &amp; “Clown in the Moon”.</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Philip Larkin</a:t>
            </a:r>
            <a:endParaRPr lang="en-US" dirty="0"/>
          </a:p>
        </p:txBody>
      </p:sp>
      <p:sp>
        <p:nvSpPr>
          <p:cNvPr id="3" name="Content Placeholder 2"/>
          <p:cNvSpPr>
            <a:spLocks noGrp="1"/>
          </p:cNvSpPr>
          <p:nvPr>
            <p:ph idx="1"/>
          </p:nvPr>
        </p:nvSpPr>
        <p:spPr/>
        <p:txBody>
          <a:bodyPr/>
          <a:lstStyle/>
          <a:p>
            <a:r>
              <a:rPr lang="en-US" dirty="0" smtClean="0"/>
              <a:t>His poetry is often seen as typically ambivalent with their prolonged debates with despair and the energy of their language and form which give them transcendent beauty.</a:t>
            </a:r>
          </a:p>
          <a:p>
            <a:pPr>
              <a:buNone/>
            </a:pPr>
            <a:endParaRPr lang="en-US" dirty="0" smtClean="0"/>
          </a:p>
          <a:p>
            <a:r>
              <a:rPr lang="en-US" dirty="0" smtClean="0"/>
              <a:t>His poems included “The </a:t>
            </a:r>
            <a:r>
              <a:rPr lang="en-US" dirty="0" err="1" smtClean="0"/>
              <a:t>Whistsun</a:t>
            </a:r>
            <a:r>
              <a:rPr lang="en-US" dirty="0" smtClean="0"/>
              <a:t> Weddings” &amp; “An Arundel Tomb”.</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506</TotalTime>
  <Words>1314</Words>
  <Application>Microsoft Office PowerPoint</Application>
  <PresentationFormat>On-screen Show (4:3)</PresentationFormat>
  <Paragraphs>92</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Review of Entire Course</vt:lpstr>
      <vt:lpstr>Romantic period</vt:lpstr>
      <vt:lpstr>Romantic period</vt:lpstr>
      <vt:lpstr>Romantic period</vt:lpstr>
      <vt:lpstr>Romantic period</vt:lpstr>
      <vt:lpstr>Romantic period</vt:lpstr>
      <vt:lpstr>Romantic Poetry</vt:lpstr>
      <vt:lpstr>William Wordsworth </vt:lpstr>
      <vt:lpstr>S. T. Coleridge </vt:lpstr>
      <vt:lpstr>S. T. Coleridge</vt:lpstr>
      <vt:lpstr>P. S. Shelley </vt:lpstr>
      <vt:lpstr>John Keats</vt:lpstr>
      <vt:lpstr>Victorian Period</vt:lpstr>
      <vt:lpstr>Victorian Poetry</vt:lpstr>
      <vt:lpstr>Alfred Tennyson </vt:lpstr>
      <vt:lpstr> Robert Browning </vt:lpstr>
      <vt:lpstr> Mathew Arnold </vt:lpstr>
      <vt:lpstr>Modernism</vt:lpstr>
      <vt:lpstr>Modernism &amp; Symbolist Movement</vt:lpstr>
      <vt:lpstr>Modernism</vt:lpstr>
      <vt:lpstr>Modernism &amp; T.S. Eliot</vt:lpstr>
      <vt:lpstr>Modernism &amp; T.S. Eliot</vt:lpstr>
      <vt:lpstr>William Butler Yeats </vt:lpstr>
      <vt:lpstr>W. H. Auden</vt:lpstr>
      <vt:lpstr>Dylan Thomas</vt:lpstr>
      <vt:lpstr>Philip Larkin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of Entire Course</dc:title>
  <dc:creator>Acer</dc:creator>
  <cp:lastModifiedBy>Administrator</cp:lastModifiedBy>
  <cp:revision>44</cp:revision>
  <dcterms:created xsi:type="dcterms:W3CDTF">2013-05-24T16:08:00Z</dcterms:created>
  <dcterms:modified xsi:type="dcterms:W3CDTF">2013-05-25T11:59:11Z</dcterms:modified>
</cp:coreProperties>
</file>