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81" r:id="rId9"/>
    <p:sldId id="282" r:id="rId10"/>
    <p:sldId id="283" r:id="rId11"/>
    <p:sldId id="279"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84" r:id="rId28"/>
    <p:sldId id="285" r:id="rId29"/>
    <p:sldId id="286" r:id="rId30"/>
    <p:sldId id="287"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531"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BAFE36-6683-4365-AE68-FDED9CCEABB9}"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AFE36-6683-4365-AE68-FDED9CCEABB9}"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AFE36-6683-4365-AE68-FDED9CCEABB9}"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BAFE36-6683-4365-AE68-FDED9CCEABB9}"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BAFE36-6683-4365-AE68-FDED9CCEABB9}" type="datetimeFigureOut">
              <a:rPr lang="en-US" smtClean="0"/>
              <a:pPr/>
              <a:t>5/24/2013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BAFE36-6683-4365-AE68-FDED9CCEABB9}" type="datetimeFigureOut">
              <a:rPr lang="en-US" smtClean="0"/>
              <a:pPr/>
              <a:t>5/24/2013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AFE36-6683-4365-AE68-FDED9CCEABB9}" type="datetimeFigureOut">
              <a:rPr lang="en-US" smtClean="0"/>
              <a:pPr/>
              <a:t>5/24/2013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AFE36-6683-4365-AE68-FDED9CCEABB9}"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AFE36-6683-4365-AE68-FDED9CCEABB9}"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AFE36-6683-4365-AE68-FDED9CCEABB9}"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BAFE36-6683-4365-AE68-FDED9CCEABB9}"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2C14A-F2C4-4774-BA7D-BBDF5B1161C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AFE36-6683-4365-AE68-FDED9CCEABB9}" type="datetimeFigureOut">
              <a:rPr lang="en-US" smtClean="0"/>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2C14A-F2C4-4774-BA7D-BBDF5B1161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More Loving One</a:t>
            </a:r>
            <a:endParaRPr lang="en-US" dirty="0"/>
          </a:p>
        </p:txBody>
      </p:sp>
      <p:sp>
        <p:nvSpPr>
          <p:cNvPr id="3" name="Subtitle 2"/>
          <p:cNvSpPr>
            <a:spLocks noGrp="1"/>
          </p:cNvSpPr>
          <p:nvPr>
            <p:ph type="subTitle" idx="1"/>
          </p:nvPr>
        </p:nvSpPr>
        <p:spPr/>
        <p:txBody>
          <a:bodyPr/>
          <a:lstStyle/>
          <a:p>
            <a:r>
              <a:rPr lang="en-US" dirty="0" smtClean="0"/>
              <a:t>W. H. Auden</a:t>
            </a:r>
          </a:p>
          <a:p>
            <a:r>
              <a:rPr lang="en-US" dirty="0" smtClean="0"/>
              <a:t>Lecture 31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Autofit/>
          </a:bodyPr>
          <a:lstStyle/>
          <a:p>
            <a:r>
              <a:rPr lang="en-GB" sz="2800" dirty="0"/>
              <a:t>Auden was an Anglo-American poet and one of the leading literary figures of the 20th century</a:t>
            </a:r>
            <a:r>
              <a:rPr lang="en-GB" sz="2800" dirty="0" smtClean="0"/>
              <a:t>.</a:t>
            </a:r>
          </a:p>
          <a:p>
            <a:r>
              <a:rPr lang="en-GB" sz="2800" dirty="0" err="1"/>
              <a:t>Wystan</a:t>
            </a:r>
            <a:r>
              <a:rPr lang="en-GB" sz="2800" dirty="0"/>
              <a:t> Hugh Auden was born in York on 21 February </a:t>
            </a:r>
            <a:r>
              <a:rPr lang="en-GB" sz="2800" dirty="0" smtClean="0"/>
              <a:t>1907</a:t>
            </a:r>
            <a:r>
              <a:rPr lang="en-GB" sz="2800" dirty="0"/>
              <a:t> </a:t>
            </a:r>
            <a:r>
              <a:rPr lang="en-GB" sz="2800" dirty="0" smtClean="0"/>
              <a:t>and he </a:t>
            </a:r>
            <a:r>
              <a:rPr lang="en-GB" sz="2800" dirty="0"/>
              <a:t>died in Austria on 29 September 1973</a:t>
            </a:r>
            <a:r>
              <a:rPr lang="en-GB" sz="2800" dirty="0" smtClean="0"/>
              <a:t>.</a:t>
            </a:r>
          </a:p>
          <a:p>
            <a:r>
              <a:rPr lang="en-US" sz="2800" dirty="0" smtClean="0"/>
              <a:t>Auden won the Pulitzer Prize in 1948 for </a:t>
            </a:r>
            <a:r>
              <a:rPr lang="en-US" sz="2800" i="1" dirty="0" smtClean="0"/>
              <a:t>The Age of Anxiety</a:t>
            </a:r>
            <a:r>
              <a:rPr lang="en-US" sz="2800" dirty="0" smtClean="0"/>
              <a:t>. Much of his poetry is concerned with moral issues and evidences a strong political, social, and psychological context.</a:t>
            </a:r>
          </a:p>
          <a:p>
            <a:r>
              <a:rPr lang="en-US" sz="2800" dirty="0" smtClean="0"/>
              <a:t>His poetry is versatile and inventive; his  linguistic innovations earned him the adjective “</a:t>
            </a:r>
            <a:r>
              <a:rPr lang="en-US" sz="2800" dirty="0" err="1" smtClean="0"/>
              <a:t>Audenesque</a:t>
            </a:r>
            <a:r>
              <a:rPr lang="en-US" sz="2800" dirty="0" smtClean="0"/>
              <a:t>”.</a:t>
            </a:r>
          </a:p>
          <a:p>
            <a:endParaRPr lang="en-GB" sz="2800" dirty="0" smtClean="0"/>
          </a:p>
          <a:p>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Autofit/>
          </a:bodyPr>
          <a:lstStyle/>
          <a:p>
            <a:r>
              <a:rPr lang="en-US" sz="2800" dirty="0" smtClean="0"/>
              <a:t>His poems are fragmentary and terse, relying on concrete images and colloquial language to convey Auden’s political and psychological concerns.</a:t>
            </a:r>
          </a:p>
          <a:p>
            <a:r>
              <a:rPr lang="en-US" sz="2800" dirty="0" smtClean="0"/>
              <a:t>Robert Bloom, writing in </a:t>
            </a:r>
            <a:r>
              <a:rPr lang="en-US" sz="2800" i="1" dirty="0" smtClean="0"/>
              <a:t>PMLA,</a:t>
            </a:r>
            <a:r>
              <a:rPr lang="en-US" sz="2800" dirty="0" smtClean="0"/>
              <a:t> </a:t>
            </a:r>
            <a:r>
              <a:rPr lang="en-US" sz="2800" dirty="0" smtClean="0"/>
              <a:t>commented </a:t>
            </a:r>
            <a:r>
              <a:rPr lang="en-US" sz="2800" dirty="0" smtClean="0"/>
              <a:t>about </a:t>
            </a:r>
            <a:r>
              <a:rPr lang="en-US" sz="2800" dirty="0" smtClean="0"/>
              <a:t>Auden’s </a:t>
            </a:r>
            <a:r>
              <a:rPr lang="en-US" sz="2800" dirty="0" smtClean="0"/>
              <a:t>writing in 1930</a:t>
            </a:r>
            <a:r>
              <a:rPr lang="en-US" sz="2800" dirty="0" smtClean="0"/>
              <a:t>, that “</a:t>
            </a:r>
            <a:r>
              <a:rPr lang="en-US" sz="2800" dirty="0" smtClean="0"/>
              <a:t>the omission of articles, demonstrative adjectives, subjects, conjunctions, relative pronouns, auxiliary verbs—form a language of extremity and urgency. Like </a:t>
            </a:r>
            <a:r>
              <a:rPr lang="en-US" sz="2800" dirty="0" err="1" smtClean="0"/>
              <a:t>telegraphese</a:t>
            </a:r>
            <a:r>
              <a:rPr lang="en-US" sz="2800" dirty="0" smtClean="0"/>
              <a:t> . . . it has time and patience only for the most important words.”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more loving one</a:t>
            </a:r>
            <a:endParaRPr lang="en-US" dirty="0"/>
          </a:p>
        </p:txBody>
      </p:sp>
      <p:sp>
        <p:nvSpPr>
          <p:cNvPr id="3" name="Content Placeholder 2"/>
          <p:cNvSpPr>
            <a:spLocks noGrp="1"/>
          </p:cNvSpPr>
          <p:nvPr>
            <p:ph idx="1"/>
          </p:nvPr>
        </p:nvSpPr>
        <p:spPr/>
        <p:txBody>
          <a:bodyPr>
            <a:normAutofit/>
          </a:bodyPr>
          <a:lstStyle/>
          <a:p>
            <a:pPr>
              <a:buNone/>
            </a:pPr>
            <a:r>
              <a:rPr lang="en-US" sz="2800" dirty="0" smtClean="0"/>
              <a:t>	 Looking up at the stars, I know quite well </a:t>
            </a:r>
          </a:p>
          <a:p>
            <a:pPr>
              <a:buNone/>
            </a:pPr>
            <a:r>
              <a:rPr lang="en-US" sz="2800" dirty="0"/>
              <a:t>	</a:t>
            </a:r>
            <a:r>
              <a:rPr lang="en-US" sz="2800" dirty="0" smtClean="0"/>
              <a:t>That, for all they care, I can go to hell, </a:t>
            </a:r>
          </a:p>
          <a:p>
            <a:pPr>
              <a:buNone/>
            </a:pPr>
            <a:r>
              <a:rPr lang="en-US" sz="2800" dirty="0"/>
              <a:t>	</a:t>
            </a:r>
            <a:r>
              <a:rPr lang="en-US" sz="2800" dirty="0" smtClean="0"/>
              <a:t>But on earth indifference is the least </a:t>
            </a:r>
          </a:p>
          <a:p>
            <a:pPr>
              <a:buNone/>
            </a:pPr>
            <a:r>
              <a:rPr lang="en-US" sz="2800" dirty="0"/>
              <a:t>	</a:t>
            </a:r>
            <a:r>
              <a:rPr lang="en-US" sz="2800" dirty="0" smtClean="0"/>
              <a:t>We have to dread from man or beast. </a:t>
            </a:r>
          </a:p>
          <a:p>
            <a:pPr>
              <a:buNone/>
            </a:pPr>
            <a:endParaRPr lang="en-US" sz="2800" dirty="0" smtClean="0"/>
          </a:p>
          <a:p>
            <a:pPr>
              <a:buNone/>
            </a:pPr>
            <a:r>
              <a:rPr lang="en-US" sz="2800" dirty="0" smtClean="0"/>
              <a:t>Theme of indifference; stars cannot feel so are lucky but man is not so lucky.</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How should we like it were stars to burn</a:t>
            </a:r>
          </a:p>
          <a:p>
            <a:pPr>
              <a:buNone/>
            </a:pPr>
            <a:r>
              <a:rPr lang="en-US" sz="2800" dirty="0"/>
              <a:t>	</a:t>
            </a:r>
            <a:r>
              <a:rPr lang="en-US" sz="2800" dirty="0" smtClean="0"/>
              <a:t> With a passion for us we could not return? </a:t>
            </a:r>
          </a:p>
          <a:p>
            <a:pPr>
              <a:buNone/>
            </a:pPr>
            <a:r>
              <a:rPr lang="en-US" sz="2800" dirty="0"/>
              <a:t>	</a:t>
            </a:r>
            <a:r>
              <a:rPr lang="en-US" sz="2800" dirty="0" smtClean="0"/>
              <a:t>If equal affection cannot be, </a:t>
            </a:r>
          </a:p>
          <a:p>
            <a:pPr>
              <a:buNone/>
            </a:pPr>
            <a:r>
              <a:rPr lang="en-US" sz="2800" dirty="0"/>
              <a:t>	</a:t>
            </a:r>
            <a:r>
              <a:rPr lang="en-US" sz="2800" dirty="0" smtClean="0"/>
              <a:t>Let the more loving one be me. </a:t>
            </a:r>
          </a:p>
          <a:p>
            <a:pPr>
              <a:buNone/>
            </a:pPr>
            <a:endParaRPr lang="en-US" sz="2800" dirty="0" smtClean="0"/>
          </a:p>
          <a:p>
            <a:pPr>
              <a:buNone/>
            </a:pPr>
            <a:r>
              <a:rPr lang="en-US" sz="2800" dirty="0" smtClean="0"/>
              <a:t>He puts himself in others shoes and describes the pain of unrequited love and the desire not to inflict that pain upon anyone.</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Admirer as I think I am </a:t>
            </a:r>
          </a:p>
          <a:p>
            <a:pPr>
              <a:buNone/>
            </a:pPr>
            <a:r>
              <a:rPr lang="en-US" sz="2800" dirty="0"/>
              <a:t>	</a:t>
            </a:r>
            <a:r>
              <a:rPr lang="en-US" sz="2800" dirty="0" smtClean="0"/>
              <a:t>Of stars that do not give a damn, </a:t>
            </a:r>
          </a:p>
          <a:p>
            <a:pPr>
              <a:buNone/>
            </a:pPr>
            <a:r>
              <a:rPr lang="en-US" sz="2800" dirty="0"/>
              <a:t>	</a:t>
            </a:r>
            <a:r>
              <a:rPr lang="en-US" sz="2800" dirty="0" smtClean="0"/>
              <a:t>I cannot, now I see them, say </a:t>
            </a:r>
          </a:p>
          <a:p>
            <a:pPr>
              <a:buNone/>
            </a:pPr>
            <a:r>
              <a:rPr lang="en-US" sz="2800" dirty="0"/>
              <a:t>	</a:t>
            </a:r>
            <a:r>
              <a:rPr lang="en-US" sz="2800" dirty="0" smtClean="0"/>
              <a:t>I missed one terribly all day. </a:t>
            </a:r>
          </a:p>
          <a:p>
            <a:pPr>
              <a:buNone/>
            </a:pPr>
            <a:endParaRPr lang="en-US" sz="2800" dirty="0" smtClean="0"/>
          </a:p>
          <a:p>
            <a:pPr>
              <a:buNone/>
            </a:pPr>
            <a:r>
              <a:rPr lang="en-US" sz="2800" dirty="0" smtClean="0"/>
              <a:t>The stanza is contradictory.</a:t>
            </a:r>
          </a:p>
          <a:p>
            <a:pPr>
              <a:buNone/>
            </a:pPr>
            <a:r>
              <a:rPr lang="en-US" sz="2800" dirty="0" smtClean="0"/>
              <a:t>Stars are invisible during day; the poet says that he was hardly aware of their absence.</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Autofit/>
          </a:bodyPr>
          <a:lstStyle/>
          <a:p>
            <a:pPr>
              <a:buNone/>
            </a:pPr>
            <a:r>
              <a:rPr lang="en-US" sz="2800" dirty="0" smtClean="0"/>
              <a:t>	Were all stars to disappear or die, </a:t>
            </a:r>
          </a:p>
          <a:p>
            <a:pPr>
              <a:buNone/>
            </a:pPr>
            <a:r>
              <a:rPr lang="en-US" sz="2800" dirty="0"/>
              <a:t>	</a:t>
            </a:r>
            <a:r>
              <a:rPr lang="en-US" sz="2800" dirty="0" smtClean="0"/>
              <a:t>I should learn to look at an empty sky </a:t>
            </a:r>
          </a:p>
          <a:p>
            <a:pPr>
              <a:buNone/>
            </a:pPr>
            <a:r>
              <a:rPr lang="en-US" sz="2800" dirty="0"/>
              <a:t>	</a:t>
            </a:r>
            <a:r>
              <a:rPr lang="en-US" sz="2800" dirty="0" smtClean="0"/>
              <a:t>And feel its total dark sublime, </a:t>
            </a:r>
          </a:p>
          <a:p>
            <a:pPr>
              <a:buNone/>
            </a:pPr>
            <a:r>
              <a:rPr lang="en-US" sz="2800" dirty="0"/>
              <a:t>	</a:t>
            </a:r>
            <a:r>
              <a:rPr lang="en-US" sz="2800" dirty="0" smtClean="0"/>
              <a:t>Though this might take me a little time.</a:t>
            </a:r>
          </a:p>
          <a:p>
            <a:pPr>
              <a:buNone/>
            </a:pPr>
            <a:endParaRPr lang="en-US" sz="2800" dirty="0" smtClean="0"/>
          </a:p>
          <a:p>
            <a:pPr>
              <a:buNone/>
            </a:pPr>
            <a:r>
              <a:rPr lang="en-US" sz="2800" dirty="0" smtClean="0"/>
              <a:t>Human nature is adaptable; if the night sky is to become devoid of stars and turn dark, the poet feels that he will get used to that too.</a:t>
            </a:r>
          </a:p>
          <a:p>
            <a:pPr>
              <a:buNone/>
            </a:pPr>
            <a:r>
              <a:rPr lang="en-US" sz="2800" dirty="0" smtClean="0"/>
              <a:t>Time is thus a great influence and healer.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a:t>
            </a:r>
            <a:endParaRPr lang="en-US" dirty="0"/>
          </a:p>
        </p:txBody>
      </p:sp>
      <p:sp>
        <p:nvSpPr>
          <p:cNvPr id="3" name="Content Placeholder 2"/>
          <p:cNvSpPr>
            <a:spLocks noGrp="1"/>
          </p:cNvSpPr>
          <p:nvPr>
            <p:ph idx="1"/>
          </p:nvPr>
        </p:nvSpPr>
        <p:spPr/>
        <p:txBody>
          <a:bodyPr>
            <a:noAutofit/>
          </a:bodyPr>
          <a:lstStyle/>
          <a:p>
            <a:r>
              <a:rPr lang="en-US" sz="2800" dirty="0" smtClean="0"/>
              <a:t>Auden effectively uses symbolism and representation to build his theme on indifference and how it became a common phenomenon of modern society.</a:t>
            </a:r>
          </a:p>
          <a:p>
            <a:r>
              <a:rPr lang="en-US" sz="2800" dirty="0" smtClean="0"/>
              <a:t>Auden uses the “stars” throughout the poem to represent the general population or the loved ones, and how people show a lack of concern for others.</a:t>
            </a:r>
          </a:p>
          <a:p>
            <a:r>
              <a:rPr lang="en-US" sz="2800" dirty="0" smtClean="0"/>
              <a:t>The poet used the skies, containing millions of “stars</a:t>
            </a:r>
            <a:r>
              <a:rPr lang="en-US" sz="2800" dirty="0" smtClean="0"/>
              <a:t>”, to represent people, </a:t>
            </a:r>
            <a:r>
              <a:rPr lang="en-US" sz="2800" dirty="0" smtClean="0"/>
              <a:t>and the earth to represent detachment between people. </a:t>
            </a:r>
            <a:br>
              <a:rPr lang="en-US" sz="2800" dirty="0" smtClean="0"/>
            </a:br>
            <a:r>
              <a:rPr lang="en-US" sz="2800" dirty="0" smtClean="0"/>
              <a:t/>
            </a:r>
            <a:br>
              <a:rPr lang="en-US" sz="2800" dirty="0" smtClean="0"/>
            </a:b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The message of the poem appears to be that we should be “more loving,” to divorce ourselves from the darkness of indifference.</a:t>
            </a:r>
          </a:p>
          <a:p>
            <a:r>
              <a:rPr lang="en-US" sz="2800" dirty="0" smtClean="0"/>
              <a:t>The poet wants to be the ‘more loving one’ than the one to show indifference to those that love.</a:t>
            </a:r>
          </a:p>
          <a:p>
            <a:r>
              <a:rPr lang="en-US" sz="2800" dirty="0" smtClean="0"/>
              <a:t>The symbolism and contradictions lend beauty to the otherwise simple poem.</a:t>
            </a:r>
          </a:p>
          <a:p>
            <a:pPr>
              <a:buNone/>
            </a:pPr>
            <a:endParaRPr lang="en-US" sz="2800" dirty="0" smtClean="0"/>
          </a:p>
          <a:p>
            <a:endParaRPr lang="en-US" sz="2800" dirty="0" smtClean="0"/>
          </a:p>
          <a:p>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As I walked out one evening</a:t>
            </a:r>
            <a:endParaRPr lang="en-US" dirty="0"/>
          </a:p>
        </p:txBody>
      </p:sp>
      <p:sp>
        <p:nvSpPr>
          <p:cNvPr id="5" name="Text Placeholder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dirty="0" smtClean="0"/>
              <a:t>The poem is an allegorical conversation between Love and Time as they discuss the power of love to conquer eternity.</a:t>
            </a:r>
            <a:endParaRPr lang="en-US" smtClean="0"/>
          </a:p>
          <a:p>
            <a:pPr>
              <a:buNone/>
            </a:pPr>
            <a:endParaRPr lang="en-US" dirty="0" smtClean="0"/>
          </a:p>
          <a:p>
            <a:r>
              <a:rPr lang="en-US" dirty="0" smtClean="0"/>
              <a:t>Auden wrote the poem in 1937 and first published it in his 1940 volume, </a:t>
            </a:r>
            <a:r>
              <a:rPr lang="en-US" i="1" dirty="0" smtClean="0"/>
              <a:t>Another Time</a:t>
            </a:r>
            <a:r>
              <a:rPr lang="en-US" dirty="0" smtClean="0"/>
              <a:t>.</a:t>
            </a:r>
          </a:p>
          <a:p>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As I walked out </a:t>
            </a:r>
            <a:r>
              <a:rPr lang="en-US" sz="2800" b="1" dirty="0" smtClean="0"/>
              <a:t>one evening</a:t>
            </a:r>
            <a:r>
              <a:rPr lang="en-US" sz="2800" dirty="0" smtClean="0"/>
              <a:t>, </a:t>
            </a:r>
          </a:p>
          <a:p>
            <a:pPr>
              <a:buNone/>
            </a:pPr>
            <a:r>
              <a:rPr lang="en-US" sz="2800" dirty="0"/>
              <a:t>	</a:t>
            </a:r>
            <a:r>
              <a:rPr lang="en-US" sz="2800" dirty="0" smtClean="0"/>
              <a:t>Walking down</a:t>
            </a:r>
            <a:r>
              <a:rPr lang="en-US" sz="2800" b="1" dirty="0" smtClean="0"/>
              <a:t> Bristol Street,</a:t>
            </a:r>
          </a:p>
          <a:p>
            <a:pPr>
              <a:buNone/>
            </a:pPr>
            <a:r>
              <a:rPr lang="en-US" sz="2800" b="1" dirty="0"/>
              <a:t>	</a:t>
            </a:r>
            <a:r>
              <a:rPr lang="en-US" sz="2800" b="1" dirty="0" smtClean="0"/>
              <a:t>The crowds upon the pavement </a:t>
            </a:r>
          </a:p>
          <a:p>
            <a:pPr>
              <a:buNone/>
            </a:pPr>
            <a:r>
              <a:rPr lang="en-US" sz="2800" b="1" dirty="0"/>
              <a:t>	</a:t>
            </a:r>
            <a:r>
              <a:rPr lang="en-US" sz="2800" b="1" dirty="0" smtClean="0"/>
              <a:t>Were fields of harvest wheat. </a:t>
            </a:r>
          </a:p>
          <a:p>
            <a:pPr>
              <a:buNone/>
            </a:pPr>
            <a:endParaRPr lang="en-US" sz="2800" b="1" dirty="0"/>
          </a:p>
          <a:p>
            <a:pPr>
              <a:buNone/>
            </a:pPr>
            <a:r>
              <a:rPr lang="en-US" sz="2800" dirty="0" smtClean="0"/>
              <a:t>Fall, or the harvest season, is metaphor for old age.</a:t>
            </a:r>
          </a:p>
          <a:p>
            <a:pPr>
              <a:buNone/>
            </a:pPr>
            <a:r>
              <a:rPr lang="en-US" sz="2800" dirty="0" smtClean="0"/>
              <a:t>The speaker is reminded of our journey to winter years.</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down by the</a:t>
            </a:r>
            <a:r>
              <a:rPr lang="en-US" sz="2800" b="1" dirty="0" smtClean="0"/>
              <a:t> brimming river </a:t>
            </a:r>
          </a:p>
          <a:p>
            <a:pPr>
              <a:buNone/>
            </a:pPr>
            <a:r>
              <a:rPr lang="en-US" sz="2800" dirty="0"/>
              <a:t>	</a:t>
            </a:r>
            <a:r>
              <a:rPr lang="en-US" sz="2800" dirty="0" smtClean="0"/>
              <a:t>I heard </a:t>
            </a:r>
            <a:r>
              <a:rPr lang="en-US" sz="2800" b="1" dirty="0" smtClean="0"/>
              <a:t>a lover sing </a:t>
            </a:r>
          </a:p>
          <a:p>
            <a:pPr>
              <a:buNone/>
            </a:pPr>
            <a:r>
              <a:rPr lang="en-US" sz="2800" dirty="0"/>
              <a:t>	</a:t>
            </a:r>
            <a:r>
              <a:rPr lang="en-US" sz="2800" dirty="0" smtClean="0"/>
              <a:t>Under an</a:t>
            </a:r>
            <a:r>
              <a:rPr lang="en-US" sz="2800" b="1" dirty="0" smtClean="0"/>
              <a:t> arch of the railway:</a:t>
            </a:r>
          </a:p>
          <a:p>
            <a:pPr>
              <a:buNone/>
            </a:pPr>
            <a:r>
              <a:rPr lang="en-US" sz="2800" b="1" dirty="0"/>
              <a:t>	</a:t>
            </a:r>
            <a:r>
              <a:rPr lang="en-US" sz="2800" b="1" dirty="0" smtClean="0"/>
              <a:t> 'Love has no ending. </a:t>
            </a:r>
          </a:p>
          <a:p>
            <a:pPr>
              <a:buNone/>
            </a:pPr>
            <a:endParaRPr lang="en-US" sz="2800" dirty="0"/>
          </a:p>
          <a:p>
            <a:pPr>
              <a:buNone/>
            </a:pPr>
            <a:r>
              <a:rPr lang="en-US" sz="2800" dirty="0" smtClean="0"/>
              <a:t>The speaker hears two lovers pledging love to each other.</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'I'll love you, dear, I'll love you</a:t>
            </a:r>
          </a:p>
          <a:p>
            <a:pPr>
              <a:buNone/>
            </a:pPr>
            <a:r>
              <a:rPr lang="en-US" sz="2800" dirty="0"/>
              <a:t>	</a:t>
            </a:r>
            <a:r>
              <a:rPr lang="en-US" sz="2800" dirty="0" smtClean="0"/>
              <a:t>Till China and Africa meet,</a:t>
            </a:r>
          </a:p>
          <a:p>
            <a:pPr>
              <a:buNone/>
            </a:pPr>
            <a:r>
              <a:rPr lang="en-US" sz="2800" dirty="0"/>
              <a:t>	</a:t>
            </a:r>
            <a:r>
              <a:rPr lang="en-US" sz="2800" dirty="0" smtClean="0"/>
              <a:t>And the river jumps over the mountain </a:t>
            </a:r>
          </a:p>
          <a:p>
            <a:pPr>
              <a:buNone/>
            </a:pPr>
            <a:r>
              <a:rPr lang="en-US" sz="2800" dirty="0"/>
              <a:t>	</a:t>
            </a:r>
            <a:r>
              <a:rPr lang="en-US" sz="2800" dirty="0" smtClean="0"/>
              <a:t>And the salmon sing in the street, </a:t>
            </a:r>
          </a:p>
          <a:p>
            <a:pPr>
              <a:buNone/>
            </a:pPr>
            <a:endParaRPr lang="en-US" sz="2800" dirty="0"/>
          </a:p>
          <a:p>
            <a:pPr>
              <a:buNone/>
            </a:pPr>
            <a:r>
              <a:rPr lang="en-US" sz="2800" dirty="0" smtClean="0"/>
              <a:t>The lovers exchange promises of utter devotion.</a:t>
            </a:r>
          </a:p>
          <a:p>
            <a:pPr>
              <a:buNone/>
            </a:pP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a:t>	</a:t>
            </a:r>
            <a:r>
              <a:rPr lang="en-US" sz="2800" dirty="0" smtClean="0"/>
              <a:t> 'I'll love you till the ocean</a:t>
            </a:r>
          </a:p>
          <a:p>
            <a:pPr>
              <a:buNone/>
            </a:pPr>
            <a:r>
              <a:rPr lang="en-US" sz="2800" dirty="0"/>
              <a:t>	</a:t>
            </a:r>
            <a:r>
              <a:rPr lang="en-US" sz="2800" dirty="0" smtClean="0"/>
              <a:t>Is folded and hung up to dry </a:t>
            </a:r>
          </a:p>
          <a:p>
            <a:pPr>
              <a:buNone/>
            </a:pPr>
            <a:r>
              <a:rPr lang="en-US" sz="2800" dirty="0"/>
              <a:t>	</a:t>
            </a:r>
            <a:r>
              <a:rPr lang="en-US" sz="2800" dirty="0" smtClean="0"/>
              <a:t>And the seven stars go squawking </a:t>
            </a:r>
          </a:p>
          <a:p>
            <a:pPr>
              <a:buNone/>
            </a:pPr>
            <a:r>
              <a:rPr lang="en-US" sz="2800" dirty="0"/>
              <a:t>	</a:t>
            </a:r>
            <a:r>
              <a:rPr lang="en-US" sz="2800" dirty="0" smtClean="0"/>
              <a:t>Like geese about the sky. </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5</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 years shall run like rabbits, </a:t>
            </a:r>
          </a:p>
          <a:p>
            <a:pPr>
              <a:buNone/>
            </a:pPr>
            <a:r>
              <a:rPr lang="en-US" sz="2800" dirty="0"/>
              <a:t>	</a:t>
            </a:r>
            <a:r>
              <a:rPr lang="en-US" sz="2800" dirty="0" smtClean="0"/>
              <a:t>For in my arms I hold </a:t>
            </a:r>
          </a:p>
          <a:p>
            <a:pPr>
              <a:buNone/>
            </a:pPr>
            <a:r>
              <a:rPr lang="en-US" sz="2800" dirty="0"/>
              <a:t>	</a:t>
            </a:r>
            <a:r>
              <a:rPr lang="en-US" sz="2800" dirty="0" smtClean="0"/>
              <a:t>The Flower of the Ages, </a:t>
            </a:r>
          </a:p>
          <a:p>
            <a:pPr>
              <a:buNone/>
            </a:pPr>
            <a:r>
              <a:rPr lang="en-US" sz="2800" dirty="0"/>
              <a:t>	</a:t>
            </a:r>
            <a:r>
              <a:rPr lang="en-US" sz="2800" dirty="0" smtClean="0"/>
              <a:t>And the first love of the world.' </a:t>
            </a:r>
          </a:p>
          <a:p>
            <a:pPr>
              <a:buNone/>
            </a:pPr>
            <a:endParaRPr lang="en-US" sz="2800" dirty="0"/>
          </a:p>
          <a:p>
            <a:pPr>
              <a:buNone/>
            </a:pPr>
            <a:r>
              <a:rPr lang="en-US" sz="2800" dirty="0" smtClean="0"/>
              <a:t>The years shall pass as fast as rabbits but the love will remain fresh – Love will beat Time.</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6</a:t>
            </a:r>
            <a:endParaRPr lang="en-US" dirty="0"/>
          </a:p>
        </p:txBody>
      </p:sp>
      <p:sp>
        <p:nvSpPr>
          <p:cNvPr id="3" name="Content Placeholder 2"/>
          <p:cNvSpPr>
            <a:spLocks noGrp="1"/>
          </p:cNvSpPr>
          <p:nvPr>
            <p:ph idx="1"/>
          </p:nvPr>
        </p:nvSpPr>
        <p:spPr/>
        <p:txBody>
          <a:bodyPr>
            <a:normAutofit/>
          </a:bodyPr>
          <a:lstStyle/>
          <a:p>
            <a:pPr>
              <a:buNone/>
            </a:pPr>
            <a:r>
              <a:rPr lang="en-US" sz="2800" dirty="0" smtClean="0"/>
              <a:t>	 But all the clocks in the city</a:t>
            </a:r>
          </a:p>
          <a:p>
            <a:pPr>
              <a:buNone/>
            </a:pPr>
            <a:r>
              <a:rPr lang="en-US" sz="2800" dirty="0"/>
              <a:t>	</a:t>
            </a:r>
            <a:r>
              <a:rPr lang="en-US" sz="2800" dirty="0" smtClean="0"/>
              <a:t> Began to whirr and chime: </a:t>
            </a:r>
          </a:p>
          <a:p>
            <a:pPr>
              <a:buNone/>
            </a:pPr>
            <a:r>
              <a:rPr lang="en-US" sz="2800" dirty="0"/>
              <a:t>	</a:t>
            </a:r>
            <a:r>
              <a:rPr lang="en-US" sz="2800" dirty="0" smtClean="0"/>
              <a:t>'O let not Time deceive you, </a:t>
            </a:r>
          </a:p>
          <a:p>
            <a:pPr>
              <a:buNone/>
            </a:pPr>
            <a:r>
              <a:rPr lang="en-US" sz="2800" dirty="0"/>
              <a:t>	</a:t>
            </a:r>
            <a:r>
              <a:rPr lang="en-US" sz="2800" dirty="0" smtClean="0"/>
              <a:t>You cannot conquer Time. </a:t>
            </a:r>
          </a:p>
          <a:p>
            <a:pPr>
              <a:buNone/>
            </a:pPr>
            <a:endParaRPr lang="en-US" sz="2800" dirty="0"/>
          </a:p>
          <a:p>
            <a:pPr>
              <a:buNone/>
            </a:pPr>
            <a:r>
              <a:rPr lang="en-US" sz="2800" dirty="0" smtClean="0"/>
              <a:t>The promises are interrupted by the chiming of the clocks around the city.</a:t>
            </a:r>
          </a:p>
          <a:p>
            <a:pPr>
              <a:buNone/>
            </a:pPr>
            <a:r>
              <a:rPr lang="en-US" sz="2800" dirty="0" smtClean="0"/>
              <a:t>Time reminds lovers that mortals can never transcend time.</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7</a:t>
            </a:r>
            <a:endParaRPr lang="en-US" dirty="0"/>
          </a:p>
        </p:txBody>
      </p:sp>
      <p:sp>
        <p:nvSpPr>
          <p:cNvPr id="3" name="Content Placeholder 2"/>
          <p:cNvSpPr>
            <a:spLocks noGrp="1"/>
          </p:cNvSpPr>
          <p:nvPr>
            <p:ph idx="1"/>
          </p:nvPr>
        </p:nvSpPr>
        <p:spPr/>
        <p:txBody>
          <a:bodyPr>
            <a:normAutofit/>
          </a:bodyPr>
          <a:lstStyle/>
          <a:p>
            <a:pPr>
              <a:buNone/>
            </a:pPr>
            <a:r>
              <a:rPr lang="en-US" sz="2800" dirty="0" smtClean="0"/>
              <a:t>	 'In the burrows of the Nightmare </a:t>
            </a:r>
          </a:p>
          <a:p>
            <a:pPr>
              <a:buNone/>
            </a:pPr>
            <a:r>
              <a:rPr lang="en-US" sz="2800" dirty="0"/>
              <a:t>	</a:t>
            </a:r>
            <a:r>
              <a:rPr lang="en-US" sz="2800" b="1" dirty="0" smtClean="0"/>
              <a:t>Where Justice naked is, </a:t>
            </a:r>
          </a:p>
          <a:p>
            <a:pPr>
              <a:buNone/>
            </a:pPr>
            <a:r>
              <a:rPr lang="en-US" sz="2800" b="1" dirty="0"/>
              <a:t>	</a:t>
            </a:r>
            <a:r>
              <a:rPr lang="en-US" sz="2800" dirty="0" smtClean="0"/>
              <a:t>Time watches from the shadow </a:t>
            </a:r>
          </a:p>
          <a:p>
            <a:pPr>
              <a:buNone/>
            </a:pPr>
            <a:r>
              <a:rPr lang="en-US" sz="2800" dirty="0"/>
              <a:t>	</a:t>
            </a:r>
            <a:r>
              <a:rPr lang="en-US" sz="2800" b="1" dirty="0" smtClean="0"/>
              <a:t>And coughs when you would kiss.</a:t>
            </a:r>
          </a:p>
          <a:p>
            <a:pPr>
              <a:buNone/>
            </a:pPr>
            <a:endParaRPr lang="en-US" sz="2800" dirty="0"/>
          </a:p>
          <a:p>
            <a:pPr>
              <a:buNone/>
            </a:pPr>
            <a:r>
              <a:rPr lang="en-US" sz="2800" dirty="0" smtClean="0"/>
              <a:t>Time is compared to something that hides in burrows, watching the lovers and waiting to interrupt them when they kiss. </a:t>
            </a:r>
          </a:p>
          <a:p>
            <a:pPr>
              <a:buNone/>
            </a:pPr>
            <a:r>
              <a:rPr lang="en-US" sz="2800" dirty="0" smtClean="0"/>
              <a:t>Justice naked is: justice is stripped of its dignity</a:t>
            </a:r>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8</a:t>
            </a:r>
            <a:endParaRPr lang="en-US" dirty="0"/>
          </a:p>
        </p:txBody>
      </p:sp>
      <p:sp>
        <p:nvSpPr>
          <p:cNvPr id="3" name="Content Placeholder 2"/>
          <p:cNvSpPr>
            <a:spLocks noGrp="1"/>
          </p:cNvSpPr>
          <p:nvPr>
            <p:ph idx="1"/>
          </p:nvPr>
        </p:nvSpPr>
        <p:spPr/>
        <p:txBody>
          <a:bodyPr>
            <a:normAutofit/>
          </a:bodyPr>
          <a:lstStyle/>
          <a:p>
            <a:pPr>
              <a:buNone/>
            </a:pPr>
            <a:r>
              <a:rPr lang="en-US" sz="2800" dirty="0" smtClean="0"/>
              <a:t>	'In headaches and in worry</a:t>
            </a:r>
          </a:p>
          <a:p>
            <a:pPr>
              <a:buNone/>
            </a:pPr>
            <a:r>
              <a:rPr lang="en-US" sz="2800" dirty="0"/>
              <a:t>	</a:t>
            </a:r>
            <a:r>
              <a:rPr lang="en-US" sz="2800" b="1" dirty="0" smtClean="0"/>
              <a:t>Vaguely life leaks away, </a:t>
            </a:r>
          </a:p>
          <a:p>
            <a:pPr>
              <a:buNone/>
            </a:pPr>
            <a:r>
              <a:rPr lang="en-US" sz="2800" b="1" dirty="0"/>
              <a:t>	</a:t>
            </a:r>
            <a:r>
              <a:rPr lang="en-US" sz="2800" dirty="0" smtClean="0"/>
              <a:t>And </a:t>
            </a:r>
            <a:r>
              <a:rPr lang="en-US" sz="2800" b="1" dirty="0" smtClean="0"/>
              <a:t>Time will have his fancy </a:t>
            </a:r>
          </a:p>
          <a:p>
            <a:pPr>
              <a:buNone/>
            </a:pPr>
            <a:r>
              <a:rPr lang="en-US" sz="2800" b="1" dirty="0"/>
              <a:t>	</a:t>
            </a:r>
            <a:r>
              <a:rPr lang="en-US" sz="2800" dirty="0" smtClean="0"/>
              <a:t>To-morrow or to-day. </a:t>
            </a:r>
          </a:p>
          <a:p>
            <a:pPr>
              <a:buNone/>
            </a:pPr>
            <a:endParaRPr lang="en-US" sz="2800" dirty="0"/>
          </a:p>
          <a:p>
            <a:pPr>
              <a:buNone/>
            </a:pPr>
            <a:r>
              <a:rPr lang="en-US" sz="2800" dirty="0" smtClean="0"/>
              <a:t>Time will have his fancy: will have his way or death</a:t>
            </a:r>
          </a:p>
          <a:p>
            <a:pPr>
              <a:buNone/>
            </a:pPr>
            <a:r>
              <a:rPr lang="en-US" sz="2800" dirty="0" smtClean="0"/>
              <a:t>Life passes in distress and worry and soon it is time to die.</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9</a:t>
            </a:r>
            <a:endParaRPr lang="en-US" dirty="0"/>
          </a:p>
        </p:txBody>
      </p:sp>
      <p:sp>
        <p:nvSpPr>
          <p:cNvPr id="3" name="Content Placeholder 2"/>
          <p:cNvSpPr>
            <a:spLocks noGrp="1"/>
          </p:cNvSpPr>
          <p:nvPr>
            <p:ph idx="1"/>
          </p:nvPr>
        </p:nvSpPr>
        <p:spPr/>
        <p:txBody>
          <a:bodyPr>
            <a:normAutofit/>
          </a:bodyPr>
          <a:lstStyle/>
          <a:p>
            <a:pPr>
              <a:buNone/>
            </a:pPr>
            <a:r>
              <a:rPr lang="en-US" sz="2800" dirty="0" smtClean="0"/>
              <a:t>	 'Into many a green valley </a:t>
            </a:r>
          </a:p>
          <a:p>
            <a:pPr>
              <a:buNone/>
            </a:pPr>
            <a:r>
              <a:rPr lang="en-US" sz="2800" dirty="0"/>
              <a:t>	</a:t>
            </a:r>
            <a:r>
              <a:rPr lang="en-US" sz="2800" dirty="0" smtClean="0"/>
              <a:t>Drifts the appalling snow; </a:t>
            </a:r>
          </a:p>
          <a:p>
            <a:pPr>
              <a:buNone/>
            </a:pPr>
            <a:r>
              <a:rPr lang="en-US" sz="2800" dirty="0"/>
              <a:t>	</a:t>
            </a:r>
            <a:r>
              <a:rPr lang="en-US" sz="2800" dirty="0" smtClean="0"/>
              <a:t>Time breaks the threaded dances </a:t>
            </a:r>
          </a:p>
          <a:p>
            <a:pPr>
              <a:buNone/>
            </a:pPr>
            <a:r>
              <a:rPr lang="en-US" sz="2800" dirty="0"/>
              <a:t>	</a:t>
            </a:r>
            <a:r>
              <a:rPr lang="en-US" sz="2800" dirty="0" smtClean="0"/>
              <a:t>And the diver's brilliant bow. </a:t>
            </a:r>
          </a:p>
          <a:p>
            <a:pPr>
              <a:buNone/>
            </a:pPr>
            <a:endParaRPr lang="en-US" sz="2800" dirty="0"/>
          </a:p>
          <a:p>
            <a:pPr>
              <a:buNone/>
            </a:pPr>
            <a:r>
              <a:rPr lang="en-US" sz="2800" dirty="0" smtClean="0"/>
              <a:t>The green valley of youth giving way to winter of old age – contrasts beautiful green valley with appalling snow.</a:t>
            </a:r>
          </a:p>
          <a:p>
            <a:pPr>
              <a:buNone/>
            </a:pPr>
            <a:r>
              <a:rPr lang="en-US" sz="2800" dirty="0" smtClean="0"/>
              <a:t>Time has power over men’s lives.</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10</a:t>
            </a:r>
            <a:endParaRPr lang="en-US" dirty="0"/>
          </a:p>
        </p:txBody>
      </p:sp>
      <p:sp>
        <p:nvSpPr>
          <p:cNvPr id="3" name="Content Placeholder 2"/>
          <p:cNvSpPr>
            <a:spLocks noGrp="1"/>
          </p:cNvSpPr>
          <p:nvPr>
            <p:ph idx="1"/>
          </p:nvPr>
        </p:nvSpPr>
        <p:spPr/>
        <p:txBody>
          <a:bodyPr>
            <a:noAutofit/>
          </a:bodyPr>
          <a:lstStyle/>
          <a:p>
            <a:pPr>
              <a:buNone/>
            </a:pPr>
            <a:r>
              <a:rPr lang="en-US" sz="2800" dirty="0" smtClean="0"/>
              <a:t>	 'O </a:t>
            </a:r>
            <a:r>
              <a:rPr lang="en-US" sz="2800" b="1" dirty="0" smtClean="0"/>
              <a:t>plunge </a:t>
            </a:r>
            <a:r>
              <a:rPr lang="en-US" sz="2800" dirty="0" smtClean="0"/>
              <a:t>your hands in water,</a:t>
            </a:r>
          </a:p>
          <a:p>
            <a:pPr>
              <a:buNone/>
            </a:pPr>
            <a:r>
              <a:rPr lang="en-US" sz="2800" dirty="0"/>
              <a:t>	</a:t>
            </a:r>
            <a:r>
              <a:rPr lang="en-US" sz="2800" b="1" dirty="0" smtClean="0"/>
              <a:t> Plunge</a:t>
            </a:r>
            <a:r>
              <a:rPr lang="en-US" sz="2800" dirty="0" smtClean="0"/>
              <a:t> them in up to the wrist; </a:t>
            </a:r>
          </a:p>
          <a:p>
            <a:pPr>
              <a:buNone/>
            </a:pPr>
            <a:r>
              <a:rPr lang="en-US" sz="2800" dirty="0"/>
              <a:t>	</a:t>
            </a:r>
            <a:r>
              <a:rPr lang="en-US" sz="2800" b="1" dirty="0" smtClean="0"/>
              <a:t>Stare, stare </a:t>
            </a:r>
            <a:r>
              <a:rPr lang="en-US" sz="2800" dirty="0" smtClean="0"/>
              <a:t>in the basin </a:t>
            </a:r>
          </a:p>
          <a:p>
            <a:pPr>
              <a:buNone/>
            </a:pPr>
            <a:r>
              <a:rPr lang="en-US" sz="2800" dirty="0"/>
              <a:t>	</a:t>
            </a:r>
            <a:r>
              <a:rPr lang="en-US" sz="2800" dirty="0" smtClean="0"/>
              <a:t>And wonder what you've missed.</a:t>
            </a:r>
          </a:p>
          <a:p>
            <a:pPr>
              <a:buNone/>
            </a:pPr>
            <a:endParaRPr lang="en-US" sz="2800" dirty="0" smtClean="0"/>
          </a:p>
          <a:p>
            <a:pPr>
              <a:buNone/>
            </a:pPr>
            <a:r>
              <a:rPr lang="en-US" sz="2800" dirty="0" smtClean="0"/>
              <a:t>Reminds lovers of the numerous acts of suicide.</a:t>
            </a:r>
          </a:p>
          <a:p>
            <a:pPr>
              <a:buNone/>
            </a:pPr>
            <a:endParaRPr lang="en-US" sz="2800" dirty="0" smtClean="0"/>
          </a:p>
          <a:p>
            <a:pPr>
              <a:buNone/>
            </a:pPr>
            <a:endParaRPr lang="en-US" sz="2800" dirty="0"/>
          </a:p>
          <a:p>
            <a:pPr>
              <a:buNone/>
            </a:pP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'The glacier knocks in the cupboard, </a:t>
            </a:r>
          </a:p>
          <a:p>
            <a:pPr>
              <a:buNone/>
            </a:pPr>
            <a:r>
              <a:rPr lang="en-US" sz="2800" dirty="0"/>
              <a:t>	</a:t>
            </a:r>
            <a:r>
              <a:rPr lang="en-US" sz="2800" dirty="0" smtClean="0"/>
              <a:t>The desert sighs in the bed, </a:t>
            </a:r>
          </a:p>
          <a:p>
            <a:pPr>
              <a:buNone/>
            </a:pPr>
            <a:r>
              <a:rPr lang="en-US" sz="2800" dirty="0"/>
              <a:t>	</a:t>
            </a:r>
            <a:r>
              <a:rPr lang="en-US" sz="2800" dirty="0" smtClean="0"/>
              <a:t>And the crack in the tea-cup opens </a:t>
            </a:r>
          </a:p>
          <a:p>
            <a:pPr>
              <a:buNone/>
            </a:pPr>
            <a:r>
              <a:rPr lang="en-US" sz="2800" dirty="0"/>
              <a:t>	</a:t>
            </a:r>
            <a:r>
              <a:rPr lang="en-US" sz="2800" dirty="0" smtClean="0"/>
              <a:t>A lane to the land of the dead. </a:t>
            </a:r>
          </a:p>
          <a:p>
            <a:pPr>
              <a:buNone/>
            </a:pPr>
            <a:endParaRPr lang="en-US" sz="2800" dirty="0"/>
          </a:p>
          <a:p>
            <a:pPr>
              <a:buNone/>
            </a:pPr>
            <a:r>
              <a:rPr lang="en-US" sz="2800" dirty="0" smtClean="0"/>
              <a:t>Time reminds Love that nothing is lasting in the world of these lovers.</a:t>
            </a:r>
          </a:p>
          <a:p>
            <a:pPr>
              <a:buNone/>
            </a:pPr>
            <a:r>
              <a:rPr lang="en-US" sz="2800" dirty="0" smtClean="0"/>
              <a:t>Images of life, productivity and fertility contrasted with images of desolation, separation, and death.</a:t>
            </a:r>
          </a:p>
          <a:p>
            <a:pPr>
              <a:buNone/>
            </a:pP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'Where the beggars raffle the banknotes </a:t>
            </a:r>
          </a:p>
          <a:p>
            <a:pPr>
              <a:buNone/>
            </a:pPr>
            <a:r>
              <a:rPr lang="en-US" sz="2800" dirty="0"/>
              <a:t>	</a:t>
            </a:r>
            <a:r>
              <a:rPr lang="en-US" sz="2800" dirty="0" smtClean="0"/>
              <a:t>And the Giant is enchanting to Jack, </a:t>
            </a:r>
          </a:p>
          <a:p>
            <a:pPr>
              <a:buNone/>
            </a:pPr>
            <a:r>
              <a:rPr lang="en-US" sz="2800" dirty="0"/>
              <a:t>	</a:t>
            </a:r>
            <a:r>
              <a:rPr lang="en-US" sz="2800" dirty="0" smtClean="0"/>
              <a:t>And the Lily-white Boy is a </a:t>
            </a:r>
            <a:r>
              <a:rPr lang="en-US" sz="2800" dirty="0" err="1" smtClean="0"/>
              <a:t>Roarer</a:t>
            </a:r>
            <a:r>
              <a:rPr lang="en-US" sz="2800" dirty="0" smtClean="0"/>
              <a:t>, </a:t>
            </a:r>
          </a:p>
          <a:p>
            <a:pPr>
              <a:buNone/>
            </a:pPr>
            <a:r>
              <a:rPr lang="en-US" sz="2800" dirty="0"/>
              <a:t>	</a:t>
            </a:r>
            <a:r>
              <a:rPr lang="en-US" sz="2800" dirty="0" smtClean="0"/>
              <a:t>And Jill goes down on her back. </a:t>
            </a:r>
            <a:endParaRPr lang="en-US" sz="2800" dirty="0"/>
          </a:p>
          <a:p>
            <a:pPr>
              <a:buNone/>
            </a:pPr>
            <a:endParaRPr lang="en-US" sz="2800" dirty="0" smtClean="0"/>
          </a:p>
          <a:p>
            <a:pPr>
              <a:buNone/>
            </a:pPr>
            <a:r>
              <a:rPr lang="en-US" sz="2800" dirty="0" smtClean="0"/>
              <a:t>Raffle: to dispose</a:t>
            </a:r>
            <a:endParaRPr lang="en-US" sz="2800" dirty="0"/>
          </a:p>
          <a:p>
            <a:pPr>
              <a:buNone/>
            </a:pPr>
            <a:r>
              <a:rPr lang="en-US" sz="2800" dirty="0" smtClean="0"/>
              <a:t>Everything is unexpected here – unimaginable paradoxes are used – the nursery rhymes are inverted.</a:t>
            </a:r>
          </a:p>
          <a:p>
            <a:pPr>
              <a:buNone/>
            </a:pPr>
            <a:endParaRPr lang="en-US" sz="2800" dirty="0"/>
          </a:p>
          <a:p>
            <a:pPr>
              <a:buNone/>
            </a:pP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'O look, look in the mirror, </a:t>
            </a:r>
          </a:p>
          <a:p>
            <a:pPr>
              <a:buNone/>
            </a:pPr>
            <a:r>
              <a:rPr lang="en-US" sz="2800" dirty="0"/>
              <a:t>	</a:t>
            </a:r>
            <a:r>
              <a:rPr lang="en-US" sz="2800" b="1" dirty="0" smtClean="0"/>
              <a:t>O look in your distress: </a:t>
            </a:r>
          </a:p>
          <a:p>
            <a:pPr>
              <a:buNone/>
            </a:pPr>
            <a:r>
              <a:rPr lang="en-US" sz="2800" b="1" dirty="0"/>
              <a:t>	</a:t>
            </a:r>
            <a:r>
              <a:rPr lang="en-US" sz="2800" dirty="0" smtClean="0"/>
              <a:t>Life remains a blessing </a:t>
            </a:r>
          </a:p>
          <a:p>
            <a:pPr>
              <a:buNone/>
            </a:pPr>
            <a:r>
              <a:rPr lang="en-US" sz="2800" dirty="0"/>
              <a:t>	</a:t>
            </a:r>
            <a:r>
              <a:rPr lang="en-US" sz="2800" dirty="0" smtClean="0"/>
              <a:t>Although you cannot bless. </a:t>
            </a:r>
          </a:p>
          <a:p>
            <a:pPr>
              <a:buNone/>
            </a:pPr>
            <a:endParaRPr lang="en-US" sz="2800" dirty="0"/>
          </a:p>
          <a:p>
            <a:pPr>
              <a:buNone/>
            </a:pPr>
            <a:r>
              <a:rPr lang="en-US" sz="2800" dirty="0" smtClean="0"/>
              <a:t>Paradox in life: when you are distressed, you cannot bless.</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'O stand, stand at the window </a:t>
            </a:r>
          </a:p>
          <a:p>
            <a:pPr>
              <a:buNone/>
            </a:pPr>
            <a:r>
              <a:rPr lang="en-US" sz="2800" dirty="0"/>
              <a:t>	</a:t>
            </a:r>
            <a:r>
              <a:rPr lang="en-US" sz="2800" dirty="0" smtClean="0"/>
              <a:t> As the tears scald and start; 	</a:t>
            </a:r>
          </a:p>
          <a:p>
            <a:pPr>
              <a:buNone/>
            </a:pPr>
            <a:r>
              <a:rPr lang="en-US" sz="2800" dirty="0"/>
              <a:t>	</a:t>
            </a:r>
            <a:r>
              <a:rPr lang="en-US" sz="2800" dirty="0" smtClean="0"/>
              <a:t> You shall love your crooked </a:t>
            </a:r>
            <a:r>
              <a:rPr lang="en-US" sz="2800" dirty="0" err="1" smtClean="0"/>
              <a:t>neighbour</a:t>
            </a:r>
            <a:endParaRPr lang="en-US" sz="2800" dirty="0" smtClean="0"/>
          </a:p>
          <a:p>
            <a:pPr>
              <a:buNone/>
            </a:pPr>
            <a:r>
              <a:rPr lang="en-US" sz="2800" dirty="0"/>
              <a:t>	</a:t>
            </a:r>
            <a:r>
              <a:rPr lang="en-US" sz="2800" dirty="0" smtClean="0"/>
              <a:t> With your crooked heart.' </a:t>
            </a:r>
          </a:p>
          <a:p>
            <a:pPr>
              <a:buNone/>
            </a:pPr>
            <a:endParaRPr lang="en-US" sz="2800" dirty="0" smtClean="0"/>
          </a:p>
          <a:p>
            <a:pPr>
              <a:buNone/>
            </a:pPr>
            <a:r>
              <a:rPr lang="en-US" sz="2800" dirty="0" smtClean="0"/>
              <a:t>When your love has deceived you, your heart will burn and will turn crooked.</a:t>
            </a:r>
          </a:p>
          <a:p>
            <a:pPr>
              <a:buNone/>
            </a:pPr>
            <a:r>
              <a:rPr lang="en-US" sz="2800" dirty="0" smtClean="0"/>
              <a:t>Crooked: dishonest.</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15</a:t>
            </a:r>
            <a:endParaRPr lang="en-US" dirty="0"/>
          </a:p>
        </p:txBody>
      </p:sp>
      <p:sp>
        <p:nvSpPr>
          <p:cNvPr id="3" name="Content Placeholder 2"/>
          <p:cNvSpPr>
            <a:spLocks noGrp="1"/>
          </p:cNvSpPr>
          <p:nvPr>
            <p:ph idx="1"/>
          </p:nvPr>
        </p:nvSpPr>
        <p:spPr/>
        <p:txBody>
          <a:bodyPr>
            <a:normAutofit/>
          </a:bodyPr>
          <a:lstStyle/>
          <a:p>
            <a:pPr>
              <a:buNone/>
            </a:pPr>
            <a:r>
              <a:rPr lang="en-US" sz="2800" b="1" dirty="0" smtClean="0"/>
              <a:t>	It was late, late in the evening, </a:t>
            </a:r>
          </a:p>
          <a:p>
            <a:pPr>
              <a:buNone/>
            </a:pPr>
            <a:r>
              <a:rPr lang="en-US" sz="2800" dirty="0"/>
              <a:t>	</a:t>
            </a:r>
            <a:r>
              <a:rPr lang="en-US" sz="2800" dirty="0" smtClean="0"/>
              <a:t>The lovers they were gone; </a:t>
            </a:r>
          </a:p>
          <a:p>
            <a:pPr>
              <a:buNone/>
            </a:pPr>
            <a:r>
              <a:rPr lang="en-US" sz="2800" dirty="0"/>
              <a:t>	</a:t>
            </a:r>
            <a:r>
              <a:rPr lang="en-US" sz="2800" dirty="0" smtClean="0"/>
              <a:t>The clocks had ceased their chiming,</a:t>
            </a:r>
          </a:p>
          <a:p>
            <a:pPr>
              <a:buNone/>
            </a:pPr>
            <a:r>
              <a:rPr lang="en-US" sz="2800" dirty="0"/>
              <a:t>	</a:t>
            </a:r>
            <a:r>
              <a:rPr lang="en-US" sz="2800" b="1" dirty="0" smtClean="0"/>
              <a:t> And the deep river ran on.</a:t>
            </a:r>
          </a:p>
          <a:p>
            <a:pPr>
              <a:buNone/>
            </a:pPr>
            <a:endParaRPr lang="en-US" sz="2800" b="1" dirty="0" smtClean="0"/>
          </a:p>
          <a:p>
            <a:pPr>
              <a:buNone/>
            </a:pPr>
            <a:r>
              <a:rPr lang="en-US" sz="2800" dirty="0" smtClean="0"/>
              <a:t>Reader is recalled back to the setting.</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a:t>
            </a:r>
            <a:endParaRPr lang="en-US" dirty="0"/>
          </a:p>
        </p:txBody>
      </p:sp>
      <p:sp>
        <p:nvSpPr>
          <p:cNvPr id="3" name="Content Placeholder 2"/>
          <p:cNvSpPr>
            <a:spLocks noGrp="1"/>
          </p:cNvSpPr>
          <p:nvPr>
            <p:ph idx="1"/>
          </p:nvPr>
        </p:nvSpPr>
        <p:spPr/>
        <p:txBody>
          <a:bodyPr>
            <a:noAutofit/>
          </a:bodyPr>
          <a:lstStyle/>
          <a:p>
            <a:r>
              <a:rPr lang="en-US" sz="2800" dirty="0" smtClean="0"/>
              <a:t>The poem is a variant of the ballad form, made up of 15 rhymed quatrains.</a:t>
            </a:r>
          </a:p>
          <a:p>
            <a:r>
              <a:rPr lang="en-US" sz="2800" dirty="0" smtClean="0"/>
              <a:t>It’s a meditation on love and the remorselessness of time, told in three voices: the narrator, a rapturous lover, and the reproachful clocks that speak back to the lover.</a:t>
            </a:r>
          </a:p>
          <a:p>
            <a:r>
              <a:rPr lang="en-US" sz="2800" dirty="0" smtClean="0"/>
              <a:t>The first five stanzas of the poem are apparently positive; yet despite the ambience the opening lines hide a sense of foreboding – life does not remain the same always.</a:t>
            </a:r>
          </a:p>
          <a:p>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There is a clear element of foreshadowing in the first stanza through the following comparison: </a:t>
            </a:r>
          </a:p>
          <a:p>
            <a:pPr>
              <a:buNone/>
            </a:pPr>
            <a:r>
              <a:rPr lang="en-US" sz="2800" dirty="0" smtClean="0"/>
              <a:t>		“The crowds upon the pavement”</a:t>
            </a:r>
            <a:br>
              <a:rPr lang="en-US" sz="2800" dirty="0" smtClean="0"/>
            </a:br>
            <a:r>
              <a:rPr lang="en-US" sz="2800" dirty="0" smtClean="0"/>
              <a:t>	“Were fields of harvest wheat.”</a:t>
            </a:r>
          </a:p>
          <a:p>
            <a:pPr>
              <a:buNone/>
            </a:pPr>
            <a:r>
              <a:rPr lang="en-US" sz="2800" dirty="0" smtClean="0"/>
              <a:t>This comparison is often overlooked or omitted, thought to be a mere contradicting use of rural imagery in an urban setting, though when considering the fact that wheat about to be harvested is at the end of its life cycle, the comparison is really quite apt.</a:t>
            </a:r>
          </a:p>
          <a:p>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Autofit/>
          </a:bodyPr>
          <a:lstStyle/>
          <a:p>
            <a:r>
              <a:rPr lang="en-US" sz="2800" dirty="0" smtClean="0"/>
              <a:t>Time mocks the couple by reminding them that their lives are withering away, regardless of how their time is spent, a point driven home through the following statement:</a:t>
            </a:r>
          </a:p>
          <a:p>
            <a:pPr>
              <a:buNone/>
            </a:pPr>
            <a:r>
              <a:rPr lang="en-US" sz="2800" dirty="0" smtClean="0"/>
              <a:t>		“And time will have his fancy”</a:t>
            </a:r>
            <a:br>
              <a:rPr lang="en-US" sz="2800" dirty="0" smtClean="0"/>
            </a:br>
            <a:r>
              <a:rPr lang="en-US" sz="2800" dirty="0" smtClean="0"/>
              <a:t>	“Tomorrow or today.”</a:t>
            </a:r>
          </a:p>
          <a:p>
            <a:r>
              <a:rPr lang="en-US" sz="2800" dirty="0" smtClean="0"/>
              <a:t>Through altering the meaning of known nursery rhymes, Auden attempts to make a statement of how the things we perceive as youths, might be</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completely different from our perception of the same things as adults. The ephemeral joys of childhood are dissipated by age and experience.</a:t>
            </a:r>
          </a:p>
          <a:p>
            <a:r>
              <a:rPr lang="en-US" sz="2800" dirty="0" smtClean="0"/>
              <a:t>In every aspect of life, we are continuously reminded of our mortality, watching our surroundings grow older, our habits and hobbies become obsolete and witnessing the death of friends and family, a death often accompanied by complications.</a:t>
            </a:r>
          </a:p>
          <a:p>
            <a:r>
              <a:rPr lang="en-US" sz="2800" dirty="0" smtClean="0"/>
              <a:t>The poem may also suggest Auden’s lack of faith in humanity.</a:t>
            </a:r>
          </a:p>
          <a:p>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t>
            </a:r>
            <a:endParaRPr lang="en-US" dirty="0"/>
          </a:p>
        </p:txBody>
      </p:sp>
      <p:sp>
        <p:nvSpPr>
          <p:cNvPr id="3" name="Content Placeholder 2"/>
          <p:cNvSpPr>
            <a:spLocks noGrp="1"/>
          </p:cNvSpPr>
          <p:nvPr>
            <p:ph idx="1"/>
          </p:nvPr>
        </p:nvSpPr>
        <p:spPr/>
        <p:txBody>
          <a:bodyPr>
            <a:normAutofit/>
          </a:bodyPr>
          <a:lstStyle/>
          <a:p>
            <a:r>
              <a:rPr lang="en-US" sz="2800" dirty="0" smtClean="0"/>
              <a:t>The last lines are significant as they show that even after the lovers have left, and the clocks have ceased their chiming, the river inexorably runs on: a clear indication that time continues to pass despite the absence of time personified. </a:t>
            </a:r>
          </a:p>
          <a:p>
            <a:pPr>
              <a:buNone/>
            </a:pP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676</Words>
  <Application>Microsoft Office PowerPoint</Application>
  <PresentationFormat>On-screen Show (4:3)</PresentationFormat>
  <Paragraphs>189</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The More Loving One</vt:lpstr>
      <vt:lpstr>About the Poet</vt:lpstr>
      <vt:lpstr>About the poet</vt:lpstr>
      <vt:lpstr>The more loving one</vt:lpstr>
      <vt:lpstr>Stanza 2</vt:lpstr>
      <vt:lpstr>Stanza 3</vt:lpstr>
      <vt:lpstr>Stanza 4</vt:lpstr>
      <vt:lpstr>Analysis of the poem</vt:lpstr>
      <vt:lpstr>Analysis </vt:lpstr>
      <vt:lpstr>As I walked out one evening</vt:lpstr>
      <vt:lpstr>About the poem</vt:lpstr>
      <vt:lpstr>Stanza 1</vt:lpstr>
      <vt:lpstr>Stanza 2</vt:lpstr>
      <vt:lpstr>Stanza 3</vt:lpstr>
      <vt:lpstr>Stanza 4</vt:lpstr>
      <vt:lpstr>Stanza 5</vt:lpstr>
      <vt:lpstr>Stanza 6</vt:lpstr>
      <vt:lpstr>Stanza 7</vt:lpstr>
      <vt:lpstr>Stanza 8</vt:lpstr>
      <vt:lpstr>Stanza 9</vt:lpstr>
      <vt:lpstr>Stanza 10</vt:lpstr>
      <vt:lpstr>Stanza 11</vt:lpstr>
      <vt:lpstr>Stanza 12</vt:lpstr>
      <vt:lpstr>Stanza 13</vt:lpstr>
      <vt:lpstr>Stanza 14</vt:lpstr>
      <vt:lpstr>Stanza 15</vt:lpstr>
      <vt:lpstr>Analysis of the Poem</vt:lpstr>
      <vt:lpstr>Analysis </vt:lpstr>
      <vt:lpstr>Analysis </vt:lpstr>
      <vt:lpstr>Analysis </vt:lpstr>
      <vt:lpstr>Analysis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 H. Auden</dc:title>
  <dc:creator>Acer</dc:creator>
  <cp:lastModifiedBy>NTS</cp:lastModifiedBy>
  <cp:revision>24</cp:revision>
  <dcterms:created xsi:type="dcterms:W3CDTF">2013-05-23T19:24:31Z</dcterms:created>
  <dcterms:modified xsi:type="dcterms:W3CDTF">2013-05-24T11:42:45Z</dcterms:modified>
</cp:coreProperties>
</file>