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84" r:id="rId4"/>
    <p:sldId id="257" r:id="rId5"/>
    <p:sldId id="258" r:id="rId6"/>
    <p:sldId id="286" r:id="rId7"/>
    <p:sldId id="260" r:id="rId8"/>
    <p:sldId id="261" r:id="rId9"/>
    <p:sldId id="262" r:id="rId10"/>
    <p:sldId id="263" r:id="rId11"/>
    <p:sldId id="264" r:id="rId12"/>
    <p:sldId id="265" r:id="rId13"/>
    <p:sldId id="290" r:id="rId14"/>
    <p:sldId id="287" r:id="rId15"/>
    <p:sldId id="292" r:id="rId16"/>
    <p:sldId id="288" r:id="rId17"/>
    <p:sldId id="291" r:id="rId18"/>
    <p:sldId id="293" r:id="rId19"/>
    <p:sldId id="295" r:id="rId20"/>
    <p:sldId id="296" r:id="rId21"/>
    <p:sldId id="29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0" d="100"/>
          <a:sy n="40" d="100"/>
        </p:scale>
        <p:origin x="-1555"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BAA8D3-7667-40CF-92B5-47B9C4EF75F6}"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BAA8D3-7667-40CF-92B5-47B9C4EF75F6}"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BAA8D3-7667-40CF-92B5-47B9C4EF75F6}"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BAA8D3-7667-40CF-92B5-47B9C4EF75F6}" type="datetimeFigureOut">
              <a:rPr lang="en-US" smtClean="0"/>
              <a:pPr/>
              <a:t>5/24/2013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BAA8D3-7667-40CF-92B5-47B9C4EF75F6}" type="datetimeFigureOut">
              <a:rPr lang="en-US" smtClean="0"/>
              <a:pPr/>
              <a:t>5/24/2013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BAA8D3-7667-40CF-92B5-47B9C4EF75F6}" type="datetimeFigureOut">
              <a:rPr lang="en-US" smtClean="0"/>
              <a:pPr/>
              <a:t>5/24/2013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BAA8D3-7667-40CF-92B5-47B9C4EF75F6}" type="datetimeFigureOut">
              <a:rPr lang="en-US" smtClean="0"/>
              <a:pPr/>
              <a:t>5/24/2013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BAA8D3-7667-40CF-92B5-47B9C4EF75F6}" type="datetimeFigureOut">
              <a:rPr lang="en-US" smtClean="0"/>
              <a:pPr/>
              <a:t>5/24/2013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BAA8D3-7667-40CF-92B5-47B9C4EF75F6}" type="datetimeFigureOut">
              <a:rPr lang="en-US" smtClean="0"/>
              <a:pPr/>
              <a:t>5/24/2013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BAA8D3-7667-40CF-92B5-47B9C4EF75F6}"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BAA8D3-7667-40CF-92B5-47B9C4EF75F6}" type="datetimeFigureOut">
              <a:rPr lang="en-US" smtClean="0"/>
              <a:pPr/>
              <a:t>5/24/2013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F9EE0-57BE-410E-A7DB-1653650F9B7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BAA8D3-7667-40CF-92B5-47B9C4EF75F6}" type="datetimeFigureOut">
              <a:rPr lang="en-US" smtClean="0"/>
              <a:pPr/>
              <a:t>5/24/2013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0F9EE0-57BE-410E-A7DB-1653650F9B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And Death Shall Have No Dominion</a:t>
            </a:r>
            <a:endParaRPr lang="en-US" dirty="0"/>
          </a:p>
        </p:txBody>
      </p:sp>
      <p:sp>
        <p:nvSpPr>
          <p:cNvPr id="3" name="Subtitle 2"/>
          <p:cNvSpPr>
            <a:spLocks noGrp="1"/>
          </p:cNvSpPr>
          <p:nvPr>
            <p:ph type="subTitle" idx="1"/>
          </p:nvPr>
        </p:nvSpPr>
        <p:spPr/>
        <p:txBody>
          <a:bodyPr/>
          <a:lstStyle/>
          <a:p>
            <a:r>
              <a:rPr lang="en-US" dirty="0" smtClean="0"/>
              <a:t>Dylan Thomas</a:t>
            </a:r>
          </a:p>
          <a:p>
            <a:r>
              <a:rPr lang="en-US" dirty="0" smtClean="0"/>
              <a:t>Lecture 30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Autofit/>
          </a:bodyPr>
          <a:lstStyle/>
          <a:p>
            <a:r>
              <a:rPr lang="en-US" sz="2800" dirty="0" smtClean="0"/>
              <a:t>Dylan </a:t>
            </a:r>
            <a:r>
              <a:rPr lang="en-US" sz="2800" dirty="0" err="1" smtClean="0"/>
              <a:t>Marlais</a:t>
            </a:r>
            <a:r>
              <a:rPr lang="en-US" sz="2800" dirty="0" smtClean="0"/>
              <a:t> Thomas was born on October 27, </a:t>
            </a:r>
            <a:r>
              <a:rPr lang="en-US" sz="2800" dirty="0" smtClean="0"/>
              <a:t>1914 </a:t>
            </a:r>
            <a:r>
              <a:rPr lang="en-US" sz="2800" dirty="0" smtClean="0"/>
              <a:t>in South </a:t>
            </a:r>
            <a:r>
              <a:rPr lang="en-US" sz="2800" dirty="0" smtClean="0"/>
              <a:t>Wales, and died on </a:t>
            </a:r>
            <a:r>
              <a:rPr lang="en-US" sz="2800" dirty="0" smtClean="0"/>
              <a:t>November 9, 1953, </a:t>
            </a:r>
            <a:r>
              <a:rPr lang="en-US" sz="2800" dirty="0" smtClean="0"/>
              <a:t> </a:t>
            </a:r>
            <a:r>
              <a:rPr lang="en-US" sz="2800" dirty="0" smtClean="0"/>
              <a:t>at St. Vincent's Hospital in New York City at the age of 39. </a:t>
            </a:r>
          </a:p>
          <a:p>
            <a:r>
              <a:rPr lang="en-US" sz="2800" dirty="0" smtClean="0"/>
              <a:t>Unlike his contemporaries, T. S. Eliot and W. H. Auden, Thomas was not concerned with exhibiting themes of social and intellectual issues.</a:t>
            </a:r>
          </a:p>
          <a:p>
            <a:r>
              <a:rPr lang="en-US" sz="2800" dirty="0" smtClean="0"/>
              <a:t>His writing, with its intense lyricism and highly charged emotion, has more in common with the Romantic tradition.</a:t>
            </a:r>
          </a:p>
          <a:p>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a:bodyPr>
          <a:lstStyle/>
          <a:p>
            <a:r>
              <a:rPr lang="en-US" sz="2800" dirty="0" smtClean="0"/>
              <a:t>The poem is written in 3 stanzas with no definite rhyme scheme. The poet uses imagery and symbols in communicating his message. Each of the verse starts and ends with the title of the poem. </a:t>
            </a:r>
          </a:p>
          <a:p>
            <a:r>
              <a:rPr lang="en-US" sz="2800" dirty="0" smtClean="0"/>
              <a:t>The title of the poem is derived from the biblical passage in Paul’s epistle to Romans, chapter 6 and verse 9. The poet reveals the reality of death and also gives it a good meaning.</a:t>
            </a:r>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And death shall have no dominion.</a:t>
            </a:r>
            <a:br>
              <a:rPr lang="en-US" sz="2800" dirty="0" smtClean="0"/>
            </a:br>
            <a:r>
              <a:rPr lang="en-US" sz="2800" dirty="0" smtClean="0"/>
              <a:t>Dead man naked they shall be one</a:t>
            </a:r>
            <a:br>
              <a:rPr lang="en-US" sz="2800" dirty="0" smtClean="0"/>
            </a:br>
            <a:r>
              <a:rPr lang="en-US" sz="2800" dirty="0" smtClean="0"/>
              <a:t>With the man in the wind and the west moon;</a:t>
            </a:r>
          </a:p>
          <a:p>
            <a:pPr>
              <a:buNone/>
            </a:pPr>
            <a:endParaRPr lang="en-US" sz="2800" dirty="0"/>
          </a:p>
          <a:p>
            <a:pPr>
              <a:buNone/>
            </a:pPr>
            <a:r>
              <a:rPr lang="en-US" sz="2800" dirty="0" smtClean="0"/>
              <a:t>Death has no territory, no control and no influence over the dead ones.</a:t>
            </a:r>
          </a:p>
          <a:p>
            <a:pPr>
              <a:buNone/>
            </a:pPr>
            <a:r>
              <a:rPr lang="en-US" sz="2800" dirty="0" smtClean="0"/>
              <a:t>All are one in death; race and skin color have no more meaning when skin is no more.</a:t>
            </a:r>
          </a:p>
          <a:p>
            <a:pPr>
              <a:buNone/>
            </a:pPr>
            <a:r>
              <a:rPr lang="en-US" sz="2800" dirty="0" smtClean="0"/>
              <a:t>Dead are all united with nature and naked as in Eden.</a:t>
            </a:r>
          </a:p>
          <a:p>
            <a:pPr>
              <a:buNone/>
            </a:pP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When their bones are picked clean and the clean bones gone,</a:t>
            </a:r>
            <a:br>
              <a:rPr lang="en-US" sz="2800" dirty="0" smtClean="0"/>
            </a:br>
            <a:r>
              <a:rPr lang="en-US" sz="2800" dirty="0" smtClean="0"/>
              <a:t>They shall have stars at elbow and foot; </a:t>
            </a:r>
            <a:br>
              <a:rPr lang="en-US" sz="2800" dirty="0" smtClean="0"/>
            </a:br>
            <a:r>
              <a:rPr lang="en-US" sz="2800" dirty="0" smtClean="0"/>
              <a:t>Though they go mad they shall be sane,</a:t>
            </a:r>
          </a:p>
          <a:p>
            <a:pPr>
              <a:buNone/>
            </a:pPr>
            <a:endParaRPr lang="en-US" sz="2800" dirty="0"/>
          </a:p>
          <a:p>
            <a:pPr>
              <a:buNone/>
            </a:pPr>
            <a:r>
              <a:rPr lang="en-US" sz="2800" dirty="0" smtClean="0"/>
              <a:t>Their mortal flesh and skin dissolves but they become part of a galaxy.</a:t>
            </a:r>
          </a:p>
          <a:p>
            <a:pPr>
              <a:buNone/>
            </a:pPr>
            <a:r>
              <a:rPr lang="en-US" sz="2800" dirty="0" smtClean="0"/>
              <a:t>The mortal skin is replace with eternal glory.</a:t>
            </a:r>
          </a:p>
          <a:p>
            <a:pPr>
              <a:buNone/>
            </a:pPr>
            <a:r>
              <a:rPr lang="en-US" sz="2800" dirty="0" smtClean="0"/>
              <a:t>They will be wiser.</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1">
              <a:buNone/>
            </a:pPr>
            <a:r>
              <a:rPr lang="en-US" dirty="0" smtClean="0"/>
              <a:t>Though they sink through the sea they shall rise again; </a:t>
            </a:r>
          </a:p>
          <a:p>
            <a:pPr lvl="1">
              <a:buNone/>
            </a:pPr>
            <a:r>
              <a:rPr lang="en-US" dirty="0" smtClean="0"/>
              <a:t>Though lovers be lost love shall not;</a:t>
            </a:r>
          </a:p>
          <a:p>
            <a:pPr lvl="1">
              <a:buNone/>
            </a:pPr>
            <a:r>
              <a:rPr lang="en-US" dirty="0" smtClean="0"/>
              <a:t>And death shall have no dominion.</a:t>
            </a:r>
          </a:p>
          <a:p>
            <a:pPr>
              <a:buNone/>
            </a:pPr>
            <a:endParaRPr lang="en-US" sz="2800" dirty="0" smtClean="0"/>
          </a:p>
          <a:p>
            <a:pPr>
              <a:buNone/>
            </a:pPr>
            <a:r>
              <a:rPr lang="en-US" sz="2800" dirty="0" smtClean="0"/>
              <a:t>Death is a victory; the tales and memories of the dead ones remain.</a:t>
            </a:r>
          </a:p>
          <a:p>
            <a:pPr>
              <a:buNone/>
            </a:pP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And death shall have no dominion.</a:t>
            </a:r>
            <a:br>
              <a:rPr lang="en-US" sz="2800" dirty="0" smtClean="0"/>
            </a:br>
            <a:r>
              <a:rPr lang="en-US" sz="2800" dirty="0" smtClean="0"/>
              <a:t>Under the windings of the sea</a:t>
            </a:r>
            <a:br>
              <a:rPr lang="en-US" sz="2800" dirty="0" smtClean="0"/>
            </a:br>
            <a:r>
              <a:rPr lang="en-US" sz="2800" dirty="0" smtClean="0"/>
              <a:t>They lying long shall not die windily;</a:t>
            </a:r>
          </a:p>
          <a:p>
            <a:pPr>
              <a:buNone/>
            </a:pPr>
            <a:endParaRPr lang="en-US" sz="2800" dirty="0"/>
          </a:p>
          <a:p>
            <a:pPr>
              <a:buNone/>
            </a:pPr>
            <a:r>
              <a:rPr lang="en-US" sz="2800" dirty="0" smtClean="0"/>
              <a:t>In the graveyard of the sea the dead don’t lie for long.</a:t>
            </a:r>
          </a:p>
          <a:p>
            <a:pPr>
              <a:buNone/>
            </a:pPr>
            <a:endParaRPr lang="en-US" sz="2800" dirty="0"/>
          </a:p>
          <a:p>
            <a:pPr>
              <a:buNone/>
            </a:pP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Twisting on racks when sinews give way,</a:t>
            </a:r>
            <a:br>
              <a:rPr lang="en-US" sz="2800" dirty="0" smtClean="0"/>
            </a:br>
            <a:r>
              <a:rPr lang="en-US" sz="2800" dirty="0" smtClean="0"/>
              <a:t>Strapped to a wheel, yet they shall not break; </a:t>
            </a:r>
            <a:br>
              <a:rPr lang="en-US" sz="2800" dirty="0" smtClean="0"/>
            </a:br>
            <a:r>
              <a:rPr lang="en-US" sz="2800" dirty="0" smtClean="0"/>
              <a:t>Faith in their hands shall snap in two,</a:t>
            </a:r>
          </a:p>
          <a:p>
            <a:pPr>
              <a:buNone/>
            </a:pPr>
            <a:endParaRPr lang="en-US" sz="2800" dirty="0" smtClean="0"/>
          </a:p>
          <a:p>
            <a:pPr>
              <a:buNone/>
            </a:pPr>
            <a:r>
              <a:rPr lang="en-US" sz="2800" dirty="0" smtClean="0"/>
              <a:t>The dead suffered in their lives; the wheel of time has tested and tortured but not broken them.</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2800" dirty="0" smtClean="0"/>
              <a:t>	And the unicorn evils run them through; </a:t>
            </a:r>
            <a:br>
              <a:rPr lang="en-US" sz="2800" dirty="0" smtClean="0"/>
            </a:br>
            <a:r>
              <a:rPr lang="en-US" sz="2800" dirty="0" smtClean="0"/>
              <a:t>Split all ends up they shan't crack; </a:t>
            </a:r>
            <a:br>
              <a:rPr lang="en-US" sz="2800" dirty="0" smtClean="0"/>
            </a:br>
            <a:r>
              <a:rPr lang="en-US" sz="2800" dirty="0" smtClean="0"/>
              <a:t>And death shall have no dominion.</a:t>
            </a:r>
          </a:p>
          <a:p>
            <a:pPr>
              <a:buNone/>
            </a:pPr>
            <a:endParaRPr lang="en-US" sz="2800" dirty="0"/>
          </a:p>
          <a:p>
            <a:pPr>
              <a:buNone/>
            </a:pPr>
            <a:r>
              <a:rPr lang="en-US" sz="2800" dirty="0" smtClean="0"/>
              <a:t>They are braver than they were in their life time.</a:t>
            </a:r>
          </a:p>
          <a:p>
            <a:pPr>
              <a:buNone/>
            </a:pPr>
            <a:r>
              <a:rPr lang="en-US" sz="2800" dirty="0" smtClean="0"/>
              <a:t>Unicorn:  in European folklore it is a white horse with a spiraling horn projecting from its forehead – a symbol of purity and grace.</a:t>
            </a:r>
          </a:p>
          <a:p>
            <a:pPr>
              <a:buNone/>
            </a:pPr>
            <a:r>
              <a:rPr lang="en-US" sz="2800" dirty="0" smtClean="0"/>
              <a:t>Unicorn tears can heal both physical wounds and sorrows of heart.</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And death shall have no dominion.</a:t>
            </a:r>
            <a:br>
              <a:rPr lang="en-US" sz="2800" dirty="0" smtClean="0"/>
            </a:br>
            <a:r>
              <a:rPr lang="en-US" sz="2800" dirty="0" smtClean="0"/>
              <a:t>No more may gulls cry at their ears</a:t>
            </a:r>
            <a:br>
              <a:rPr lang="en-US" sz="2800" dirty="0" smtClean="0"/>
            </a:br>
            <a:r>
              <a:rPr lang="en-US" sz="2800" dirty="0" smtClean="0"/>
              <a:t>Or waves break loud on the seashores;</a:t>
            </a:r>
          </a:p>
          <a:p>
            <a:pPr>
              <a:buNone/>
            </a:pPr>
            <a:endParaRPr lang="en-US" sz="2800" dirty="0"/>
          </a:p>
          <a:p>
            <a:pPr>
              <a:buNone/>
            </a:pPr>
            <a:r>
              <a:rPr lang="en-US" sz="2800" dirty="0" smtClean="0"/>
              <a:t>The dead are no longer aware of the natural world around them.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Where blew a flower may a flower no more</a:t>
            </a:r>
            <a:br>
              <a:rPr lang="en-US" sz="2800" dirty="0" smtClean="0"/>
            </a:br>
            <a:r>
              <a:rPr lang="en-US" sz="2800" dirty="0" smtClean="0"/>
              <a:t>Lift its head to the blows of the rain; </a:t>
            </a:r>
            <a:br>
              <a:rPr lang="en-US" sz="2800" dirty="0" smtClean="0"/>
            </a:br>
            <a:r>
              <a:rPr lang="en-US" sz="2800" dirty="0" smtClean="0"/>
              <a:t>Though they be mad and dead as nails,</a:t>
            </a:r>
          </a:p>
          <a:p>
            <a:pPr>
              <a:buNone/>
            </a:pPr>
            <a:endParaRPr lang="en-US" sz="2800" dirty="0"/>
          </a:p>
          <a:p>
            <a:pPr>
              <a:buNone/>
            </a:pPr>
            <a:r>
              <a:rPr lang="en-US" sz="2800" dirty="0" smtClean="0"/>
              <a:t>New life may spring for them, like a flower that is brave enough to lift its head in rain.</a:t>
            </a:r>
          </a:p>
          <a:p>
            <a:pPr>
              <a:buNone/>
            </a:pPr>
            <a:endParaRPr lang="en-US" sz="2800" dirty="0"/>
          </a:p>
          <a:p>
            <a:pPr>
              <a:buNone/>
            </a:pP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Heads of the characters hammer through daisies; </a:t>
            </a:r>
            <a:br>
              <a:rPr lang="en-US" sz="2800" dirty="0" smtClean="0"/>
            </a:br>
            <a:r>
              <a:rPr lang="en-US" sz="2800" dirty="0" smtClean="0"/>
              <a:t>Break in the sun till the sun breaks down,</a:t>
            </a:r>
            <a:br>
              <a:rPr lang="en-US" sz="2800" dirty="0" smtClean="0"/>
            </a:br>
            <a:r>
              <a:rPr lang="en-US" sz="2800" dirty="0" smtClean="0"/>
              <a:t>And death shall have no dominion. </a:t>
            </a:r>
          </a:p>
          <a:p>
            <a:pPr>
              <a:buNone/>
            </a:pPr>
            <a:endParaRPr lang="en-US" sz="2800" dirty="0"/>
          </a:p>
          <a:p>
            <a:pPr>
              <a:buNone/>
            </a:pPr>
            <a:r>
              <a:rPr lang="en-US" sz="2800" dirty="0" smtClean="0"/>
              <a:t>Daisy: white and yellow in color, the white petals form the outer ring and tiny yellow petals form the eye – like the sun.</a:t>
            </a:r>
          </a:p>
          <a:p>
            <a:pPr>
              <a:buNone/>
            </a:pPr>
            <a:r>
              <a:rPr lang="en-US" sz="2800" dirty="0" smtClean="0"/>
              <a:t>The daisy blooms as dawn breaks, symbolizing innocence.</a:t>
            </a:r>
          </a:p>
          <a:p>
            <a:pPr>
              <a:buNone/>
            </a:pP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Analysis </a:t>
            </a:r>
            <a:endParaRPr lang="en-US" dirty="0"/>
          </a:p>
        </p:txBody>
      </p:sp>
      <p:sp>
        <p:nvSpPr>
          <p:cNvPr id="3" name="Content Placeholder 2"/>
          <p:cNvSpPr>
            <a:spLocks noGrp="1"/>
          </p:cNvSpPr>
          <p:nvPr>
            <p:ph idx="1"/>
          </p:nvPr>
        </p:nvSpPr>
        <p:spPr/>
        <p:txBody>
          <a:bodyPr>
            <a:normAutofit/>
          </a:bodyPr>
          <a:lstStyle/>
          <a:p>
            <a:r>
              <a:rPr lang="en-US" sz="2800" dirty="0" smtClean="0"/>
              <a:t>The poet celebrates the eternal strength and undying nature of the human spirit. For him, death has no real victory over the life of man. The spirit of the dead still lives on. The dead also live in the memory of their loved ones. </a:t>
            </a:r>
          </a:p>
          <a:p>
            <a:r>
              <a:rPr lang="en-US" sz="2800" dirty="0" smtClean="0"/>
              <a:t> The poem pays tribute to the undying and eternal strength of the human spirit. It is because of this strength that death does not claim ultimate victory over humanity.</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normAutofit/>
          </a:bodyPr>
          <a:lstStyle/>
          <a:p>
            <a:r>
              <a:rPr lang="en-US" sz="2800" dirty="0" smtClean="0"/>
              <a:t>Thomas describes his technique in a letter: "I make one image—though 'make' is not the right word; I let, perhaps, an image be 'made' emotionally in me and then apply to it what intellectual &amp; critical forces I possess—let it breed another, let that image contradict the first, make, of the third image bred out of the other two together, a fourth contradictory image, and let them all, within my imposed formal limits, conflict."</a:t>
            </a:r>
          </a:p>
          <a:p>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sz="2800" dirty="0" smtClean="0"/>
              <a:t>In a letter to Richard Church, included by </a:t>
            </a:r>
            <a:r>
              <a:rPr lang="en-US" sz="2800" dirty="0" smtClean="0"/>
              <a:t>Fitz Gibbon </a:t>
            </a:r>
            <a:r>
              <a:rPr lang="en-US" sz="2800" dirty="0" smtClean="0"/>
              <a:t>in </a:t>
            </a:r>
            <a:r>
              <a:rPr lang="en-US" sz="2800" i="1" dirty="0" smtClean="0"/>
              <a:t>Selected Letters,</a:t>
            </a:r>
            <a:r>
              <a:rPr lang="en-US" sz="2800" dirty="0" smtClean="0"/>
              <a:t> Thomas commented on what he considered some of his own excesses: "Immature violence, rhythmic monotony, frequent muddle-headedness, and a very much </a:t>
            </a:r>
            <a:r>
              <a:rPr lang="en-US" sz="2800" dirty="0" smtClean="0"/>
              <a:t>over-weighted </a:t>
            </a:r>
            <a:r>
              <a:rPr lang="en-US" sz="2800" dirty="0" smtClean="0"/>
              <a:t>imagery that leads often to incoherence." Similarly, in a letter to Glyn Jones, he wrote: "My own obscurity is quite an unfashionable one, based, as it is, on a preconceived symbolism derived (I'm afraid all this sounds wooly and pretentious) from the cosmic significance of the human anatomy." </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Reviews</a:t>
            </a:r>
            <a:endParaRPr lang="en-US" dirty="0"/>
          </a:p>
        </p:txBody>
      </p:sp>
      <p:sp>
        <p:nvSpPr>
          <p:cNvPr id="3" name="Content Placeholder 2"/>
          <p:cNvSpPr>
            <a:spLocks noGrp="1"/>
          </p:cNvSpPr>
          <p:nvPr>
            <p:ph idx="1"/>
          </p:nvPr>
        </p:nvSpPr>
        <p:spPr/>
        <p:txBody>
          <a:bodyPr>
            <a:normAutofit/>
          </a:bodyPr>
          <a:lstStyle/>
          <a:p>
            <a:r>
              <a:rPr lang="en-US" sz="2800" dirty="0" smtClean="0"/>
              <a:t>About Thomas's work, Michael Schmidt writes: "There is a kind of authority to the word magic of the early poems; in the famous and popular later poems, the magic is all show. If they have a secret it is the one we all share, partly erotic, partly elegiac. The later poems arise out of personality.“</a:t>
            </a:r>
          </a:p>
          <a:p>
            <a:r>
              <a:rPr lang="en-US" sz="2800" dirty="0" smtClean="0"/>
              <a:t>Like </a:t>
            </a:r>
            <a:r>
              <a:rPr lang="en-US" sz="2800" dirty="0" smtClean="0"/>
              <a:t>James Joyce </a:t>
            </a:r>
            <a:r>
              <a:rPr lang="en-US" sz="2800" dirty="0" smtClean="0"/>
              <a:t>before him, Dylan Thomas was obsessed with words—with their sound and rhythm and especially with their possibilities for multiple meanings. </a:t>
            </a: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This </a:t>
            </a:r>
            <a:r>
              <a:rPr lang="en-US" sz="2800" dirty="0" smtClean="0"/>
              <a:t>richness of meaning, an often illogical and revolutionary syntax, and catalogues of cosmic and sexual imagery render Thomas's early poetry original and difficult. </a:t>
            </a:r>
          </a:p>
          <a:p>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Clown in the Moon</a:t>
            </a:r>
            <a:endParaRPr lang="en-US" dirty="0"/>
          </a:p>
        </p:txBody>
      </p:sp>
      <p:sp>
        <p:nvSpPr>
          <p:cNvPr id="5" name="Text Placeholder 4"/>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5" name="Content Placeholder 4"/>
          <p:cNvSpPr>
            <a:spLocks noGrp="1"/>
          </p:cNvSpPr>
          <p:nvPr>
            <p:ph idx="1"/>
          </p:nvPr>
        </p:nvSpPr>
        <p:spPr/>
        <p:txBody>
          <a:bodyPr/>
          <a:lstStyle/>
          <a:p>
            <a:pPr>
              <a:buNone/>
            </a:pPr>
            <a:r>
              <a:rPr lang="en-US" dirty="0" smtClean="0"/>
              <a:t> 	</a:t>
            </a:r>
            <a:r>
              <a:rPr lang="en-US" sz="2800" dirty="0" smtClean="0"/>
              <a:t>My tears are like the quiet drift</a:t>
            </a:r>
            <a:br>
              <a:rPr lang="en-US" sz="2800" dirty="0" smtClean="0"/>
            </a:br>
            <a:r>
              <a:rPr lang="en-US" sz="2800" dirty="0" smtClean="0"/>
              <a:t>Of petals from some magic rose;</a:t>
            </a:r>
            <a:br>
              <a:rPr lang="en-US" sz="2800" dirty="0" smtClean="0"/>
            </a:br>
            <a:r>
              <a:rPr lang="en-US" sz="2800" dirty="0" smtClean="0"/>
              <a:t>And all my grief flows from the rift</a:t>
            </a:r>
            <a:br>
              <a:rPr lang="en-US" sz="2800" dirty="0" smtClean="0"/>
            </a:br>
            <a:r>
              <a:rPr lang="en-US" sz="2800" dirty="0" smtClean="0"/>
              <a:t>Of unremembered skies and snows.</a:t>
            </a:r>
          </a:p>
          <a:p>
            <a:pPr>
              <a:buNone/>
            </a:pPr>
            <a:endParaRPr lang="en-US" sz="2800" dirty="0" smtClean="0"/>
          </a:p>
          <a:p>
            <a:pPr>
              <a:buNone/>
            </a:pPr>
            <a:r>
              <a:rPr lang="en-US" sz="2800" dirty="0" smtClean="0"/>
              <a:t>The tears are flowing gently, roused by sorrowful memories.</a:t>
            </a:r>
          </a:p>
          <a:p>
            <a:pPr>
              <a:buNone/>
            </a:pPr>
            <a:r>
              <a:rPr lang="en-US" sz="2800" dirty="0" smtClean="0"/>
              <a:t>Unremembered skies &amp; snows: other days &amp; years</a:t>
            </a:r>
            <a:br>
              <a:rPr lang="en-US" sz="2800" dirty="0" smtClean="0"/>
            </a:b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I think, that if I touched the earth,</a:t>
            </a:r>
            <a:br>
              <a:rPr lang="en-US" sz="2800" dirty="0" smtClean="0"/>
            </a:br>
            <a:r>
              <a:rPr lang="en-US" sz="2800" dirty="0" smtClean="0"/>
              <a:t>It would crumble;</a:t>
            </a:r>
            <a:br>
              <a:rPr lang="en-US" sz="2800" dirty="0" smtClean="0"/>
            </a:br>
            <a:r>
              <a:rPr lang="en-US" sz="2800" dirty="0" smtClean="0"/>
              <a:t>It is so sad and beautiful,</a:t>
            </a:r>
            <a:br>
              <a:rPr lang="en-US" sz="2800" dirty="0" smtClean="0"/>
            </a:br>
            <a:r>
              <a:rPr lang="en-US" sz="2800" dirty="0" smtClean="0"/>
              <a:t>So tremulously like a dream.</a:t>
            </a:r>
          </a:p>
          <a:p>
            <a:pPr>
              <a:buNone/>
            </a:pPr>
            <a:endParaRPr lang="en-US" sz="2800" dirty="0" smtClean="0"/>
          </a:p>
          <a:p>
            <a:pPr>
              <a:buNone/>
            </a:pPr>
            <a:r>
              <a:rPr lang="en-US" sz="2800" dirty="0" smtClean="0"/>
              <a:t>The reality appears as dream to the speaker. </a:t>
            </a: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Analysis</a:t>
            </a:r>
            <a:endParaRPr lang="en-US" dirty="0"/>
          </a:p>
        </p:txBody>
      </p:sp>
      <p:sp>
        <p:nvSpPr>
          <p:cNvPr id="5" name="Content Placeholder 4"/>
          <p:cNvSpPr>
            <a:spLocks noGrp="1"/>
          </p:cNvSpPr>
          <p:nvPr>
            <p:ph idx="1"/>
          </p:nvPr>
        </p:nvSpPr>
        <p:spPr/>
        <p:txBody>
          <a:bodyPr>
            <a:normAutofit/>
          </a:bodyPr>
          <a:lstStyle/>
          <a:p>
            <a:r>
              <a:rPr lang="en-US" sz="2800" dirty="0" smtClean="0"/>
              <a:t>The title is strange; a clown always wears smile on his face yet this clown is not happy but crying.</a:t>
            </a:r>
          </a:p>
          <a:p>
            <a:r>
              <a:rPr lang="en-US" sz="2800" dirty="0" smtClean="0"/>
              <a:t>The clown is a painted mask for happiness that hides a saddened heart </a:t>
            </a:r>
            <a:r>
              <a:rPr lang="en-US" sz="2800" dirty="0" smtClean="0"/>
              <a:t>of </a:t>
            </a:r>
            <a:r>
              <a:rPr lang="en-US" sz="2800" dirty="0" smtClean="0"/>
              <a:t>memories of the past.</a:t>
            </a:r>
          </a:p>
          <a:p>
            <a:r>
              <a:rPr lang="en-US" sz="2800" dirty="0" smtClean="0"/>
              <a:t>He fears that his present too will soon </a:t>
            </a:r>
            <a:r>
              <a:rPr lang="en-US" sz="2800" dirty="0" smtClean="0"/>
              <a:t>become </a:t>
            </a:r>
            <a:r>
              <a:rPr lang="en-US" sz="2800" dirty="0" smtClean="0"/>
              <a:t>a sad, forgotten memory.</a:t>
            </a:r>
          </a:p>
          <a:p>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TotalTime>
  <Words>681</Words>
  <Application>Microsoft Office PowerPoint</Application>
  <PresentationFormat>On-screen Show (4:3)</PresentationFormat>
  <Paragraphs>73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And Death Shall Have No Dominion</vt:lpstr>
      <vt:lpstr>About the Poet</vt:lpstr>
      <vt:lpstr>About the Poem</vt:lpstr>
      <vt:lpstr>Stanza 1</vt:lpstr>
      <vt:lpstr>Slide 5</vt:lpstr>
      <vt:lpstr>Slide 6</vt:lpstr>
      <vt:lpstr>Stanza 2</vt:lpstr>
      <vt:lpstr>Slide 8</vt:lpstr>
      <vt:lpstr>Slide 9</vt:lpstr>
      <vt:lpstr>Stanza 3</vt:lpstr>
      <vt:lpstr>Slide 11</vt:lpstr>
      <vt:lpstr>Slide 12</vt:lpstr>
      <vt:lpstr> Analysis </vt:lpstr>
      <vt:lpstr>Analysis</vt:lpstr>
      <vt:lpstr>Slide 15</vt:lpstr>
      <vt:lpstr>Critical Reviews</vt:lpstr>
      <vt:lpstr>Slide 17</vt:lpstr>
      <vt:lpstr>Clown in the Moon</vt:lpstr>
      <vt:lpstr>Slide 19</vt:lpstr>
      <vt:lpstr>Slide 20</vt:lpstr>
      <vt:lpstr>Analysis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 Death Shall Have No Dominion</dc:title>
  <dc:creator>Acer</dc:creator>
  <cp:lastModifiedBy>NTS</cp:lastModifiedBy>
  <cp:revision>26</cp:revision>
  <dcterms:created xsi:type="dcterms:W3CDTF">2013-05-23T15:12:32Z</dcterms:created>
  <dcterms:modified xsi:type="dcterms:W3CDTF">2013-05-24T06:09:11Z</dcterms:modified>
</cp:coreProperties>
</file>