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82" r:id="rId4"/>
    <p:sldId id="274"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7" r:id="rId20"/>
    <p:sldId id="271" r:id="rId21"/>
    <p:sldId id="278" r:id="rId22"/>
    <p:sldId id="272" r:id="rId23"/>
    <p:sldId id="279" r:id="rId24"/>
    <p:sldId id="275" r:id="rId25"/>
    <p:sldId id="283" r:id="rId26"/>
    <p:sldId id="276" r:id="rId27"/>
    <p:sldId id="280" r:id="rId28"/>
    <p:sldId id="2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531"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D11E5B-F7B4-4017-AC5D-912119E8D808}"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11E5B-F7B4-4017-AC5D-912119E8D808}"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D11E5B-F7B4-4017-AC5D-912119E8D808}"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D11E5B-F7B4-4017-AC5D-912119E8D808}"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D11E5B-F7B4-4017-AC5D-912119E8D808}" type="datetimeFigureOut">
              <a:rPr lang="en-US" smtClean="0"/>
              <a:pPr/>
              <a:t>5/23/2013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D11E5B-F7B4-4017-AC5D-912119E8D808}" type="datetimeFigureOut">
              <a:rPr lang="en-US" smtClean="0"/>
              <a:pPr/>
              <a:t>5/23/2013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11E5B-F7B4-4017-AC5D-912119E8D808}" type="datetimeFigureOut">
              <a:rPr lang="en-US" smtClean="0"/>
              <a:pPr/>
              <a:t>5/23/2013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11E5B-F7B4-4017-AC5D-912119E8D808}"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D11E5B-F7B4-4017-AC5D-912119E8D808}"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11E5B-F7B4-4017-AC5D-912119E8D808}"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11E5B-F7B4-4017-AC5D-912119E8D808}"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29ADEF-7E64-4765-95E6-3423C5B844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11E5B-F7B4-4017-AC5D-912119E8D808}" type="datetimeFigureOut">
              <a:rPr lang="en-US" smtClean="0"/>
              <a:pPr/>
              <a:t>5/23/2013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29ADEF-7E64-4765-95E6-3423C5B844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Whitsun Weddings</a:t>
            </a:r>
            <a:endParaRPr lang="en-US" dirty="0"/>
          </a:p>
        </p:txBody>
      </p:sp>
      <p:sp>
        <p:nvSpPr>
          <p:cNvPr id="3" name="Subtitle 2"/>
          <p:cNvSpPr>
            <a:spLocks noGrp="1"/>
          </p:cNvSpPr>
          <p:nvPr>
            <p:ph type="subTitle" idx="1"/>
          </p:nvPr>
        </p:nvSpPr>
        <p:spPr/>
        <p:txBody>
          <a:bodyPr/>
          <a:lstStyle/>
          <a:p>
            <a:r>
              <a:rPr lang="en-US" dirty="0" smtClean="0"/>
              <a:t>Philip Larkin</a:t>
            </a:r>
          </a:p>
          <a:p>
            <a:r>
              <a:rPr lang="en-US" dirty="0" smtClean="0"/>
              <a:t>Lecture 29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 Whitsun Weddings was inspired by a train journey which the poet made from Hull to London in 1955 on Whitsun Saturday, a day which was popular for weddings at that time</a:t>
            </a:r>
          </a:p>
          <a:p>
            <a:r>
              <a:rPr lang="en-US" sz="2800" dirty="0" smtClean="0"/>
              <a:t>The </a:t>
            </a:r>
            <a:r>
              <a:rPr lang="en-US" sz="2800" dirty="0"/>
              <a:t>poem was finally completed in October 1958, following repeated redrafting. </a:t>
            </a:r>
            <a:endParaRPr lang="en-US" sz="2800" dirty="0" smtClean="0"/>
          </a:p>
          <a:p>
            <a:r>
              <a:rPr lang="en-US" sz="2800" dirty="0"/>
              <a:t>The Whitsun Weddings is Larkin's longest poem, narrated in a slow, unhurried, leisurely fashion which re-enacts a sense of the long, easy train journey from Hull to London.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smtClean="0"/>
              <a:t>The poem's narrator describes the scenery and smells of the countryside and towns through which the largely empty train passes. The train's windows are open because of the heat, and he gradually becomes aware of bustle on the platforms at each station, eventually realizing that this is the noise and actions of wedding parties that are seeing off couples who are boarding the train.</a:t>
            </a:r>
          </a:p>
          <a:p>
            <a:pPr>
              <a:buNone/>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lnSpcReduction="10000"/>
          </a:bodyPr>
          <a:lstStyle/>
          <a:p>
            <a:r>
              <a:rPr lang="en-US" sz="2800" dirty="0"/>
              <a:t>The poem reflected the marriage nowadays, and how they are and some of them end</a:t>
            </a:r>
            <a:r>
              <a:rPr lang="en-US" sz="2800" dirty="0" smtClean="0"/>
              <a:t>.</a:t>
            </a:r>
          </a:p>
          <a:p>
            <a:r>
              <a:rPr lang="en-US" sz="2800" dirty="0" smtClean="0"/>
              <a:t>The poetic form is quite regular with </a:t>
            </a:r>
            <a:r>
              <a:rPr lang="en-US" sz="2800" dirty="0" smtClean="0"/>
              <a:t>eight </a:t>
            </a:r>
            <a:r>
              <a:rPr lang="en-US" sz="2800" dirty="0" smtClean="0"/>
              <a:t>stanzas, each consisting of ten lines and rhyming a b a b c d e c d e which creates the rhythmic sound of a train as it gathers speed. </a:t>
            </a:r>
          </a:p>
          <a:p>
            <a:r>
              <a:rPr lang="en-US" sz="2800" dirty="0" smtClean="0"/>
              <a:t>The continuous rhyming pattern throughout the eight verses and the pattern of unstressed and stressed syllables in each iambic pentameter, re-enacts the rocking sensation of traveling on a train.</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Poem – Stanza 1</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That Whitsun, I was late getting away:</a:t>
            </a:r>
            <a:br>
              <a:rPr lang="en-US" sz="2800" dirty="0" smtClean="0"/>
            </a:br>
            <a:r>
              <a:rPr lang="en-US" sz="2800" dirty="0" smtClean="0"/>
              <a:t>Not till about</a:t>
            </a:r>
            <a:br>
              <a:rPr lang="en-US" sz="2800" dirty="0" smtClean="0"/>
            </a:br>
            <a:r>
              <a:rPr lang="en-US" sz="2800" dirty="0" smtClean="0"/>
              <a:t>One-twenty on the sunlit Saturday</a:t>
            </a:r>
            <a:br>
              <a:rPr lang="en-US" sz="2800" dirty="0" smtClean="0"/>
            </a:br>
            <a:r>
              <a:rPr lang="en-US" sz="2800" dirty="0" smtClean="0"/>
              <a:t>Did my three-quarters-empty train pull out,</a:t>
            </a:r>
            <a:br>
              <a:rPr lang="en-US" sz="2800" dirty="0" smtClean="0"/>
            </a:br>
            <a:r>
              <a:rPr lang="en-US" sz="2800" dirty="0" smtClean="0"/>
              <a:t>All windows down, all cushions hot, all sense</a:t>
            </a:r>
            <a:br>
              <a:rPr lang="en-US" sz="2800" dirty="0" smtClean="0"/>
            </a:br>
            <a:r>
              <a:rPr lang="en-US" sz="2800" dirty="0" smtClean="0"/>
              <a:t>Of being in a hurry gone. </a:t>
            </a:r>
          </a:p>
          <a:p>
            <a:pPr>
              <a:buNone/>
            </a:pPr>
            <a:endParaRPr lang="en-US" sz="2800" dirty="0" smtClean="0"/>
          </a:p>
          <a:p>
            <a:pPr>
              <a:buNone/>
            </a:pPr>
            <a:r>
              <a:rPr lang="en-US" sz="2800" dirty="0" smtClean="0"/>
              <a:t>The opening is conversational yet rhythmically firm.</a:t>
            </a:r>
          </a:p>
          <a:p>
            <a:pPr>
              <a:buNone/>
            </a:pPr>
            <a:r>
              <a:rPr lang="en-US" sz="2800" dirty="0" smtClean="0"/>
              <a:t>Description of a train journey on a hot Saturday afternoon.</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sz="2800" dirty="0" smtClean="0"/>
              <a:t>	We ran</a:t>
            </a:r>
            <a:br>
              <a:rPr lang="en-US" sz="2800" dirty="0" smtClean="0"/>
            </a:br>
            <a:r>
              <a:rPr lang="en-US" sz="2800" dirty="0" smtClean="0"/>
              <a:t>Behind the backs of houses, crossed a street</a:t>
            </a:r>
            <a:br>
              <a:rPr lang="en-US" sz="2800" dirty="0" smtClean="0"/>
            </a:br>
            <a:r>
              <a:rPr lang="en-US" sz="2800" dirty="0" smtClean="0"/>
              <a:t>Of blinding windscreens, smelt the fish-dock; thence</a:t>
            </a:r>
            <a:br>
              <a:rPr lang="en-US" sz="2800" dirty="0" smtClean="0"/>
            </a:br>
            <a:r>
              <a:rPr lang="en-US" sz="2800" dirty="0" smtClean="0"/>
              <a:t>The river's level drifting breadth began,</a:t>
            </a:r>
            <a:br>
              <a:rPr lang="en-US" sz="2800" dirty="0" smtClean="0"/>
            </a:br>
            <a:r>
              <a:rPr lang="en-US" sz="2800" dirty="0" smtClean="0"/>
              <a:t>Where sky and Lincolnshire and water meet.</a:t>
            </a:r>
            <a:br>
              <a:rPr lang="en-US" sz="2800" dirty="0" smtClean="0"/>
            </a:br>
            <a:endParaRPr lang="en-US" sz="2800" dirty="0" smtClean="0"/>
          </a:p>
          <a:p>
            <a:pPr>
              <a:buNone/>
            </a:pPr>
            <a:r>
              <a:rPr lang="en-US" sz="2800" dirty="0" smtClean="0"/>
              <a:t>Poet introduces the busy life of city dropping away with the train’s departure.</a:t>
            </a:r>
          </a:p>
          <a:p>
            <a:pPr>
              <a:buNone/>
            </a:pPr>
            <a:r>
              <a:rPr lang="en-US" sz="2800" dirty="0" smtClean="0"/>
              <a:t>Larkin creates an image of continuity between sky and city and water that the train itself mimics; it is the central image of the poem, the form of an unfolding movement that connects distinct locations and points of time.</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All afternoon, through the tall heat that slept</a:t>
            </a:r>
            <a:br>
              <a:rPr lang="en-US" sz="2800" dirty="0" smtClean="0"/>
            </a:br>
            <a:r>
              <a:rPr lang="en-US" sz="2800" dirty="0" smtClean="0"/>
              <a:t>For miles island,</a:t>
            </a:r>
            <a:br>
              <a:rPr lang="en-US" sz="2800" dirty="0" smtClean="0"/>
            </a:br>
            <a:r>
              <a:rPr lang="en-US" sz="2800" dirty="0" smtClean="0"/>
              <a:t>A slow and stopping curve southwards we kept.</a:t>
            </a:r>
            <a:br>
              <a:rPr lang="en-US" sz="2800" dirty="0" smtClean="0"/>
            </a:br>
            <a:r>
              <a:rPr lang="en-US" sz="2800" dirty="0" smtClean="0"/>
              <a:t>Wide farms went by, short-shadowed cattle, and</a:t>
            </a:r>
            <a:br>
              <a:rPr lang="en-US" sz="2800" dirty="0" smtClean="0"/>
            </a:br>
            <a:r>
              <a:rPr lang="en-US" sz="2800" dirty="0" smtClean="0"/>
              <a:t>Canals with </a:t>
            </a:r>
            <a:r>
              <a:rPr lang="en-US" sz="2800" dirty="0" err="1" smtClean="0"/>
              <a:t>floatings</a:t>
            </a:r>
            <a:r>
              <a:rPr lang="en-US" sz="2800" dirty="0" smtClean="0"/>
              <a:t> of industrial froth;</a:t>
            </a:r>
          </a:p>
          <a:p>
            <a:pPr>
              <a:buNone/>
            </a:pPr>
            <a:endParaRPr lang="en-US" sz="2800" dirty="0" smtClean="0"/>
          </a:p>
          <a:p>
            <a:pPr>
              <a:buNone/>
            </a:pPr>
            <a:r>
              <a:rPr lang="en-US" sz="2800" dirty="0" smtClean="0"/>
              <a:t>An easy movement of lines.</a:t>
            </a:r>
          </a:p>
          <a:p>
            <a:pPr>
              <a:buNone/>
            </a:pPr>
            <a:r>
              <a:rPr lang="en-US" sz="2800" dirty="0" smtClean="0"/>
              <a:t>A description of pastoral landscape, its farms &amp; hedges contrasted with ugliness of industrial waste.</a:t>
            </a:r>
            <a:br>
              <a:rPr lang="en-US" sz="2800" dirty="0" smtClean="0"/>
            </a:b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 hothouse flashed uniquely: hedges dipped</a:t>
            </a:r>
            <a:br>
              <a:rPr lang="en-US" sz="2800" dirty="0" smtClean="0"/>
            </a:br>
            <a:r>
              <a:rPr lang="en-US" sz="2800" dirty="0" smtClean="0"/>
              <a:t>And rose: and now and then </a:t>
            </a:r>
            <a:r>
              <a:rPr lang="en-US" sz="2800" b="1" dirty="0" smtClean="0"/>
              <a:t>a smell of grass</a:t>
            </a:r>
            <a:br>
              <a:rPr lang="en-US" sz="2800" b="1" dirty="0" smtClean="0"/>
            </a:br>
            <a:r>
              <a:rPr lang="en-US" sz="2800" b="1" dirty="0" smtClean="0"/>
              <a:t>Displace the reek of buttoned carriage-cloth</a:t>
            </a:r>
            <a:r>
              <a:rPr lang="en-US" sz="2800" dirty="0" smtClean="0"/>
              <a:t/>
            </a:r>
            <a:br>
              <a:rPr lang="en-US" sz="2800" dirty="0" smtClean="0"/>
            </a:br>
            <a:r>
              <a:rPr lang="en-US" sz="2800" dirty="0" smtClean="0"/>
              <a:t>Until the next town, new and nondescript,</a:t>
            </a:r>
            <a:br>
              <a:rPr lang="en-US" sz="2800" dirty="0" smtClean="0"/>
            </a:br>
            <a:r>
              <a:rPr lang="en-US" sz="2800" dirty="0" smtClean="0"/>
              <a:t>Approached with acres of dismantled cars.</a:t>
            </a:r>
          </a:p>
          <a:p>
            <a:pPr>
              <a:buNone/>
            </a:pPr>
            <a:endParaRPr lang="en-US" sz="2800" dirty="0" smtClean="0"/>
          </a:p>
          <a:p>
            <a:pPr>
              <a:buNone/>
            </a:pPr>
            <a:r>
              <a:rPr lang="en-US" sz="2800" dirty="0" smtClean="0"/>
              <a:t>The smell of grass competes with the stale smell of the cloth seat inside the train carriage.</a:t>
            </a:r>
          </a:p>
          <a:p>
            <a:pPr>
              <a:buNone/>
            </a:pPr>
            <a:r>
              <a:rPr lang="en-US" sz="2800" dirty="0" smtClean="0"/>
              <a:t>Offers pungent realism.</a:t>
            </a:r>
          </a:p>
          <a:p>
            <a:pPr>
              <a:buNone/>
            </a:pPr>
            <a:r>
              <a:rPr lang="en-US" sz="2800" dirty="0" smtClean="0"/>
              <a:t>Nondescript: dull or insipid</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first, I didn't notice what</a:t>
            </a:r>
            <a:r>
              <a:rPr lang="en-US" sz="2800" b="1" dirty="0" smtClean="0"/>
              <a:t> a noise</a:t>
            </a:r>
            <a:br>
              <a:rPr lang="en-US" sz="2800" b="1" dirty="0" smtClean="0"/>
            </a:br>
            <a:r>
              <a:rPr lang="en-US" sz="2800" b="1" dirty="0" smtClean="0"/>
              <a:t>The weddings made</a:t>
            </a:r>
            <a:br>
              <a:rPr lang="en-US" sz="2800" b="1" dirty="0" smtClean="0"/>
            </a:br>
            <a:r>
              <a:rPr lang="en-US" sz="2800" dirty="0" smtClean="0"/>
              <a:t>Each station that we stopped at: </a:t>
            </a:r>
            <a:r>
              <a:rPr lang="en-US" sz="2800" b="1" dirty="0" smtClean="0"/>
              <a:t>sun destroys</a:t>
            </a:r>
            <a:br>
              <a:rPr lang="en-US" sz="2800" b="1" dirty="0" smtClean="0"/>
            </a:br>
            <a:r>
              <a:rPr lang="en-US" sz="2800" b="1" dirty="0" smtClean="0"/>
              <a:t>The interest of what's happening in the shade,</a:t>
            </a:r>
            <a:br>
              <a:rPr lang="en-US" sz="2800" b="1" dirty="0" smtClean="0"/>
            </a:br>
            <a:r>
              <a:rPr lang="en-US" sz="2800" dirty="0" smtClean="0"/>
              <a:t>And down the long cool platforms</a:t>
            </a:r>
            <a:r>
              <a:rPr lang="en-US" sz="2800" b="1" dirty="0" smtClean="0"/>
              <a:t> whoops and skirls</a:t>
            </a:r>
          </a:p>
          <a:p>
            <a:pPr>
              <a:buNone/>
            </a:pPr>
            <a:endParaRPr lang="en-US" sz="2800" dirty="0" smtClean="0"/>
          </a:p>
          <a:p>
            <a:pPr>
              <a:buNone/>
            </a:pPr>
            <a:r>
              <a:rPr lang="en-US" sz="2800" dirty="0" smtClean="0"/>
              <a:t>The poet mistook the girls for men at first.</a:t>
            </a:r>
          </a:p>
          <a:p>
            <a:pPr>
              <a:buNone/>
            </a:pPr>
            <a:r>
              <a:rPr lang="en-US" sz="2800" dirty="0" smtClean="0"/>
              <a:t>Whoops: cries of joy and excitement</a:t>
            </a:r>
          </a:p>
          <a:p>
            <a:pPr>
              <a:buNone/>
            </a:pPr>
            <a:r>
              <a:rPr lang="en-US" sz="2800" dirty="0" smtClean="0"/>
              <a:t>Skirls: shrill sound </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I took for </a:t>
            </a:r>
            <a:r>
              <a:rPr lang="en-US" sz="2800" b="1" dirty="0" smtClean="0"/>
              <a:t>porters larking with the mails,</a:t>
            </a:r>
            <a:r>
              <a:rPr lang="en-US" sz="2800" dirty="0" smtClean="0"/>
              <a:t/>
            </a:r>
            <a:br>
              <a:rPr lang="en-US" sz="2800" dirty="0" smtClean="0"/>
            </a:br>
            <a:r>
              <a:rPr lang="en-US" sz="2800" dirty="0" smtClean="0"/>
              <a:t>And went on reading. Once we started, though,</a:t>
            </a:r>
            <a:br>
              <a:rPr lang="en-US" sz="2800" dirty="0" smtClean="0"/>
            </a:br>
            <a:r>
              <a:rPr lang="en-US" sz="2800" dirty="0" smtClean="0"/>
              <a:t>We passed them, grinning and pomaded, girls</a:t>
            </a:r>
            <a:br>
              <a:rPr lang="en-US" sz="2800" dirty="0" smtClean="0"/>
            </a:br>
            <a:r>
              <a:rPr lang="en-US" sz="2800" dirty="0" smtClean="0"/>
              <a:t>In parodies of fashion, heels and veils,</a:t>
            </a:r>
            <a:br>
              <a:rPr lang="en-US" sz="2800" dirty="0" smtClean="0"/>
            </a:br>
            <a:r>
              <a:rPr lang="en-US" sz="2800" dirty="0" smtClean="0"/>
              <a:t>All posed irresolutely, watching us go,</a:t>
            </a:r>
          </a:p>
          <a:p>
            <a:pPr>
              <a:buNone/>
            </a:pPr>
            <a:endParaRPr lang="en-US" sz="2800" dirty="0" smtClean="0"/>
          </a:p>
          <a:p>
            <a:pPr>
              <a:buNone/>
            </a:pPr>
            <a:r>
              <a:rPr lang="en-US" sz="2800" dirty="0" smtClean="0"/>
              <a:t>Larking: having fun</a:t>
            </a:r>
          </a:p>
          <a:p>
            <a:pPr>
              <a:buNone/>
            </a:pPr>
            <a:r>
              <a:rPr lang="en-US" sz="2800" dirty="0" smtClean="0"/>
              <a:t>Pomade: greasy substance to style hair, hair gel or spray</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As if out on the end of an event</a:t>
            </a:r>
            <a:br>
              <a:rPr lang="en-US" sz="2800" dirty="0" smtClean="0"/>
            </a:br>
            <a:r>
              <a:rPr lang="en-US" sz="2800" dirty="0" smtClean="0"/>
              <a:t>Waving goodbye</a:t>
            </a:r>
            <a:br>
              <a:rPr lang="en-US" sz="2800" dirty="0" smtClean="0"/>
            </a:br>
            <a:r>
              <a:rPr lang="en-US" sz="2800" dirty="0" smtClean="0"/>
              <a:t>To something that survived it. Struck, I leant</a:t>
            </a:r>
            <a:br>
              <a:rPr lang="en-US" sz="2800" dirty="0" smtClean="0"/>
            </a:br>
            <a:r>
              <a:rPr lang="en-US" sz="2800" dirty="0" smtClean="0"/>
              <a:t>More promptly out next time, more curiously,</a:t>
            </a:r>
            <a:br>
              <a:rPr lang="en-US" sz="2800" dirty="0" smtClean="0"/>
            </a:br>
            <a:r>
              <a:rPr lang="en-US" sz="2800" dirty="0" smtClean="0"/>
              <a:t>And saw it all again in different terms:</a:t>
            </a:r>
          </a:p>
          <a:p>
            <a:pPr>
              <a:buNone/>
            </a:pPr>
            <a:endParaRPr lang="en-US" sz="2800" dirty="0" smtClean="0"/>
          </a:p>
          <a:p>
            <a:pPr>
              <a:buNone/>
            </a:pPr>
            <a:r>
              <a:rPr lang="en-US" sz="2800" dirty="0" smtClean="0"/>
              <a:t>Describing vividly what he is witnessing.</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 fathers with broad belts under their suits</a:t>
            </a:r>
            <a:br>
              <a:rPr lang="en-US" sz="2800" dirty="0" smtClean="0"/>
            </a:br>
            <a:r>
              <a:rPr lang="en-US" sz="2800" dirty="0" smtClean="0"/>
              <a:t>And seamy foreheads; mothers loud and fat;</a:t>
            </a:r>
            <a:br>
              <a:rPr lang="en-US" sz="2800" dirty="0" smtClean="0"/>
            </a:br>
            <a:r>
              <a:rPr lang="en-US" sz="2800" dirty="0" smtClean="0"/>
              <a:t>An uncle shouting smut; and then the perms,</a:t>
            </a:r>
            <a:br>
              <a:rPr lang="en-US" sz="2800" dirty="0" smtClean="0"/>
            </a:br>
            <a:r>
              <a:rPr lang="en-US" sz="2800" dirty="0" smtClean="0"/>
              <a:t>The nylon gloves and jewelry-substitutes,</a:t>
            </a:r>
            <a:br>
              <a:rPr lang="en-US" sz="2800" dirty="0" smtClean="0"/>
            </a:br>
            <a:r>
              <a:rPr lang="en-US" sz="2800" dirty="0" smtClean="0"/>
              <a:t>The lemons, mauves, and olive-</a:t>
            </a:r>
            <a:r>
              <a:rPr lang="en-US" sz="2800" dirty="0" err="1" smtClean="0"/>
              <a:t>ochers</a:t>
            </a:r>
            <a:r>
              <a:rPr lang="en-US" sz="2800" dirty="0" smtClean="0"/>
              <a:t> that</a:t>
            </a:r>
          </a:p>
          <a:p>
            <a:pPr>
              <a:buNone/>
            </a:pPr>
            <a:r>
              <a:rPr lang="en-US" sz="2800" dirty="0" smtClean="0"/>
              <a:t>	</a:t>
            </a:r>
          </a:p>
          <a:p>
            <a:pPr>
              <a:buNone/>
            </a:pPr>
            <a:r>
              <a:rPr lang="en-US" sz="2800" dirty="0" smtClean="0"/>
              <a:t>Smut: obscenity</a:t>
            </a:r>
          </a:p>
          <a:p>
            <a:pPr>
              <a:buNone/>
            </a:pPr>
            <a:r>
              <a:rPr lang="en-US" sz="2800" dirty="0" smtClean="0"/>
              <a:t>Perms: hair style, a permanent wave.</a:t>
            </a:r>
          </a:p>
          <a:p>
            <a:pPr>
              <a:buNone/>
            </a:pPr>
            <a:r>
              <a:rPr lang="en-US" sz="2800" dirty="0" smtClean="0"/>
              <a:t> ocher: moderate orange yellow color. </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5</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Marked off the girls </a:t>
            </a:r>
            <a:r>
              <a:rPr lang="en-US" sz="2800" dirty="0" err="1" smtClean="0"/>
              <a:t>unreally</a:t>
            </a:r>
            <a:r>
              <a:rPr lang="en-US" sz="2800" dirty="0" smtClean="0"/>
              <a:t> from the rest.</a:t>
            </a:r>
            <a:br>
              <a:rPr lang="en-US" sz="2800" dirty="0" smtClean="0"/>
            </a:br>
            <a:r>
              <a:rPr lang="en-US" sz="2800" dirty="0" smtClean="0"/>
              <a:t>	Yes, from cafes</a:t>
            </a:r>
            <a:br>
              <a:rPr lang="en-US" sz="2800" dirty="0" smtClean="0"/>
            </a:br>
            <a:r>
              <a:rPr lang="en-US" sz="2800" dirty="0" smtClean="0"/>
              <a:t>And banquet-halls up yards, and bunting-dressed</a:t>
            </a:r>
            <a:br>
              <a:rPr lang="en-US" sz="2800" dirty="0" smtClean="0"/>
            </a:br>
            <a:r>
              <a:rPr lang="en-US" sz="2800" dirty="0" smtClean="0"/>
              <a:t>Coach-party annexes, the wedding-days</a:t>
            </a:r>
            <a:br>
              <a:rPr lang="en-US" sz="2800" dirty="0" smtClean="0"/>
            </a:br>
            <a:r>
              <a:rPr lang="en-US" sz="2800" dirty="0" smtClean="0"/>
              <a:t>Were coming to an end.</a:t>
            </a:r>
          </a:p>
          <a:p>
            <a:pPr>
              <a:buNone/>
            </a:pPr>
            <a:endParaRPr lang="en-US" sz="2800" dirty="0" smtClean="0"/>
          </a:p>
          <a:p>
            <a:pPr>
              <a:buNone/>
            </a:pPr>
            <a:r>
              <a:rPr lang="en-US" sz="2800" dirty="0" smtClean="0"/>
              <a:t>Describes how each wedding party is like all the other wedding parties gathering that day – as he witnesses them.</a:t>
            </a:r>
          </a:p>
          <a:p>
            <a:pPr>
              <a:buNone/>
            </a:pPr>
            <a:r>
              <a:rPr lang="en-US" sz="2800" dirty="0" smtClean="0"/>
              <a:t>Bunting: festive decorations made of fabric or plaster or paper, triangular flags.</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5</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All down the line</a:t>
            </a:r>
            <a:br>
              <a:rPr lang="en-US" sz="2800" dirty="0" smtClean="0"/>
            </a:br>
            <a:r>
              <a:rPr lang="en-US" sz="2800" dirty="0" smtClean="0"/>
              <a:t>Fresh couples climbed abroad: the rest stood round;</a:t>
            </a:r>
            <a:br>
              <a:rPr lang="en-US" sz="2800" dirty="0" smtClean="0"/>
            </a:br>
            <a:r>
              <a:rPr lang="en-US" sz="2800" dirty="0" smtClean="0"/>
              <a:t>The last confetti and advice were thrown,</a:t>
            </a:r>
            <a:br>
              <a:rPr lang="en-US" sz="2800" dirty="0" smtClean="0"/>
            </a:br>
            <a:r>
              <a:rPr lang="en-US" sz="2800" dirty="0" smtClean="0"/>
              <a:t>And, as we moved, each face seemed to define</a:t>
            </a:r>
            <a:br>
              <a:rPr lang="en-US" sz="2800" dirty="0" smtClean="0"/>
            </a:br>
            <a:r>
              <a:rPr lang="en-US" sz="2800" dirty="0" smtClean="0"/>
              <a:t>Just what it saw departing: children frowned</a:t>
            </a:r>
            <a:br>
              <a:rPr lang="en-US" sz="2800" dirty="0" smtClean="0"/>
            </a:br>
            <a:r>
              <a:rPr lang="en-US" sz="2800" dirty="0" smtClean="0"/>
              <a:t>At something dull; fathers had never known </a:t>
            </a:r>
          </a:p>
          <a:p>
            <a:pPr>
              <a:buNone/>
            </a:pPr>
            <a:endParaRPr lang="en-US" sz="2800" dirty="0" smtClean="0"/>
          </a:p>
          <a:p>
            <a:pPr>
              <a:buNone/>
            </a:pPr>
            <a:r>
              <a:rPr lang="en-US" sz="2800" dirty="0" smtClean="0"/>
              <a:t>Confetti: streamers of paper or metallic material</a:t>
            </a:r>
          </a:p>
          <a:p>
            <a:pPr>
              <a:buNone/>
            </a:pPr>
            <a:r>
              <a:rPr lang="en-US" sz="2800" dirty="0" smtClean="0"/>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6</a:t>
            </a:r>
            <a:endParaRPr lang="en-US" dirty="0"/>
          </a:p>
        </p:txBody>
      </p:sp>
      <p:sp>
        <p:nvSpPr>
          <p:cNvPr id="3" name="Content Placeholder 2"/>
          <p:cNvSpPr>
            <a:spLocks noGrp="1"/>
          </p:cNvSpPr>
          <p:nvPr>
            <p:ph idx="1"/>
          </p:nvPr>
        </p:nvSpPr>
        <p:spPr/>
        <p:txBody>
          <a:bodyPr>
            <a:normAutofit/>
          </a:bodyPr>
          <a:lstStyle/>
          <a:p>
            <a:pPr>
              <a:buNone/>
            </a:pPr>
            <a:r>
              <a:rPr lang="en-US" sz="2800" dirty="0" smtClean="0"/>
              <a:t>	Success so huge and wholly farcical;</a:t>
            </a:r>
            <a:br>
              <a:rPr lang="en-US" sz="2800" dirty="0" smtClean="0"/>
            </a:br>
            <a:r>
              <a:rPr lang="en-US" sz="2800" dirty="0" smtClean="0"/>
              <a:t>The women shared</a:t>
            </a:r>
            <a:br>
              <a:rPr lang="en-US" sz="2800" dirty="0" smtClean="0"/>
            </a:br>
            <a:r>
              <a:rPr lang="en-US" sz="2800" dirty="0" smtClean="0"/>
              <a:t>The secret like a</a:t>
            </a:r>
            <a:r>
              <a:rPr lang="en-US" sz="2800" b="1" dirty="0" smtClean="0"/>
              <a:t> happy funeral;</a:t>
            </a:r>
            <a:br>
              <a:rPr lang="en-US" sz="2800" b="1" dirty="0" smtClean="0"/>
            </a:br>
            <a:r>
              <a:rPr lang="en-US" sz="2800" dirty="0" smtClean="0"/>
              <a:t>While girls, gripping their handbags tighter, stared</a:t>
            </a:r>
            <a:br>
              <a:rPr lang="en-US" sz="2800" dirty="0" smtClean="0"/>
            </a:br>
            <a:r>
              <a:rPr lang="en-US" sz="2800" dirty="0" smtClean="0"/>
              <a:t>At a</a:t>
            </a:r>
            <a:r>
              <a:rPr lang="en-US" sz="2800" b="1" dirty="0" smtClean="0"/>
              <a:t> religious wounding. </a:t>
            </a:r>
          </a:p>
          <a:p>
            <a:pPr>
              <a:buNone/>
            </a:pPr>
            <a:endParaRPr lang="en-US" sz="2800" dirty="0" smtClean="0"/>
          </a:p>
          <a:p>
            <a:pPr>
              <a:buNone/>
            </a:pPr>
            <a:r>
              <a:rPr lang="en-US" sz="2800" dirty="0" smtClean="0"/>
              <a:t>Farcical: absurd, ridiculous</a:t>
            </a:r>
          </a:p>
          <a:p>
            <a:pPr>
              <a:buNone/>
            </a:pP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6</a:t>
            </a:r>
            <a:endParaRPr lang="en-US" dirty="0"/>
          </a:p>
        </p:txBody>
      </p:sp>
      <p:sp>
        <p:nvSpPr>
          <p:cNvPr id="3" name="Content Placeholder 2"/>
          <p:cNvSpPr>
            <a:spLocks noGrp="1"/>
          </p:cNvSpPr>
          <p:nvPr>
            <p:ph idx="1"/>
          </p:nvPr>
        </p:nvSpPr>
        <p:spPr/>
        <p:txBody>
          <a:bodyPr>
            <a:normAutofit/>
          </a:bodyPr>
          <a:lstStyle/>
          <a:p>
            <a:pPr>
              <a:buNone/>
            </a:pPr>
            <a:r>
              <a:rPr lang="en-US" sz="2800" dirty="0" smtClean="0"/>
              <a:t>	Free at last,</a:t>
            </a:r>
            <a:br>
              <a:rPr lang="en-US" sz="2800" dirty="0" smtClean="0"/>
            </a:br>
            <a:r>
              <a:rPr lang="en-US" sz="2800" dirty="0" smtClean="0"/>
              <a:t>And loaded with the sum of all they saw,</a:t>
            </a:r>
            <a:br>
              <a:rPr lang="en-US" sz="2800" dirty="0" smtClean="0"/>
            </a:br>
            <a:r>
              <a:rPr lang="en-US" sz="2800" dirty="0" smtClean="0"/>
              <a:t>We hurried towards London, shuffling gouts of steam.</a:t>
            </a:r>
            <a:br>
              <a:rPr lang="en-US" sz="2800" dirty="0" smtClean="0"/>
            </a:br>
            <a:r>
              <a:rPr lang="en-US" sz="2800" dirty="0" smtClean="0"/>
              <a:t>Now fields were building-plots. and poplars cast</a:t>
            </a:r>
            <a:br>
              <a:rPr lang="en-US" sz="2800" dirty="0" smtClean="0"/>
            </a:br>
            <a:r>
              <a:rPr lang="en-US" sz="2800" dirty="0" smtClean="0"/>
              <a:t>Long shadows over major roads, and for</a:t>
            </a:r>
            <a:br>
              <a:rPr lang="en-US" sz="2800" dirty="0" smtClean="0"/>
            </a:br>
            <a:r>
              <a:rPr lang="en-US" sz="2800" dirty="0" smtClean="0"/>
              <a:t>Some fifty minutes, that in time would seem</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7</a:t>
            </a:r>
            <a:endParaRPr lang="en-US" dirty="0"/>
          </a:p>
        </p:txBody>
      </p:sp>
      <p:sp>
        <p:nvSpPr>
          <p:cNvPr id="3" name="Content Placeholder 2"/>
          <p:cNvSpPr>
            <a:spLocks noGrp="1"/>
          </p:cNvSpPr>
          <p:nvPr>
            <p:ph idx="1"/>
          </p:nvPr>
        </p:nvSpPr>
        <p:spPr/>
        <p:txBody>
          <a:bodyPr>
            <a:normAutofit/>
          </a:bodyPr>
          <a:lstStyle/>
          <a:p>
            <a:pPr>
              <a:buNone/>
            </a:pPr>
            <a:r>
              <a:rPr lang="en-US" sz="2800" dirty="0" smtClean="0"/>
              <a:t>	Just long enough to settle hats and say</a:t>
            </a:r>
            <a:br>
              <a:rPr lang="en-US" sz="2800" dirty="0" smtClean="0"/>
            </a:br>
            <a:r>
              <a:rPr lang="en-US" sz="2800" dirty="0" smtClean="0"/>
              <a:t>I nearly died,</a:t>
            </a:r>
            <a:br>
              <a:rPr lang="en-US" sz="2800" dirty="0" smtClean="0"/>
            </a:br>
            <a:r>
              <a:rPr lang="en-US" sz="2800" dirty="0" smtClean="0"/>
              <a:t>A dozen marriages got under way.</a:t>
            </a:r>
          </a:p>
          <a:p>
            <a:pPr>
              <a:buNone/>
            </a:pPr>
            <a:endParaRPr lang="en-US" sz="2800" dirty="0" smtClean="0"/>
          </a:p>
          <a:p>
            <a:pPr>
              <a:buNone/>
            </a:pPr>
            <a:r>
              <a:rPr lang="en-US" sz="2800" dirty="0" smtClean="0"/>
              <a:t>The description is a mild social satire but also displays their humanity which is shared with the poet: ‘they’ become ‘we’ in the collective hurrying act.</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7</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They watched the landscape, sitting side by side</a:t>
            </a:r>
            <a:br>
              <a:rPr lang="en-US" sz="2800" dirty="0" smtClean="0"/>
            </a:br>
            <a:r>
              <a:rPr lang="en-US" sz="2800" dirty="0" smtClean="0"/>
              <a:t>-An </a:t>
            </a:r>
            <a:r>
              <a:rPr lang="en-US" sz="2800" b="1" dirty="0" smtClean="0"/>
              <a:t>Odeon </a:t>
            </a:r>
            <a:r>
              <a:rPr lang="en-US" sz="2800" dirty="0" smtClean="0"/>
              <a:t>went past, a cooling tower,</a:t>
            </a:r>
          </a:p>
          <a:p>
            <a:pPr>
              <a:buNone/>
            </a:pPr>
            <a:r>
              <a:rPr lang="en-US" sz="2800" dirty="0" smtClean="0"/>
              <a:t>	And someone running up to bowl -and none</a:t>
            </a:r>
            <a:br>
              <a:rPr lang="en-US" sz="2800" dirty="0" smtClean="0"/>
            </a:br>
            <a:r>
              <a:rPr lang="en-US" sz="2800" dirty="0" smtClean="0"/>
              <a:t>Thought of the others they would never meet</a:t>
            </a:r>
          </a:p>
          <a:p>
            <a:pPr>
              <a:buNone/>
            </a:pPr>
            <a:endParaRPr lang="en-US" sz="2800" dirty="0" smtClean="0"/>
          </a:p>
          <a:p>
            <a:pPr>
              <a:buNone/>
            </a:pPr>
            <a:r>
              <a:rPr lang="en-US" sz="2800" dirty="0" smtClean="0"/>
              <a:t>Odeon: one of a chain of British cinemas. This helps reinforce theme of detachment running through the poem – the speaker watches the couples, the landscape &amp; the cinema built for watching.</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7</a:t>
            </a:r>
            <a:endParaRPr lang="en-US" dirty="0"/>
          </a:p>
        </p:txBody>
      </p:sp>
      <p:sp>
        <p:nvSpPr>
          <p:cNvPr id="3" name="Content Placeholder 2"/>
          <p:cNvSpPr>
            <a:spLocks noGrp="1"/>
          </p:cNvSpPr>
          <p:nvPr>
            <p:ph idx="1"/>
          </p:nvPr>
        </p:nvSpPr>
        <p:spPr/>
        <p:txBody>
          <a:bodyPr>
            <a:noAutofit/>
          </a:bodyPr>
          <a:lstStyle/>
          <a:p>
            <a:pPr>
              <a:buNone/>
            </a:pPr>
            <a:r>
              <a:rPr lang="en-US" sz="2800" dirty="0" smtClean="0"/>
              <a:t>	Or how their lives would all contain this hour.</a:t>
            </a:r>
            <a:br>
              <a:rPr lang="en-US" sz="2800" dirty="0" smtClean="0"/>
            </a:br>
            <a:r>
              <a:rPr lang="en-US" sz="2800" dirty="0" smtClean="0"/>
              <a:t>I thought of London spread out in the sun,</a:t>
            </a:r>
            <a:br>
              <a:rPr lang="en-US" sz="2800" dirty="0" smtClean="0"/>
            </a:br>
            <a:r>
              <a:rPr lang="en-US" sz="2800" b="1" dirty="0" smtClean="0"/>
              <a:t>Its postal districts packed like squares of wheat:</a:t>
            </a:r>
          </a:p>
          <a:p>
            <a:pPr>
              <a:buNone/>
            </a:pPr>
            <a:endParaRPr lang="en-US" sz="2800" b="1" dirty="0" smtClean="0"/>
          </a:p>
          <a:p>
            <a:pPr>
              <a:buNone/>
            </a:pPr>
            <a:r>
              <a:rPr lang="en-US" sz="2800" dirty="0" smtClean="0"/>
              <a:t>Compare the opening of Auden’s “As I walked Out One Evening”</a:t>
            </a:r>
          </a:p>
          <a:p>
            <a:pPr>
              <a:buNone/>
            </a:pPr>
            <a:r>
              <a:rPr lang="en-US" sz="2800" dirty="0" smtClean="0"/>
              <a:t>As I walked out one evening,</a:t>
            </a:r>
          </a:p>
          <a:p>
            <a:pPr>
              <a:buNone/>
            </a:pPr>
            <a:r>
              <a:rPr lang="en-US" sz="2800" dirty="0" smtClean="0"/>
              <a:t>Walking down Bristol Street,</a:t>
            </a:r>
          </a:p>
          <a:p>
            <a:pPr>
              <a:buNone/>
            </a:pPr>
            <a:r>
              <a:rPr lang="en-US" sz="2800" dirty="0" smtClean="0"/>
              <a:t>The crowds upon the pavement</a:t>
            </a:r>
          </a:p>
          <a:p>
            <a:pPr>
              <a:buNone/>
            </a:pPr>
            <a:r>
              <a:rPr lang="en-US" sz="2800" dirty="0" smtClean="0"/>
              <a:t>Were fields of harvest wheat.</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8</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There we were aimed. </a:t>
            </a:r>
            <a:r>
              <a:rPr lang="en-US" sz="2800" dirty="0" smtClean="0"/>
              <a:t>And as we raced across</a:t>
            </a:r>
            <a:br>
              <a:rPr lang="en-US" sz="2800" dirty="0" smtClean="0"/>
            </a:br>
            <a:r>
              <a:rPr lang="en-US" sz="2800" dirty="0" smtClean="0"/>
              <a:t>Bright knots of rail</a:t>
            </a:r>
            <a:br>
              <a:rPr lang="en-US" sz="2800" dirty="0" smtClean="0"/>
            </a:br>
            <a:r>
              <a:rPr lang="en-US" sz="2800" dirty="0" smtClean="0"/>
              <a:t>Past standing Pullmans, walls of blackened moss.</a:t>
            </a:r>
          </a:p>
          <a:p>
            <a:pPr>
              <a:buNone/>
            </a:pPr>
            <a:endParaRPr lang="en-US" sz="2800" dirty="0" smtClean="0"/>
          </a:p>
          <a:p>
            <a:pPr>
              <a:buNone/>
            </a:pPr>
            <a:r>
              <a:rPr lang="en-US" sz="2800" dirty="0" smtClean="0"/>
              <a:t>The train now ‘aimed’ at the London destination, and becomes an arrow – arrow of Cupid – idea connected to the last lines of the stanza.</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8</a:t>
            </a:r>
            <a:endParaRPr lang="en-US" dirty="0"/>
          </a:p>
        </p:txBody>
      </p:sp>
      <p:sp>
        <p:nvSpPr>
          <p:cNvPr id="3" name="Content Placeholder 2"/>
          <p:cNvSpPr>
            <a:spLocks noGrp="1"/>
          </p:cNvSpPr>
          <p:nvPr>
            <p:ph idx="1"/>
          </p:nvPr>
        </p:nvSpPr>
        <p:spPr/>
        <p:txBody>
          <a:bodyPr>
            <a:normAutofit/>
          </a:bodyPr>
          <a:lstStyle/>
          <a:p>
            <a:pPr>
              <a:buNone/>
            </a:pPr>
            <a:r>
              <a:rPr lang="en-US" sz="2800" dirty="0" smtClean="0"/>
              <a:t>	Came close, and it was nearly done,</a:t>
            </a:r>
            <a:r>
              <a:rPr lang="en-US" sz="2800" b="1" dirty="0" smtClean="0"/>
              <a:t> this frail</a:t>
            </a:r>
            <a:br>
              <a:rPr lang="en-US" sz="2800" b="1" dirty="0" smtClean="0"/>
            </a:br>
            <a:r>
              <a:rPr lang="en-US" sz="2800" b="1" dirty="0" smtClean="0"/>
              <a:t>Traveling coincidence; </a:t>
            </a:r>
          </a:p>
          <a:p>
            <a:pPr>
              <a:buNone/>
            </a:pPr>
            <a:endParaRPr lang="en-US" sz="2800" b="1" dirty="0" smtClean="0"/>
          </a:p>
          <a:p>
            <a:pPr>
              <a:buNone/>
            </a:pPr>
            <a:r>
              <a:rPr lang="en-US" sz="2800" dirty="0" smtClean="0"/>
              <a:t>In Italian, a “</a:t>
            </a:r>
            <a:r>
              <a:rPr lang="en-US" sz="2800" dirty="0" err="1" smtClean="0"/>
              <a:t>coincidenza</a:t>
            </a:r>
            <a:r>
              <a:rPr lang="en-US" sz="2800" dirty="0" smtClean="0"/>
              <a:t>” is a transfer station in railroad travel. Like both “frail” and “traveling,” it may just be a way of naming the brief encounter that the poem stages, between the speaker and those he observes. Like the “coincidence,” the poem itself is “nearly done.”</a:t>
            </a:r>
          </a:p>
          <a:p>
            <a:pPr>
              <a:buNone/>
            </a:pP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8</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what it held</a:t>
            </a:r>
            <a:br>
              <a:rPr lang="en-US" sz="2800" dirty="0" smtClean="0"/>
            </a:br>
            <a:r>
              <a:rPr lang="en-US" sz="2800" dirty="0" smtClean="0"/>
              <a:t>Stood ready to be loosed with all the power</a:t>
            </a:r>
            <a:br>
              <a:rPr lang="en-US" sz="2800" dirty="0" smtClean="0"/>
            </a:br>
            <a:r>
              <a:rPr lang="en-US" sz="2800" dirty="0" smtClean="0"/>
              <a:t>That being changed can give. We slowed again,</a:t>
            </a:r>
            <a:br>
              <a:rPr lang="en-US" sz="2800" dirty="0" smtClean="0"/>
            </a:br>
            <a:endParaRPr lang="en-US"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8</a:t>
            </a:r>
            <a:endParaRPr lang="en-US" dirty="0"/>
          </a:p>
        </p:txBody>
      </p:sp>
      <p:sp>
        <p:nvSpPr>
          <p:cNvPr id="3" name="Content Placeholder 2"/>
          <p:cNvSpPr>
            <a:spLocks noGrp="1"/>
          </p:cNvSpPr>
          <p:nvPr>
            <p:ph idx="1"/>
          </p:nvPr>
        </p:nvSpPr>
        <p:spPr/>
        <p:txBody>
          <a:bodyPr/>
          <a:lstStyle/>
          <a:p>
            <a:pPr>
              <a:buNone/>
            </a:pPr>
            <a:r>
              <a:rPr lang="en-US" dirty="0" smtClean="0"/>
              <a:t>	</a:t>
            </a:r>
            <a:r>
              <a:rPr lang="en-US" sz="2800" b="1" dirty="0" smtClean="0"/>
              <a:t>And as the tightened brakes took hold, there swelled</a:t>
            </a:r>
            <a:br>
              <a:rPr lang="en-US" sz="2800" b="1" dirty="0" smtClean="0"/>
            </a:br>
            <a:r>
              <a:rPr lang="en-US" sz="2800" b="1" dirty="0" smtClean="0"/>
              <a:t>A sense of falling, like an arrow-shower</a:t>
            </a:r>
            <a:br>
              <a:rPr lang="en-US" sz="2800" b="1" dirty="0" smtClean="0"/>
            </a:br>
            <a:r>
              <a:rPr lang="en-US" sz="2800" b="1" dirty="0" smtClean="0"/>
              <a:t>Sent out of sight, somewhere becoming rain.</a:t>
            </a:r>
          </a:p>
          <a:p>
            <a:pPr>
              <a:buNone/>
            </a:pPr>
            <a:endParaRPr lang="en-US" sz="2800" dirty="0" smtClean="0"/>
          </a:p>
          <a:p>
            <a:pPr>
              <a:buNone/>
            </a:pPr>
            <a:r>
              <a:rPr lang="en-US" sz="2800" dirty="0" smtClean="0"/>
              <a:t>Larkin takes the dead image of the arrow-shower and revives it by turning it into an image of real rain.</a:t>
            </a:r>
          </a:p>
          <a:p>
            <a:pPr>
              <a:buNone/>
            </a:pPr>
            <a:r>
              <a:rPr lang="en-US" sz="2800" dirty="0" smtClean="0"/>
              <a:t>So the idea of marriage turning into disappointment is balance with the image of life and fertility.</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 </a:t>
            </a:r>
            <a:endParaRPr lang="en-US" dirty="0"/>
          </a:p>
        </p:txBody>
      </p:sp>
      <p:sp>
        <p:nvSpPr>
          <p:cNvPr id="3" name="Content Placeholder 2"/>
          <p:cNvSpPr>
            <a:spLocks noGrp="1"/>
          </p:cNvSpPr>
          <p:nvPr>
            <p:ph idx="1"/>
          </p:nvPr>
        </p:nvSpPr>
        <p:spPr/>
        <p:txBody>
          <a:bodyPr>
            <a:normAutofit lnSpcReduction="10000"/>
          </a:bodyPr>
          <a:lstStyle/>
          <a:p>
            <a:r>
              <a:rPr lang="en-US" sz="2800" b="1" dirty="0" smtClean="0"/>
              <a:t>Larkin says:</a:t>
            </a:r>
            <a:endParaRPr lang="en-US" sz="2800" dirty="0" smtClean="0"/>
          </a:p>
          <a:p>
            <a:pPr>
              <a:buNone/>
            </a:pPr>
            <a:r>
              <a:rPr lang="en-US" sz="2800" i="1" dirty="0" smtClean="0"/>
              <a:t>	"Whit Saturday is traditionally a good day for getting married in the Anglican tradition. So a lot of people got on the train to London for their honeymoons as not many people had cars. There were 6 stations between Hull and London and there was a sense of gathering emotional momentum. Every time you stopped fresh emotion climbed aboard. Between Peterborough and London the whole thing felt like a bullet, all this fresh open life and I've never forgotten it."</a:t>
            </a: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Traditionally Whit Saturday was regarded as an auspicious day for a wedding and it was a popular choice among the British working classes.</a:t>
            </a:r>
          </a:p>
          <a:p>
            <a:r>
              <a:rPr lang="en-US" sz="2800" dirty="0" smtClean="0"/>
              <a:t> Moreover, a wedding is an expression of a loving commitment, bringing with it the prospect of future happiness and the expectation of new life.</a:t>
            </a:r>
          </a:p>
          <a:p>
            <a:r>
              <a:rPr lang="en-US" sz="2800" dirty="0" smtClean="0"/>
              <a:t>Larkin appeals to the reader's sense of touch (</a:t>
            </a:r>
            <a:r>
              <a:rPr lang="en-US" sz="2800" i="1" dirty="0" smtClean="0"/>
              <a:t>'cushions hot'</a:t>
            </a:r>
            <a:r>
              <a:rPr lang="en-US" sz="2800" dirty="0" smtClean="0"/>
              <a:t>), smell (</a:t>
            </a:r>
            <a:r>
              <a:rPr lang="en-US" sz="2800" i="1" dirty="0" smtClean="0"/>
              <a:t>'the fish-dock'</a:t>
            </a:r>
            <a:r>
              <a:rPr lang="en-US" sz="2800" dirty="0" smtClean="0"/>
              <a:t>), and sight (</a:t>
            </a:r>
            <a:r>
              <a:rPr lang="en-US" sz="2800" i="1" dirty="0" smtClean="0"/>
              <a:t>'blinding windscreens'</a:t>
            </a:r>
            <a:r>
              <a:rPr lang="en-US" sz="2800" dirty="0" smtClean="0"/>
              <a:t>). </a:t>
            </a:r>
          </a:p>
          <a:p>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There is a real paradox between the reality presented by the landscape and the ideals represented by the couples and the final image. </a:t>
            </a:r>
          </a:p>
          <a:p>
            <a:r>
              <a:rPr lang="en-US" sz="2800" dirty="0" smtClean="0"/>
              <a:t>Larkin longs for the abstracts of romance and perfect love, but he sees around him the oncoming city…</a:t>
            </a:r>
          </a:p>
          <a:p>
            <a:r>
              <a:rPr lang="en-US" sz="2800" dirty="0" smtClean="0"/>
              <a:t>The climax at the end seems to work against the surface cynicism of Larkin's tone as he experiences a tug for something more due to the mesmerizing occasion he witnesses.</a:t>
            </a: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 of the poem</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That Whitsun, I was late getting away:                    </a:t>
            </a:r>
            <a:br>
              <a:rPr lang="en-US" sz="2800" dirty="0" smtClean="0"/>
            </a:br>
            <a:r>
              <a:rPr lang="en-US" sz="2800" dirty="0" smtClean="0"/>
              <a:t>Not till about</a:t>
            </a:r>
            <a:br>
              <a:rPr lang="en-US" sz="2800" dirty="0" smtClean="0"/>
            </a:br>
            <a:r>
              <a:rPr lang="en-US" sz="2800" dirty="0" smtClean="0"/>
              <a:t>One-twenty on the sunlit Saturday</a:t>
            </a:r>
            <a:br>
              <a:rPr lang="en-US" sz="2800" dirty="0" smtClean="0"/>
            </a:br>
            <a:r>
              <a:rPr lang="en-US" sz="2800" dirty="0" smtClean="0"/>
              <a:t>Did my three-quarters-empty train pull out,</a:t>
            </a:r>
            <a:br>
              <a:rPr lang="en-US" sz="2800" dirty="0" smtClean="0"/>
            </a:br>
            <a:r>
              <a:rPr lang="en-US" sz="2800" dirty="0" smtClean="0"/>
              <a:t>All windows down, all cushions hot, all sense</a:t>
            </a:r>
            <a:br>
              <a:rPr lang="en-US" sz="2800" dirty="0" smtClean="0"/>
            </a:br>
            <a:r>
              <a:rPr lang="en-US" sz="2800" dirty="0" smtClean="0"/>
              <a:t>Of being in a hurry gone. We ran</a:t>
            </a:r>
            <a:br>
              <a:rPr lang="en-US" sz="2800" dirty="0" smtClean="0"/>
            </a:br>
            <a:r>
              <a:rPr lang="en-US" sz="2800" dirty="0" smtClean="0"/>
              <a:t>Behind the backs of houses, crossed a street</a:t>
            </a:r>
            <a:br>
              <a:rPr lang="en-US" sz="2800" dirty="0" smtClean="0"/>
            </a:br>
            <a:r>
              <a:rPr lang="en-US" sz="2800" dirty="0" smtClean="0"/>
              <a:t>Of blinding windscreens, smelt the fish-dock; thence</a:t>
            </a:r>
            <a:br>
              <a:rPr lang="en-US" sz="2800" dirty="0" smtClean="0"/>
            </a:br>
            <a:r>
              <a:rPr lang="en-US" sz="2800" dirty="0" smtClean="0"/>
              <a:t>The river's level drifting breadth began,</a:t>
            </a:r>
            <a:br>
              <a:rPr lang="en-US" sz="2800" dirty="0" smtClean="0"/>
            </a:br>
            <a:r>
              <a:rPr lang="en-US" sz="2800" dirty="0" smtClean="0"/>
              <a:t>Where sky and Lincolnshire and water meet.</a:t>
            </a:r>
          </a:p>
          <a:p>
            <a:pPr>
              <a:buNone/>
            </a:pPr>
            <a:r>
              <a:rPr lang="en-US" sz="2800" dirty="0" smtClean="0"/>
              <a:t/>
            </a:r>
            <a:br>
              <a:rPr lang="en-US" sz="2800" dirty="0" smtClean="0"/>
            </a:br>
            <a:r>
              <a:rPr lang="en-US" sz="2800" dirty="0" smtClean="0">
                <a:solidFill>
                  <a:srgbClr val="C00000"/>
                </a:solidFill>
              </a:rPr>
              <a:t>rhyme-scheme : </a:t>
            </a:r>
            <a:r>
              <a:rPr lang="en-US" sz="2800" dirty="0" err="1" smtClean="0">
                <a:solidFill>
                  <a:srgbClr val="C00000"/>
                </a:solidFill>
              </a:rPr>
              <a:t>abab</a:t>
            </a:r>
            <a:r>
              <a:rPr lang="en-US" sz="2800" dirty="0" smtClean="0">
                <a:solidFill>
                  <a:srgbClr val="C00000"/>
                </a:solidFill>
              </a:rPr>
              <a:t> </a:t>
            </a:r>
            <a:r>
              <a:rPr lang="en-US" sz="2800" dirty="0" err="1" smtClean="0">
                <a:solidFill>
                  <a:srgbClr val="C00000"/>
                </a:solidFill>
              </a:rPr>
              <a:t>cde</a:t>
            </a:r>
            <a:r>
              <a:rPr lang="en-US" sz="2800" dirty="0" smtClean="0">
                <a:solidFill>
                  <a:srgbClr val="C00000"/>
                </a:solidFill>
              </a:rPr>
              <a:t> </a:t>
            </a:r>
            <a:r>
              <a:rPr lang="en-US" sz="2800" dirty="0" err="1" smtClean="0">
                <a:solidFill>
                  <a:srgbClr val="C00000"/>
                </a:solidFill>
              </a:rPr>
              <a:t>cde</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 poem’s rhyming structure is a sort of shortened sonnet ( the quatrain is Shakespearean, the sestet is </a:t>
            </a:r>
            <a:r>
              <a:rPr lang="en-US" sz="2800" dirty="0" err="1" smtClean="0"/>
              <a:t>Petrarchan</a:t>
            </a:r>
            <a:r>
              <a:rPr lang="en-US" sz="2800" dirty="0" smtClean="0"/>
              <a:t>). </a:t>
            </a:r>
          </a:p>
          <a:p>
            <a:r>
              <a:rPr lang="en-US" sz="2800" dirty="0" smtClean="0"/>
              <a:t>Larkin employs technique used by Keats in his odes; there is same kind of imagery of abundance yet a sense of bitter reality. </a:t>
            </a:r>
          </a:p>
          <a:p>
            <a:r>
              <a:rPr lang="en-US" sz="2800" dirty="0" smtClean="0"/>
              <a:t>The sensual imagery and the musical phrasing create at the same time a real and </a:t>
            </a:r>
            <a:r>
              <a:rPr lang="en-US" sz="2800" smtClean="0"/>
              <a:t>surreal impression.</a:t>
            </a:r>
            <a:endParaRPr lang="en-US" sz="2800" dirty="0" smtClean="0"/>
          </a:p>
          <a:p>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519</Words>
  <Application>Microsoft Office PowerPoint</Application>
  <PresentationFormat>On-screen Show (4:3)</PresentationFormat>
  <Paragraphs>119</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The Whitsun Weddings</vt:lpstr>
      <vt:lpstr>About the Poem</vt:lpstr>
      <vt:lpstr>About the poem</vt:lpstr>
      <vt:lpstr>About the Poem</vt:lpstr>
      <vt:lpstr>The Poem – Stanza 1</vt:lpstr>
      <vt:lpstr>Stanza 1</vt:lpstr>
      <vt:lpstr>Stanza 2</vt:lpstr>
      <vt:lpstr>Stanza 2</vt:lpstr>
      <vt:lpstr>Stanza 3</vt:lpstr>
      <vt:lpstr>Stanza 3</vt:lpstr>
      <vt:lpstr>Stanza 4</vt:lpstr>
      <vt:lpstr>Stanza 4</vt:lpstr>
      <vt:lpstr>Stanza 5</vt:lpstr>
      <vt:lpstr>Stanza 5</vt:lpstr>
      <vt:lpstr>Stanza 6</vt:lpstr>
      <vt:lpstr>Stanza 6</vt:lpstr>
      <vt:lpstr>Stanza 7</vt:lpstr>
      <vt:lpstr>Stanza 7</vt:lpstr>
      <vt:lpstr>Stanza 7</vt:lpstr>
      <vt:lpstr>Stanza 8</vt:lpstr>
      <vt:lpstr>Stanza 8</vt:lpstr>
      <vt:lpstr>Stanza 8</vt:lpstr>
      <vt:lpstr>Stanza 8</vt:lpstr>
      <vt:lpstr>Analysis of the poem </vt:lpstr>
      <vt:lpstr>Analysis </vt:lpstr>
      <vt:lpstr>Analysis </vt:lpstr>
      <vt:lpstr>Form of the poem</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Whitsun Weddings</dc:title>
  <dc:creator>Acer</dc:creator>
  <cp:lastModifiedBy>NTS</cp:lastModifiedBy>
  <cp:revision>21</cp:revision>
  <dcterms:created xsi:type="dcterms:W3CDTF">2013-05-22T19:43:53Z</dcterms:created>
  <dcterms:modified xsi:type="dcterms:W3CDTF">2013-05-23T13:43:41Z</dcterms:modified>
</cp:coreProperties>
</file>