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286" r:id="rId5"/>
    <p:sldId id="288" r:id="rId6"/>
    <p:sldId id="289" r:id="rId7"/>
    <p:sldId id="290" r:id="rId8"/>
    <p:sldId id="291" r:id="rId9"/>
    <p:sldId id="292" r:id="rId10"/>
    <p:sldId id="293" r:id="rId11"/>
    <p:sldId id="279" r:id="rId12"/>
    <p:sldId id="280" r:id="rId13"/>
    <p:sldId id="281" r:id="rId14"/>
    <p:sldId id="282" r:id="rId15"/>
    <p:sldId id="297" r:id="rId16"/>
    <p:sldId id="257" r:id="rId17"/>
    <p:sldId id="302" r:id="rId18"/>
    <p:sldId id="258" r:id="rId19"/>
    <p:sldId id="296" r:id="rId20"/>
    <p:sldId id="259" r:id="rId21"/>
    <p:sldId id="303" r:id="rId22"/>
    <p:sldId id="260" r:id="rId23"/>
    <p:sldId id="298" r:id="rId24"/>
    <p:sldId id="261" r:id="rId25"/>
    <p:sldId id="262" r:id="rId26"/>
    <p:sldId id="263" r:id="rId27"/>
    <p:sldId id="299" r:id="rId28"/>
    <p:sldId id="300" r:id="rId29"/>
    <p:sldId id="30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A7C49B-9F5F-42DC-AD8F-8B09746C84F3}"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7C49B-9F5F-42DC-AD8F-8B09746C84F3}"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7C49B-9F5F-42DC-AD8F-8B09746C84F3}"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A7C49B-9F5F-42DC-AD8F-8B09746C84F3}"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A7C49B-9F5F-42DC-AD8F-8B09746C84F3}" type="datetimeFigureOut">
              <a:rPr lang="en-US" smtClean="0"/>
              <a:pPr/>
              <a:t>5/23/2013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A7C49B-9F5F-42DC-AD8F-8B09746C84F3}" type="datetimeFigureOut">
              <a:rPr lang="en-US" smtClean="0"/>
              <a:pPr/>
              <a:t>5/23/2013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7C49B-9F5F-42DC-AD8F-8B09746C84F3}" type="datetimeFigureOut">
              <a:rPr lang="en-US" smtClean="0"/>
              <a:pPr/>
              <a:t>5/23/2013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7C49B-9F5F-42DC-AD8F-8B09746C84F3}"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7C49B-9F5F-42DC-AD8F-8B09746C84F3}"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7C49B-9F5F-42DC-AD8F-8B09746C84F3}"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7C49B-9F5F-42DC-AD8F-8B09746C84F3}"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1655-3675-496F-BD70-8929DF785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7C49B-9F5F-42DC-AD8F-8B09746C84F3}" type="datetimeFigureOut">
              <a:rPr lang="en-US" smtClean="0"/>
              <a:pPr/>
              <a:t>5/23/2013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A1655-3675-496F-BD70-8929DF785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Arundel Tomb</a:t>
            </a:r>
            <a:endParaRPr lang="en-US" dirty="0"/>
          </a:p>
        </p:txBody>
      </p:sp>
      <p:sp>
        <p:nvSpPr>
          <p:cNvPr id="3" name="Subtitle 2"/>
          <p:cNvSpPr>
            <a:spLocks noGrp="1"/>
          </p:cNvSpPr>
          <p:nvPr>
            <p:ph type="subTitle" idx="1"/>
          </p:nvPr>
        </p:nvSpPr>
        <p:spPr/>
        <p:txBody>
          <a:bodyPr/>
          <a:lstStyle/>
          <a:p>
            <a:r>
              <a:rPr lang="en-US" dirty="0" smtClean="0"/>
              <a:t>Philip Arthur Larkin</a:t>
            </a:r>
            <a:endParaRPr lang="en-US" dirty="0" smtClean="0"/>
          </a:p>
          <a:p>
            <a:r>
              <a:rPr lang="en-US" dirty="0" smtClean="0"/>
              <a:t>Lecture 28</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a:bodyPr>
          <a:lstStyle/>
          <a:p>
            <a:r>
              <a:rPr lang="en-US" sz="2800" dirty="0" smtClean="0"/>
              <a:t>Philip Arthur Larkin was Born Aug 9,1922, Warwickshire, England and died Dec 2,1985, Kinston upon Hull.</a:t>
            </a:r>
          </a:p>
          <a:p>
            <a:r>
              <a:rPr lang="en-US" sz="2800" dirty="0" smtClean="0"/>
              <a:t>He is the most representative and highly regarded of the post- war British poets who gave expression to a clipped, anti-romantic sensibility prevalent in English verse in the 1950s.</a:t>
            </a:r>
          </a:p>
          <a:p>
            <a:r>
              <a:rPr lang="en-US" sz="2800" dirty="0" smtClean="0"/>
              <a:t>He was a poet, novelist and also a distinguished jazz and literary critic.</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Autofit/>
          </a:bodyPr>
          <a:lstStyle/>
          <a:p>
            <a:r>
              <a:rPr lang="en-US" sz="2800" dirty="0" smtClean="0"/>
              <a:t>His first published poem, ‘Ultimatum’, appeared in </a:t>
            </a:r>
            <a:r>
              <a:rPr lang="en-US" sz="2800" i="1" dirty="0" smtClean="0"/>
              <a:t>The Listener</a:t>
            </a:r>
            <a:r>
              <a:rPr lang="en-US" sz="2800" dirty="0" smtClean="0"/>
              <a:t> in 1940 when Larkin was eighteen years old. </a:t>
            </a:r>
          </a:p>
          <a:p>
            <a:r>
              <a:rPr lang="en-US" sz="2800" dirty="0" smtClean="0"/>
              <a:t>Neither his first published verse collection,</a:t>
            </a:r>
            <a:r>
              <a:rPr lang="en-US" sz="2800" i="1" dirty="0" smtClean="0"/>
              <a:t> The North Ship </a:t>
            </a:r>
            <a:r>
              <a:rPr lang="en-US" sz="2800" dirty="0" smtClean="0"/>
              <a:t>(1945) nor his novels (</a:t>
            </a:r>
            <a:r>
              <a:rPr lang="en-US" sz="2800" i="1" dirty="0" smtClean="0"/>
              <a:t>Jill</a:t>
            </a:r>
            <a:r>
              <a:rPr lang="en-US" sz="2800" dirty="0" smtClean="0"/>
              <a:t>, 1946 and</a:t>
            </a:r>
            <a:r>
              <a:rPr lang="en-US" sz="2800" i="1" dirty="0" smtClean="0"/>
              <a:t> A Girl in Winter</a:t>
            </a:r>
            <a:r>
              <a:rPr lang="en-US" sz="2800" dirty="0" smtClean="0"/>
              <a:t>, 1947) received much critical acclaim. It was his second collection of poems, </a:t>
            </a:r>
            <a:r>
              <a:rPr lang="en-US" sz="2800" i="1" dirty="0" smtClean="0"/>
              <a:t>The Less Deceived, </a:t>
            </a:r>
            <a:r>
              <a:rPr lang="en-US" sz="2800" dirty="0" smtClean="0"/>
              <a:t>published by the Hull-based Marvell Press, that brought him fame in 1955. This was followed by </a:t>
            </a:r>
            <a:r>
              <a:rPr lang="en-US" sz="2800" i="1" dirty="0" smtClean="0"/>
              <a:t>The Whitsun Weddings</a:t>
            </a:r>
            <a:r>
              <a:rPr lang="en-US" sz="2800" dirty="0" smtClean="0"/>
              <a:t> in 1964 and </a:t>
            </a:r>
            <a:r>
              <a:rPr lang="en-US" sz="2800" i="1" dirty="0" smtClean="0"/>
              <a:t>High Windows</a:t>
            </a:r>
            <a:r>
              <a:rPr lang="en-US" sz="2800" dirty="0" smtClean="0"/>
              <a:t> in 1974.</a:t>
            </a:r>
            <a:br>
              <a:rPr lang="en-US" sz="2800" dirty="0" smtClean="0"/>
            </a:b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Autofit/>
          </a:bodyPr>
          <a:lstStyle/>
          <a:p>
            <a:r>
              <a:rPr lang="en-US" sz="2800" dirty="0" smtClean="0"/>
              <a:t>In 2003, almost two decades after his death, Larkin was chosen as 'the nation's best-loved poet' in a survey by the Poetry Book Society, and in 2008, </a:t>
            </a:r>
            <a:r>
              <a:rPr lang="en-US" sz="2800" i="1" dirty="0" smtClean="0"/>
              <a:t>The Times</a:t>
            </a:r>
            <a:r>
              <a:rPr lang="en-US" sz="2800" dirty="0" smtClean="0"/>
              <a:t> named Larkin as the greatest British post-war writer.</a:t>
            </a:r>
          </a:p>
          <a:p>
            <a:r>
              <a:rPr lang="en-US" sz="2800" dirty="0" smtClean="0"/>
              <a:t>His poems show influence of  W. H. Auden, W.B. Yeats, and Thomas Hardy in the flexibility of verse form and high structure.</a:t>
            </a:r>
          </a:p>
          <a:p>
            <a:r>
              <a:rPr lang="en-US" sz="2800" dirty="0" smtClean="0"/>
              <a:t>His poetry is characterized as colloquial , </a:t>
            </a:r>
            <a:r>
              <a:rPr lang="en-US" sz="2800" dirty="0" smtClean="0"/>
              <a:t>reflective, </a:t>
            </a:r>
            <a:r>
              <a:rPr lang="en-US" sz="2800" dirty="0" smtClean="0"/>
              <a:t>ironic and </a:t>
            </a:r>
            <a:r>
              <a:rPr lang="en-US" sz="2800" dirty="0" smtClean="0"/>
              <a:t>skeptic and symbolic.</a:t>
            </a: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a:bodyPr>
          <a:lstStyle/>
          <a:p>
            <a:r>
              <a:rPr lang="en-US" sz="2800" dirty="0" smtClean="0"/>
              <a:t>Jean Hartley summed his style up as a "piquant mixture of lyricism and discontent.”</a:t>
            </a:r>
          </a:p>
          <a:p>
            <a:r>
              <a:rPr lang="en-US" sz="2800" dirty="0" smtClean="0"/>
              <a:t>Terence </a:t>
            </a:r>
            <a:r>
              <a:rPr lang="en-US" sz="2800" dirty="0" err="1" smtClean="0"/>
              <a:t>Hawkes</a:t>
            </a:r>
            <a:r>
              <a:rPr lang="en-US" sz="2800" dirty="0" smtClean="0"/>
              <a:t> has argued that while most of the poems in </a:t>
            </a:r>
            <a:r>
              <a:rPr lang="en-US" sz="2800" i="1" dirty="0" smtClean="0"/>
              <a:t>The North Ship</a:t>
            </a:r>
            <a:r>
              <a:rPr lang="en-US" sz="2800" dirty="0" smtClean="0"/>
              <a:t> are "metaphoric in nature, heavily indebted to </a:t>
            </a:r>
            <a:r>
              <a:rPr lang="en-US" sz="2800" dirty="0" err="1" smtClean="0"/>
              <a:t>Yeats's</a:t>
            </a:r>
            <a:r>
              <a:rPr lang="en-US" sz="2800" dirty="0" smtClean="0"/>
              <a:t> symbolist lyrics", the subsequent development of Larkin's mature style is "not ... a movement from Yeats to Hardy, but rather a surrounding of the </a:t>
            </a:r>
            <a:r>
              <a:rPr lang="en-US" sz="2800" dirty="0" err="1" smtClean="0"/>
              <a:t>Yeatsian</a:t>
            </a:r>
            <a:r>
              <a:rPr lang="en-US" sz="2800" dirty="0" smtClean="0"/>
              <a:t> moment (the metaphor) within a </a:t>
            </a:r>
            <a:r>
              <a:rPr lang="en-US" sz="2800" dirty="0" err="1" smtClean="0"/>
              <a:t>Hardyesque</a:t>
            </a:r>
            <a:r>
              <a:rPr lang="en-US" sz="2800" dirty="0" smtClean="0"/>
              <a:t> frame".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a:bodyPr>
          <a:lstStyle/>
          <a:p>
            <a:r>
              <a:rPr lang="en-US" sz="2800" dirty="0" smtClean="0"/>
              <a:t>In </a:t>
            </a:r>
            <a:r>
              <a:rPr lang="en-US" sz="2800" dirty="0" err="1" smtClean="0"/>
              <a:t>Hawkes's</a:t>
            </a:r>
            <a:r>
              <a:rPr lang="en-US" sz="2800" dirty="0" smtClean="0"/>
              <a:t> view, "Larkin's poetry ... revolves around two losses": the "loss of modernism", which manifests itself as "the desire to find a moment of epiphany", and "the loss of England, or rather the loss of the British Empire, which requires England to define itself in its own terms when previously it could define 'Englishness' in opposition to something else."</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a:bodyPr>
          <a:lstStyle/>
          <a:p>
            <a:r>
              <a:rPr lang="en-US" sz="2800" dirty="0" smtClean="0"/>
              <a:t>His poetry is often seen as typically ambivalent with their prolonged debates with despair </a:t>
            </a:r>
            <a:r>
              <a:rPr lang="en-US" sz="2800" dirty="0" smtClean="0"/>
              <a:t>contrasted with the </a:t>
            </a:r>
            <a:r>
              <a:rPr lang="en-US" sz="2800" dirty="0" smtClean="0"/>
              <a:t>energy of their language and form which give them transcendent beauty.</a:t>
            </a:r>
          </a:p>
          <a:p>
            <a:r>
              <a:rPr lang="en-US" sz="2800" dirty="0" smtClean="0"/>
              <a:t>Larkin’s writing style identify him as a modernist; he is more and more seen as a poet of high standing, </a:t>
            </a:r>
            <a:r>
              <a:rPr lang="en-US" sz="2800" dirty="0" err="1" smtClean="0"/>
              <a:t>Tijana</a:t>
            </a:r>
            <a:r>
              <a:rPr lang="en-US" sz="2800" dirty="0" smtClean="0"/>
              <a:t> </a:t>
            </a:r>
            <a:r>
              <a:rPr lang="en-US" sz="2800" dirty="0" err="1" smtClean="0"/>
              <a:t>Stojkovic</a:t>
            </a:r>
            <a:r>
              <a:rPr lang="en-US" sz="2800" dirty="0" smtClean="0"/>
              <a:t> writes, "Philip Larkin is an excellent example of the plain style in modern times." </a:t>
            </a:r>
          </a:p>
          <a:p>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a:bodyPr>
          <a:lstStyle/>
          <a:p>
            <a:r>
              <a:rPr lang="en-US" sz="2800" dirty="0" smtClean="0"/>
              <a:t>Stephen Regan notes in an essay entitled "Philip Larkin: a late modern poet" that Larkin frequently embraces devices associated with the experimental practices of Modernism, such as "linguistic strangeness, self-conscious literariness, radical self-questioning, sudden shifts of voice and register, complex viewpoints and perspectives, and symbolist intensity".</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Modernism </a:t>
            </a:r>
            <a:endParaRPr lang="en-US" dirty="0"/>
          </a:p>
        </p:txBody>
      </p:sp>
      <p:sp>
        <p:nvSpPr>
          <p:cNvPr id="3" name="Content Placeholder 2"/>
          <p:cNvSpPr>
            <a:spLocks noGrp="1"/>
          </p:cNvSpPr>
          <p:nvPr>
            <p:ph idx="1"/>
          </p:nvPr>
        </p:nvSpPr>
        <p:spPr/>
        <p:txBody>
          <a:bodyPr>
            <a:normAutofit/>
          </a:bodyPr>
          <a:lstStyle/>
          <a:p>
            <a:r>
              <a:rPr lang="en-US" sz="2800" dirty="0" smtClean="0"/>
              <a:t>It evolved from the Romantic rejection of Enlightenment positivism and faith in reason. Modernist writers broke with Romantic pieties and clichés and became self-consciously skeptical of language and its claims on coherence. In the early 20th century, novelists such as Henry James and Virginia Woolf (and, later, Joseph Conrad) experimented with shifts in time and narrative points of view.</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Modernism </a:t>
            </a:r>
            <a:endParaRPr lang="en-US" dirty="0"/>
          </a:p>
        </p:txBody>
      </p:sp>
      <p:sp>
        <p:nvSpPr>
          <p:cNvPr id="3" name="Content Placeholder 2"/>
          <p:cNvSpPr>
            <a:spLocks noGrp="1"/>
          </p:cNvSpPr>
          <p:nvPr>
            <p:ph idx="1"/>
          </p:nvPr>
        </p:nvSpPr>
        <p:spPr/>
        <p:txBody>
          <a:bodyPr>
            <a:normAutofit/>
          </a:bodyPr>
          <a:lstStyle/>
          <a:p>
            <a:r>
              <a:rPr lang="en-US" sz="2800" dirty="0" smtClean="0"/>
              <a:t>While T. S. Elliot wrote The Waste Land in the shadow of World War I. Shortly after </a:t>
            </a:r>
            <a:r>
              <a:rPr lang="en-US" sz="2800" i="1" dirty="0" smtClean="0"/>
              <a:t>The Waste Land</a:t>
            </a:r>
            <a:r>
              <a:rPr lang="en-US" sz="2800" dirty="0" smtClean="0"/>
              <a:t> was published in 1922, it became the archetypical Modernist text, rife with allusions, linguistic fragments, and mixed registers and languages. Other poets most often associated with Modernism include W. H. Auden, Hart Crane, William Butler Yeats, and Wallace Stevens.</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smtClean="0"/>
              <a:t>This poem, written in 1956 and published in </a:t>
            </a:r>
            <a:r>
              <a:rPr lang="en-US" sz="2800" b="1" dirty="0" smtClean="0"/>
              <a:t>The Whitsun Weddings</a:t>
            </a:r>
            <a:r>
              <a:rPr lang="en-US" sz="2800" dirty="0" smtClean="0"/>
              <a:t> collection, is based on an actual stone monument, located in </a:t>
            </a:r>
            <a:r>
              <a:rPr lang="en-US" sz="2800" dirty="0" err="1" smtClean="0"/>
              <a:t>Chichester</a:t>
            </a:r>
            <a:r>
              <a:rPr lang="en-US" sz="2800" dirty="0" smtClean="0"/>
              <a:t> Cathedral.</a:t>
            </a:r>
          </a:p>
          <a:p>
            <a:r>
              <a:rPr lang="en-US" sz="2800" dirty="0" smtClean="0"/>
              <a:t>The "Arundel" of the title refers to the nearby town of Arundel, an ancient Roman town lying in a prominent position in hills overlooking the River </a:t>
            </a:r>
            <a:r>
              <a:rPr lang="en-US" sz="2800" dirty="0" err="1" smtClean="0"/>
              <a:t>Arun</a:t>
            </a:r>
            <a:r>
              <a:rPr lang="en-US" sz="2800" dirty="0" smtClean="0"/>
              <a:t>. Larkin had clearly seen the monument for himself, for the poem is </a:t>
            </a:r>
            <a:r>
              <a:rPr lang="en-US" sz="2800" dirty="0" smtClean="0"/>
              <a:t>characterized </a:t>
            </a:r>
            <a:r>
              <a:rPr lang="en-US" sz="2800" dirty="0" smtClean="0"/>
              <a:t>by the sense of the observer who looks at the monument, walks around it and begins to notice features as he looks.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In this Larkin appreciates that he is only one of a huge number of visitors, across many generations, who have come into the Cathedral, for purposes of worship, for spiritual guidance and consolation, or simply out of curiosity.</a:t>
            </a:r>
          </a:p>
          <a:p>
            <a:r>
              <a:rPr lang="en-US" sz="2800" dirty="0" smtClean="0"/>
              <a:t>The monument is located in the Western part of the cathedral, in a side-nave, with the two figures lying together lit by the changing pattern of light and shadow within the cathedral. </a:t>
            </a:r>
          </a:p>
          <a:p>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GB" sz="2800" dirty="0" smtClean="0"/>
              <a:t>The figures, which lie side by side on top of the tomb, are Richard </a:t>
            </a:r>
            <a:r>
              <a:rPr lang="en-GB" sz="2800" dirty="0" err="1" smtClean="0"/>
              <a:t>Fitzalan</a:t>
            </a:r>
            <a:r>
              <a:rPr lang="en-GB" sz="2800" dirty="0" smtClean="0"/>
              <a:t>, Earl of Arundel, and his Countess,.</a:t>
            </a:r>
            <a:endParaRPr lang="en-US" sz="2800" dirty="0" smtClean="0"/>
          </a:p>
          <a:p>
            <a:r>
              <a:rPr lang="en-US" sz="2800" dirty="0" smtClean="0"/>
              <a:t>A copy of Larkin's poem is now placed at the base of the statue, so that the modern-day visitor can have the direct experience of both poem and effigy.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One of the distinctive features of the poem as a whole is that it uses extremely elaborate images and phrases to suggest  the paradoxes and ambiguities about love, human nature and fidelity which run throughout the poem.</a:t>
            </a:r>
          </a:p>
          <a:p>
            <a:r>
              <a:rPr lang="en-GB" sz="2800" dirty="0" smtClean="0"/>
              <a:t>The poem is written in seven stanzas, each of six lines. The rhyme scheme follows the pattern </a:t>
            </a:r>
            <a:r>
              <a:rPr lang="en-GB" sz="2800" dirty="0" err="1" smtClean="0"/>
              <a:t>abbcac</a:t>
            </a:r>
            <a:r>
              <a:rPr lang="en-GB" sz="2800" dirty="0" smtClean="0"/>
              <a:t>. The rhythm of the poem is symbolic of the slow, inexorable passage of time, while these two effigies lie, motionless, side by side.</a:t>
            </a:r>
          </a:p>
          <a:p>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 ARUNDEL TOMB</a:t>
            </a:r>
            <a:endParaRPr lang="en-US" dirty="0"/>
          </a:p>
        </p:txBody>
      </p:sp>
      <p:sp>
        <p:nvSpPr>
          <p:cNvPr id="3" name="Text Placeholder 2"/>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Side by side, their faces blurred,</a:t>
            </a:r>
            <a:br>
              <a:rPr lang="en-US" sz="2800" dirty="0" smtClean="0"/>
            </a:br>
            <a:r>
              <a:rPr lang="en-US" sz="2800" dirty="0" smtClean="0"/>
              <a:t>The earl and countess lie in stone,</a:t>
            </a:r>
            <a:br>
              <a:rPr lang="en-US" sz="2800" dirty="0" smtClean="0"/>
            </a:br>
            <a:r>
              <a:rPr lang="en-US" sz="2800" dirty="0" smtClean="0"/>
              <a:t>Their</a:t>
            </a:r>
            <a:r>
              <a:rPr lang="en-US" sz="2800" b="1" dirty="0" smtClean="0"/>
              <a:t> proper habits</a:t>
            </a:r>
            <a:r>
              <a:rPr lang="en-US" sz="2800" dirty="0" smtClean="0"/>
              <a:t> vaguely shown</a:t>
            </a:r>
            <a:br>
              <a:rPr lang="en-US" sz="2800" dirty="0" smtClean="0"/>
            </a:br>
            <a:endParaRPr lang="en-US" sz="2800" dirty="0" smtClean="0"/>
          </a:p>
          <a:p>
            <a:pPr>
              <a:buNone/>
            </a:pPr>
            <a:r>
              <a:rPr lang="en-US" sz="2800" dirty="0" smtClean="0"/>
              <a:t>Literal description of stone effigies of two figures lying side by side on top their tomb – their faces are not distinct.</a:t>
            </a:r>
          </a:p>
          <a:p>
            <a:pPr>
              <a:buNone/>
            </a:pPr>
            <a:r>
              <a:rPr lang="en-US" sz="2800" dirty="0" smtClean="0"/>
              <a:t>Proper habits: formal, dignified clothes</a:t>
            </a:r>
          </a:p>
          <a:p>
            <a:pPr>
              <a:buNone/>
            </a:pP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As jointed </a:t>
            </a:r>
            <a:r>
              <a:rPr lang="en-US" sz="2800" dirty="0" err="1" smtClean="0"/>
              <a:t>armour</a:t>
            </a:r>
            <a:r>
              <a:rPr lang="en-US" sz="2800" dirty="0" smtClean="0"/>
              <a:t>, stiffened pleat,</a:t>
            </a:r>
            <a:br>
              <a:rPr lang="en-US" sz="2800" dirty="0" smtClean="0"/>
            </a:br>
            <a:r>
              <a:rPr lang="en-US" sz="2800" dirty="0" smtClean="0"/>
              <a:t>And </a:t>
            </a:r>
            <a:r>
              <a:rPr lang="en-US" sz="2800" b="1" dirty="0" smtClean="0"/>
              <a:t>that faint hint of the absurd </a:t>
            </a:r>
            <a:r>
              <a:rPr lang="en-US" sz="2800" dirty="0" smtClean="0"/>
              <a:t>-</a:t>
            </a:r>
            <a:br>
              <a:rPr lang="en-US" sz="2800" dirty="0" smtClean="0"/>
            </a:br>
            <a:r>
              <a:rPr lang="en-US" sz="2800" dirty="0" smtClean="0"/>
              <a:t>The little dogs under their feet.</a:t>
            </a:r>
          </a:p>
          <a:p>
            <a:pPr>
              <a:buNone/>
            </a:pPr>
            <a:endParaRPr lang="en-US" sz="2800" dirty="0" smtClean="0"/>
          </a:p>
          <a:p>
            <a:pPr>
              <a:buNone/>
            </a:pPr>
            <a:r>
              <a:rPr lang="en-US" sz="2800" dirty="0" smtClean="0"/>
              <a:t>One figure dressed in </a:t>
            </a:r>
            <a:r>
              <a:rPr lang="en-US" sz="2800" dirty="0" err="1" smtClean="0"/>
              <a:t>armour</a:t>
            </a:r>
            <a:r>
              <a:rPr lang="en-US" sz="2800" dirty="0" smtClean="0"/>
              <a:t> &amp; thus ‘jointed’, while the countess dressed in stiff garment.</a:t>
            </a:r>
          </a:p>
          <a:p>
            <a:pPr>
              <a:buNone/>
            </a:pPr>
            <a:r>
              <a:rPr lang="en-US" sz="2800" dirty="0" smtClean="0"/>
              <a:t>At their feet small dogs are represented – a absurd detail.</a:t>
            </a:r>
          </a:p>
          <a:p>
            <a:pPr>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Autofit/>
          </a:bodyPr>
          <a:lstStyle/>
          <a:p>
            <a:pPr>
              <a:buNone/>
            </a:pPr>
            <a:r>
              <a:rPr lang="en-US" sz="2800" dirty="0" smtClean="0"/>
              <a:t>	Such plainness of the pre-</a:t>
            </a:r>
            <a:r>
              <a:rPr lang="en-US" sz="2800" b="1" dirty="0" smtClean="0"/>
              <a:t>baroque</a:t>
            </a:r>
            <a:r>
              <a:rPr lang="en-US" sz="2800" dirty="0" smtClean="0"/>
              <a:t/>
            </a:r>
            <a:br>
              <a:rPr lang="en-US" sz="2800" dirty="0" smtClean="0"/>
            </a:br>
            <a:r>
              <a:rPr lang="en-US" sz="2800" dirty="0" smtClean="0"/>
              <a:t>Hardly involves the eye, until</a:t>
            </a:r>
            <a:br>
              <a:rPr lang="en-US" sz="2800" dirty="0" smtClean="0"/>
            </a:br>
            <a:r>
              <a:rPr lang="en-US" sz="2800" dirty="0" smtClean="0"/>
              <a:t>It meets his left-hand</a:t>
            </a:r>
            <a:r>
              <a:rPr lang="en-US" sz="2800" b="1" dirty="0" smtClean="0"/>
              <a:t> gauntlet,</a:t>
            </a:r>
            <a:r>
              <a:rPr lang="en-US" sz="2800" dirty="0" smtClean="0"/>
              <a:t> still</a:t>
            </a:r>
            <a:br>
              <a:rPr lang="en-US" sz="2800" dirty="0" smtClean="0"/>
            </a:br>
            <a:endParaRPr lang="en-US" sz="2800" dirty="0" smtClean="0"/>
          </a:p>
          <a:p>
            <a:pPr>
              <a:buNone/>
            </a:pPr>
            <a:r>
              <a:rPr lang="en-US" sz="2800" dirty="0" smtClean="0"/>
              <a:t>Baroque: style in art &amp; architecture in Europe in 17</a:t>
            </a:r>
            <a:r>
              <a:rPr lang="en-US" sz="2800" baseline="30000" dirty="0" smtClean="0"/>
              <a:t>th</a:t>
            </a:r>
            <a:r>
              <a:rPr lang="en-US" sz="2800" dirty="0" smtClean="0"/>
              <a:t>, 18</a:t>
            </a:r>
            <a:r>
              <a:rPr lang="en-US" sz="2800" baseline="30000" dirty="0" smtClean="0"/>
              <a:t>th</a:t>
            </a:r>
            <a:r>
              <a:rPr lang="en-US" sz="2800" dirty="0" smtClean="0"/>
              <a:t> centuries.</a:t>
            </a:r>
          </a:p>
          <a:p>
            <a:pPr>
              <a:buNone/>
            </a:pPr>
            <a:r>
              <a:rPr lang="en-US" sz="2800" dirty="0" smtClean="0"/>
              <a:t>Gauntlet: protective glove worn by warriors.</a:t>
            </a:r>
          </a:p>
          <a:p>
            <a:pPr>
              <a:buNone/>
            </a:pPr>
            <a:r>
              <a:rPr lang="en-US" sz="2800" dirty="0" smtClean="0"/>
              <a:t>Initially finds the effigies typical of pre-baroque era, not remarkable.</a:t>
            </a:r>
          </a:p>
          <a:p>
            <a:pPr>
              <a:buNone/>
            </a:pPr>
            <a:endParaRPr lang="en-US" sz="2800" dirty="0" smtClean="0"/>
          </a:p>
          <a:p>
            <a:pPr>
              <a:buNone/>
            </a:pP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Clasped empty in the other; and</a:t>
            </a:r>
            <a:br>
              <a:rPr lang="en-US" sz="2800" dirty="0" smtClean="0"/>
            </a:br>
            <a:r>
              <a:rPr lang="en-US" sz="2800" dirty="0" smtClean="0"/>
              <a:t>One sees, with a </a:t>
            </a:r>
            <a:r>
              <a:rPr lang="en-US" sz="2800" b="1" dirty="0" smtClean="0"/>
              <a:t>sharp tender shock</a:t>
            </a:r>
            <a:r>
              <a:rPr lang="en-US" sz="2800" dirty="0" smtClean="0"/>
              <a:t>,</a:t>
            </a:r>
            <a:br>
              <a:rPr lang="en-US" sz="2800" dirty="0" smtClean="0"/>
            </a:br>
            <a:r>
              <a:rPr lang="en-US" sz="2800" b="1" dirty="0" smtClean="0"/>
              <a:t>His hand withdrawn, holding her hand.</a:t>
            </a:r>
          </a:p>
          <a:p>
            <a:pPr>
              <a:buNone/>
            </a:pPr>
            <a:endParaRPr lang="en-US" sz="2800" dirty="0" smtClean="0"/>
          </a:p>
          <a:p>
            <a:pPr>
              <a:buNone/>
            </a:pPr>
            <a:r>
              <a:rPr lang="en-US" sz="2800" dirty="0" err="1" smtClean="0"/>
              <a:t>Enjambement</a:t>
            </a:r>
            <a:r>
              <a:rPr lang="en-US" sz="2800" dirty="0" smtClean="0"/>
              <a:t> and oxymoron are used.</a:t>
            </a:r>
          </a:p>
          <a:p>
            <a:pPr>
              <a:buNone/>
            </a:pPr>
            <a:r>
              <a:rPr lang="en-US" sz="2800" dirty="0" smtClean="0"/>
              <a:t>The stiffness gives way to gentleness and warmth – in the alliterative use of soft ‘h’- forming the thematic centre of the poem.</a:t>
            </a:r>
          </a:p>
          <a:p>
            <a:pPr>
              <a:buNone/>
            </a:pPr>
            <a:r>
              <a:rPr lang="en-US" sz="2800" dirty="0" smtClean="0"/>
              <a:t>The act of earl surprises the observer &amp; creates sharp feeling of tenderness in him.</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They would not think to lie so long.</a:t>
            </a:r>
            <a:br>
              <a:rPr lang="en-US" sz="2800" dirty="0" smtClean="0"/>
            </a:br>
            <a:r>
              <a:rPr lang="en-US" sz="2800" dirty="0" smtClean="0"/>
              <a:t>Such faithfulness in </a:t>
            </a:r>
            <a:r>
              <a:rPr lang="en-US" sz="2800" b="1" dirty="0" smtClean="0"/>
              <a:t>effigy</a:t>
            </a:r>
            <a:r>
              <a:rPr lang="en-US" sz="2800" dirty="0" smtClean="0"/>
              <a:t/>
            </a:r>
            <a:br>
              <a:rPr lang="en-US" sz="2800" dirty="0" smtClean="0"/>
            </a:br>
            <a:r>
              <a:rPr lang="en-US" sz="2800" dirty="0" smtClean="0"/>
              <a:t>Was just a detail friends would see:</a:t>
            </a:r>
            <a:br>
              <a:rPr lang="en-US" sz="2800" dirty="0" smtClean="0"/>
            </a:br>
            <a:endParaRPr lang="en-US" sz="2800" dirty="0" smtClean="0"/>
          </a:p>
          <a:p>
            <a:pPr>
              <a:buNone/>
            </a:pPr>
            <a:r>
              <a:rPr lang="en-US" sz="2800" dirty="0" smtClean="0"/>
              <a:t>The couple could not have thought that their act of faithfulness would attract attention.</a:t>
            </a:r>
          </a:p>
          <a:p>
            <a:pPr>
              <a:buNone/>
            </a:pPr>
            <a:r>
              <a:rPr lang="en-US" sz="2800" dirty="0" smtClean="0"/>
              <a:t>Emphasis on the length of time that has passed since the couple was entombed.</a:t>
            </a:r>
          </a:p>
          <a:p>
            <a:pPr>
              <a:buNone/>
            </a:pPr>
            <a:r>
              <a:rPr lang="en-US" sz="2800" dirty="0" smtClean="0"/>
              <a:t>Effigy: representation in sculpture, as on a monument.</a:t>
            </a:r>
          </a:p>
          <a:p>
            <a:pPr>
              <a:buNone/>
            </a:pPr>
            <a:endParaRPr lang="en-US" sz="2800" dirty="0" smtClean="0"/>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A </a:t>
            </a:r>
            <a:r>
              <a:rPr lang="en-US" sz="2800" b="1" dirty="0" smtClean="0"/>
              <a:t>sculptor's sweet commissioned grace</a:t>
            </a:r>
            <a:r>
              <a:rPr lang="en-US" sz="2800" dirty="0" smtClean="0"/>
              <a:t/>
            </a:r>
            <a:br>
              <a:rPr lang="en-US" sz="2800" dirty="0" smtClean="0"/>
            </a:br>
            <a:r>
              <a:rPr lang="en-US" sz="2800" b="1" dirty="0" smtClean="0"/>
              <a:t>Thrown off</a:t>
            </a:r>
            <a:r>
              <a:rPr lang="en-US" sz="2800" dirty="0" smtClean="0"/>
              <a:t> in helping to prolong</a:t>
            </a:r>
            <a:br>
              <a:rPr lang="en-US" sz="2800" dirty="0" smtClean="0"/>
            </a:br>
            <a:r>
              <a:rPr lang="en-US" sz="2800" dirty="0" smtClean="0"/>
              <a:t>The Latin names around the base.</a:t>
            </a:r>
          </a:p>
          <a:p>
            <a:pPr>
              <a:buNone/>
            </a:pPr>
            <a:endParaRPr lang="en-US" sz="2800" dirty="0" smtClean="0"/>
          </a:p>
          <a:p>
            <a:pPr>
              <a:buNone/>
            </a:pPr>
            <a:r>
              <a:rPr lang="en-US" sz="2800" dirty="0" smtClean="0"/>
              <a:t>Sweet…grace: the intimate detail only a whim of the sculptor.</a:t>
            </a:r>
          </a:p>
          <a:p>
            <a:pPr>
              <a:buNone/>
            </a:pPr>
            <a:r>
              <a:rPr lang="en-US" sz="2800" dirty="0" smtClean="0"/>
              <a:t>Thrown off: casual act</a:t>
            </a:r>
          </a:p>
          <a:p>
            <a:pPr>
              <a:buNone/>
            </a:pPr>
            <a:r>
              <a:rPr lang="en-US" sz="2800" dirty="0" smtClean="0"/>
              <a:t>Actual task was to preserve the Latin names at the base. </a:t>
            </a:r>
          </a:p>
          <a:p>
            <a:pPr>
              <a:buNone/>
            </a:pP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They would no guess how early in</a:t>
            </a:r>
            <a:br>
              <a:rPr lang="en-US" sz="2800" dirty="0" smtClean="0"/>
            </a:br>
            <a:r>
              <a:rPr lang="en-US" sz="2800" dirty="0" smtClean="0"/>
              <a:t>Their </a:t>
            </a:r>
            <a:r>
              <a:rPr lang="en-US" sz="2800" b="1" dirty="0" smtClean="0"/>
              <a:t>supine stationary voyage</a:t>
            </a:r>
            <a:r>
              <a:rPr lang="en-US" sz="2800" dirty="0" smtClean="0"/>
              <a:t/>
            </a:r>
            <a:br>
              <a:rPr lang="en-US" sz="2800" dirty="0" smtClean="0"/>
            </a:br>
            <a:r>
              <a:rPr lang="en-US" sz="2800" dirty="0" smtClean="0"/>
              <a:t>The air would change to soundless damage,</a:t>
            </a:r>
            <a:br>
              <a:rPr lang="en-US" sz="2800" dirty="0" smtClean="0"/>
            </a:br>
            <a:endParaRPr lang="en-US" sz="2800" dirty="0" smtClean="0"/>
          </a:p>
          <a:p>
            <a:pPr>
              <a:buNone/>
            </a:pPr>
            <a:r>
              <a:rPr lang="en-US" sz="2800" dirty="0" smtClean="0"/>
              <a:t>Significant description of time change and as well as the structure of the poem.</a:t>
            </a:r>
          </a:p>
          <a:p>
            <a:pPr>
              <a:buNone/>
            </a:pPr>
            <a:r>
              <a:rPr lang="en-US" sz="2800" dirty="0" smtClean="0"/>
              <a:t>Supine: lying on the back, face upwards</a:t>
            </a:r>
          </a:p>
          <a:p>
            <a:pPr>
              <a:buNone/>
            </a:pPr>
            <a:r>
              <a:rPr lang="en-US" sz="2800" dirty="0" smtClean="0"/>
              <a:t>The air…damage: reference to the invisible pollution due to Industrial Revolution</a:t>
            </a:r>
          </a:p>
          <a:p>
            <a:pPr>
              <a:buNone/>
            </a:pP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Turn the old </a:t>
            </a:r>
            <a:r>
              <a:rPr lang="en-US" sz="2800" b="1" dirty="0" err="1" smtClean="0"/>
              <a:t>tenantry</a:t>
            </a:r>
            <a:r>
              <a:rPr lang="en-US" sz="2800" dirty="0" smtClean="0"/>
              <a:t> away;</a:t>
            </a:r>
            <a:br>
              <a:rPr lang="en-US" sz="2800" dirty="0" smtClean="0"/>
            </a:br>
            <a:r>
              <a:rPr lang="en-US" sz="2800" dirty="0" smtClean="0"/>
              <a:t>How soon </a:t>
            </a:r>
            <a:r>
              <a:rPr lang="en-US" sz="2800" b="1" dirty="0" smtClean="0"/>
              <a:t>succeeding eyes</a:t>
            </a:r>
            <a:r>
              <a:rPr lang="en-US" sz="2800" dirty="0" smtClean="0"/>
              <a:t> begin</a:t>
            </a:r>
            <a:br>
              <a:rPr lang="en-US" sz="2800" dirty="0" smtClean="0"/>
            </a:br>
            <a:r>
              <a:rPr lang="en-US" sz="2800" dirty="0" smtClean="0"/>
              <a:t>To look, not read. Rigidly they</a:t>
            </a:r>
          </a:p>
          <a:p>
            <a:pPr>
              <a:buNone/>
            </a:pPr>
            <a:endParaRPr lang="en-US" sz="2800" dirty="0" smtClean="0"/>
          </a:p>
          <a:p>
            <a:pPr>
              <a:buNone/>
            </a:pPr>
            <a:r>
              <a:rPr lang="en-US" sz="2800" dirty="0" err="1" smtClean="0"/>
              <a:t>Tenantry</a:t>
            </a:r>
            <a:r>
              <a:rPr lang="en-US" sz="2800" dirty="0" smtClean="0"/>
              <a:t>: status of being a tenant</a:t>
            </a:r>
          </a:p>
          <a:p>
            <a:pPr>
              <a:buNone/>
            </a:pP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5</a:t>
            </a:r>
            <a:endParaRPr lang="en-US" dirty="0"/>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Persisted, linked,</a:t>
            </a:r>
            <a:r>
              <a:rPr lang="en-US" sz="2800" dirty="0" smtClean="0"/>
              <a:t> </a:t>
            </a:r>
            <a:r>
              <a:rPr lang="en-US" sz="2800" b="1" dirty="0" smtClean="0"/>
              <a:t>through lengths and breadths</a:t>
            </a:r>
            <a:br>
              <a:rPr lang="en-US" sz="2800" b="1" dirty="0" smtClean="0"/>
            </a:br>
            <a:r>
              <a:rPr lang="en-US" sz="2800" b="1" dirty="0" smtClean="0"/>
              <a:t>Of time. </a:t>
            </a:r>
            <a:r>
              <a:rPr lang="en-US" sz="2800" dirty="0" smtClean="0"/>
              <a:t>Snow fell, undated. Light</a:t>
            </a:r>
            <a:br>
              <a:rPr lang="en-US" sz="2800" dirty="0" smtClean="0"/>
            </a:br>
            <a:r>
              <a:rPr lang="en-US" sz="2800" dirty="0" smtClean="0"/>
              <a:t>Each summer thronged the grass. A bright</a:t>
            </a:r>
            <a:br>
              <a:rPr lang="en-US" sz="2800" dirty="0" smtClean="0"/>
            </a:br>
            <a:r>
              <a:rPr lang="en-US" sz="2800" dirty="0" smtClean="0"/>
              <a:t>Litter of birdcalls strewed the same</a:t>
            </a:r>
            <a:br>
              <a:rPr lang="en-US" sz="2800" dirty="0" smtClean="0"/>
            </a:br>
            <a:r>
              <a:rPr lang="en-US" sz="2800" dirty="0" smtClean="0"/>
              <a:t>Bone-littered ground. And up the paths</a:t>
            </a:r>
            <a:br>
              <a:rPr lang="en-US" sz="2800" dirty="0" smtClean="0"/>
            </a:br>
            <a:r>
              <a:rPr lang="en-US" sz="2800" dirty="0" smtClean="0"/>
              <a:t>The endless altered people came,</a:t>
            </a:r>
          </a:p>
          <a:p>
            <a:pPr>
              <a:buNone/>
            </a:pPr>
            <a:endParaRPr lang="en-US" sz="2800" dirty="0" smtClean="0"/>
          </a:p>
          <a:p>
            <a:pPr>
              <a:buNone/>
            </a:pPr>
            <a:r>
              <a:rPr lang="en-US" sz="2800" dirty="0" smtClean="0"/>
              <a:t>Use of caesuras (pause within a line often find in enjambment) to show the passage of time – each pause is a century or another generation.</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6</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t>
            </a:r>
            <a:r>
              <a:rPr lang="en-US" sz="2800" b="1" dirty="0" smtClean="0"/>
              <a:t>Washing at their identity.</a:t>
            </a:r>
            <a:r>
              <a:rPr lang="en-US" sz="2800" dirty="0" smtClean="0"/>
              <a:t/>
            </a:r>
            <a:br>
              <a:rPr lang="en-US" sz="2800" dirty="0" smtClean="0"/>
            </a:br>
            <a:r>
              <a:rPr lang="en-US" sz="2800" dirty="0" smtClean="0"/>
              <a:t>Now, helpless in the hollow of</a:t>
            </a:r>
            <a:br>
              <a:rPr lang="en-US" sz="2800" dirty="0" smtClean="0"/>
            </a:br>
            <a:r>
              <a:rPr lang="en-US" sz="2800" dirty="0" smtClean="0"/>
              <a:t>An </a:t>
            </a:r>
            <a:r>
              <a:rPr lang="en-US" sz="2800" dirty="0" err="1" smtClean="0"/>
              <a:t>unarmorial</a:t>
            </a:r>
            <a:r>
              <a:rPr lang="en-US" sz="2800" dirty="0" smtClean="0"/>
              <a:t> age, a trough</a:t>
            </a:r>
            <a:br>
              <a:rPr lang="en-US" sz="2800" dirty="0" smtClean="0"/>
            </a:br>
            <a:r>
              <a:rPr lang="en-US" sz="2800" dirty="0" smtClean="0"/>
              <a:t>Of </a:t>
            </a:r>
            <a:r>
              <a:rPr lang="en-US" sz="2800" b="1" dirty="0" smtClean="0"/>
              <a:t>smoke in slow suspended skeins</a:t>
            </a:r>
            <a:r>
              <a:rPr lang="en-US" sz="2800" dirty="0" smtClean="0"/>
              <a:t/>
            </a:r>
            <a:br>
              <a:rPr lang="en-US" sz="2800" dirty="0" smtClean="0"/>
            </a:br>
            <a:r>
              <a:rPr lang="en-US" sz="2800" dirty="0" smtClean="0"/>
              <a:t>Above </a:t>
            </a:r>
            <a:r>
              <a:rPr lang="en-US" sz="2800" b="1" dirty="0" smtClean="0"/>
              <a:t>their scrap of history,</a:t>
            </a:r>
            <a:r>
              <a:rPr lang="en-US" sz="2800" dirty="0" smtClean="0"/>
              <a:t/>
            </a:r>
            <a:br>
              <a:rPr lang="en-US" sz="2800" dirty="0" smtClean="0"/>
            </a:br>
            <a:r>
              <a:rPr lang="en-US" sz="2800" b="1" dirty="0" smtClean="0"/>
              <a:t>Only an attitude remains:</a:t>
            </a:r>
            <a:br>
              <a:rPr lang="en-US" sz="2800" b="1" dirty="0" smtClean="0"/>
            </a:br>
            <a:endParaRPr lang="en-US" sz="2800" b="1" dirty="0" smtClean="0"/>
          </a:p>
          <a:p>
            <a:pPr>
              <a:buNone/>
            </a:pPr>
            <a:r>
              <a:rPr lang="en-US" sz="2800" dirty="0" smtClean="0"/>
              <a:t>The effigies as individuals are eroding – time has made them vulnerable in an ‘</a:t>
            </a:r>
            <a:r>
              <a:rPr lang="en-US" sz="2800" dirty="0" err="1" smtClean="0"/>
              <a:t>unarmorial</a:t>
            </a:r>
            <a:r>
              <a:rPr lang="en-US" sz="2800" dirty="0" smtClean="0"/>
              <a:t> age’. </a:t>
            </a:r>
          </a:p>
          <a:p>
            <a:pPr>
              <a:buNone/>
            </a:pPr>
            <a:r>
              <a:rPr lang="en-US" sz="2800" dirty="0" smtClean="0"/>
              <a:t>Skein: a complex tangle</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7</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t>
            </a:r>
            <a:r>
              <a:rPr lang="en-US" sz="2800" b="1" dirty="0" smtClean="0"/>
              <a:t>Time has transfigures them into</a:t>
            </a:r>
            <a:br>
              <a:rPr lang="en-US" sz="2800" b="1" dirty="0" smtClean="0"/>
            </a:br>
            <a:r>
              <a:rPr lang="en-US" sz="2800" b="1" dirty="0" smtClean="0"/>
              <a:t>Untruth. </a:t>
            </a:r>
            <a:r>
              <a:rPr lang="en-US" sz="2800" dirty="0" smtClean="0"/>
              <a:t>The </a:t>
            </a:r>
            <a:r>
              <a:rPr lang="en-US" sz="2800" b="1" dirty="0" smtClean="0"/>
              <a:t>stone fidelity</a:t>
            </a:r>
            <a:br>
              <a:rPr lang="en-US" sz="2800" b="1" dirty="0" smtClean="0"/>
            </a:br>
            <a:r>
              <a:rPr lang="en-US" sz="2800" dirty="0" smtClean="0"/>
              <a:t>They hardly meant has come to be</a:t>
            </a:r>
            <a:br>
              <a:rPr lang="en-US" sz="2800" dirty="0" smtClean="0"/>
            </a:br>
            <a:r>
              <a:rPr lang="en-US" sz="2800" dirty="0" smtClean="0"/>
              <a:t>Their final </a:t>
            </a:r>
            <a:r>
              <a:rPr lang="en-US" sz="2800" b="1" dirty="0" smtClean="0"/>
              <a:t>blazon</a:t>
            </a:r>
            <a:r>
              <a:rPr lang="en-US" sz="2800" dirty="0" smtClean="0"/>
              <a:t>, and to prove</a:t>
            </a:r>
            <a:br>
              <a:rPr lang="en-US" sz="2800" dirty="0" smtClean="0"/>
            </a:br>
            <a:r>
              <a:rPr lang="en-US" sz="2800" dirty="0" smtClean="0"/>
              <a:t>Our almost-instinct almost true:</a:t>
            </a:r>
            <a:br>
              <a:rPr lang="en-US" sz="2800" dirty="0" smtClean="0"/>
            </a:br>
            <a:r>
              <a:rPr lang="en-US" sz="2800" dirty="0" smtClean="0"/>
              <a:t>What will survive of us is love.</a:t>
            </a:r>
          </a:p>
          <a:p>
            <a:pPr>
              <a:buNone/>
            </a:pPr>
            <a:endParaRPr lang="en-US" sz="2800" dirty="0" smtClean="0"/>
          </a:p>
          <a:p>
            <a:pPr>
              <a:buNone/>
            </a:pPr>
            <a:r>
              <a:rPr lang="en-US" sz="2800" dirty="0" smtClean="0"/>
              <a:t>Blazon: a coat of arms or an ostentatious display – a heraldic term here, appropriate to the time at which effigies were carved. </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Although the product of direct experience, the poem is very much a poem about love.</a:t>
            </a:r>
          </a:p>
          <a:p>
            <a:r>
              <a:rPr lang="en-US" sz="2800" dirty="0" smtClean="0"/>
              <a:t>One of the distinctive features of the poem as a whole is that it uses extremely elaborate and developed patterning of related imagery and phrases to suggest (and express) the paradoxes and ambiguities about love, human nature and fidelity which run throughout the poem. </a:t>
            </a:r>
          </a:p>
          <a:p>
            <a:r>
              <a:rPr lang="en-US" sz="2800" dirty="0" smtClean="0"/>
              <a:t>The poem uses words and phrases connected with fixity and death, immobility and stasis, such as "still", "stone", "suspended" and "bone".</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a:bodyPr>
          <a:lstStyle/>
          <a:p>
            <a:r>
              <a:rPr lang="en-US" sz="2800" dirty="0" smtClean="0"/>
              <a:t>But the poem also has a number of words and phrases connected with change and time, such as "history", "voyage", "transfigured" and "altered". The effect of this is to suggest a central tension between change and death. </a:t>
            </a:r>
          </a:p>
          <a:p>
            <a:r>
              <a:rPr lang="en-US" sz="2800" dirty="0" smtClean="0"/>
              <a:t>The poem also features a number of images connected with "relationship", such as "pleat" and "jointed", to emphasize the central image of the relationship between the couple. </a:t>
            </a:r>
          </a:p>
          <a:p>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a:bodyPr>
          <a:lstStyle/>
          <a:p>
            <a:r>
              <a:rPr lang="en-US" sz="2800" dirty="0" smtClean="0"/>
              <a:t>Finally the poem makes use of imagery and phrasing which suggest the notion of lack of clarity - words like "blurred" and "almost" - which emphasize the central motif of not, perhaps, seeing clearly or truly. </a:t>
            </a:r>
          </a:p>
          <a:p>
            <a:r>
              <a:rPr lang="en-US" sz="2800" dirty="0" smtClean="0"/>
              <a:t>The effect of this use of imagery is to produce a poem which is extremely rich and suggestive in meaning, where the imagery is itself integral to the meaning of the poem.</a:t>
            </a:r>
          </a:p>
          <a:p>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TotalTime>
  <Words>1297</Words>
  <Application>Microsoft Office PowerPoint</Application>
  <PresentationFormat>On-screen Show (4:3)</PresentationFormat>
  <Paragraphs>101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An Arundel Tomb</vt:lpstr>
      <vt:lpstr>About the Poet</vt:lpstr>
      <vt:lpstr>About the Poet</vt:lpstr>
      <vt:lpstr>About the Poet</vt:lpstr>
      <vt:lpstr>About the Poet</vt:lpstr>
      <vt:lpstr>About the Poet</vt:lpstr>
      <vt:lpstr>About the Poet</vt:lpstr>
      <vt:lpstr>About the Poet</vt:lpstr>
      <vt:lpstr>Modernism </vt:lpstr>
      <vt:lpstr>Modernism </vt:lpstr>
      <vt:lpstr>About the poem</vt:lpstr>
      <vt:lpstr>Slide 12</vt:lpstr>
      <vt:lpstr>Slide 13</vt:lpstr>
      <vt:lpstr>Slide 14</vt:lpstr>
      <vt:lpstr>an ARUNDEL TOMB</vt:lpstr>
      <vt:lpstr>Stanza 1</vt:lpstr>
      <vt:lpstr>Slide 17</vt:lpstr>
      <vt:lpstr>Stanza 2</vt:lpstr>
      <vt:lpstr>Stanza 2</vt:lpstr>
      <vt:lpstr>Stanza 3</vt:lpstr>
      <vt:lpstr>Slide 21</vt:lpstr>
      <vt:lpstr>Stanza 4</vt:lpstr>
      <vt:lpstr>Slide 23</vt:lpstr>
      <vt:lpstr>Stanza 5</vt:lpstr>
      <vt:lpstr>Stanza 6</vt:lpstr>
      <vt:lpstr>Stanza 7</vt:lpstr>
      <vt:lpstr>Analysis of the Poem</vt:lpstr>
      <vt:lpstr>Analysis</vt:lpstr>
      <vt:lpstr>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Arundel Tomb</dc:title>
  <dc:creator>Acer</dc:creator>
  <cp:lastModifiedBy>NTS</cp:lastModifiedBy>
  <cp:revision>28</cp:revision>
  <dcterms:created xsi:type="dcterms:W3CDTF">2013-05-22T19:35:46Z</dcterms:created>
  <dcterms:modified xsi:type="dcterms:W3CDTF">2013-05-23T12:02:30Z</dcterms:modified>
</cp:coreProperties>
</file>