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3E12C1-9FFB-4219-ABC2-5CE97EA0B47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311F8-372D-438D-A361-C7EBEB83028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3E12C1-9FFB-4219-ABC2-5CE97EA0B47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311F8-372D-438D-A361-C7EBEB83028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3E12C1-9FFB-4219-ABC2-5CE97EA0B47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311F8-372D-438D-A361-C7EBEB83028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3E12C1-9FFB-4219-ABC2-5CE97EA0B47A}" type="datetimeFigureOut">
              <a:rPr lang="en-US" smtClean="0"/>
              <a:pPr/>
              <a:t>5/22/2013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311F8-372D-438D-A361-C7EBEB83028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3E12C1-9FFB-4219-ABC2-5CE97EA0B47A}" type="datetimeFigureOut">
              <a:rPr lang="en-US" smtClean="0"/>
              <a:pPr/>
              <a:t>5/22/2013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6311F8-372D-438D-A361-C7EBEB83028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3E12C1-9FFB-4219-ABC2-5CE97EA0B47A}" type="datetimeFigureOut">
              <a:rPr lang="en-US" smtClean="0"/>
              <a:pPr/>
              <a:t>5/22/2013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6311F8-372D-438D-A361-C7EBEB83028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3E12C1-9FFB-4219-ABC2-5CE97EA0B47A}" type="datetimeFigureOut">
              <a:rPr lang="en-US" smtClean="0"/>
              <a:pPr/>
              <a:t>5/22/2013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6311F8-372D-438D-A361-C7EBEB83028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3E12C1-9FFB-4219-ABC2-5CE97EA0B47A}" type="datetimeFigureOut">
              <a:rPr lang="en-US" smtClean="0"/>
              <a:pPr/>
              <a:t>5/22/2013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311F8-372D-438D-A361-C7EBEB83028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3E12C1-9FFB-4219-ABC2-5CE97EA0B47A}" type="datetimeFigureOut">
              <a:rPr lang="en-US" smtClean="0"/>
              <a:pPr/>
              <a:t>5/22/2013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311F8-372D-438D-A361-C7EBEB83028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3E12C1-9FFB-4219-ABC2-5CE97EA0B47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311F8-372D-438D-A361-C7EBEB83028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3E12C1-9FFB-4219-ABC2-5CE97EA0B47A}" type="datetimeFigureOut">
              <a:rPr lang="en-US" smtClean="0"/>
              <a:pPr/>
              <a:t>5/22/2013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311F8-372D-438D-A361-C7EBEB83028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3E12C1-9FFB-4219-ABC2-5CE97EA0B47A}" type="datetimeFigureOut">
              <a:rPr lang="en-US" smtClean="0"/>
              <a:pPr/>
              <a:t>5/22/2013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6311F8-372D-438D-A361-C7EBEB83028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Sailing to Byzantium</a:t>
            </a:r>
            <a:endParaRPr lang="en-US" dirty="0"/>
          </a:p>
        </p:txBody>
      </p:sp>
      <p:sp>
        <p:nvSpPr>
          <p:cNvPr id="5" name="Subtitle 4"/>
          <p:cNvSpPr>
            <a:spLocks noGrp="1"/>
          </p:cNvSpPr>
          <p:nvPr>
            <p:ph type="subTitle" idx="1"/>
          </p:nvPr>
        </p:nvSpPr>
        <p:spPr/>
        <p:txBody>
          <a:bodyPr/>
          <a:lstStyle/>
          <a:p>
            <a:r>
              <a:rPr lang="en-US" dirty="0" smtClean="0"/>
              <a:t>William Yeats</a:t>
            </a:r>
          </a:p>
          <a:p>
            <a:r>
              <a:rPr lang="en-US" dirty="0" smtClean="0"/>
              <a:t>Lecture 26</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“Sailing to Byzantium,” first published in 1928 as part of Yeats’ collection, </a:t>
            </a:r>
            <a:r>
              <a:rPr lang="en-US" sz="2800" i="1" dirty="0" smtClean="0"/>
              <a:t>The Tower,</a:t>
            </a:r>
            <a:r>
              <a:rPr lang="en-US" sz="2800" dirty="0" smtClean="0"/>
              <a:t> contains only four stanzas and yet is considered to be one of the most effective expressions of Yeats’ artistic craft.</a:t>
            </a:r>
          </a:p>
          <a:p>
            <a:r>
              <a:rPr lang="en-US" sz="2800" dirty="0" smtClean="0"/>
              <a:t>To escape the agony of old age, Yeats decides to leave the country of the young and travel to Byzantium, where the sages in the city’s famous gold mosaics (completed mainly during the sixth and seventh centuries) could become the “singing-masters” of his soul.</a:t>
            </a:r>
          </a:p>
          <a:p>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800" dirty="0" smtClean="0"/>
              <a:t>In 1931, Yeats wrote that he chose to “symbolize the search for the spiritual life by a journey to that city” because “Byzantium was the centre of European civilization and the source of its spiritual philosophy.”</a:t>
            </a:r>
          </a:p>
          <a:p>
            <a:r>
              <a:rPr lang="en-US" sz="2800" dirty="0" smtClean="0"/>
              <a:t>The poem is noteworthy for its evocative imagery and interwoven phrases as the poet immerses in life and at the same time strives for permanence.</a:t>
            </a:r>
          </a:p>
          <a:p>
            <a:r>
              <a:rPr lang="en-US" sz="2800" dirty="0" smtClean="0"/>
              <a:t>Byzantium was the capital in 5</a:t>
            </a:r>
            <a:r>
              <a:rPr lang="en-US" sz="2800" baseline="30000" dirty="0" smtClean="0"/>
              <a:t>th</a:t>
            </a:r>
            <a:r>
              <a:rPr lang="en-US" sz="2800" dirty="0" smtClean="0"/>
              <a:t>, 6</a:t>
            </a:r>
            <a:r>
              <a:rPr lang="en-US" sz="2800" baseline="30000" dirty="0" smtClean="0"/>
              <a:t>th</a:t>
            </a:r>
            <a:r>
              <a:rPr lang="en-US" sz="2800" dirty="0" smtClean="0"/>
              <a:t> C of the Roman Empire (recently ‘Istanbul’) but here it is an imaginary land.</a:t>
            </a:r>
          </a:p>
          <a:p>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That is no country for old men.</a:t>
            </a:r>
            <a:r>
              <a:rPr lang="en-US" sz="2800" dirty="0" smtClean="0"/>
              <a:t> The young</a:t>
            </a:r>
          </a:p>
          <a:p>
            <a:pPr>
              <a:buNone/>
            </a:pPr>
            <a:r>
              <a:rPr lang="en-US" sz="2800" dirty="0"/>
              <a:t>	</a:t>
            </a:r>
            <a:r>
              <a:rPr lang="en-US" sz="2800" dirty="0" smtClean="0"/>
              <a:t> In one another's arms, birds in the trees —</a:t>
            </a:r>
          </a:p>
          <a:p>
            <a:pPr>
              <a:buNone/>
            </a:pPr>
            <a:r>
              <a:rPr lang="en-US" sz="2800" dirty="0"/>
              <a:t>	</a:t>
            </a:r>
            <a:r>
              <a:rPr lang="en-US" sz="2800" dirty="0" smtClean="0"/>
              <a:t>Those dying generations—at their song, </a:t>
            </a:r>
          </a:p>
          <a:p>
            <a:pPr>
              <a:buNone/>
            </a:pPr>
            <a:r>
              <a:rPr lang="en-US" sz="2800" dirty="0"/>
              <a:t>	</a:t>
            </a:r>
            <a:r>
              <a:rPr lang="en-US" sz="2800" dirty="0" smtClean="0"/>
              <a:t>The salmon-falls, the mackerel-crowded seas,</a:t>
            </a:r>
          </a:p>
          <a:p>
            <a:pPr>
              <a:buNone/>
            </a:pPr>
            <a:endParaRPr lang="en-US" sz="2800" dirty="0" smtClean="0"/>
          </a:p>
          <a:p>
            <a:pPr>
              <a:buNone/>
            </a:pPr>
            <a:r>
              <a:rPr lang="en-US" sz="2800" dirty="0" smtClean="0"/>
              <a:t>Image of the natural world; of life and fertility where young of all species are commending the flesh.</a:t>
            </a:r>
          </a:p>
          <a:p>
            <a:pPr>
              <a:buNone/>
            </a:pPr>
            <a:r>
              <a:rPr lang="en-US" sz="2800" dirty="0" smtClean="0"/>
              <a:t>Description of state of youth, a sensuous and violent life , and emphasis on productivity and regeneration.</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1600200"/>
            <a:ext cx="8229600" cy="4525963"/>
          </a:xfrm>
        </p:spPr>
        <p:txBody>
          <a:bodyPr>
            <a:normAutofit lnSpcReduction="10000"/>
          </a:bodyPr>
          <a:lstStyle/>
          <a:p>
            <a:pPr>
              <a:buNone/>
            </a:pPr>
            <a:r>
              <a:rPr lang="en-US" sz="2800" dirty="0" smtClean="0"/>
              <a:t>	Fish, flesh, or fowl, commend all summer long Whatever is begotten, born, and dies. </a:t>
            </a:r>
          </a:p>
          <a:p>
            <a:pPr>
              <a:buNone/>
            </a:pPr>
            <a:r>
              <a:rPr lang="en-US" sz="2800" dirty="0"/>
              <a:t>	</a:t>
            </a:r>
            <a:r>
              <a:rPr lang="en-US" sz="2800" b="1" dirty="0" smtClean="0"/>
              <a:t>Caught in that sensual music all neglect</a:t>
            </a:r>
          </a:p>
          <a:p>
            <a:pPr>
              <a:buNone/>
            </a:pPr>
            <a:r>
              <a:rPr lang="en-US" sz="2800" b="1" dirty="0"/>
              <a:t>	</a:t>
            </a:r>
            <a:r>
              <a:rPr lang="en-US" sz="2800" b="1" dirty="0" smtClean="0"/>
              <a:t> Monuments of </a:t>
            </a:r>
            <a:r>
              <a:rPr lang="en-US" sz="2800" b="1" dirty="0" err="1" smtClean="0"/>
              <a:t>unageing</a:t>
            </a:r>
            <a:r>
              <a:rPr lang="en-US" sz="2800" b="1" dirty="0" smtClean="0"/>
              <a:t> intellect. </a:t>
            </a:r>
          </a:p>
          <a:p>
            <a:pPr>
              <a:buNone/>
            </a:pPr>
            <a:endParaRPr lang="en-US" sz="2800" b="1" dirty="0" smtClean="0"/>
          </a:p>
          <a:p>
            <a:pPr>
              <a:buNone/>
            </a:pPr>
            <a:r>
              <a:rPr lang="en-US" sz="2800" dirty="0" smtClean="0"/>
              <a:t>Monuments…intellect: art , poetry, literature</a:t>
            </a:r>
          </a:p>
          <a:p>
            <a:pPr>
              <a:buNone/>
            </a:pPr>
            <a:r>
              <a:rPr lang="en-US" sz="2800" dirty="0" smtClean="0"/>
              <a:t>the sensuality is contrasted with the intellectual, while the transitory with the permanent – the soul should be free of the shackles imposed by the sensuous passions.</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2</a:t>
            </a:r>
            <a:endParaRPr lang="en-US" dirty="0"/>
          </a:p>
        </p:txBody>
      </p:sp>
      <p:sp>
        <p:nvSpPr>
          <p:cNvPr id="3" name="Content Placeholder 2"/>
          <p:cNvSpPr>
            <a:spLocks noGrp="1"/>
          </p:cNvSpPr>
          <p:nvPr>
            <p:ph idx="1"/>
          </p:nvPr>
        </p:nvSpPr>
        <p:spPr/>
        <p:txBody>
          <a:bodyPr>
            <a:normAutofit lnSpcReduction="10000"/>
          </a:bodyPr>
          <a:lstStyle/>
          <a:p>
            <a:pPr>
              <a:buNone/>
            </a:pPr>
            <a:r>
              <a:rPr lang="en-US" sz="2800" dirty="0" smtClean="0"/>
              <a:t>	An aged man is but a paltry thing,</a:t>
            </a:r>
          </a:p>
          <a:p>
            <a:pPr>
              <a:buNone/>
            </a:pPr>
            <a:r>
              <a:rPr lang="en-US" sz="2800" dirty="0"/>
              <a:t>	</a:t>
            </a:r>
            <a:r>
              <a:rPr lang="en-US" sz="2800" dirty="0" smtClean="0"/>
              <a:t> A tattered coat upon a stick, unless </a:t>
            </a:r>
          </a:p>
          <a:p>
            <a:pPr>
              <a:buNone/>
            </a:pPr>
            <a:r>
              <a:rPr lang="en-US" sz="2800" dirty="0"/>
              <a:t>	</a:t>
            </a:r>
            <a:r>
              <a:rPr lang="en-US" sz="2800" b="1" dirty="0" smtClean="0"/>
              <a:t>Soul clap its hands and sing</a:t>
            </a:r>
            <a:r>
              <a:rPr lang="en-US" sz="2800" dirty="0" smtClean="0"/>
              <a:t>, and louder sing</a:t>
            </a:r>
          </a:p>
          <a:p>
            <a:pPr>
              <a:buNone/>
            </a:pPr>
            <a:r>
              <a:rPr lang="en-US" sz="2800" dirty="0"/>
              <a:t>	</a:t>
            </a:r>
            <a:r>
              <a:rPr lang="en-US" sz="2800" dirty="0" smtClean="0"/>
              <a:t> For every tatter in its mortal dress, </a:t>
            </a:r>
          </a:p>
          <a:p>
            <a:pPr>
              <a:buNone/>
            </a:pPr>
            <a:endParaRPr lang="en-US" sz="2800" dirty="0" smtClean="0"/>
          </a:p>
          <a:p>
            <a:pPr>
              <a:buNone/>
            </a:pPr>
            <a:r>
              <a:rPr lang="en-US" sz="2800" dirty="0" smtClean="0"/>
              <a:t>Paltry: insignificant</a:t>
            </a:r>
          </a:p>
          <a:p>
            <a:pPr>
              <a:buNone/>
            </a:pPr>
            <a:r>
              <a:rPr lang="en-US" sz="2800" dirty="0" smtClean="0"/>
              <a:t>Tattered…stick: a scare-crow</a:t>
            </a:r>
          </a:p>
          <a:p>
            <a:pPr>
              <a:buNone/>
            </a:pPr>
            <a:r>
              <a:rPr lang="en-US" sz="2800" dirty="0" smtClean="0"/>
              <a:t>Mortal dress: body</a:t>
            </a:r>
          </a:p>
          <a:p>
            <a:pPr>
              <a:buNone/>
            </a:pPr>
            <a:r>
              <a:rPr lang="en-US" sz="2800" dirty="0" smtClean="0"/>
              <a:t>After the death of the body, the soul is free.</a:t>
            </a: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Nor is there singing school but </a:t>
            </a:r>
            <a:r>
              <a:rPr lang="en-US" sz="2800" b="1" dirty="0" smtClean="0"/>
              <a:t>studying</a:t>
            </a:r>
          </a:p>
          <a:p>
            <a:pPr>
              <a:buNone/>
            </a:pPr>
            <a:r>
              <a:rPr lang="en-US" sz="2800" b="1" dirty="0"/>
              <a:t>	</a:t>
            </a:r>
            <a:r>
              <a:rPr lang="en-US" sz="2800" b="1" dirty="0" smtClean="0"/>
              <a:t> Monuments of its own magnificence;</a:t>
            </a:r>
          </a:p>
          <a:p>
            <a:pPr>
              <a:buNone/>
            </a:pPr>
            <a:r>
              <a:rPr lang="en-US" sz="2800" b="1" dirty="0"/>
              <a:t>	</a:t>
            </a:r>
            <a:r>
              <a:rPr lang="en-US" sz="2800" dirty="0" smtClean="0"/>
              <a:t> And therefore I have sailed the seas and come </a:t>
            </a:r>
          </a:p>
          <a:p>
            <a:pPr>
              <a:buNone/>
            </a:pPr>
            <a:r>
              <a:rPr lang="en-US" sz="2800" dirty="0"/>
              <a:t>	</a:t>
            </a:r>
            <a:r>
              <a:rPr lang="en-US" sz="2800" dirty="0" smtClean="0"/>
              <a:t>To the holy city of Byzantium. </a:t>
            </a:r>
          </a:p>
          <a:p>
            <a:pPr>
              <a:buNone/>
            </a:pPr>
            <a:endParaRPr lang="en-US" sz="2800" dirty="0" smtClean="0"/>
          </a:p>
          <a:p>
            <a:pPr>
              <a:buNone/>
            </a:pPr>
            <a:r>
              <a:rPr lang="en-US" sz="2800" dirty="0" smtClean="0"/>
              <a:t>Studying…magnificence: the soul can only learn to sing by studying the monuments of permanence.</a:t>
            </a:r>
          </a:p>
          <a:p>
            <a:pPr>
              <a:buNone/>
            </a:pPr>
            <a:endParaRPr lang="en-US" sz="2800" dirty="0" smtClean="0"/>
          </a:p>
          <a:p>
            <a:pPr>
              <a:buNone/>
            </a:pPr>
            <a:endParaRPr lang="en-US" sz="2800" dirty="0" smtClean="0"/>
          </a:p>
          <a:p>
            <a:pPr>
              <a:buNone/>
            </a:pP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3</a:t>
            </a:r>
            <a:endParaRPr lang="en-US" dirty="0"/>
          </a:p>
        </p:txBody>
      </p:sp>
      <p:sp>
        <p:nvSpPr>
          <p:cNvPr id="3" name="Content Placeholder 2"/>
          <p:cNvSpPr>
            <a:spLocks noGrp="1"/>
          </p:cNvSpPr>
          <p:nvPr>
            <p:ph idx="1"/>
          </p:nvPr>
        </p:nvSpPr>
        <p:spPr/>
        <p:txBody>
          <a:bodyPr>
            <a:normAutofit/>
          </a:bodyPr>
          <a:lstStyle/>
          <a:p>
            <a:pPr>
              <a:buNone/>
            </a:pPr>
            <a:r>
              <a:rPr lang="en-US" sz="2800" dirty="0" smtClean="0"/>
              <a:t>	O sages standing in God's holy fire </a:t>
            </a:r>
          </a:p>
          <a:p>
            <a:pPr>
              <a:buNone/>
            </a:pPr>
            <a:r>
              <a:rPr lang="en-US" sz="2800" dirty="0"/>
              <a:t>	</a:t>
            </a:r>
            <a:r>
              <a:rPr lang="en-US" sz="2800" dirty="0" smtClean="0"/>
              <a:t>As in the gold mosaic of a wall, </a:t>
            </a:r>
          </a:p>
          <a:p>
            <a:pPr>
              <a:buNone/>
            </a:pPr>
            <a:r>
              <a:rPr lang="en-US" sz="2800" dirty="0"/>
              <a:t>	</a:t>
            </a:r>
            <a:r>
              <a:rPr lang="en-US" sz="2800" dirty="0" smtClean="0"/>
              <a:t>Come from the holy fire,</a:t>
            </a:r>
            <a:r>
              <a:rPr lang="en-US" sz="2800" b="1" dirty="0" smtClean="0"/>
              <a:t> </a:t>
            </a:r>
            <a:r>
              <a:rPr lang="en-US" sz="2800" b="1" dirty="0" err="1" smtClean="0"/>
              <a:t>perne</a:t>
            </a:r>
            <a:r>
              <a:rPr lang="en-US" sz="2800" b="1" dirty="0" smtClean="0"/>
              <a:t> in a gyre</a:t>
            </a:r>
            <a:r>
              <a:rPr lang="en-US" sz="2800" dirty="0" smtClean="0"/>
              <a:t>,</a:t>
            </a:r>
          </a:p>
          <a:p>
            <a:pPr>
              <a:buNone/>
            </a:pPr>
            <a:r>
              <a:rPr lang="en-US" sz="2800" dirty="0"/>
              <a:t>	</a:t>
            </a:r>
            <a:r>
              <a:rPr lang="en-US" sz="2800" b="1" dirty="0" smtClean="0"/>
              <a:t> And be the singing-masters of my soul. </a:t>
            </a:r>
          </a:p>
          <a:p>
            <a:pPr>
              <a:buNone/>
            </a:pPr>
            <a:endParaRPr lang="en-US" sz="2800" b="1" dirty="0" smtClean="0"/>
          </a:p>
          <a:p>
            <a:pPr>
              <a:buNone/>
            </a:pPr>
            <a:r>
              <a:rPr lang="en-US" sz="2800" dirty="0" smtClean="0"/>
              <a:t>Poet asks the sages to be the singing-master’s of his soul and to descend upon him with hawk-like movement and to purify his heart.</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buNone/>
            </a:pPr>
            <a:r>
              <a:rPr lang="en-US" sz="2800" dirty="0" smtClean="0"/>
              <a:t>	</a:t>
            </a:r>
            <a:r>
              <a:rPr lang="en-US" sz="2800" b="1" dirty="0" smtClean="0"/>
              <a:t>Consume my heart away</a:t>
            </a:r>
            <a:r>
              <a:rPr lang="en-US" sz="2800" dirty="0" smtClean="0"/>
              <a:t>; sick with desire</a:t>
            </a:r>
          </a:p>
          <a:p>
            <a:pPr>
              <a:buNone/>
            </a:pPr>
            <a:r>
              <a:rPr lang="en-US" sz="2800" dirty="0"/>
              <a:t>	</a:t>
            </a:r>
            <a:r>
              <a:rPr lang="en-US" sz="2800" dirty="0" smtClean="0"/>
              <a:t> And fastened to a dying animal</a:t>
            </a:r>
          </a:p>
          <a:p>
            <a:pPr>
              <a:buNone/>
            </a:pPr>
            <a:r>
              <a:rPr lang="en-US" sz="2800" dirty="0"/>
              <a:t>	</a:t>
            </a:r>
            <a:r>
              <a:rPr lang="en-US" sz="2800" dirty="0" smtClean="0"/>
              <a:t> It knows not what it is; and </a:t>
            </a:r>
            <a:r>
              <a:rPr lang="en-US" sz="2800" b="1" dirty="0" smtClean="0"/>
              <a:t>gather me</a:t>
            </a:r>
          </a:p>
          <a:p>
            <a:pPr>
              <a:buNone/>
            </a:pPr>
            <a:r>
              <a:rPr lang="en-US" sz="2800" b="1" dirty="0" smtClean="0"/>
              <a:t>	 Into the artifice of eternity.</a:t>
            </a:r>
          </a:p>
          <a:p>
            <a:pPr>
              <a:buNone/>
            </a:pPr>
            <a:endParaRPr lang="en-US" sz="2800" b="1" dirty="0"/>
          </a:p>
          <a:p>
            <a:pPr>
              <a:buNone/>
            </a:pPr>
            <a:r>
              <a:rPr lang="en-US" sz="2800" dirty="0" smtClean="0"/>
              <a:t>Dying animal: the body</a:t>
            </a:r>
          </a:p>
          <a:p>
            <a:pPr>
              <a:buNone/>
            </a:pPr>
            <a:r>
              <a:rPr lang="en-US" sz="2800" dirty="0" smtClean="0"/>
              <a:t>He wants the soul to be set free of the decaying body – mortality contrasted with eternity- when the soul is freed of sensual desires it would be transformed into an object of eternal value.</a:t>
            </a:r>
          </a:p>
          <a:p>
            <a:pPr>
              <a:buNone/>
            </a:pPr>
            <a:endParaRPr lang="en-US" sz="2800" b="1" dirty="0" smtClean="0"/>
          </a:p>
          <a:p>
            <a:pPr>
              <a:buNone/>
            </a:pP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4</a:t>
            </a:r>
            <a:endParaRPr lang="en-US" dirty="0"/>
          </a:p>
        </p:txBody>
      </p:sp>
      <p:sp>
        <p:nvSpPr>
          <p:cNvPr id="3" name="Content Placeholder 2"/>
          <p:cNvSpPr>
            <a:spLocks noGrp="1"/>
          </p:cNvSpPr>
          <p:nvPr>
            <p:ph idx="1"/>
          </p:nvPr>
        </p:nvSpPr>
        <p:spPr/>
        <p:txBody>
          <a:bodyPr>
            <a:normAutofit/>
          </a:bodyPr>
          <a:lstStyle/>
          <a:p>
            <a:pPr>
              <a:buNone/>
            </a:pPr>
            <a:r>
              <a:rPr lang="en-US" sz="2800" dirty="0" smtClean="0"/>
              <a:t>	Once out of nature I shall never take</a:t>
            </a:r>
          </a:p>
          <a:p>
            <a:pPr>
              <a:buNone/>
            </a:pPr>
            <a:r>
              <a:rPr lang="en-US" sz="2800" dirty="0"/>
              <a:t>	</a:t>
            </a:r>
            <a:r>
              <a:rPr lang="en-US" sz="2800" dirty="0" smtClean="0"/>
              <a:t> My bodily form from any natural thing,</a:t>
            </a:r>
          </a:p>
          <a:p>
            <a:pPr>
              <a:buNone/>
            </a:pPr>
            <a:r>
              <a:rPr lang="en-US" sz="2800" dirty="0"/>
              <a:t>	</a:t>
            </a:r>
            <a:r>
              <a:rPr lang="en-US" sz="2800" dirty="0" smtClean="0"/>
              <a:t> But such</a:t>
            </a:r>
            <a:r>
              <a:rPr lang="en-US" sz="2800" b="1" dirty="0" smtClean="0"/>
              <a:t> a form as Grecian goldsmiths make</a:t>
            </a:r>
          </a:p>
          <a:p>
            <a:pPr>
              <a:buNone/>
            </a:pPr>
            <a:r>
              <a:rPr lang="en-US" sz="2800" dirty="0"/>
              <a:t>	</a:t>
            </a:r>
            <a:r>
              <a:rPr lang="en-US" sz="2800" dirty="0" smtClean="0"/>
              <a:t> Of hammered gold and gold </a:t>
            </a:r>
            <a:r>
              <a:rPr lang="en-US" sz="2800" dirty="0" err="1" smtClean="0"/>
              <a:t>enamelling</a:t>
            </a:r>
            <a:r>
              <a:rPr lang="en-US" sz="2800" dirty="0" smtClean="0"/>
              <a:t> </a:t>
            </a:r>
          </a:p>
          <a:p>
            <a:pPr>
              <a:buNone/>
            </a:pPr>
            <a:endParaRPr lang="en-US" sz="2800" dirty="0" smtClean="0"/>
          </a:p>
          <a:p>
            <a:pPr>
              <a:buNone/>
            </a:pPr>
            <a:r>
              <a:rPr lang="en-US" sz="2800" dirty="0" smtClean="0"/>
              <a:t>Yeats’ cyclic nature of birth </a:t>
            </a:r>
            <a:r>
              <a:rPr lang="en-US" sz="2800" smtClean="0"/>
              <a:t>and rebirth.</a:t>
            </a:r>
          </a:p>
          <a:p>
            <a:pPr>
              <a:buNone/>
            </a:pPr>
            <a:r>
              <a:rPr lang="en-US" sz="2800" dirty="0" smtClean="0"/>
              <a:t>He wants to be transformed into a singing bird made of hammered gold like the one the Grecian goldsmiths make.</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800" dirty="0" smtClean="0"/>
              <a:t>	To keep a drowsy Emperor awake; </a:t>
            </a:r>
          </a:p>
          <a:p>
            <a:pPr>
              <a:buNone/>
            </a:pPr>
            <a:r>
              <a:rPr lang="en-US" sz="2800" dirty="0"/>
              <a:t>	</a:t>
            </a:r>
            <a:r>
              <a:rPr lang="en-US" sz="2800" dirty="0" smtClean="0"/>
              <a:t>Or set upon a golden bough to sing </a:t>
            </a:r>
          </a:p>
          <a:p>
            <a:pPr>
              <a:buNone/>
            </a:pPr>
            <a:r>
              <a:rPr lang="en-US" sz="2800" dirty="0"/>
              <a:t>	</a:t>
            </a:r>
            <a:r>
              <a:rPr lang="en-US" sz="2800" dirty="0" smtClean="0"/>
              <a:t>To lords and ladies of Byzantium</a:t>
            </a:r>
          </a:p>
          <a:p>
            <a:pPr>
              <a:buNone/>
            </a:pPr>
            <a:r>
              <a:rPr lang="en-US" sz="2800" dirty="0"/>
              <a:t>	</a:t>
            </a:r>
            <a:r>
              <a:rPr lang="en-US" sz="2800" dirty="0" smtClean="0"/>
              <a:t> Of what is past, or passing, or to come.</a:t>
            </a:r>
          </a:p>
          <a:p>
            <a:pPr>
              <a:buNone/>
            </a:pPr>
            <a:endParaRPr lang="en-US" sz="2800" dirty="0" smtClean="0"/>
          </a:p>
          <a:p>
            <a:pPr>
              <a:buNone/>
            </a:pPr>
            <a:r>
              <a:rPr lang="en-US" sz="2800" dirty="0" smtClean="0"/>
              <a:t>He wants to </a:t>
            </a:r>
            <a:r>
              <a:rPr lang="en-US" sz="2800" smtClean="0"/>
              <a:t>be eternal. </a:t>
            </a:r>
            <a:r>
              <a:rPr lang="en-US" sz="2800" dirty="0" smtClean="0"/>
              <a:t/>
            </a:r>
            <a:br>
              <a:rPr lang="en-US" sz="2800" dirty="0" smtClean="0"/>
            </a:b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Analysis </a:t>
            </a:r>
            <a:endParaRPr lang="en-US"/>
          </a:p>
        </p:txBody>
      </p:sp>
      <p:sp>
        <p:nvSpPr>
          <p:cNvPr id="3" name="Content Placeholder 2"/>
          <p:cNvSpPr>
            <a:spLocks noGrp="1"/>
          </p:cNvSpPr>
          <p:nvPr>
            <p:ph idx="1"/>
          </p:nvPr>
        </p:nvSpPr>
        <p:spPr/>
        <p:txBody>
          <a:bodyPr>
            <a:normAutofit/>
          </a:bodyPr>
          <a:lstStyle/>
          <a:p>
            <a:r>
              <a:rPr lang="en-US" sz="2800" dirty="0" smtClean="0"/>
              <a:t>The source of several major themes in “Sailing to Byzantium” can be found in </a:t>
            </a:r>
            <a:r>
              <a:rPr lang="en-US" sz="2800" dirty="0" smtClean="0"/>
              <a:t>Yeats’ </a:t>
            </a:r>
            <a:r>
              <a:rPr lang="en-US" sz="2800" dirty="0" smtClean="0"/>
              <a:t>1925 work, </a:t>
            </a:r>
            <a:r>
              <a:rPr lang="en-US" sz="2800" i="1" dirty="0" smtClean="0"/>
              <a:t>A Vision</a:t>
            </a:r>
            <a:r>
              <a:rPr lang="en-US" sz="2800" dirty="0" smtClean="0"/>
              <a:t> (1925), in which he develops his cyclical theory of life.</a:t>
            </a:r>
          </a:p>
          <a:p>
            <a:r>
              <a:rPr lang="en-US" sz="2800" dirty="0" smtClean="0"/>
              <a:t>In “Sailing to Byzantium,” Yeats used the concept of the spiraling gyre to suggest that opposite concepts—such as youth and age, body and soul, nature and art, transient and eternal—are in fact mutually dependent upon each other.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800" dirty="0" smtClean="0"/>
              <a:t>Yoked together by the gyre and the poem itself, the mutually interpenetrating opposites—thesis and antithesis—resolve in such a way as to produce a synthesis that contains a larger truth (Hegel’s theory of dialectic).</a:t>
            </a:r>
          </a:p>
          <a:p>
            <a:r>
              <a:rPr lang="en-US" sz="2800" dirty="0" smtClean="0"/>
              <a:t>“Sailing to Byzantium” has at least two symbolic readings, both mutually interdependent upon the other. The poem is both about the journey taken by the speaker's soul around the time of death and the process by which, through his art, the artist transcends his own mortality.</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Byzantium represents what Yeats, in </a:t>
            </a:r>
            <a:r>
              <a:rPr lang="en-US" sz="2800" i="1" dirty="0" smtClean="0"/>
              <a:t>A Vision</a:t>
            </a:r>
            <a:r>
              <a:rPr lang="en-US" sz="2800" dirty="0" smtClean="0"/>
              <a:t>, calls “Unity of Being,” in which “religious, aesthetic and practical life were one” and art represented “the vision of a whole people.”</a:t>
            </a:r>
          </a:p>
          <a:p>
            <a:r>
              <a:rPr lang="en-US" sz="2800" dirty="0" smtClean="0"/>
              <a:t>An important theme is the superiority of the art over the natural. The artificial is seen as perfect and unchanging while the natural world is prone to ugliness and decay.</a:t>
            </a:r>
          </a:p>
          <a:p>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439</Words>
  <Application>Microsoft Office PowerPoint</Application>
  <PresentationFormat>On-screen Show (4:3)</PresentationFormat>
  <Paragraphs>74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Sailing to Byzantium</vt:lpstr>
      <vt:lpstr>Slide 2</vt:lpstr>
      <vt:lpstr>Slide 3</vt:lpstr>
      <vt:lpstr>Stanza 1</vt:lpstr>
      <vt:lpstr>Slide 5</vt:lpstr>
      <vt:lpstr>Stanza 2</vt:lpstr>
      <vt:lpstr>Slide 7</vt:lpstr>
      <vt:lpstr>Stanza 3</vt:lpstr>
      <vt:lpstr>Slide 9</vt:lpstr>
      <vt:lpstr>Stanza 4</vt:lpstr>
      <vt:lpstr>Slide 11</vt:lpstr>
      <vt:lpstr>Analysis </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Sailing to Byzantium</dc:title>
  <dc:creator>Acer</dc:creator>
  <cp:lastModifiedBy>vcomsats</cp:lastModifiedBy>
  <cp:revision>4</cp:revision>
  <dcterms:created xsi:type="dcterms:W3CDTF">2013-05-22T04:38:26Z</dcterms:created>
  <dcterms:modified xsi:type="dcterms:W3CDTF">2013-05-22T10:21:40Z</dcterms:modified>
</cp:coreProperties>
</file>