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A10A4-56D3-4BF6-95EE-0CA11A49E112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05594-1C30-44BB-BD44-F0ADA30479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Rose Tree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William Butler Yeats</a:t>
            </a:r>
          </a:p>
          <a:p>
            <a:r>
              <a:rPr lang="en-US" dirty="0" smtClean="0"/>
              <a:t>Lecture 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</a:t>
            </a:r>
            <a:r>
              <a:rPr lang="en-US" dirty="0" smtClean="0"/>
              <a:t>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It describes a fictional conversation between James Connolly and </a:t>
            </a:r>
            <a:r>
              <a:rPr lang="en-US" sz="2800" dirty="0" err="1" smtClean="0"/>
              <a:t>Padraig</a:t>
            </a:r>
            <a:r>
              <a:rPr lang="en-US" sz="2800" dirty="0" smtClean="0"/>
              <a:t> </a:t>
            </a:r>
            <a:r>
              <a:rPr lang="en-US" sz="2800" dirty="0" err="1" smtClean="0"/>
              <a:t>Pearse</a:t>
            </a:r>
            <a:r>
              <a:rPr lang="en-US" sz="2800" dirty="0" smtClean="0"/>
              <a:t>, the leaders of the 1916 Easter Rising.</a:t>
            </a:r>
          </a:p>
          <a:p>
            <a:r>
              <a:rPr lang="en-US" sz="2800" dirty="0" smtClean="0"/>
              <a:t>They state that they are willing to give their own lives to see the restoration of an Ireland governed by the Irish.</a:t>
            </a:r>
          </a:p>
          <a:p>
            <a:r>
              <a:rPr lang="en-US" sz="2800" dirty="0" smtClean="0"/>
              <a:t>The overt symbolism is that of Christ’s crucifixion; that Ireland will be resurrected anew if they spill their blood for it.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'O WORDS are lightly spoken,'</a:t>
            </a:r>
            <a:br>
              <a:rPr lang="en-US" sz="2800" dirty="0" smtClean="0"/>
            </a:br>
            <a:r>
              <a:rPr lang="en-US" sz="2800" dirty="0" smtClean="0"/>
              <a:t>Said </a:t>
            </a:r>
            <a:r>
              <a:rPr lang="en-US" sz="2800" dirty="0" err="1" smtClean="0"/>
              <a:t>Pearse</a:t>
            </a:r>
            <a:r>
              <a:rPr lang="en-US" sz="2800" dirty="0" smtClean="0"/>
              <a:t> to Connolly,</a:t>
            </a:r>
            <a:br>
              <a:rPr lang="en-US" sz="2800" dirty="0" smtClean="0"/>
            </a:br>
            <a:r>
              <a:rPr lang="en-US" sz="2800" b="1" dirty="0" smtClean="0"/>
              <a:t>'Maybe a breath of politic words</a:t>
            </a:r>
            <a:br>
              <a:rPr lang="en-US" sz="2800" b="1" dirty="0" smtClean="0"/>
            </a:br>
            <a:r>
              <a:rPr lang="en-US" sz="2800" b="1" dirty="0" smtClean="0"/>
              <a:t>Has withered our Rose Tree;</a:t>
            </a:r>
            <a:br>
              <a:rPr lang="en-US" sz="2800" b="1" dirty="0" smtClean="0"/>
            </a:br>
            <a:r>
              <a:rPr lang="en-US" sz="2800" dirty="0" smtClean="0"/>
              <a:t>Or maybe but a wind that blows</a:t>
            </a:r>
            <a:br>
              <a:rPr lang="en-US" sz="2800" dirty="0" smtClean="0"/>
            </a:br>
            <a:r>
              <a:rPr lang="en-US" sz="2800" dirty="0" smtClean="0"/>
              <a:t>Across the bitter sea.‘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rose is a symbol of resurrection and Ireland here.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"It needs to be but watered,'</a:t>
            </a:r>
            <a:br>
              <a:rPr lang="en-US" sz="2800" b="1" dirty="0" smtClean="0"/>
            </a:br>
            <a:r>
              <a:rPr lang="en-US" sz="2800" dirty="0" smtClean="0"/>
              <a:t>James Connolly replied,</a:t>
            </a:r>
            <a:br>
              <a:rPr lang="en-US" sz="2800" dirty="0" smtClean="0"/>
            </a:br>
            <a:r>
              <a:rPr lang="en-US" sz="2800" b="1" dirty="0" smtClean="0"/>
              <a:t>"To make the green come out again</a:t>
            </a:r>
            <a:br>
              <a:rPr lang="en-US" sz="2800" b="1" dirty="0" smtClean="0"/>
            </a:br>
            <a:r>
              <a:rPr lang="en-US" sz="2800" b="1" dirty="0" smtClean="0"/>
              <a:t>And spread on every side,</a:t>
            </a:r>
            <a:br>
              <a:rPr lang="en-US" sz="2800" b="1" dirty="0" smtClean="0"/>
            </a:br>
            <a:r>
              <a:rPr lang="en-US" sz="2800" dirty="0" smtClean="0"/>
              <a:t>And shake the blossom from the bud</a:t>
            </a:r>
            <a:br>
              <a:rPr lang="en-US" sz="2800" dirty="0" smtClean="0"/>
            </a:br>
            <a:r>
              <a:rPr lang="en-US" sz="2800" dirty="0" smtClean="0"/>
              <a:t>To be the garden's pride.‘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Their country like the rose is drying up and dying.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"But where can we draw water,'</a:t>
            </a:r>
            <a:br>
              <a:rPr lang="en-US" sz="2800" dirty="0" smtClean="0"/>
            </a:br>
            <a:r>
              <a:rPr lang="en-US" sz="2800" dirty="0" smtClean="0"/>
              <a:t>Said </a:t>
            </a:r>
            <a:r>
              <a:rPr lang="en-US" sz="2800" dirty="0" err="1" smtClean="0"/>
              <a:t>Pearse</a:t>
            </a:r>
            <a:r>
              <a:rPr lang="en-US" sz="2800" dirty="0" smtClean="0"/>
              <a:t> to Connolly,</a:t>
            </a:r>
            <a:br>
              <a:rPr lang="en-US" sz="2800" dirty="0" smtClean="0"/>
            </a:br>
            <a:r>
              <a:rPr lang="en-US" sz="2800" b="1" dirty="0" smtClean="0"/>
              <a:t>"When all the wells are parched away?</a:t>
            </a:r>
            <a:br>
              <a:rPr lang="en-US" sz="2800" b="1" dirty="0" smtClean="0"/>
            </a:br>
            <a:r>
              <a:rPr lang="en-US" sz="2800" dirty="0" smtClean="0"/>
              <a:t>O plain as plain can be</a:t>
            </a:r>
            <a:br>
              <a:rPr lang="en-US" sz="2800" dirty="0" smtClean="0"/>
            </a:br>
            <a:r>
              <a:rPr lang="en-US" sz="2800" b="1" dirty="0" smtClean="0"/>
              <a:t>There's nothing but our own red blood</a:t>
            </a:r>
            <a:br>
              <a:rPr lang="en-US" sz="2800" b="1" dirty="0" smtClean="0"/>
            </a:br>
            <a:r>
              <a:rPr lang="en-US" sz="2800" dirty="0" smtClean="0"/>
              <a:t>Can make a right Rose Tree.'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Their land needs to be watered with their own blood.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themes are evoked including Irish folklore, spirituality, unrequited love, and Ireland’s struggle for independence.</a:t>
            </a:r>
          </a:p>
          <a:p>
            <a:r>
              <a:rPr lang="en-US" dirty="0" smtClean="0"/>
              <a:t>Yeats helped lead Irish Renaissance that sought to restore the influence of Gaelic language and culture on Irish literature.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Wilde </a:t>
            </a:r>
            <a:r>
              <a:rPr lang="en-US" dirty="0" err="1" smtClean="0"/>
              <a:t>Swoone</a:t>
            </a:r>
            <a:r>
              <a:rPr lang="en-US" dirty="0" smtClean="0"/>
              <a:t> at </a:t>
            </a:r>
            <a:r>
              <a:rPr lang="en-US" dirty="0" err="1" smtClean="0"/>
              <a:t>Coole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William Yeats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THE TREES are in their</a:t>
            </a:r>
            <a:r>
              <a:rPr lang="en-US" sz="2800" b="1" dirty="0" smtClean="0"/>
              <a:t> autumn beauty</a:t>
            </a:r>
            <a:r>
              <a:rPr lang="en-US" sz="2800" dirty="0" smtClean="0"/>
              <a:t>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The woodland paths are dry,</a:t>
            </a:r>
          </a:p>
          <a:p>
            <a:pPr>
              <a:buNone/>
            </a:pPr>
            <a:r>
              <a:rPr lang="en-US" sz="2800" dirty="0" smtClean="0"/>
              <a:t>	Under the</a:t>
            </a:r>
            <a:r>
              <a:rPr lang="en-US" sz="2800" b="1" dirty="0" smtClean="0"/>
              <a:t> October twilight </a:t>
            </a:r>
            <a:r>
              <a:rPr lang="en-US" sz="2800" dirty="0" smtClean="0"/>
              <a:t>the water</a:t>
            </a:r>
          </a:p>
          <a:p>
            <a:pPr>
              <a:buNone/>
            </a:pPr>
            <a:r>
              <a:rPr lang="en-US" sz="2800" dirty="0" smtClean="0"/>
              <a:t>	 Mirrors a </a:t>
            </a:r>
            <a:r>
              <a:rPr lang="en-US" sz="2800" b="1" dirty="0" smtClean="0"/>
              <a:t>still sky;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visits the lake at Augusta Gregory’s </a:t>
            </a:r>
            <a:r>
              <a:rPr lang="en-US" sz="2800" dirty="0" err="1" smtClean="0"/>
              <a:t>Coole</a:t>
            </a:r>
            <a:r>
              <a:rPr lang="en-US" sz="2800" dirty="0" smtClean="0"/>
              <a:t> Park after 19 years &amp; is inspired by the beautiful, serene surrounding while the day is drawing to its close.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 </a:t>
            </a:r>
            <a:r>
              <a:rPr lang="en-US" sz="2800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Upon the brimming water among the stones</a:t>
            </a:r>
            <a:r>
              <a:rPr lang="en-US" sz="2800" i="1" dirty="0" smtClean="0"/>
              <a:t> </a:t>
            </a:r>
          </a:p>
          <a:p>
            <a:pPr>
              <a:buNone/>
            </a:pPr>
            <a:r>
              <a:rPr lang="en-US" sz="2800" i="1" dirty="0" smtClean="0"/>
              <a:t>	</a:t>
            </a:r>
            <a:r>
              <a:rPr lang="en-US" sz="2800" b="1" dirty="0" smtClean="0"/>
              <a:t>Are nine and fifty swans.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poet walks down the dry woodland paths to the water which mirrors the October twilight of the sky.</a:t>
            </a:r>
          </a:p>
          <a:p>
            <a:pPr>
              <a:buNone/>
            </a:pPr>
            <a:r>
              <a:rPr lang="en-US" sz="2800" dirty="0" smtClean="0"/>
              <a:t>He observes 59 swans.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The </a:t>
            </a:r>
            <a:r>
              <a:rPr lang="en-US" sz="2800" b="1" dirty="0" smtClean="0"/>
              <a:t>nineteenth Autumn </a:t>
            </a:r>
            <a:r>
              <a:rPr lang="en-US" sz="2800" dirty="0" smtClean="0"/>
              <a:t>has come upon me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Since I first made my count;</a:t>
            </a:r>
          </a:p>
          <a:p>
            <a:pPr>
              <a:buNone/>
            </a:pPr>
            <a:r>
              <a:rPr lang="en-US" sz="2800" dirty="0" smtClean="0"/>
              <a:t>	I saw, before I had well finished,</a:t>
            </a:r>
          </a:p>
          <a:p>
            <a:pPr>
              <a:buNone/>
            </a:pPr>
            <a:r>
              <a:rPr lang="en-US" sz="2800" dirty="0" smtClean="0"/>
              <a:t>	All suddenly mount</a:t>
            </a:r>
          </a:p>
          <a:p>
            <a:pPr>
              <a:buNone/>
            </a:pPr>
            <a:r>
              <a:rPr lang="en-US" sz="2800" dirty="0" smtClean="0"/>
              <a:t>	And scatter wheeling in great broken rings</a:t>
            </a:r>
          </a:p>
          <a:p>
            <a:pPr>
              <a:buNone/>
            </a:pPr>
            <a:r>
              <a:rPr lang="en-US" sz="2800" dirty="0" smtClean="0"/>
              <a:t> 	Upon their clamorous wings.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swans took flight while he was still counting and split up in rings .</a:t>
            </a:r>
          </a:p>
          <a:p>
            <a:pPr>
              <a:buNone/>
            </a:pPr>
            <a:r>
              <a:rPr lang="en-US" sz="2800" dirty="0" smtClean="0"/>
              <a:t>Clamorous: deafening sound of their wings.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I have looked upon those brilliant creatures,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b="1" dirty="0" smtClean="0"/>
              <a:t>And now my heart is sore.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feels that a lot has changed in his life.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All’s changed since I, hearing at twilight,</a:t>
            </a:r>
            <a:r>
              <a:rPr lang="en-US" sz="2800" b="1" i="1" dirty="0" smtClean="0"/>
              <a:t> 	</a:t>
            </a:r>
          </a:p>
          <a:p>
            <a:pPr>
              <a:buNone/>
            </a:pPr>
            <a:r>
              <a:rPr lang="en-US" sz="2800" b="1" i="1" dirty="0"/>
              <a:t>	</a:t>
            </a:r>
            <a:r>
              <a:rPr lang="en-US" sz="2800" dirty="0" smtClean="0"/>
              <a:t>The first time on this shore,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bell-beat of their wings above my head,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Trod with a lighter tread.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First World War and the Irish Civil War have changed everything.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Unwearied still,</a:t>
            </a:r>
            <a:r>
              <a:rPr lang="en-US" sz="2800" dirty="0" smtClean="0"/>
              <a:t> lover by lover,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They paddle in the cold,</a:t>
            </a:r>
            <a:r>
              <a:rPr lang="en-US" sz="2800" i="1" dirty="0" smtClean="0"/>
              <a:t> </a:t>
            </a:r>
          </a:p>
          <a:p>
            <a:pPr>
              <a:buNone/>
            </a:pPr>
            <a:r>
              <a:rPr lang="en-US" sz="2800" i="1" dirty="0"/>
              <a:t>	</a:t>
            </a:r>
            <a:r>
              <a:rPr lang="en-US" sz="2800" dirty="0" smtClean="0"/>
              <a:t>Companionable streams or climb the air;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swans are not tired and swim or fly in pairs.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Their hearts have not grown old;	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 Passion or conquest, wander where they will,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Attend upon them still.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There is a sense of freedom about their movements.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But now they drift on the still water</a:t>
            </a:r>
            <a:r>
              <a:rPr lang="en-US" sz="2800" b="1" i="1" dirty="0" smtClean="0"/>
              <a:t> </a:t>
            </a:r>
          </a:p>
          <a:p>
            <a:pPr>
              <a:buNone/>
            </a:pPr>
            <a:r>
              <a:rPr lang="en-US" sz="2800" b="1" i="1" dirty="0"/>
              <a:t>	</a:t>
            </a:r>
            <a:r>
              <a:rPr lang="en-US" sz="2800" dirty="0" smtClean="0"/>
              <a:t>Mysterious, beautiful;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Among what rushes will they build,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place has not lost its original beauty.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By what lake’s edge or pool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Delight men’s eyes, when I awake some day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To find they have flown away?</a:t>
            </a:r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sz="2800" dirty="0" smtClean="0"/>
              <a:t>He feels all his dreams </a:t>
            </a:r>
            <a:r>
              <a:rPr lang="en-US" sz="2800" smtClean="0"/>
              <a:t>have fled.</a:t>
            </a:r>
            <a:r>
              <a:rPr lang="en-US" sz="2800" i="1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Analysis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 poem is set in five stanzas of six lines each. The lines are of varying length, but long and short tend to alternate. The rhyme scheme is ABCBDD.</a:t>
            </a:r>
          </a:p>
          <a:p>
            <a:r>
              <a:rPr lang="en-US" sz="2800" dirty="0" smtClean="0"/>
              <a:t>“The Wild Swans at </a:t>
            </a:r>
            <a:r>
              <a:rPr lang="en-US" sz="2800" dirty="0" err="1" smtClean="0"/>
              <a:t>Coole</a:t>
            </a:r>
            <a:r>
              <a:rPr lang="en-US" sz="2800" dirty="0" smtClean="0"/>
              <a:t>” is an evocative poem in which Yeats uses a setting and the memory of an experience, now being re-lived, to express his awareness of the ageing process.</a:t>
            </a:r>
          </a:p>
          <a:p>
            <a:r>
              <a:rPr lang="en-US" sz="2800" dirty="0" smtClean="0"/>
              <a:t>The season of autumn and the time of twilight symbolize the process of aging as nature dies away and light fades.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beauty and freedom of the swans create a contrast with Yeats experiences through sight and sound effects.</a:t>
            </a:r>
          </a:p>
          <a:p>
            <a:r>
              <a:rPr lang="en-US" sz="2800" dirty="0" smtClean="0"/>
              <a:t>The birds have not aged or lost their ‘passion’ but Yeats is aware that as youth passes the passions are lost.</a:t>
            </a:r>
          </a:p>
          <a:p>
            <a:r>
              <a:rPr lang="en-US" sz="2800" dirty="0" smtClean="0"/>
              <a:t>There is a sad reality that aging is inevitable and the change has to be confronted </a:t>
            </a:r>
            <a:r>
              <a:rPr lang="en-US" sz="2800" smtClean="0"/>
              <a:t>and accepted.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298</Words>
  <Application>Microsoft Office PowerPoint</Application>
  <PresentationFormat>On-screen Show (4:3)</PresentationFormat>
  <Paragraphs>96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The Rose Tree</vt:lpstr>
      <vt:lpstr>About the Poem</vt:lpstr>
      <vt:lpstr> Poem</vt:lpstr>
      <vt:lpstr>Stanza 2</vt:lpstr>
      <vt:lpstr>Stanza 3</vt:lpstr>
      <vt:lpstr> Analysis</vt:lpstr>
      <vt:lpstr>Wilde Swoone at Coole</vt:lpstr>
      <vt:lpstr>Stanza 1</vt:lpstr>
      <vt:lpstr>Slide 9</vt:lpstr>
      <vt:lpstr>Stanza 2</vt:lpstr>
      <vt:lpstr>Stanza 3</vt:lpstr>
      <vt:lpstr> </vt:lpstr>
      <vt:lpstr>Stanza 4 </vt:lpstr>
      <vt:lpstr>Slide 14</vt:lpstr>
      <vt:lpstr>Stanza 5</vt:lpstr>
      <vt:lpstr>Slide 16</vt:lpstr>
      <vt:lpstr>Analysis 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Rose Tree</dc:title>
  <dc:creator>Acer</dc:creator>
  <cp:lastModifiedBy>NTS</cp:lastModifiedBy>
  <cp:revision>17</cp:revision>
  <dcterms:created xsi:type="dcterms:W3CDTF">2013-05-04T16:05:04Z</dcterms:created>
  <dcterms:modified xsi:type="dcterms:W3CDTF">2013-05-22T07:38:43Z</dcterms:modified>
</cp:coreProperties>
</file>