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7" r:id="rId3"/>
    <p:sldId id="278" r:id="rId4"/>
    <p:sldId id="279" r:id="rId5"/>
    <p:sldId id="280" r:id="rId6"/>
    <p:sldId id="281" r:id="rId7"/>
    <p:sldId id="282" r:id="rId8"/>
    <p:sldId id="283" r:id="rId9"/>
    <p:sldId id="284" r:id="rId10"/>
    <p:sldId id="285" r:id="rId11"/>
    <p:sldId id="258" r:id="rId12"/>
    <p:sldId id="259" r:id="rId13"/>
    <p:sldId id="260" r:id="rId14"/>
    <p:sldId id="261" r:id="rId15"/>
    <p:sldId id="262" r:id="rId16"/>
    <p:sldId id="263" r:id="rId17"/>
    <p:sldId id="264" r:id="rId18"/>
    <p:sldId id="265" r:id="rId19"/>
    <p:sldId id="266" r:id="rId20"/>
    <p:sldId id="267" r:id="rId21"/>
    <p:sldId id="268" r:id="rId22"/>
    <p:sldId id="269" r:id="rId23"/>
    <p:sldId id="286" r:id="rId24"/>
    <p:sldId id="287" r:id="rId25"/>
    <p:sldId id="270" r:id="rId26"/>
    <p:sldId id="271" r:id="rId27"/>
    <p:sldId id="272" r:id="rId28"/>
    <p:sldId id="273" r:id="rId29"/>
    <p:sldId id="274" r:id="rId30"/>
    <p:sldId id="275" r:id="rId31"/>
    <p:sldId id="276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D39C1-33D2-48C8-8983-3B708AD43CE0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D8642-CD64-4261-A2EB-7FD34883C1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D39C1-33D2-48C8-8983-3B708AD43CE0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D8642-CD64-4261-A2EB-7FD34883C1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D39C1-33D2-48C8-8983-3B708AD43CE0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D8642-CD64-4261-A2EB-7FD34883C1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D39C1-33D2-48C8-8983-3B708AD43CE0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D8642-CD64-4261-A2EB-7FD34883C1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D39C1-33D2-48C8-8983-3B708AD43CE0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D8642-CD64-4261-A2EB-7FD34883C1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D39C1-33D2-48C8-8983-3B708AD43CE0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D8642-CD64-4261-A2EB-7FD34883C1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D39C1-33D2-48C8-8983-3B708AD43CE0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D8642-CD64-4261-A2EB-7FD34883C1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D39C1-33D2-48C8-8983-3B708AD43CE0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D8642-CD64-4261-A2EB-7FD34883C1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D39C1-33D2-48C8-8983-3B708AD43CE0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D8642-CD64-4261-A2EB-7FD34883C1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D39C1-33D2-48C8-8983-3B708AD43CE0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D8642-CD64-4261-A2EB-7FD34883C1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D39C1-33D2-48C8-8983-3B708AD43CE0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D8642-CD64-4261-A2EB-7FD34883C1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6D39C1-33D2-48C8-8983-3B708AD43CE0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CD8642-CD64-4261-A2EB-7FD34883C11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Easter 1916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William Yeats</a:t>
            </a:r>
          </a:p>
          <a:p>
            <a:r>
              <a:rPr lang="en-US" dirty="0" smtClean="0"/>
              <a:t>Lecture </a:t>
            </a:r>
            <a:r>
              <a:rPr lang="en-US" dirty="0" smtClean="0"/>
              <a:t>24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About poet (1865-1939)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 smtClean="0"/>
              <a:t>Irish poet, dramatist and prose writer; educated in London and Dublin both.</a:t>
            </a:r>
          </a:p>
          <a:p>
            <a:r>
              <a:rPr lang="en-US" sz="2800" dirty="0" smtClean="0"/>
              <a:t>He was member of Theosophical Society, whose mysticism appealed to him as it offered a form of imaginative life far removed from ugly worldly realities.</a:t>
            </a:r>
          </a:p>
          <a:p>
            <a:r>
              <a:rPr lang="en-US" sz="2800" dirty="0" smtClean="0"/>
              <a:t>Also took part in Irish nationalist cause, most of his poetry reflect the Irish nationalism.</a:t>
            </a:r>
          </a:p>
          <a:p>
            <a:r>
              <a:rPr lang="en-US" sz="2800" dirty="0" smtClean="0"/>
              <a:t>He, along with Lady Gregory and others, was one of the originators of the Irish Literary Theatre, which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en-US" sz="2800" dirty="0" smtClean="0"/>
              <a:t>gave its first performance in Dublin in 1899 with Yeats’ play </a:t>
            </a:r>
            <a:r>
              <a:rPr lang="en-US" sz="2800" i="1" dirty="0" smtClean="0"/>
              <a:t>The Countess Cathleen.</a:t>
            </a:r>
            <a:r>
              <a:rPr lang="en-US" sz="2800" dirty="0" smtClean="0"/>
              <a:t> </a:t>
            </a:r>
          </a:p>
          <a:p>
            <a:r>
              <a:rPr lang="en-US" sz="2800" dirty="0" smtClean="0"/>
              <a:t>To the end of his life Yeats remained a director of this theatre, which became the </a:t>
            </a:r>
            <a:r>
              <a:rPr lang="en-US" sz="2800" i="1" dirty="0" smtClean="0"/>
              <a:t>Abbey Theatre</a:t>
            </a:r>
            <a:r>
              <a:rPr lang="en-US" sz="2800" dirty="0" smtClean="0"/>
              <a:t> in 1904.</a:t>
            </a:r>
          </a:p>
          <a:p>
            <a:r>
              <a:rPr lang="en-US" sz="2800" dirty="0" smtClean="0"/>
              <a:t>He also published several volumes of poetry, notably</a:t>
            </a:r>
            <a:r>
              <a:rPr lang="en-US" sz="2800" i="1" dirty="0" smtClean="0"/>
              <a:t> Poems </a:t>
            </a:r>
            <a:r>
              <a:rPr lang="en-US" sz="2800" dirty="0" smtClean="0"/>
              <a:t>(1895) and </a:t>
            </a:r>
            <a:r>
              <a:rPr lang="en-US" sz="2800" i="1" dirty="0" smtClean="0"/>
              <a:t>The Wind Among the Reeds </a:t>
            </a:r>
            <a:r>
              <a:rPr lang="en-US" sz="2800" dirty="0" smtClean="0"/>
              <a:t>(1899) which are typical for their dreamlike atmosphere and use of Irish folklore and legend.</a:t>
            </a:r>
          </a:p>
          <a:p>
            <a:r>
              <a:rPr lang="en-US" sz="2800" dirty="0" smtClean="0"/>
              <a:t>In his early verse he displays debts to Edmund Spenser, Percy </a:t>
            </a:r>
            <a:r>
              <a:rPr lang="en-US" sz="2800" dirty="0" err="1" smtClean="0"/>
              <a:t>Bysshe</a:t>
            </a:r>
            <a:r>
              <a:rPr lang="en-US" sz="2800" dirty="0" smtClean="0"/>
              <a:t> Shelley and the Pre-</a:t>
            </a:r>
            <a:r>
              <a:rPr lang="en-US" sz="2800" dirty="0" err="1" smtClean="0"/>
              <a:t>Raphalite</a:t>
            </a:r>
            <a:r>
              <a:rPr lang="en-US" sz="2800" dirty="0" smtClean="0"/>
              <a:t> poets.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 smtClean="0"/>
              <a:t>His later poetry discards the otherworldly, ecstatic atmosphere of these early lyrics and show a new </a:t>
            </a:r>
          </a:p>
          <a:p>
            <a:pPr>
              <a:buNone/>
            </a:pPr>
            <a:r>
              <a:rPr lang="en-US" sz="2800" dirty="0" smtClean="0"/>
              <a:t>	direction where Yeats confronts reality and its imperfections.</a:t>
            </a:r>
          </a:p>
          <a:p>
            <a:r>
              <a:rPr lang="en-US" sz="2800" dirty="0" smtClean="0"/>
              <a:t>But for Yeats the relation between imagination, history, and the occult remains indispensable.</a:t>
            </a:r>
          </a:p>
          <a:p>
            <a:r>
              <a:rPr lang="en-US" sz="2800" dirty="0" smtClean="0"/>
              <a:t>In 1922, on the foundation of the Irish Free State, Yeats accepted an invitation to become a member of the new Irish Senate; he served for six years, and in 1923 he was awarded the Nobel Prize for Literature.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About Poem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The Easter Rising was a rebellion, mostly in Dublin city, that lasted from April 24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to April 30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1916.</a:t>
            </a:r>
          </a:p>
          <a:p>
            <a:r>
              <a:rPr lang="en-US" sz="2800" dirty="0" smtClean="0"/>
              <a:t>The insurgents included 1200 men and women from the Irish Volunteers, Irish Citizen Army and the Irish Republican Brotherhood (IRB).</a:t>
            </a:r>
          </a:p>
          <a:p>
            <a:r>
              <a:rPr lang="en-US" sz="2800" dirty="0" smtClean="0"/>
              <a:t>The Rising was planned in secret by seven men, mostly of the Irish Republic Brotherhood, who had formed a “Military Council” just before the outbreak of First World War.</a:t>
            </a:r>
          </a:p>
          <a:p>
            <a:pPr>
              <a:buNone/>
            </a:pPr>
            <a:endParaRPr lang="en-US" sz="28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2800" dirty="0" smtClean="0"/>
              <a:t>The leaders were Tom Clarke, Dean McDermott, Patrick </a:t>
            </a:r>
            <a:r>
              <a:rPr lang="en-US" sz="2800" dirty="0" err="1" smtClean="0"/>
              <a:t>Pearse</a:t>
            </a:r>
            <a:r>
              <a:rPr lang="en-US" sz="2800" dirty="0" smtClean="0"/>
              <a:t>, Thomas </a:t>
            </a:r>
            <a:r>
              <a:rPr lang="en-US" sz="2800" dirty="0" err="1" smtClean="0"/>
              <a:t>MacDonagh</a:t>
            </a:r>
            <a:r>
              <a:rPr lang="en-US" sz="2800" dirty="0" smtClean="0"/>
              <a:t>, Joseph Plunkett, James Connolly, and </a:t>
            </a:r>
            <a:r>
              <a:rPr lang="en-US" sz="2800" dirty="0" err="1" smtClean="0"/>
              <a:t>Eamon</a:t>
            </a:r>
            <a:r>
              <a:rPr lang="en-US" sz="2800" dirty="0" smtClean="0"/>
              <a:t> </a:t>
            </a:r>
            <a:r>
              <a:rPr lang="en-US" sz="2800" dirty="0" err="1" smtClean="0"/>
              <a:t>Ceannt</a:t>
            </a:r>
            <a:r>
              <a:rPr lang="en-US" sz="2800" dirty="0" smtClean="0"/>
              <a:t>.</a:t>
            </a:r>
          </a:p>
          <a:p>
            <a:r>
              <a:rPr lang="en-US" sz="2800" dirty="0" smtClean="0"/>
              <a:t>Their plans were not known to the members of the Volunteers or leaders of IRB; when the plans were revealed to leader </a:t>
            </a:r>
            <a:r>
              <a:rPr lang="en-US" sz="2800" dirty="0" err="1" smtClean="0"/>
              <a:t>Eoine</a:t>
            </a:r>
            <a:r>
              <a:rPr lang="en-US" sz="2800" dirty="0" smtClean="0"/>
              <a:t> </a:t>
            </a:r>
            <a:r>
              <a:rPr lang="en-US" sz="2800" dirty="0" err="1" smtClean="0"/>
              <a:t>MacNeill</a:t>
            </a:r>
            <a:r>
              <a:rPr lang="en-US" sz="2800" dirty="0" smtClean="0"/>
              <a:t> at the last minute he tried to call off the rebellion by was only able to postpone the event from Easter Sunday to next Monday.</a:t>
            </a:r>
          </a:p>
          <a:p>
            <a:r>
              <a:rPr lang="en-US" sz="2800" dirty="0" smtClean="0"/>
              <a:t>The insurgents occupied positions around Dublin at the General Post Office (GPO), the Four Courts, the South 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Dublin Union, Boland’s Mill, Stephen’ Green and Jacobs’ biscuit factory.</a:t>
            </a:r>
          </a:p>
          <a:p>
            <a:r>
              <a:rPr lang="en-US" sz="2800" dirty="0" smtClean="0"/>
              <a:t>To suppress the uprising, the British deployed over 16000 troops, artillery, and naval gunboat.</a:t>
            </a:r>
          </a:p>
          <a:p>
            <a:r>
              <a:rPr lang="en-US" sz="2800" dirty="0" smtClean="0"/>
              <a:t>After a week’s fighting about 450 people were killed and over 2000 wounded. The rebel’s headquarter at the GPO was bombarded into surrender; Patrick </a:t>
            </a:r>
            <a:r>
              <a:rPr lang="en-US" sz="2800" dirty="0" err="1" smtClean="0"/>
              <a:t>Pearse</a:t>
            </a:r>
            <a:r>
              <a:rPr lang="en-US" sz="2800" dirty="0" smtClean="0"/>
              <a:t> released the order of surrender on Friday 28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April.</a:t>
            </a:r>
          </a:p>
          <a:p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The insurgents had also arranged with the Germans for an importation of arms (to be delivered on Friday, 21</a:t>
            </a:r>
            <a:r>
              <a:rPr lang="en-US" sz="2800" baseline="30000" dirty="0" smtClean="0"/>
              <a:t>st</a:t>
            </a:r>
            <a:r>
              <a:rPr lang="en-US" sz="2800" dirty="0" smtClean="0"/>
              <a:t> April) but this shipment was discovered by the British.</a:t>
            </a:r>
          </a:p>
          <a:p>
            <a:r>
              <a:rPr lang="en-US" sz="2800" dirty="0" smtClean="0"/>
              <a:t>The Rising was not widely supported by the Dublin public and was condemned by the Irish Parliamentary Party .</a:t>
            </a:r>
          </a:p>
          <a:p>
            <a:r>
              <a:rPr lang="en-US" sz="2800" dirty="0" smtClean="0"/>
              <a:t>Yet the its repression </a:t>
            </a:r>
            <a:r>
              <a:rPr lang="en-US" sz="2800" dirty="0" err="1" smtClean="0"/>
              <a:t>alongwith</a:t>
            </a:r>
            <a:r>
              <a:rPr lang="en-US" sz="2800" dirty="0" smtClean="0"/>
              <a:t> continued postponement of Home Rule, the growing casualties 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 of the First World War helped increase the strength of the future nationalist parties esp. Sinn Fein.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				</a:t>
            </a:r>
            <a:r>
              <a:rPr lang="en-US" sz="2800" b="1" dirty="0" smtClean="0"/>
              <a:t>History</a:t>
            </a:r>
          </a:p>
          <a:p>
            <a:r>
              <a:rPr lang="en-US" sz="2800" dirty="0" smtClean="0"/>
              <a:t>In the 1600’s and 1700’s, there were bloody wars and rebellions against British rule, also in 1830-1860. mostly these were led by the Irish Republican Brotherhood, usually known as </a:t>
            </a:r>
            <a:r>
              <a:rPr lang="en-US" sz="2800" dirty="0" err="1" smtClean="0"/>
              <a:t>Fenians</a:t>
            </a:r>
            <a:r>
              <a:rPr lang="en-US" sz="2800" dirty="0" smtClean="0"/>
              <a:t>, after a mythical Irish army in the past.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 smtClean="0"/>
              <a:t>By 1880’s the resistance to British rule became more effective mainly because of democratic methods.</a:t>
            </a:r>
          </a:p>
          <a:p>
            <a:r>
              <a:rPr lang="en-US" sz="2800" dirty="0" smtClean="0"/>
              <a:t>The Irish Home Rule Party campaigned for Home Rule for Ireland, which meant that Ireland would still be part of the British Empire but would have its own Parliament – twice British government rejected these demands.</a:t>
            </a:r>
          </a:p>
          <a:p>
            <a:r>
              <a:rPr lang="en-US" sz="2800" dirty="0" smtClean="0"/>
              <a:t>At the time of First World War, Irish MPs agreed to encourage the Volunteers to serve in the British Army, and in return expected Home Rule after the war ended.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Analysis of the poem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800" dirty="0" smtClean="0"/>
              <a:t>	</a:t>
            </a:r>
            <a:r>
              <a:rPr lang="en-US" sz="2800" b="1" dirty="0" smtClean="0"/>
              <a:t>I have met them at close of day </a:t>
            </a:r>
          </a:p>
          <a:p>
            <a:pPr>
              <a:buNone/>
            </a:pPr>
            <a:r>
              <a:rPr lang="en-US" sz="2800" b="1" dirty="0" smtClean="0"/>
              <a:t>	</a:t>
            </a:r>
            <a:r>
              <a:rPr lang="en-US" sz="2800" dirty="0" smtClean="0"/>
              <a:t>Coming with vivid faces </a:t>
            </a:r>
          </a:p>
          <a:p>
            <a:pPr>
              <a:buNone/>
            </a:pPr>
            <a:r>
              <a:rPr lang="en-US" sz="2800" dirty="0" smtClean="0"/>
              <a:t>	From counter or desk among grey </a:t>
            </a:r>
          </a:p>
          <a:p>
            <a:pPr>
              <a:buNone/>
            </a:pPr>
            <a:r>
              <a:rPr lang="en-US" sz="2800" dirty="0" smtClean="0"/>
              <a:t>	Eighteenth-century houses. 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Yeats personally knew those who were part of the rebellion, mostly parliamentarians.</a:t>
            </a:r>
          </a:p>
          <a:p>
            <a:pPr>
              <a:buNone/>
            </a:pPr>
            <a:r>
              <a:rPr lang="en-US" sz="2800" dirty="0" smtClean="0"/>
              <a:t>Houses in </a:t>
            </a:r>
            <a:r>
              <a:rPr lang="en-US" sz="2800" dirty="0" err="1" smtClean="0"/>
              <a:t>Merrion</a:t>
            </a:r>
            <a:r>
              <a:rPr lang="en-US" sz="2800" dirty="0" smtClean="0"/>
              <a:t> Square where Yeats lived, but the most prominent was </a:t>
            </a:r>
            <a:r>
              <a:rPr lang="en-US" sz="2800" dirty="0" err="1" smtClean="0"/>
              <a:t>Leinster</a:t>
            </a:r>
            <a:r>
              <a:rPr lang="en-US" sz="2800" dirty="0" smtClean="0"/>
              <a:t> House that holds the Irish Parliament.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	I have passed with a nod of the head </a:t>
            </a:r>
          </a:p>
          <a:p>
            <a:pPr>
              <a:buNone/>
            </a:pPr>
            <a:r>
              <a:rPr lang="en-US" sz="2800" dirty="0" smtClean="0"/>
              <a:t>	Or polite meaningless words, </a:t>
            </a:r>
          </a:p>
          <a:p>
            <a:pPr>
              <a:buNone/>
            </a:pPr>
            <a:r>
              <a:rPr lang="en-US" sz="2800" dirty="0" smtClean="0"/>
              <a:t>	Or have lingered awhile and said </a:t>
            </a:r>
          </a:p>
          <a:p>
            <a:pPr>
              <a:buNone/>
            </a:pPr>
            <a:r>
              <a:rPr lang="en-US" sz="2800" dirty="0" smtClean="0"/>
              <a:t>	Polite meaningless words,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He shared with them light talk.</a:t>
            </a:r>
          </a:p>
          <a:p>
            <a:pPr>
              <a:buNone/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	And thought before I had done </a:t>
            </a:r>
          </a:p>
          <a:p>
            <a:pPr>
              <a:buNone/>
            </a:pPr>
            <a:r>
              <a:rPr lang="en-US" sz="2800" dirty="0" smtClean="0"/>
              <a:t>	Of a mocking tale or a gibe </a:t>
            </a:r>
          </a:p>
          <a:p>
            <a:pPr>
              <a:buNone/>
            </a:pPr>
            <a:r>
              <a:rPr lang="en-US" sz="2800" dirty="0" smtClean="0"/>
              <a:t>	To please a companion </a:t>
            </a:r>
          </a:p>
          <a:p>
            <a:pPr>
              <a:buNone/>
            </a:pPr>
            <a:r>
              <a:rPr lang="en-US" sz="2800" dirty="0" smtClean="0"/>
              <a:t>	</a:t>
            </a:r>
            <a:r>
              <a:rPr lang="en-US" sz="2800" b="1" dirty="0" smtClean="0"/>
              <a:t>Around the fire at the club, </a:t>
            </a:r>
          </a:p>
          <a:p>
            <a:pPr>
              <a:buNone/>
            </a:pPr>
            <a:endParaRPr lang="en-US" sz="2800" b="1" dirty="0" smtClean="0"/>
          </a:p>
          <a:p>
            <a:pPr>
              <a:buNone/>
            </a:pPr>
            <a:r>
              <a:rPr lang="en-US" sz="2800" dirty="0" smtClean="0"/>
              <a:t>Gibe: an insulting or mocking remark</a:t>
            </a:r>
          </a:p>
          <a:p>
            <a:pPr>
              <a:buNone/>
            </a:pPr>
            <a:r>
              <a:rPr lang="en-US" sz="2800" dirty="0" smtClean="0"/>
              <a:t>He met them and shared jokes with them in the comfort of the club.</a:t>
            </a:r>
          </a:p>
          <a:p>
            <a:pPr>
              <a:buNone/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	Being certain that they and I </a:t>
            </a:r>
          </a:p>
          <a:p>
            <a:pPr>
              <a:buNone/>
            </a:pPr>
            <a:r>
              <a:rPr lang="en-US" sz="2800" dirty="0" smtClean="0"/>
              <a:t>	But lived where</a:t>
            </a:r>
            <a:r>
              <a:rPr lang="en-US" sz="2800" b="1" dirty="0" smtClean="0"/>
              <a:t> motley</a:t>
            </a:r>
            <a:r>
              <a:rPr lang="en-US" sz="2800" dirty="0" smtClean="0"/>
              <a:t> is worn: </a:t>
            </a:r>
          </a:p>
          <a:p>
            <a:pPr>
              <a:buNone/>
            </a:pPr>
            <a:r>
              <a:rPr lang="en-US" sz="2800" dirty="0" smtClean="0"/>
              <a:t>	</a:t>
            </a:r>
            <a:r>
              <a:rPr lang="en-US" sz="2800" b="1" dirty="0" smtClean="0"/>
              <a:t>All changed, changed utterly: </a:t>
            </a:r>
          </a:p>
          <a:p>
            <a:pPr>
              <a:buNone/>
            </a:pPr>
            <a:r>
              <a:rPr lang="en-US" sz="2800" b="1" dirty="0" smtClean="0"/>
              <a:t>	A terrible beauty is born. 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err="1" smtClean="0"/>
              <a:t>M.otley</a:t>
            </a:r>
            <a:r>
              <a:rPr lang="en-US" sz="2800" dirty="0" smtClean="0"/>
              <a:t>: colorful like joker’s dress</a:t>
            </a:r>
          </a:p>
          <a:p>
            <a:pPr>
              <a:buNone/>
            </a:pPr>
            <a:r>
              <a:rPr lang="en-US" sz="2800" dirty="0" smtClean="0"/>
              <a:t>He regrets that all that is no more now, and a change both terrifying and glorious is born after the Rising.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Stanza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	</a:t>
            </a:r>
            <a:r>
              <a:rPr lang="en-US" sz="2800" b="1" dirty="0" smtClean="0"/>
              <a:t>That woman's</a:t>
            </a:r>
            <a:r>
              <a:rPr lang="en-US" sz="2800" dirty="0" smtClean="0"/>
              <a:t> days were spent </a:t>
            </a:r>
          </a:p>
          <a:p>
            <a:pPr>
              <a:buNone/>
            </a:pPr>
            <a:r>
              <a:rPr lang="en-US" sz="2800" dirty="0" smtClean="0"/>
              <a:t>	In </a:t>
            </a:r>
            <a:r>
              <a:rPr lang="en-US" sz="2800" b="1" dirty="0" smtClean="0"/>
              <a:t>ignorant good-will</a:t>
            </a:r>
            <a:r>
              <a:rPr lang="en-US" sz="2800" dirty="0" smtClean="0"/>
              <a:t>, </a:t>
            </a:r>
          </a:p>
          <a:p>
            <a:pPr>
              <a:buNone/>
            </a:pPr>
            <a:r>
              <a:rPr lang="en-US" sz="2800" dirty="0" smtClean="0"/>
              <a:t>	Her nights in argument </a:t>
            </a:r>
          </a:p>
          <a:p>
            <a:pPr>
              <a:buNone/>
            </a:pPr>
            <a:r>
              <a:rPr lang="en-US" sz="2800" dirty="0" smtClean="0"/>
              <a:t>	Until her voice grew shrill. 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That woman: Constance </a:t>
            </a:r>
            <a:r>
              <a:rPr lang="en-US" sz="2800" dirty="0" err="1" smtClean="0"/>
              <a:t>Harkieweez</a:t>
            </a:r>
            <a:r>
              <a:rPr lang="en-US" sz="2800" dirty="0" smtClean="0"/>
              <a:t>, member Irish Citizen Army – one of 17 women to participate in the Rising &amp; was later given life sentence.</a:t>
            </a:r>
          </a:p>
          <a:p>
            <a:pPr>
              <a:buNone/>
            </a:pPr>
            <a:r>
              <a:rPr lang="en-US" sz="2800" dirty="0" smtClean="0"/>
              <a:t>She didn’t understand the true scale of their decision.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	What voice more sweet than hers </a:t>
            </a:r>
          </a:p>
          <a:p>
            <a:pPr>
              <a:buNone/>
            </a:pPr>
            <a:r>
              <a:rPr lang="en-US" sz="2800" dirty="0" smtClean="0"/>
              <a:t>	When,</a:t>
            </a:r>
            <a:r>
              <a:rPr lang="en-US" sz="2800" b="1" dirty="0" smtClean="0"/>
              <a:t> young and beautiful,</a:t>
            </a:r>
            <a:r>
              <a:rPr lang="en-US" sz="2800" dirty="0" smtClean="0"/>
              <a:t> </a:t>
            </a:r>
          </a:p>
          <a:p>
            <a:pPr>
              <a:buNone/>
            </a:pPr>
            <a:r>
              <a:rPr lang="en-US" sz="2800" dirty="0" smtClean="0"/>
              <a:t>	She rode to harriers?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Harriers: name of the club</a:t>
            </a:r>
          </a:p>
          <a:p>
            <a:pPr>
              <a:buNone/>
            </a:pPr>
            <a:r>
              <a:rPr lang="en-US" sz="2800" dirty="0" smtClean="0"/>
              <a:t> he describes their human qualities and makes them alive through his description.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	</a:t>
            </a:r>
            <a:r>
              <a:rPr lang="en-US" sz="2800" b="1" dirty="0" smtClean="0"/>
              <a:t>This man </a:t>
            </a:r>
            <a:r>
              <a:rPr lang="en-US" sz="2800" dirty="0" smtClean="0"/>
              <a:t>had kept a school </a:t>
            </a:r>
          </a:p>
          <a:p>
            <a:pPr>
              <a:buNone/>
            </a:pPr>
            <a:r>
              <a:rPr lang="en-US" sz="2800" dirty="0" smtClean="0"/>
              <a:t>	And rode our </a:t>
            </a:r>
            <a:r>
              <a:rPr lang="en-US" sz="2800" dirty="0" err="1" smtClean="0"/>
              <a:t>wingèd</a:t>
            </a:r>
            <a:r>
              <a:rPr lang="en-US" sz="2800" dirty="0" smtClean="0"/>
              <a:t> horse; </a:t>
            </a:r>
          </a:p>
          <a:p>
            <a:pPr>
              <a:buNone/>
            </a:pPr>
            <a:r>
              <a:rPr lang="en-US" sz="2800" dirty="0" smtClean="0"/>
              <a:t>	</a:t>
            </a:r>
            <a:r>
              <a:rPr lang="en-US" sz="2800" b="1" dirty="0" smtClean="0"/>
              <a:t>This other</a:t>
            </a:r>
            <a:r>
              <a:rPr lang="en-US" sz="2800" dirty="0" smtClean="0"/>
              <a:t> his helper and friend </a:t>
            </a:r>
          </a:p>
          <a:p>
            <a:pPr>
              <a:buNone/>
            </a:pPr>
            <a:r>
              <a:rPr lang="en-US" sz="2800" dirty="0" smtClean="0"/>
              <a:t>	Was coming into his force; 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The two teachers: Patrick </a:t>
            </a:r>
            <a:r>
              <a:rPr lang="en-US" sz="2800" dirty="0" err="1" smtClean="0"/>
              <a:t>Pearse</a:t>
            </a:r>
            <a:r>
              <a:rPr lang="en-US" sz="2800" dirty="0" smtClean="0"/>
              <a:t> &amp; Thomas </a:t>
            </a:r>
            <a:r>
              <a:rPr lang="en-US" sz="2800" dirty="0" err="1" smtClean="0"/>
              <a:t>McDonagh</a:t>
            </a:r>
            <a:r>
              <a:rPr lang="en-US" sz="2800" dirty="0" smtClean="0"/>
              <a:t> (also leaders)</a:t>
            </a:r>
          </a:p>
          <a:p>
            <a:pPr>
              <a:buNone/>
            </a:pPr>
            <a:r>
              <a:rPr lang="en-US" sz="2800" dirty="0" smtClean="0"/>
              <a:t>Winged horse: </a:t>
            </a:r>
            <a:r>
              <a:rPr lang="en-US" sz="2800" dirty="0" err="1" smtClean="0"/>
              <a:t>Pegassus</a:t>
            </a:r>
            <a:r>
              <a:rPr lang="en-US" sz="2800" dirty="0" smtClean="0"/>
              <a:t>, reference to inspiration </a:t>
            </a:r>
          </a:p>
          <a:p>
            <a:pPr>
              <a:buNone/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	He might have won fame in the end, </a:t>
            </a:r>
          </a:p>
          <a:p>
            <a:pPr>
              <a:buNone/>
            </a:pPr>
            <a:r>
              <a:rPr lang="en-US" sz="2800" dirty="0" smtClean="0"/>
              <a:t>	</a:t>
            </a:r>
            <a:r>
              <a:rPr lang="en-US" sz="2800" b="1" dirty="0" smtClean="0"/>
              <a:t>So sensitive his nature seemed, </a:t>
            </a:r>
          </a:p>
          <a:p>
            <a:pPr>
              <a:buNone/>
            </a:pPr>
            <a:r>
              <a:rPr lang="en-US" sz="2800" b="1" dirty="0" smtClean="0"/>
              <a:t>	So daring and sweet his thought. </a:t>
            </a:r>
          </a:p>
          <a:p>
            <a:pPr>
              <a:buNone/>
            </a:pPr>
            <a:endParaRPr lang="en-US" sz="2800" b="1" dirty="0" smtClean="0"/>
          </a:p>
          <a:p>
            <a:pPr>
              <a:buNone/>
            </a:pPr>
            <a:r>
              <a:rPr lang="en-US" sz="2800" dirty="0" err="1" smtClean="0"/>
              <a:t>McDonagh</a:t>
            </a:r>
            <a:r>
              <a:rPr lang="en-US" sz="2800" dirty="0" smtClean="0"/>
              <a:t> would have lived to become famous.</a:t>
            </a:r>
          </a:p>
          <a:p>
            <a:pPr>
              <a:buNone/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800" dirty="0" smtClean="0"/>
              <a:t>	</a:t>
            </a:r>
            <a:r>
              <a:rPr lang="en-US" sz="2800" b="1" dirty="0" smtClean="0"/>
              <a:t>This other man I had dreamed </a:t>
            </a:r>
          </a:p>
          <a:p>
            <a:pPr>
              <a:buNone/>
            </a:pPr>
            <a:r>
              <a:rPr lang="en-US" sz="2800" dirty="0" smtClean="0"/>
              <a:t>	A drunken, vainglorious lout. </a:t>
            </a:r>
          </a:p>
          <a:p>
            <a:pPr>
              <a:buNone/>
            </a:pPr>
            <a:r>
              <a:rPr lang="en-US" sz="2800" dirty="0" smtClean="0"/>
              <a:t>	He had done most bitter wrong </a:t>
            </a:r>
          </a:p>
          <a:p>
            <a:pPr>
              <a:buNone/>
            </a:pPr>
            <a:r>
              <a:rPr lang="en-US" sz="2800" dirty="0" smtClean="0"/>
              <a:t>	</a:t>
            </a:r>
            <a:r>
              <a:rPr lang="en-US" sz="2800" b="1" dirty="0" smtClean="0"/>
              <a:t>To some who are near my heart</a:t>
            </a:r>
            <a:r>
              <a:rPr lang="en-US" sz="2800" dirty="0" smtClean="0"/>
              <a:t>, </a:t>
            </a:r>
          </a:p>
          <a:p>
            <a:pPr>
              <a:buNone/>
            </a:pPr>
            <a:r>
              <a:rPr lang="en-US" sz="2800" dirty="0" smtClean="0"/>
              <a:t>	Yet I number him in the song; 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This other: John McBride (who married Maud Gonne – activist whom Yeats loved)</a:t>
            </a:r>
          </a:p>
          <a:p>
            <a:pPr>
              <a:buNone/>
            </a:pPr>
            <a:r>
              <a:rPr lang="en-US" sz="2800" dirty="0" smtClean="0"/>
              <a:t>Lout: fellow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800" dirty="0" smtClean="0"/>
              <a:t>	</a:t>
            </a:r>
            <a:r>
              <a:rPr lang="en-US" sz="2800" b="1" dirty="0" smtClean="0"/>
              <a:t>He, too, has resigned his part </a:t>
            </a:r>
          </a:p>
          <a:p>
            <a:pPr>
              <a:buNone/>
            </a:pPr>
            <a:r>
              <a:rPr lang="en-US" sz="2800" b="1" dirty="0" smtClean="0"/>
              <a:t>	</a:t>
            </a:r>
            <a:r>
              <a:rPr lang="en-US" sz="2800" dirty="0" smtClean="0"/>
              <a:t>In the </a:t>
            </a:r>
            <a:r>
              <a:rPr lang="en-US" sz="2800" b="1" dirty="0" smtClean="0"/>
              <a:t>casual comedy; </a:t>
            </a:r>
          </a:p>
          <a:p>
            <a:pPr>
              <a:buNone/>
            </a:pPr>
            <a:r>
              <a:rPr lang="en-US" sz="2800" dirty="0" smtClean="0"/>
              <a:t>	</a:t>
            </a:r>
            <a:r>
              <a:rPr lang="en-US" sz="2800" b="1" dirty="0" smtClean="0"/>
              <a:t>He, too, has been changed in his turn, </a:t>
            </a:r>
          </a:p>
          <a:p>
            <a:pPr>
              <a:buNone/>
            </a:pPr>
            <a:r>
              <a:rPr lang="en-US" sz="2800" b="1" dirty="0" smtClean="0"/>
              <a:t>	Transformed utterly: </a:t>
            </a:r>
          </a:p>
          <a:p>
            <a:pPr>
              <a:buNone/>
            </a:pPr>
            <a:r>
              <a:rPr lang="en-US" sz="2800" b="1" dirty="0" smtClean="0"/>
              <a:t>	A terrible beauty is born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Casual comedy: it was not planned seriously</a:t>
            </a:r>
          </a:p>
          <a:p>
            <a:pPr>
              <a:buNone/>
            </a:pPr>
            <a:r>
              <a:rPr lang="en-US" sz="2800" dirty="0" smtClean="0"/>
              <a:t>Again he shows ambivalent attitude towards the act, &amp; calls it ‘terrible’ also ‘beauty’</a:t>
            </a:r>
          </a:p>
          <a:p>
            <a:pPr>
              <a:buNone/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Stanza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	</a:t>
            </a:r>
            <a:r>
              <a:rPr lang="en-US" sz="2800" b="1" dirty="0" smtClean="0"/>
              <a:t>Hearts with one purpose alone</a:t>
            </a:r>
            <a:r>
              <a:rPr lang="en-US" sz="2800" dirty="0" smtClean="0"/>
              <a:t> </a:t>
            </a:r>
          </a:p>
          <a:p>
            <a:pPr>
              <a:buNone/>
            </a:pPr>
            <a:r>
              <a:rPr lang="en-US" sz="2800" dirty="0" smtClean="0"/>
              <a:t>	Through summer and winter seem </a:t>
            </a:r>
          </a:p>
          <a:p>
            <a:pPr>
              <a:buNone/>
            </a:pPr>
            <a:r>
              <a:rPr lang="en-US" sz="2800" dirty="0" smtClean="0"/>
              <a:t>	</a:t>
            </a:r>
            <a:r>
              <a:rPr lang="en-US" sz="2800" b="1" dirty="0" smtClean="0"/>
              <a:t>Enchanted to a stone</a:t>
            </a:r>
            <a:r>
              <a:rPr lang="en-US" sz="2800" dirty="0" smtClean="0"/>
              <a:t> </a:t>
            </a:r>
          </a:p>
          <a:p>
            <a:pPr>
              <a:buNone/>
            </a:pPr>
            <a:r>
              <a:rPr lang="en-US" sz="2800" dirty="0" smtClean="0"/>
              <a:t>	To trouble the living stream. 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Hearts of these people compared to stone, and the events to the running stream – just as a stone can’t stop the flow of the stream, these people could not change the course of events.</a:t>
            </a:r>
          </a:p>
          <a:p>
            <a:pPr>
              <a:buNone/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	</a:t>
            </a:r>
            <a:r>
              <a:rPr lang="en-US" sz="2800" b="1" dirty="0" smtClean="0"/>
              <a:t>The horse </a:t>
            </a:r>
            <a:r>
              <a:rPr lang="en-US" sz="2800" dirty="0" smtClean="0"/>
              <a:t>that comes from the road, </a:t>
            </a:r>
          </a:p>
          <a:p>
            <a:pPr>
              <a:buNone/>
            </a:pPr>
            <a:r>
              <a:rPr lang="en-US" sz="2800" dirty="0" smtClean="0"/>
              <a:t>	</a:t>
            </a:r>
            <a:r>
              <a:rPr lang="en-US" sz="2800" b="1" dirty="0" smtClean="0"/>
              <a:t>The rider, the birds</a:t>
            </a:r>
            <a:r>
              <a:rPr lang="en-US" sz="2800" dirty="0" smtClean="0"/>
              <a:t> that range </a:t>
            </a:r>
          </a:p>
          <a:p>
            <a:pPr>
              <a:buNone/>
            </a:pPr>
            <a:r>
              <a:rPr lang="en-US" sz="2800" dirty="0" smtClean="0"/>
              <a:t>	From cloud to tumbling cloud, </a:t>
            </a:r>
          </a:p>
          <a:p>
            <a:pPr>
              <a:buNone/>
            </a:pPr>
            <a:r>
              <a:rPr lang="en-US" sz="2800" dirty="0" smtClean="0"/>
              <a:t>	Minute by minute they change; 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There is constant change in Nature, nothing is stationary; </a:t>
            </a:r>
          </a:p>
          <a:p>
            <a:pPr>
              <a:buNone/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	</a:t>
            </a:r>
            <a:r>
              <a:rPr lang="en-US" sz="2800" b="1" dirty="0" smtClean="0"/>
              <a:t>Minute by minute they change;</a:t>
            </a:r>
          </a:p>
          <a:p>
            <a:pPr>
              <a:buNone/>
            </a:pPr>
            <a:r>
              <a:rPr lang="en-US" sz="2800" b="1" dirty="0" smtClean="0"/>
              <a:t>	A shadow of cloud on the stream</a:t>
            </a:r>
          </a:p>
          <a:p>
            <a:pPr>
              <a:buNone/>
            </a:pPr>
            <a:r>
              <a:rPr lang="en-US" sz="2800" b="1" dirty="0" smtClean="0"/>
              <a:t>	Changes minute by minute;</a:t>
            </a:r>
          </a:p>
          <a:p>
            <a:pPr>
              <a:buNone/>
            </a:pPr>
            <a:r>
              <a:rPr lang="en-US" sz="2800" b="1" dirty="0" smtClean="0"/>
              <a:t>	</a:t>
            </a:r>
            <a:r>
              <a:rPr lang="en-US" sz="2800" dirty="0" smtClean="0"/>
              <a:t>A horse-hoof slides on the brim,</a:t>
            </a:r>
          </a:p>
          <a:p>
            <a:pPr>
              <a:buNone/>
            </a:pPr>
            <a:r>
              <a:rPr lang="en-US" sz="2800" dirty="0" smtClean="0"/>
              <a:t>	And a horse plashes within it;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	The long-legged moor-hens dive,</a:t>
            </a:r>
          </a:p>
          <a:p>
            <a:pPr>
              <a:buNone/>
            </a:pPr>
            <a:r>
              <a:rPr lang="en-US" sz="2800" dirty="0" smtClean="0"/>
              <a:t>	And hens to moor-cocks call;</a:t>
            </a:r>
          </a:p>
          <a:p>
            <a:pPr>
              <a:buNone/>
            </a:pPr>
            <a:r>
              <a:rPr lang="en-US" sz="2800" dirty="0" smtClean="0"/>
              <a:t>	</a:t>
            </a:r>
            <a:r>
              <a:rPr lang="en-US" sz="2800" b="1" dirty="0" smtClean="0"/>
              <a:t>Minute by minute they live:</a:t>
            </a:r>
          </a:p>
          <a:p>
            <a:pPr>
              <a:buNone/>
            </a:pPr>
            <a:r>
              <a:rPr lang="en-US" sz="2800" b="1" dirty="0" smtClean="0"/>
              <a:t>	The stone’s in the midst of all.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Everything in Nature moves on but the stone is an attempt to stop the change – the comparisons suggest that the sacrifice of these people like stone hasn’t been able to change anything.</a:t>
            </a:r>
          </a:p>
          <a:p>
            <a:pPr>
              <a:buNone/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Stanza 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	Too long a sacrifice </a:t>
            </a:r>
          </a:p>
          <a:p>
            <a:pPr>
              <a:buNone/>
            </a:pPr>
            <a:r>
              <a:rPr lang="en-US" sz="2800" dirty="0" smtClean="0"/>
              <a:t>	Can make a stone of the heart. </a:t>
            </a:r>
          </a:p>
          <a:p>
            <a:pPr>
              <a:buNone/>
            </a:pPr>
            <a:r>
              <a:rPr lang="en-US" sz="2800" dirty="0" smtClean="0"/>
              <a:t>	</a:t>
            </a:r>
            <a:r>
              <a:rPr lang="en-US" sz="2800" b="1" dirty="0" smtClean="0"/>
              <a:t>O when may it suffice?</a:t>
            </a:r>
          </a:p>
          <a:p>
            <a:pPr>
              <a:buNone/>
            </a:pPr>
            <a:endParaRPr lang="en-US" sz="2800" b="1" dirty="0" smtClean="0"/>
          </a:p>
          <a:p>
            <a:pPr>
              <a:buNone/>
            </a:pPr>
            <a:r>
              <a:rPr lang="en-US" sz="2800" dirty="0" smtClean="0"/>
              <a:t>his people have suffered for a long time and given many sacrifices but they have got nothing in return.</a:t>
            </a:r>
            <a:endParaRPr lang="en-US" sz="2800" b="1" dirty="0" smtClean="0"/>
          </a:p>
          <a:p>
            <a:pPr>
              <a:buNone/>
            </a:pPr>
            <a:endParaRPr lang="en-US" sz="2800" b="1" dirty="0" smtClean="0"/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	</a:t>
            </a:r>
            <a:r>
              <a:rPr lang="en-US" sz="2800" b="1" dirty="0" smtClean="0"/>
              <a:t>That is Heaven's part, our part </a:t>
            </a:r>
          </a:p>
          <a:p>
            <a:pPr>
              <a:buNone/>
            </a:pPr>
            <a:r>
              <a:rPr lang="en-US" sz="2800" b="1" dirty="0" smtClean="0"/>
              <a:t>	</a:t>
            </a:r>
            <a:r>
              <a:rPr lang="en-US" sz="2800" dirty="0" smtClean="0"/>
              <a:t>To murmur name upon name, </a:t>
            </a:r>
          </a:p>
          <a:p>
            <a:pPr>
              <a:buNone/>
            </a:pPr>
            <a:r>
              <a:rPr lang="en-US" sz="2800" dirty="0" smtClean="0"/>
              <a:t>	As a mother names her child </a:t>
            </a:r>
          </a:p>
          <a:p>
            <a:pPr>
              <a:buNone/>
            </a:pPr>
            <a:r>
              <a:rPr lang="en-US" sz="2800" dirty="0" smtClean="0"/>
              <a:t>	When sleep at last has come </a:t>
            </a:r>
          </a:p>
          <a:p>
            <a:pPr>
              <a:buNone/>
            </a:pPr>
            <a:r>
              <a:rPr lang="en-US" sz="2800" dirty="0" smtClean="0"/>
              <a:t>	On limbs that had run wild. 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Only Heavens can change their enemy.</a:t>
            </a:r>
          </a:p>
          <a:p>
            <a:pPr>
              <a:buNone/>
            </a:pPr>
            <a:r>
              <a:rPr lang="en-US" sz="2800" dirty="0" smtClean="0"/>
              <a:t>They can only count their dead ones.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800" dirty="0" smtClean="0"/>
              <a:t>	</a:t>
            </a:r>
            <a:r>
              <a:rPr lang="en-US" sz="2800" b="1" dirty="0" smtClean="0"/>
              <a:t>What is it but nightfall? </a:t>
            </a:r>
          </a:p>
          <a:p>
            <a:pPr>
              <a:buNone/>
            </a:pPr>
            <a:r>
              <a:rPr lang="en-US" sz="2800" b="1" dirty="0" smtClean="0"/>
              <a:t>	No, no, not night but death; </a:t>
            </a:r>
          </a:p>
          <a:p>
            <a:pPr>
              <a:buNone/>
            </a:pPr>
            <a:r>
              <a:rPr lang="en-US" sz="2800" b="1" dirty="0" smtClean="0"/>
              <a:t>	Was it needless death after all? </a:t>
            </a:r>
          </a:p>
          <a:p>
            <a:pPr>
              <a:buNone/>
            </a:pPr>
            <a:r>
              <a:rPr lang="en-US" sz="2800" b="1" dirty="0" smtClean="0"/>
              <a:t>	</a:t>
            </a:r>
            <a:r>
              <a:rPr lang="en-US" sz="2800" dirty="0" smtClean="0"/>
              <a:t>For England may keep faith </a:t>
            </a:r>
          </a:p>
          <a:p>
            <a:pPr>
              <a:buNone/>
            </a:pPr>
            <a:r>
              <a:rPr lang="en-US" sz="2800" dirty="0" smtClean="0"/>
              <a:t>	For all that is done and said. 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He questions if the sacrifice was actually needed.</a:t>
            </a:r>
          </a:p>
          <a:p>
            <a:pPr>
              <a:buNone/>
            </a:pPr>
            <a:r>
              <a:rPr lang="en-US" sz="2800" dirty="0" smtClean="0"/>
              <a:t>England may have kept its promise of Home Rule after the War.</a:t>
            </a:r>
          </a:p>
          <a:p>
            <a:pPr>
              <a:buNone/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	</a:t>
            </a:r>
            <a:r>
              <a:rPr lang="en-US" sz="2800" b="1" dirty="0" smtClean="0"/>
              <a:t>We know their dream; enough </a:t>
            </a:r>
          </a:p>
          <a:p>
            <a:pPr>
              <a:buNone/>
            </a:pPr>
            <a:r>
              <a:rPr lang="en-US" sz="2800" b="1" dirty="0" smtClean="0"/>
              <a:t>	</a:t>
            </a:r>
            <a:r>
              <a:rPr lang="en-US" sz="2800" dirty="0" smtClean="0"/>
              <a:t>To know they dreamed and are dead; </a:t>
            </a:r>
          </a:p>
          <a:p>
            <a:pPr>
              <a:buNone/>
            </a:pPr>
            <a:r>
              <a:rPr lang="en-US" sz="2800" dirty="0" smtClean="0"/>
              <a:t>	And what if excess of love </a:t>
            </a:r>
          </a:p>
          <a:p>
            <a:pPr>
              <a:buNone/>
            </a:pPr>
            <a:r>
              <a:rPr lang="en-US" sz="2800" dirty="0" smtClean="0"/>
              <a:t>	Bewildered them till they died? 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Pays tribute to them; they died fulfilling their dream.</a:t>
            </a:r>
          </a:p>
          <a:p>
            <a:pPr>
              <a:buNone/>
            </a:pPr>
            <a:r>
              <a:rPr lang="en-US" sz="2800" dirty="0" smtClean="0"/>
              <a:t>They died for the love of their country.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	I write it out in a verse— </a:t>
            </a:r>
          </a:p>
          <a:p>
            <a:pPr>
              <a:buNone/>
            </a:pPr>
            <a:r>
              <a:rPr lang="en-US" sz="2800" dirty="0" smtClean="0"/>
              <a:t>	</a:t>
            </a:r>
            <a:r>
              <a:rPr lang="en-US" sz="2800" dirty="0" err="1" smtClean="0"/>
              <a:t>MacDonagh</a:t>
            </a:r>
            <a:r>
              <a:rPr lang="en-US" sz="2800" dirty="0" smtClean="0"/>
              <a:t> and MacBride </a:t>
            </a:r>
          </a:p>
          <a:p>
            <a:pPr>
              <a:buNone/>
            </a:pPr>
            <a:r>
              <a:rPr lang="en-US" sz="2800" dirty="0" smtClean="0"/>
              <a:t>	And Connolly and </a:t>
            </a:r>
            <a:r>
              <a:rPr lang="en-US" sz="2800" dirty="0" err="1" smtClean="0"/>
              <a:t>Pearse</a:t>
            </a:r>
            <a:r>
              <a:rPr lang="en-US" sz="2800" dirty="0" smtClean="0"/>
              <a:t> </a:t>
            </a:r>
          </a:p>
          <a:p>
            <a:pPr>
              <a:buNone/>
            </a:pPr>
            <a:r>
              <a:rPr lang="en-US" sz="2800" dirty="0" smtClean="0"/>
              <a:t>	Now and in time to be, </a:t>
            </a:r>
          </a:p>
          <a:p>
            <a:pPr>
              <a:buNone/>
            </a:pPr>
            <a:r>
              <a:rPr lang="en-US" sz="2800" dirty="0" smtClean="0"/>
              <a:t>	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	</a:t>
            </a:r>
            <a:r>
              <a:rPr lang="en-US" sz="2800" b="1" dirty="0" smtClean="0"/>
              <a:t>Wherever green is worn, </a:t>
            </a:r>
          </a:p>
          <a:p>
            <a:pPr>
              <a:buNone/>
            </a:pPr>
            <a:r>
              <a:rPr lang="en-US" sz="2800" b="1" dirty="0" smtClean="0"/>
              <a:t>	Are changed, changed utterly: </a:t>
            </a:r>
          </a:p>
          <a:p>
            <a:pPr>
              <a:buNone/>
            </a:pPr>
            <a:r>
              <a:rPr lang="en-US" sz="2800" b="1" dirty="0" smtClean="0"/>
              <a:t>	A terrible beauty is born.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Green is the national color of Ireland.</a:t>
            </a:r>
          </a:p>
          <a:p>
            <a:pPr>
              <a:buNone/>
            </a:pPr>
            <a:r>
              <a:rPr lang="en-US" sz="2800" dirty="0" smtClean="0"/>
              <a:t>These people have written history with their blood &amp; their sacrifices will never be forgotten now.</a:t>
            </a:r>
          </a:p>
          <a:p>
            <a:pPr>
              <a:buNone/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It is eulogy for those who died in the Easter uprising, 1916.</a:t>
            </a:r>
          </a:p>
          <a:p>
            <a:r>
              <a:rPr lang="en-US" sz="2800" dirty="0" smtClean="0"/>
              <a:t>Reflects ambivalent attitude of the poet about the uprising as it failed to achieve its objectives and resulted in unnecessary deaths.</a:t>
            </a:r>
          </a:p>
          <a:p>
            <a:r>
              <a:rPr lang="en-US" sz="2800" dirty="0" smtClean="0"/>
              <a:t>This is suggested throughout the poem implicitly.</a:t>
            </a:r>
          </a:p>
          <a:p>
            <a:r>
              <a:rPr lang="en-US" sz="2800" dirty="0" smtClean="0"/>
              <a:t>The act is described both as heroic </a:t>
            </a:r>
            <a:r>
              <a:rPr lang="en-US" sz="2800" smtClean="0"/>
              <a:t>and terrible.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360</TotalTime>
  <Words>686</Words>
  <Application>Microsoft Office PowerPoint</Application>
  <PresentationFormat>On-screen Show (4:3)</PresentationFormat>
  <Paragraphs>178</Paragraphs>
  <Slides>31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Office Theme</vt:lpstr>
      <vt:lpstr>Easter 1916</vt:lpstr>
      <vt:lpstr>About poet (1865-1939)</vt:lpstr>
      <vt:lpstr>Slide 3</vt:lpstr>
      <vt:lpstr>Slide 4</vt:lpstr>
      <vt:lpstr>About Poem</vt:lpstr>
      <vt:lpstr>Slide 6</vt:lpstr>
      <vt:lpstr>Slide 7</vt:lpstr>
      <vt:lpstr>Slide 8</vt:lpstr>
      <vt:lpstr>Slide 9</vt:lpstr>
      <vt:lpstr>Slide 10</vt:lpstr>
      <vt:lpstr>Analysis of the poem</vt:lpstr>
      <vt:lpstr>Slide 12</vt:lpstr>
      <vt:lpstr>Slide 13</vt:lpstr>
      <vt:lpstr>Slide 14</vt:lpstr>
      <vt:lpstr>Stanza 2</vt:lpstr>
      <vt:lpstr>Slide 16</vt:lpstr>
      <vt:lpstr>Slide 17</vt:lpstr>
      <vt:lpstr>Slide 18</vt:lpstr>
      <vt:lpstr>Slide 19</vt:lpstr>
      <vt:lpstr>Slide 20</vt:lpstr>
      <vt:lpstr>Stanza 3</vt:lpstr>
      <vt:lpstr>Slide 22</vt:lpstr>
      <vt:lpstr>Slide 23</vt:lpstr>
      <vt:lpstr>Slide 24</vt:lpstr>
      <vt:lpstr>Stanza 4</vt:lpstr>
      <vt:lpstr>Slide 26</vt:lpstr>
      <vt:lpstr>Slide 27</vt:lpstr>
      <vt:lpstr>Slide 28</vt:lpstr>
      <vt:lpstr>Slide 29</vt:lpstr>
      <vt:lpstr>Slide 30</vt:lpstr>
      <vt:lpstr>Analysis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Easter 1916</dc:title>
  <dc:creator>Acer</dc:creator>
  <cp:lastModifiedBy>NTS</cp:lastModifiedBy>
  <cp:revision>30</cp:revision>
  <dcterms:created xsi:type="dcterms:W3CDTF">2013-05-04T16:08:52Z</dcterms:created>
  <dcterms:modified xsi:type="dcterms:W3CDTF">2013-05-22T06:17:01Z</dcterms:modified>
</cp:coreProperties>
</file>