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9" r:id="rId3"/>
    <p:sldId id="280" r:id="rId4"/>
    <p:sldId id="281" r:id="rId5"/>
    <p:sldId id="28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82" r:id="rId29"/>
    <p:sldId id="283" r:id="rId30"/>
    <p:sldId id="284" r:id="rId31"/>
    <p:sldId id="285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85C04-0151-497D-A2A1-7F0F54DF52D9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FA937-21E9-4238-A1EA-0A80AB3B0B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85C04-0151-497D-A2A1-7F0F54DF52D9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FA937-21E9-4238-A1EA-0A80AB3B0B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85C04-0151-497D-A2A1-7F0F54DF52D9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FA937-21E9-4238-A1EA-0A80AB3B0B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85C04-0151-497D-A2A1-7F0F54DF52D9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FA937-21E9-4238-A1EA-0A80AB3B0B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85C04-0151-497D-A2A1-7F0F54DF52D9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FA937-21E9-4238-A1EA-0A80AB3B0B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85C04-0151-497D-A2A1-7F0F54DF52D9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FA937-21E9-4238-A1EA-0A80AB3B0B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85C04-0151-497D-A2A1-7F0F54DF52D9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FA937-21E9-4238-A1EA-0A80AB3B0B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85C04-0151-497D-A2A1-7F0F54DF52D9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FA937-21E9-4238-A1EA-0A80AB3B0B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85C04-0151-497D-A2A1-7F0F54DF52D9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FA937-21E9-4238-A1EA-0A80AB3B0B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85C04-0151-497D-A2A1-7F0F54DF52D9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FA937-21E9-4238-A1EA-0A80AB3B0B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85C04-0151-497D-A2A1-7F0F54DF52D9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FA937-21E9-4238-A1EA-0A80AB3B0B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685C04-0151-497D-A2A1-7F0F54DF52D9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6FA937-21E9-4238-A1EA-0A80AB3B0BD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Barbara_of_Austria" TargetMode="External"/><Relationship Id="rId3" Type="http://schemas.openxmlformats.org/officeDocument/2006/relationships/hyperlink" Target="http://en.wikipedia.org/wiki/Ferrara" TargetMode="External"/><Relationship Id="rId7" Type="http://schemas.openxmlformats.org/officeDocument/2006/relationships/hyperlink" Target="http://en.wikipedia.org/wiki/Eleonora_di_Toledo" TargetMode="External"/><Relationship Id="rId2" Type="http://schemas.openxmlformats.org/officeDocument/2006/relationships/hyperlink" Target="http://en.wikipedia.org/wiki/Alfonso_II_d'Est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n.wikipedia.org/wiki/Tuscany" TargetMode="External"/><Relationship Id="rId5" Type="http://schemas.openxmlformats.org/officeDocument/2006/relationships/hyperlink" Target="http://en.wikipedia.org/wiki/Cosimo_I_de'_Medici" TargetMode="External"/><Relationship Id="rId10" Type="http://schemas.openxmlformats.org/officeDocument/2006/relationships/hyperlink" Target="http://en.wikipedia.org/wiki/Anna_of_Bohemia_and_Hungary" TargetMode="External"/><Relationship Id="rId4" Type="http://schemas.openxmlformats.org/officeDocument/2006/relationships/hyperlink" Target="http://en.wikipedia.org/wiki/Lucrezia_di_Cosimo_de'_Medici" TargetMode="External"/><Relationship Id="rId9" Type="http://schemas.openxmlformats.org/officeDocument/2006/relationships/hyperlink" Target="http://en.wikipedia.org/wiki/Ferdinand_I,_Holy_Roman_Emperor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My Last Duchess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Robert Browning</a:t>
            </a:r>
          </a:p>
          <a:p>
            <a:r>
              <a:rPr lang="en-US" dirty="0" smtClean="0"/>
              <a:t>Lecture </a:t>
            </a:r>
            <a:r>
              <a:rPr lang="en-US" dirty="0" smtClean="0"/>
              <a:t>23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the poem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"My Last Duchess," published in 1842, is arguably </a:t>
            </a:r>
            <a:r>
              <a:rPr lang="en-US" sz="2800" dirty="0" err="1" smtClean="0"/>
              <a:t>Browning's</a:t>
            </a:r>
            <a:r>
              <a:rPr lang="en-US" sz="2800" dirty="0" smtClean="0"/>
              <a:t> most famous dramatic monologue.</a:t>
            </a:r>
          </a:p>
          <a:p>
            <a:r>
              <a:rPr lang="en-US" sz="2800" dirty="0" smtClean="0"/>
              <a:t>The poem is written in 28 rhymed couplets of iambic pentameter.</a:t>
            </a:r>
          </a:p>
          <a:p>
            <a:r>
              <a:rPr lang="en-US" sz="2800" dirty="0" smtClean="0"/>
              <a:t>It engages the reader on a number of levels – historical, psychological, ironic, theatrical, and more.</a:t>
            </a:r>
          </a:p>
          <a:p>
            <a:r>
              <a:rPr lang="en-US" sz="2800" dirty="0" smtClean="0"/>
              <a:t>The irony that colors most of </a:t>
            </a:r>
            <a:r>
              <a:rPr lang="en-US" sz="2800" dirty="0" err="1" smtClean="0"/>
              <a:t>Browning's</a:t>
            </a:r>
            <a:r>
              <a:rPr lang="en-US" sz="2800" dirty="0" smtClean="0"/>
              <a:t> monologues is particularly strong here.</a:t>
            </a:r>
          </a:p>
          <a:p>
            <a:endParaRPr lang="en-US" sz="2800" dirty="0" smtClean="0"/>
          </a:p>
          <a:p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The poem has historical relevance suggested by the word ‘Ferrara’: the speaker is most likely Alfonso</a:t>
            </a:r>
            <a:r>
              <a:rPr lang="en-US" sz="2800" dirty="0" smtClean="0">
                <a:hlinkClick r:id="rId2" tooltip="Alfonso II d'Este"/>
              </a:rPr>
              <a:t> II </a:t>
            </a:r>
            <a:r>
              <a:rPr lang="en-US" sz="2800" dirty="0" err="1" smtClean="0">
                <a:hlinkClick r:id="rId2" tooltip="Alfonso II d'Este"/>
              </a:rPr>
              <a:t>d'Este</a:t>
            </a:r>
            <a:r>
              <a:rPr lang="en-US" sz="2800" dirty="0" smtClean="0"/>
              <a:t>, the fifth Duke of </a:t>
            </a:r>
            <a:r>
              <a:rPr lang="en-US" sz="2800" dirty="0" smtClean="0">
                <a:hlinkClick r:id="rId3" tooltip="Ferrara"/>
              </a:rPr>
              <a:t>Ferrara</a:t>
            </a:r>
            <a:r>
              <a:rPr lang="en-US" sz="2800" dirty="0" smtClean="0"/>
              <a:t> (1533–1598) who, at the age of 25, married </a:t>
            </a:r>
            <a:r>
              <a:rPr lang="en-US" sz="2800" dirty="0" err="1" smtClean="0">
                <a:hlinkClick r:id="rId4" tooltip="Lucrezia di Cosimo de' Medici"/>
              </a:rPr>
              <a:t>Lucrezia</a:t>
            </a:r>
            <a:r>
              <a:rPr lang="en-US" sz="2800" dirty="0" smtClean="0">
                <a:hlinkClick r:id="rId4" tooltip="Lucrezia di Cosimo de' Medici"/>
              </a:rPr>
              <a:t> </a:t>
            </a:r>
            <a:r>
              <a:rPr lang="en-US" sz="2800" dirty="0" err="1" smtClean="0">
                <a:hlinkClick r:id="rId4" tooltip="Lucrezia di Cosimo de' Medici"/>
              </a:rPr>
              <a:t>di</a:t>
            </a:r>
            <a:r>
              <a:rPr lang="en-US" sz="2800" dirty="0" smtClean="0">
                <a:hlinkClick r:id="rId4" tooltip="Lucrezia di Cosimo de' Medici"/>
              </a:rPr>
              <a:t> </a:t>
            </a:r>
            <a:r>
              <a:rPr lang="en-US" sz="2800" dirty="0" err="1" smtClean="0">
                <a:hlinkClick r:id="rId4" tooltip="Lucrezia di Cosimo de' Medici"/>
              </a:rPr>
              <a:t>Cosimo</a:t>
            </a:r>
            <a:r>
              <a:rPr lang="en-US" sz="2800" dirty="0" smtClean="0">
                <a:hlinkClick r:id="rId4" tooltip="Lucrezia di Cosimo de' Medici"/>
              </a:rPr>
              <a:t> de' Medici</a:t>
            </a:r>
            <a:r>
              <a:rPr lang="en-US" sz="2800" dirty="0" smtClean="0"/>
              <a:t>, 14-year-old daughter of </a:t>
            </a:r>
            <a:r>
              <a:rPr lang="en-US" sz="2800" dirty="0" err="1" smtClean="0">
                <a:hlinkClick r:id="rId5" tooltip="Cosimo I de' Medici"/>
              </a:rPr>
              <a:t>Cosimo</a:t>
            </a:r>
            <a:r>
              <a:rPr lang="en-US" sz="2800" dirty="0" smtClean="0">
                <a:hlinkClick r:id="rId5" tooltip="Cosimo I de' Medici"/>
              </a:rPr>
              <a:t> I de' Medici</a:t>
            </a:r>
            <a:r>
              <a:rPr lang="en-US" sz="2800" dirty="0" smtClean="0"/>
              <a:t>, Grand Duke of </a:t>
            </a:r>
            <a:r>
              <a:rPr lang="en-US" sz="2800" dirty="0" smtClean="0">
                <a:hlinkClick r:id="rId6" tooltip="Tuscany"/>
              </a:rPr>
              <a:t>Tuscany</a:t>
            </a:r>
            <a:r>
              <a:rPr lang="en-US" sz="2800" dirty="0" smtClean="0"/>
              <a:t>, and </a:t>
            </a:r>
            <a:r>
              <a:rPr lang="en-US" sz="2800" dirty="0" err="1" smtClean="0">
                <a:hlinkClick r:id="rId7" tooltip="Eleonora di Toledo"/>
              </a:rPr>
              <a:t>Eleonora</a:t>
            </a:r>
            <a:r>
              <a:rPr lang="en-US" sz="2800" dirty="0" smtClean="0">
                <a:hlinkClick r:id="rId7" tooltip="Eleonora di Toledo"/>
              </a:rPr>
              <a:t> </a:t>
            </a:r>
            <a:r>
              <a:rPr lang="en-US" sz="2800" dirty="0" err="1" smtClean="0">
                <a:hlinkClick r:id="rId7" tooltip="Eleonora di Toledo"/>
              </a:rPr>
              <a:t>di</a:t>
            </a:r>
            <a:r>
              <a:rPr lang="en-US" sz="2800" dirty="0" smtClean="0">
                <a:hlinkClick r:id="rId7" tooltip="Eleonora di Toledo"/>
              </a:rPr>
              <a:t> Toledo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The couple married in 1558. He then abandoned her for two years before she died on April 21, 1561, at age 17. There was a strong suspicion of poisoning. The Duke then sought the hand of </a:t>
            </a:r>
            <a:r>
              <a:rPr lang="en-US" sz="2800" dirty="0" smtClean="0">
                <a:hlinkClick r:id="rId8" tooltip="Barbara of Austria"/>
              </a:rPr>
              <a:t>Barbara</a:t>
            </a:r>
            <a:r>
              <a:rPr lang="en-US" sz="2800" dirty="0" smtClean="0"/>
              <a:t>, eighth daughter of </a:t>
            </a:r>
            <a:r>
              <a:rPr lang="en-US" sz="2800" dirty="0" smtClean="0">
                <a:hlinkClick r:id="rId9" tooltip="Ferdinand I, Holy Roman Emperor"/>
              </a:rPr>
              <a:t>the Holy Roman Emperor Ferdinand I</a:t>
            </a:r>
            <a:r>
              <a:rPr lang="en-US" sz="2800" dirty="0" smtClean="0"/>
              <a:t> and </a:t>
            </a:r>
            <a:r>
              <a:rPr lang="en-US" sz="2800" dirty="0" smtClean="0">
                <a:hlinkClick r:id="rId10" tooltip="Anna of Bohemia and Hungary"/>
              </a:rPr>
              <a:t>Anna of Bohemia and Hungary</a:t>
            </a:r>
            <a:r>
              <a:rPr lang="en-US" sz="2800" dirty="0" smtClean="0"/>
              <a:t>.</a:t>
            </a: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800" dirty="0" smtClean="0"/>
              <a:t>The other characters named in the poem, painter </a:t>
            </a:r>
            <a:r>
              <a:rPr lang="en-US" sz="2800" dirty="0" err="1" smtClean="0"/>
              <a:t>Frà</a:t>
            </a:r>
            <a:r>
              <a:rPr lang="en-US" sz="2800" dirty="0" smtClean="0"/>
              <a:t> </a:t>
            </a:r>
            <a:r>
              <a:rPr lang="en-US" sz="2800" dirty="0" err="1" smtClean="0"/>
              <a:t>Pandolf</a:t>
            </a:r>
            <a:r>
              <a:rPr lang="en-US" sz="2800" dirty="0" smtClean="0"/>
              <a:t> and sculptor Claus of Innsbruck, are fictional.</a:t>
            </a:r>
          </a:p>
          <a:p>
            <a:r>
              <a:rPr lang="en-US" sz="2800" dirty="0" smtClean="0"/>
              <a:t>The Duke, in the poem, is described as a jealous and controlling individual representing a repressive and male-dominated relationship central to the Victorian Era.</a:t>
            </a:r>
          </a:p>
          <a:p>
            <a:r>
              <a:rPr lang="en-US" sz="2800" dirty="0" smtClean="0"/>
              <a:t>The poem illustrates violence depicted in an aristocratic home.</a:t>
            </a:r>
          </a:p>
          <a:p>
            <a:r>
              <a:rPr lang="en-US" sz="2800" dirty="0" smtClean="0"/>
              <a:t>Through the dramatic monologue, Browning depicts the inner-workings and psychological shortcomings of the Duke.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Melissa </a:t>
            </a:r>
            <a:r>
              <a:rPr lang="en-US" sz="2800" dirty="0" err="1" smtClean="0"/>
              <a:t>Valiska</a:t>
            </a:r>
            <a:r>
              <a:rPr lang="en-US" sz="2800" dirty="0" smtClean="0"/>
              <a:t> Gregory illustrates this notion in her essay, “Robert Browning and the Lure of the Violent Lyric Voice: Domestic Violence in the Dramatic Monologue” and states, “Historical work on the subject of sexual violence within the Victorian home suggests that it was a relatively common feature of domestic life, and occurred within families from a wide range of economic and social positions” (492). </a:t>
            </a: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 of 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800" dirty="0" smtClean="0"/>
              <a:t>	That's</a:t>
            </a:r>
            <a:r>
              <a:rPr lang="en-US" sz="2800" b="1" dirty="0" smtClean="0"/>
              <a:t> my last Duchess painted on the wall,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 Looking as if she were alive. I call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That</a:t>
            </a:r>
            <a:r>
              <a:rPr lang="en-US" sz="2800" b="1" dirty="0" smtClean="0"/>
              <a:t> piece a wonder,</a:t>
            </a:r>
            <a:r>
              <a:rPr lang="en-US" sz="2800" dirty="0" smtClean="0"/>
              <a:t> now: </a:t>
            </a:r>
            <a:r>
              <a:rPr lang="en-US" sz="2800" dirty="0" err="1" smtClean="0"/>
              <a:t>Frà</a:t>
            </a:r>
            <a:r>
              <a:rPr lang="en-US" sz="2800" dirty="0" smtClean="0"/>
              <a:t> </a:t>
            </a:r>
            <a:r>
              <a:rPr lang="en-US" sz="2800" dirty="0" err="1" smtClean="0"/>
              <a:t>Pandolf's</a:t>
            </a:r>
            <a:r>
              <a:rPr lang="en-US" sz="2800" dirty="0" smtClean="0"/>
              <a:t> hands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 Worked busily a day, and there she stands.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The opening captures the mood and tone of the poem.</a:t>
            </a:r>
          </a:p>
          <a:p>
            <a:pPr>
              <a:buNone/>
            </a:pPr>
            <a:r>
              <a:rPr lang="en-US" sz="2800" dirty="0" smtClean="0"/>
              <a:t>The Duke’s feelings are revealed as icy, cold and callous towards his wife.</a:t>
            </a:r>
          </a:p>
          <a:p>
            <a:pPr>
              <a:buNone/>
            </a:pPr>
            <a:r>
              <a:rPr lang="en-US" sz="2800" dirty="0" smtClean="0"/>
              <a:t>His deceased wife merely a thing or ‘piece’ of art.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800" dirty="0" smtClean="0"/>
              <a:t>	Will 't please you sit and look at her? I said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'</a:t>
            </a:r>
            <a:r>
              <a:rPr lang="en-US" sz="2800" dirty="0" err="1" smtClean="0"/>
              <a:t>Frà</a:t>
            </a:r>
            <a:r>
              <a:rPr lang="en-US" sz="2800" dirty="0" smtClean="0"/>
              <a:t> </a:t>
            </a:r>
            <a:r>
              <a:rPr lang="en-US" sz="2800" dirty="0" err="1" smtClean="0"/>
              <a:t>Pandolf</a:t>
            </a:r>
            <a:r>
              <a:rPr lang="en-US" sz="2800" dirty="0" smtClean="0"/>
              <a:t>'</a:t>
            </a:r>
            <a:r>
              <a:rPr lang="en-US" sz="2800" b="1" dirty="0" smtClean="0"/>
              <a:t> by design</a:t>
            </a:r>
            <a:r>
              <a:rPr lang="en-US" sz="2800" dirty="0" smtClean="0"/>
              <a:t>, for never read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Strangers like you that pictured countenance,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You: the envoy from count of Tyrol</a:t>
            </a:r>
          </a:p>
          <a:p>
            <a:pPr>
              <a:buNone/>
            </a:pPr>
            <a:r>
              <a:rPr lang="en-US" sz="2800" dirty="0" err="1" smtClean="0"/>
              <a:t>Fra</a:t>
            </a:r>
            <a:r>
              <a:rPr lang="en-US" sz="2800" dirty="0" smtClean="0"/>
              <a:t> </a:t>
            </a:r>
            <a:r>
              <a:rPr lang="en-US" sz="2800" dirty="0" err="1" smtClean="0"/>
              <a:t>Pandolf</a:t>
            </a:r>
            <a:r>
              <a:rPr lang="en-US" sz="2800" dirty="0" smtClean="0"/>
              <a:t>: the painter</a:t>
            </a:r>
          </a:p>
          <a:p>
            <a:pPr>
              <a:buNone/>
            </a:pPr>
            <a:r>
              <a:rPr lang="en-US" sz="2800" dirty="0" smtClean="0"/>
              <a:t>By design: the words clearly show that the whole speech of the Duke is planned.</a:t>
            </a:r>
          </a:p>
          <a:p>
            <a:pPr>
              <a:buNone/>
            </a:pPr>
            <a:r>
              <a:rPr lang="en-US" sz="2800" dirty="0" smtClean="0"/>
              <a:t>Countenance: he likes the picture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The depth and passion of its earnest glance, </a:t>
            </a:r>
          </a:p>
          <a:p>
            <a:pPr>
              <a:buNone/>
            </a:pPr>
            <a:r>
              <a:rPr lang="en-US" sz="2800" b="1" dirty="0"/>
              <a:t>	</a:t>
            </a:r>
            <a:r>
              <a:rPr lang="en-US" sz="2800" dirty="0" smtClean="0"/>
              <a:t>But to myself they turned (since none puts by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The curtain I have drawn for you, but I)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Curtain: no one opens the curtain except the duke.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And seemed as they would ask me, if they durst,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b="1" dirty="0" smtClean="0"/>
              <a:t>How such a glance came there;</a:t>
            </a:r>
            <a:r>
              <a:rPr lang="en-US" sz="2800" dirty="0" smtClean="0"/>
              <a:t> so, not the first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Are you to turn and ask thus.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Durst: archaic form of dare</a:t>
            </a:r>
          </a:p>
          <a:p>
            <a:pPr>
              <a:buNone/>
            </a:pPr>
            <a:r>
              <a:rPr lang="en-US" sz="2800" dirty="0" smtClean="0"/>
              <a:t>Such a glance: the painting really flatters her</a:t>
            </a:r>
          </a:p>
          <a:p>
            <a:pPr>
              <a:buNone/>
            </a:pPr>
            <a:r>
              <a:rPr lang="en-US" sz="2800" dirty="0" smtClean="0"/>
              <a:t>The envoy admires the smile of the duchess.</a:t>
            </a:r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Sir, 't was not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b="1" dirty="0" smtClean="0"/>
              <a:t>Her husband's presence only, called that spot </a:t>
            </a:r>
          </a:p>
          <a:p>
            <a:pPr>
              <a:buNone/>
            </a:pPr>
            <a:r>
              <a:rPr lang="en-US" sz="2800" b="1" dirty="0"/>
              <a:t>	</a:t>
            </a:r>
            <a:r>
              <a:rPr lang="en-US" sz="2800" dirty="0" smtClean="0"/>
              <a:t>Of joy into the Duchess' cheek: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She devoted her time to other men also.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perhaps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err="1" smtClean="0"/>
              <a:t>Frà</a:t>
            </a:r>
            <a:r>
              <a:rPr lang="en-US" sz="2800" dirty="0" smtClean="0"/>
              <a:t> </a:t>
            </a:r>
            <a:r>
              <a:rPr lang="en-US" sz="2800" dirty="0" err="1" smtClean="0"/>
              <a:t>Pandolf</a:t>
            </a:r>
            <a:r>
              <a:rPr lang="en-US" sz="2800" dirty="0" smtClean="0"/>
              <a:t> chanced to say, 'Her mantle laps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Over my lady's wrist too much,‘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Mantle: cloak or cape</a:t>
            </a:r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or 'Paint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Must never hope to reproduce</a:t>
            </a:r>
            <a:r>
              <a:rPr lang="en-US" sz="2800" b="1" dirty="0" smtClean="0"/>
              <a:t> the faint </a:t>
            </a:r>
          </a:p>
          <a:p>
            <a:pPr>
              <a:buNone/>
            </a:pPr>
            <a:r>
              <a:rPr lang="en-US" sz="2800" b="1" dirty="0"/>
              <a:t>	</a:t>
            </a:r>
            <a:r>
              <a:rPr lang="en-US" sz="2800" b="1" dirty="0" smtClean="0"/>
              <a:t>Half-flush </a:t>
            </a:r>
            <a:r>
              <a:rPr lang="en-US" sz="2800" dirty="0" smtClean="0"/>
              <a:t>that dies along her throat:‘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Suspects her of flirting with the painter.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such stuff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Was courtesy, she thought, and cause enough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For calling up that spot of joy.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She had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A heart -- how shall I say? -- too soon made glad,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Too easily impressed;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Her simplicity angered him.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she liked </a:t>
            </a:r>
            <a:r>
              <a:rPr lang="en-US" sz="2800" dirty="0" err="1" smtClean="0"/>
              <a:t>whate'er</a:t>
            </a:r>
            <a:r>
              <a:rPr lang="en-US" sz="2800" dirty="0" smtClean="0"/>
              <a:t>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She looked on, and her looks went everywhere..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She was not conscious of her actions, so young was she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Sir, 't was all one! My </a:t>
            </a:r>
            <a:r>
              <a:rPr lang="en-US" sz="2800" dirty="0" err="1" smtClean="0"/>
              <a:t>favour</a:t>
            </a:r>
            <a:r>
              <a:rPr lang="en-US" sz="2800" dirty="0" smtClean="0"/>
              <a:t> at her breast,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The dropping of the daylight in the West,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The bough of cherries some officious fool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Broke in the orchard for her, the white mule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She rode with round the terrace –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err="1" smtClean="0"/>
              <a:t>Favour</a:t>
            </a:r>
            <a:r>
              <a:rPr lang="en-US" sz="2800" dirty="0" smtClean="0"/>
              <a:t>: gift</a:t>
            </a:r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all and each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Would draw from her alike the approving speech,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 Or blush, at least. She thanked men, -- good!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but thanked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Somehow -- I know not how -- as if she ranked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My gift of a nine-hundred-years-old name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With anybody's gift.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The duke’s was concerned about his family name.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Who'd stoop to blame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This sort of trifling? Even had you skill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 In speech -- (which I have not) -- to make your will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Quite clear to such an one,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'Just this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Or that in you disgusts me; here you miss,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Or there exceed the mark' --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and if she let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Herself be lessoned so, nor plainly set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Her wits to yours, forsooth, and made excuse,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-- </a:t>
            </a:r>
            <a:r>
              <a:rPr lang="en-US" sz="2800" dirty="0" err="1" smtClean="0"/>
              <a:t>E'en</a:t>
            </a:r>
            <a:r>
              <a:rPr lang="en-US" sz="2800" dirty="0" smtClean="0"/>
              <a:t> then would be some stooping; and I choose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Never to stoop.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Be lessoned: be instructed</a:t>
            </a:r>
          </a:p>
          <a:p>
            <a:pPr>
              <a:buNone/>
            </a:pPr>
            <a:r>
              <a:rPr lang="en-US" sz="2800" dirty="0" smtClean="0"/>
              <a:t>Forsooth: in truth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Oh, sir, she smiled, no doubt,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err="1" smtClean="0"/>
              <a:t>Whene'er</a:t>
            </a:r>
            <a:r>
              <a:rPr lang="en-US" sz="2800" dirty="0" smtClean="0"/>
              <a:t> I passed her; but who passed without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Much the same smile?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He thinks she was inviting men to flirt with her.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This grew; I gave commands;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Then all smiles stopped together.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There she stands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As if alive. Will 't please you rise? We'll meet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The company below then.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800" dirty="0" smtClean="0"/>
              <a:t>	I repeat,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The Count your master's known munificence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 Is ample warrant that no just pretence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Of mine for dowry will be disallowed;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Munificence: great generosity</a:t>
            </a:r>
          </a:p>
          <a:p>
            <a:pPr>
              <a:buNone/>
            </a:pPr>
            <a:r>
              <a:rPr lang="en-US" sz="2800" dirty="0" smtClean="0"/>
              <a:t>Warrant: guarantee</a:t>
            </a:r>
          </a:p>
          <a:p>
            <a:pPr>
              <a:buNone/>
            </a:pPr>
            <a:r>
              <a:rPr lang="en-US" sz="2800" dirty="0" smtClean="0"/>
              <a:t>Dowry will be disallowed: the duke demands a considerable dowry from the count.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Though his fair daughter's self, as I avowed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At starting, is my object. Nay, we'll go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Together down, sir.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Is my object: girl again referred as an object</a:t>
            </a:r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2800" dirty="0" smtClean="0"/>
              <a:t>	Notice Neptune, though,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Taming a sea-horse, thought a rarity, </a:t>
            </a:r>
          </a:p>
          <a:p>
            <a:pPr>
              <a:buNone/>
            </a:pPr>
            <a:r>
              <a:rPr lang="en-US" sz="2800" dirty="0"/>
              <a:t>	</a:t>
            </a:r>
            <a:r>
              <a:rPr lang="en-US" sz="2800" dirty="0" smtClean="0"/>
              <a:t>Which Claus of Innsbruck cast in bronze for me!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Neptune: Roman name for Poseidon, god of sea in Gk mythology.</a:t>
            </a:r>
          </a:p>
          <a:p>
            <a:pPr>
              <a:buNone/>
            </a:pPr>
            <a:r>
              <a:rPr lang="en-US" sz="2800" dirty="0" smtClean="0"/>
              <a:t>Taming a sea-horse: to the duke, the sea horse is a symbol of taming women.</a:t>
            </a:r>
          </a:p>
          <a:p>
            <a:pPr>
              <a:buNone/>
            </a:pPr>
            <a:r>
              <a:rPr lang="en-US" sz="2800" dirty="0" smtClean="0"/>
              <a:t>Claus of </a:t>
            </a:r>
            <a:r>
              <a:rPr lang="en-US" sz="2800" dirty="0" err="1" smtClean="0"/>
              <a:t>Innsburk</a:t>
            </a:r>
            <a:r>
              <a:rPr lang="en-US" sz="2800" dirty="0" smtClean="0"/>
              <a:t>: another artist</a:t>
            </a:r>
            <a:br>
              <a:rPr lang="en-US" sz="2800" dirty="0" smtClean="0"/>
            </a:b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The duke is a</a:t>
            </a:r>
            <a:r>
              <a:rPr lang="en-US" sz="2800" dirty="0" smtClean="0"/>
              <a:t> </a:t>
            </a:r>
            <a:r>
              <a:rPr lang="en-US" sz="2800" dirty="0" smtClean="0"/>
              <a:t>remarkably amoral man </a:t>
            </a:r>
            <a:r>
              <a:rPr lang="en-US" sz="2800" dirty="0" smtClean="0"/>
              <a:t>nevertheless he </a:t>
            </a:r>
            <a:r>
              <a:rPr lang="en-US" sz="2800" dirty="0" smtClean="0"/>
              <a:t>has a lovely sense of beauty and </a:t>
            </a:r>
            <a:r>
              <a:rPr lang="en-US" sz="2800" dirty="0" smtClean="0"/>
              <a:t>knows </a:t>
            </a:r>
            <a:r>
              <a:rPr lang="en-US" sz="2800" dirty="0" smtClean="0"/>
              <a:t>how to engage his listener.</a:t>
            </a:r>
          </a:p>
          <a:p>
            <a:r>
              <a:rPr lang="en-US" sz="2800" dirty="0" smtClean="0"/>
              <a:t>The duke's excessive demand for control comes across as his most defining characteristic.</a:t>
            </a:r>
          </a:p>
          <a:p>
            <a:r>
              <a:rPr lang="en-US" sz="2800" dirty="0" smtClean="0"/>
              <a:t>The entire poem has a controlled theatrical flair, from the unveiling of the curtain that is implied to precede the opening to the end when he draws the audience to the present.</a:t>
            </a:r>
          </a:p>
          <a:p>
            <a:endParaRPr lang="en-US" sz="2800" dirty="0" smtClean="0"/>
          </a:p>
          <a:p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He pretends to denigrate his speaking ability – "even had you skill in speech – (which I have not),” but later reveals that he believes the opposite to be true.</a:t>
            </a:r>
          </a:p>
          <a:p>
            <a:r>
              <a:rPr lang="en-US" sz="2800" dirty="0" smtClean="0"/>
              <a:t>The duke exerts a similar control over the envoy, as Browning does and controls our thoughts through irony.</a:t>
            </a:r>
          </a:p>
          <a:p>
            <a:r>
              <a:rPr lang="en-US" sz="2800" dirty="0" smtClean="0"/>
              <a:t>The poem was originally published with a companion poem under the title "Italy and France," and both attempted to explore the ironies of aristocratic honor.</a:t>
            </a: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the duke reveals himself not only as a model of culture but also as a monster of morality. </a:t>
            </a:r>
          </a:p>
          <a:p>
            <a:r>
              <a:rPr lang="en-US" sz="2800" dirty="0" smtClean="0"/>
              <a:t>the question of money is revealed at the end in a way that colors the entire poem.</a:t>
            </a:r>
          </a:p>
          <a:p>
            <a:r>
              <a:rPr lang="en-US" sz="2800" dirty="0" smtClean="0"/>
              <a:t>The poem is more concerned with human contradictions than with social or economic criticism.</a:t>
            </a:r>
          </a:p>
          <a:p>
            <a:r>
              <a:rPr lang="en-US" sz="2800" dirty="0" smtClean="0"/>
              <a:t>one can also understand this poem as a commentary on art. The Duke has chosen to love the ideal image of her rather than the reality.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Another important theme is how women were viewed as objects rather than as people in the Victorian period.</a:t>
            </a:r>
          </a:p>
          <a:p>
            <a:r>
              <a:rPr lang="en-US" sz="2800" dirty="0" smtClean="0"/>
              <a:t>It is a narrative poem, yet it lacks any narrative development; rather, the poem relies on associations of images and ideas in order to create a surreal and eerie atmosphere vividly describing Duke Ferrara’s dead wife.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639</Words>
  <Application>Microsoft Office PowerPoint</Application>
  <PresentationFormat>On-screen Show (4:3)</PresentationFormat>
  <Paragraphs>153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My Last Duchess </vt:lpstr>
      <vt:lpstr>About the poem</vt:lpstr>
      <vt:lpstr>Slide 3</vt:lpstr>
      <vt:lpstr>Slide 4</vt:lpstr>
      <vt:lpstr>Slide 5</vt:lpstr>
      <vt:lpstr>Analysis of text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Analysis </vt:lpstr>
      <vt:lpstr>Slide 29</vt:lpstr>
      <vt:lpstr>Slide 30</vt:lpstr>
      <vt:lpstr>Slide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Last Duchess</dc:title>
  <dc:creator>Acer</dc:creator>
  <cp:lastModifiedBy>vcomsats</cp:lastModifiedBy>
  <cp:revision>15</cp:revision>
  <dcterms:created xsi:type="dcterms:W3CDTF">2013-05-21T04:03:39Z</dcterms:created>
  <dcterms:modified xsi:type="dcterms:W3CDTF">2013-05-21T14:10:11Z</dcterms:modified>
</cp:coreProperties>
</file>