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0" r:id="rId3"/>
    <p:sldId id="271" r:id="rId4"/>
    <p:sldId id="272" r:id="rId5"/>
    <p:sldId id="273" r:id="rId6"/>
    <p:sldId id="274" r:id="rId7"/>
    <p:sldId id="275"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6" r:id="rId21"/>
    <p:sldId id="277" r:id="rId22"/>
    <p:sldId id="278" r:id="rId23"/>
    <p:sldId id="279" r:id="rId24"/>
    <p:sldId id="280"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D9FB90C-40F1-4011-A55D-D53418815D05}" type="datetimeFigureOut">
              <a:rPr lang="en-US" smtClean="0"/>
              <a:pPr/>
              <a:t>5/21/2013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84192B-287B-4AD4-8C4F-AB7559FC5FF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9FB90C-40F1-4011-A55D-D53418815D05}" type="datetimeFigureOut">
              <a:rPr lang="en-US" smtClean="0"/>
              <a:pPr/>
              <a:t>5/21/2013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84192B-287B-4AD4-8C4F-AB7559FC5FF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9FB90C-40F1-4011-A55D-D53418815D05}" type="datetimeFigureOut">
              <a:rPr lang="en-US" smtClean="0"/>
              <a:pPr/>
              <a:t>5/21/2013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84192B-287B-4AD4-8C4F-AB7559FC5FF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D9FB90C-40F1-4011-A55D-D53418815D05}" type="datetimeFigureOut">
              <a:rPr lang="en-US" smtClean="0"/>
              <a:pPr/>
              <a:t>5/21/2013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84192B-287B-4AD4-8C4F-AB7559FC5FF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D9FB90C-40F1-4011-A55D-D53418815D05}" type="datetimeFigureOut">
              <a:rPr lang="en-US" smtClean="0"/>
              <a:pPr/>
              <a:t>5/21/2013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84192B-287B-4AD4-8C4F-AB7559FC5FF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D9FB90C-40F1-4011-A55D-D53418815D05}" type="datetimeFigureOut">
              <a:rPr lang="en-US" smtClean="0"/>
              <a:pPr/>
              <a:t>5/21/2013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84192B-287B-4AD4-8C4F-AB7559FC5FF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9FB90C-40F1-4011-A55D-D53418815D05}" type="datetimeFigureOut">
              <a:rPr lang="en-US" smtClean="0"/>
              <a:pPr/>
              <a:t>5/21/2013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84192B-287B-4AD4-8C4F-AB7559FC5FF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9FB90C-40F1-4011-A55D-D53418815D05}" type="datetimeFigureOut">
              <a:rPr lang="en-US" smtClean="0"/>
              <a:pPr/>
              <a:t>5/21/2013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84192B-287B-4AD4-8C4F-AB7559FC5FF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9FB90C-40F1-4011-A55D-D53418815D05}" type="datetimeFigureOut">
              <a:rPr lang="en-US" smtClean="0"/>
              <a:pPr/>
              <a:t>5/21/2013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84192B-287B-4AD4-8C4F-AB7559FC5FF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9FB90C-40F1-4011-A55D-D53418815D05}" type="datetimeFigureOut">
              <a:rPr lang="en-US" smtClean="0"/>
              <a:pPr/>
              <a:t>5/21/2013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84192B-287B-4AD4-8C4F-AB7559FC5FF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9FB90C-40F1-4011-A55D-D53418815D05}" type="datetimeFigureOut">
              <a:rPr lang="en-US" smtClean="0"/>
              <a:pPr/>
              <a:t>5/21/2013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84192B-287B-4AD4-8C4F-AB7559FC5FF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9FB90C-40F1-4011-A55D-D53418815D05}" type="datetimeFigureOut">
              <a:rPr lang="en-US" smtClean="0"/>
              <a:pPr/>
              <a:t>5/21/2013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84192B-287B-4AD4-8C4F-AB7559FC5FF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 Grammarian’s Funeral</a:t>
            </a:r>
            <a:endParaRPr lang="en-US" dirty="0"/>
          </a:p>
        </p:txBody>
      </p:sp>
      <p:sp>
        <p:nvSpPr>
          <p:cNvPr id="3" name="Subtitle 2"/>
          <p:cNvSpPr>
            <a:spLocks noGrp="1"/>
          </p:cNvSpPr>
          <p:nvPr>
            <p:ph type="subTitle" idx="1"/>
          </p:nvPr>
        </p:nvSpPr>
        <p:spPr/>
        <p:txBody>
          <a:bodyPr/>
          <a:lstStyle/>
          <a:p>
            <a:r>
              <a:rPr lang="en-US" dirty="0" smtClean="0"/>
              <a:t>Robert Browning</a:t>
            </a:r>
          </a:p>
          <a:p>
            <a:r>
              <a:rPr lang="en-US" smtClean="0"/>
              <a:t>Lecture 22</a:t>
            </a:r>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(Here's the town-gate reached: there's the market-place </a:t>
            </a:r>
          </a:p>
          <a:p>
            <a:pPr>
              <a:buNone/>
            </a:pPr>
            <a:r>
              <a:rPr lang="en-US" sz="2800" dirty="0" smtClean="0"/>
              <a:t>	Gaping before us.) </a:t>
            </a:r>
          </a:p>
          <a:p>
            <a:pPr>
              <a:buNone/>
            </a:pPr>
            <a:r>
              <a:rPr lang="en-US" sz="2800" dirty="0" smtClean="0"/>
              <a:t>Yea, this in him was the peculiar grace </a:t>
            </a:r>
          </a:p>
          <a:p>
            <a:pPr>
              <a:buNone/>
            </a:pPr>
            <a:r>
              <a:rPr lang="en-US" sz="2800" dirty="0" smtClean="0"/>
              <a:t>	(Hearten our chorus!) </a:t>
            </a:r>
          </a:p>
          <a:p>
            <a:pPr>
              <a:buNone/>
            </a:pPr>
            <a:r>
              <a:rPr lang="en-US" sz="2800" b="1" dirty="0" smtClean="0"/>
              <a:t>That before living he'd learn how to live </a:t>
            </a:r>
          </a:p>
          <a:p>
            <a:pPr>
              <a:buNone/>
            </a:pPr>
            <a:r>
              <a:rPr lang="en-US" sz="2800" b="1" dirty="0" smtClean="0"/>
              <a:t>	No end to learning: </a:t>
            </a:r>
          </a:p>
          <a:p>
            <a:pPr>
              <a:buNone/>
            </a:pPr>
            <a:endParaRPr lang="en-US"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b="1" dirty="0" smtClean="0"/>
              <a:t>Earn the means first God surely will contrive </a:t>
            </a:r>
          </a:p>
          <a:p>
            <a:pPr>
              <a:buNone/>
            </a:pPr>
            <a:r>
              <a:rPr lang="en-US" sz="2800" b="1" dirty="0" smtClean="0"/>
              <a:t>	Use for our earning. </a:t>
            </a:r>
          </a:p>
          <a:p>
            <a:pPr>
              <a:buNone/>
            </a:pPr>
            <a:r>
              <a:rPr lang="en-US" sz="2800" dirty="0" smtClean="0"/>
              <a:t>Others mistrust and say, "But time escapes: </a:t>
            </a:r>
          </a:p>
          <a:p>
            <a:pPr>
              <a:buNone/>
            </a:pPr>
            <a:r>
              <a:rPr lang="en-US" sz="2800" dirty="0" smtClean="0"/>
              <a:t>	Live now or never!" </a:t>
            </a:r>
          </a:p>
          <a:p>
            <a:pPr>
              <a:buNone/>
            </a:pPr>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Autofit/>
          </a:bodyPr>
          <a:lstStyle/>
          <a:p>
            <a:pPr>
              <a:buNone/>
            </a:pPr>
            <a:r>
              <a:rPr lang="en-US" sz="2800" dirty="0" smtClean="0"/>
              <a:t>He said, </a:t>
            </a:r>
            <a:r>
              <a:rPr lang="en-US" sz="2800" b="1" dirty="0" smtClean="0"/>
              <a:t>"What's time? Leave Now for dogs and apes! </a:t>
            </a:r>
          </a:p>
          <a:p>
            <a:pPr>
              <a:buNone/>
            </a:pPr>
            <a:r>
              <a:rPr lang="en-US" sz="2800" b="1" dirty="0" smtClean="0"/>
              <a:t>	Man has Forever."</a:t>
            </a:r>
            <a:r>
              <a:rPr lang="en-US" sz="2800" dirty="0" smtClean="0"/>
              <a:t> </a:t>
            </a:r>
          </a:p>
          <a:p>
            <a:pPr>
              <a:buNone/>
            </a:pPr>
            <a:r>
              <a:rPr lang="en-US" sz="2800" dirty="0" smtClean="0"/>
              <a:t>Back to his book then: deeper drooped his head: </a:t>
            </a:r>
          </a:p>
          <a:p>
            <a:pPr>
              <a:buNone/>
            </a:pPr>
            <a:r>
              <a:rPr lang="en-US" sz="2800" i="1" dirty="0" smtClean="0"/>
              <a:t>	Calculus</a:t>
            </a:r>
            <a:r>
              <a:rPr lang="en-US" sz="2800" dirty="0" smtClean="0"/>
              <a:t> racked him: </a:t>
            </a:r>
          </a:p>
          <a:p>
            <a:pPr>
              <a:buNone/>
            </a:pPr>
            <a:r>
              <a:rPr lang="en-US" sz="2800" dirty="0" smtClean="0"/>
              <a:t>Leaden before, his eyes grew dross of lead: </a:t>
            </a:r>
          </a:p>
          <a:p>
            <a:pPr>
              <a:buNone/>
            </a:pPr>
            <a:r>
              <a:rPr lang="en-US" sz="2800" i="1" dirty="0" smtClean="0"/>
              <a:t>	</a:t>
            </a:r>
            <a:r>
              <a:rPr lang="en-US" sz="2800" i="1" dirty="0" err="1" smtClean="0"/>
              <a:t>Tussis</a:t>
            </a:r>
            <a:r>
              <a:rPr lang="en-US" sz="2800" dirty="0" smtClean="0"/>
              <a:t> attacked him. </a:t>
            </a:r>
          </a:p>
          <a:p>
            <a:pPr>
              <a:buNone/>
            </a:pPr>
            <a:endParaRPr lang="en-US" sz="2800" dirty="0"/>
          </a:p>
          <a:p>
            <a:pPr>
              <a:buNone/>
            </a:pPr>
            <a:r>
              <a:rPr lang="en-US" sz="2800" dirty="0" err="1" smtClean="0"/>
              <a:t>Tussis</a:t>
            </a:r>
            <a:r>
              <a:rPr lang="en-US" sz="2800" dirty="0" smtClean="0"/>
              <a:t>: technical term for cough (medicine)</a:t>
            </a:r>
          </a:p>
          <a:p>
            <a:pPr>
              <a:buNone/>
            </a:pPr>
            <a:r>
              <a:rPr lang="en-US" sz="2800" dirty="0" smtClean="0"/>
              <a:t>Calculus: mathematical study of change.</a:t>
            </a:r>
          </a:p>
          <a:p>
            <a:pPr>
              <a:buNone/>
            </a:pPr>
            <a:endParaRPr lang="en-US"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"Now, master, take a little rest!" not he! </a:t>
            </a:r>
          </a:p>
          <a:p>
            <a:pPr>
              <a:buNone/>
            </a:pPr>
            <a:r>
              <a:rPr lang="en-US" sz="2800" dirty="0" smtClean="0"/>
              <a:t>	</a:t>
            </a:r>
            <a:r>
              <a:rPr lang="en-US" sz="2800" b="1" dirty="0" smtClean="0"/>
              <a:t>(Caution redoubled </a:t>
            </a:r>
          </a:p>
          <a:p>
            <a:pPr>
              <a:buNone/>
            </a:pPr>
            <a:r>
              <a:rPr lang="en-US" sz="2800" b="1" dirty="0" smtClean="0"/>
              <a:t>Step two abreast, the way winds narrowly!) </a:t>
            </a:r>
          </a:p>
          <a:p>
            <a:pPr>
              <a:buNone/>
            </a:pPr>
            <a:r>
              <a:rPr lang="en-US" sz="2800" b="1" dirty="0" smtClean="0"/>
              <a:t>	</a:t>
            </a:r>
            <a:r>
              <a:rPr lang="en-US" sz="2800" dirty="0" smtClean="0"/>
              <a:t>Not a whit troubled, </a:t>
            </a:r>
          </a:p>
          <a:p>
            <a:pPr>
              <a:buNone/>
            </a:pPr>
            <a:endParaRPr lang="en-US"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buNone/>
            </a:pPr>
            <a:r>
              <a:rPr lang="en-US" sz="2800" b="1" dirty="0" smtClean="0"/>
              <a:t>Back to his studies, fresher than at first, </a:t>
            </a:r>
          </a:p>
          <a:p>
            <a:pPr>
              <a:buNone/>
            </a:pPr>
            <a:r>
              <a:rPr lang="en-US" sz="2800" dirty="0" smtClean="0"/>
              <a:t>	Fierce as a dragon </a:t>
            </a:r>
          </a:p>
          <a:p>
            <a:pPr>
              <a:buNone/>
            </a:pPr>
            <a:r>
              <a:rPr lang="en-US" sz="2800" dirty="0" smtClean="0"/>
              <a:t>He (soul-</a:t>
            </a:r>
            <a:r>
              <a:rPr lang="en-US" sz="2800" dirty="0" err="1" smtClean="0"/>
              <a:t>hydroptic</a:t>
            </a:r>
            <a:r>
              <a:rPr lang="en-US" sz="2800" dirty="0" smtClean="0"/>
              <a:t> with a sacred thirst) </a:t>
            </a:r>
          </a:p>
          <a:p>
            <a:pPr>
              <a:buNone/>
            </a:pPr>
            <a:r>
              <a:rPr lang="en-US" sz="2800" dirty="0" smtClean="0"/>
              <a:t>	Sucked at the flagon. </a:t>
            </a:r>
          </a:p>
          <a:p>
            <a:pPr>
              <a:buNone/>
            </a:pPr>
            <a:endParaRPr lang="en-US" sz="2800" dirty="0"/>
          </a:p>
          <a:p>
            <a:pPr>
              <a:buNone/>
            </a:pPr>
            <a:r>
              <a:rPr lang="en-US" sz="2800" dirty="0" err="1" smtClean="0"/>
              <a:t>Hydroptic</a:t>
            </a:r>
            <a:r>
              <a:rPr lang="en-US" sz="2800" dirty="0" smtClean="0"/>
              <a:t>:  thirsty			</a:t>
            </a:r>
          </a:p>
          <a:p>
            <a:pPr>
              <a:buNone/>
            </a:pPr>
            <a:r>
              <a:rPr lang="en-US" sz="2800" dirty="0" smtClean="0"/>
              <a:t>flagon: a large vessel, a pitcher, for drink</a:t>
            </a:r>
          </a:p>
          <a:p>
            <a:pPr>
              <a:buNone/>
            </a:pPr>
            <a:r>
              <a:rPr lang="en-US" sz="2800" dirty="0" smtClean="0"/>
              <a:t>Ordinary drink water when thirsty but the grammarian drinks knowledge like a dragon.</a:t>
            </a:r>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Oh, if we draw a circle premature, </a:t>
            </a:r>
          </a:p>
          <a:p>
            <a:pPr>
              <a:buNone/>
            </a:pPr>
            <a:r>
              <a:rPr lang="en-US" sz="2800" dirty="0" smtClean="0"/>
              <a:t>	Heedless of far gain, </a:t>
            </a:r>
          </a:p>
          <a:p>
            <a:pPr>
              <a:buNone/>
            </a:pPr>
            <a:r>
              <a:rPr lang="en-US" sz="2800" dirty="0" smtClean="0"/>
              <a:t>Greedy for quick returns of profit, sure </a:t>
            </a:r>
          </a:p>
          <a:p>
            <a:pPr>
              <a:buNone/>
            </a:pPr>
            <a:r>
              <a:rPr lang="en-US" sz="2800" dirty="0" smtClean="0"/>
              <a:t>	Bad is our bargain! </a:t>
            </a:r>
          </a:p>
          <a:p>
            <a:pPr>
              <a:buNone/>
            </a:pPr>
            <a:endParaRPr lang="en-US" sz="2800" dirty="0"/>
          </a:p>
          <a:p>
            <a:pPr>
              <a:buNone/>
            </a:pPr>
            <a:r>
              <a:rPr lang="en-US" sz="2800" dirty="0" smtClean="0"/>
              <a:t>Ordinary people set cheap and petty ambitions, but the grammarian has higher ambition of pleasing God; he thinks about gains in life </a:t>
            </a:r>
            <a:r>
              <a:rPr lang="en-US" sz="2800" smtClean="0"/>
              <a:t>after death. </a:t>
            </a:r>
            <a:endParaRPr lang="en-US" sz="2800" dirty="0" smtClean="0"/>
          </a:p>
          <a:p>
            <a:pPr>
              <a:buNone/>
            </a:pPr>
            <a:endParaRPr lang="en-US"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Was it not great? did not he throw on God, </a:t>
            </a:r>
          </a:p>
          <a:p>
            <a:pPr>
              <a:buNone/>
            </a:pPr>
            <a:r>
              <a:rPr lang="en-US" sz="2800" dirty="0" smtClean="0"/>
              <a:t>	(He loves the burthen) </a:t>
            </a:r>
          </a:p>
          <a:p>
            <a:pPr>
              <a:buNone/>
            </a:pPr>
            <a:r>
              <a:rPr lang="en-US" sz="2800" dirty="0" smtClean="0"/>
              <a:t>	</a:t>
            </a:r>
            <a:r>
              <a:rPr lang="en-US" sz="2800" b="1" dirty="0" smtClean="0"/>
              <a:t>God's task to make the heavenly period </a:t>
            </a:r>
          </a:p>
          <a:p>
            <a:pPr>
              <a:buNone/>
            </a:pPr>
            <a:r>
              <a:rPr lang="en-US" sz="2800" b="1" dirty="0" smtClean="0"/>
              <a:t>	Perfect the earthen? </a:t>
            </a:r>
          </a:p>
          <a:p>
            <a:endParaRPr lang="en-US"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a:t>
            </a:r>
            <a:r>
              <a:rPr lang="en-US" sz="2800" b="1" dirty="0" smtClean="0"/>
              <a:t>Did not he magnify the mind, show clear </a:t>
            </a:r>
          </a:p>
          <a:p>
            <a:pPr>
              <a:buNone/>
            </a:pPr>
            <a:r>
              <a:rPr lang="en-US" sz="2800" b="1" dirty="0" smtClean="0"/>
              <a:t>	Just what it all meant? </a:t>
            </a:r>
          </a:p>
          <a:p>
            <a:pPr>
              <a:buNone/>
            </a:pPr>
            <a:r>
              <a:rPr lang="en-US" sz="2800" b="1" dirty="0" smtClean="0"/>
              <a:t>	</a:t>
            </a:r>
            <a:r>
              <a:rPr lang="en-US" sz="2800" dirty="0" smtClean="0"/>
              <a:t>He would not discount life, as fools do here, </a:t>
            </a:r>
          </a:p>
          <a:p>
            <a:pPr>
              <a:buNone/>
            </a:pPr>
            <a:r>
              <a:rPr lang="en-US" sz="2800" dirty="0" smtClean="0"/>
              <a:t>	Paid by </a:t>
            </a:r>
            <a:r>
              <a:rPr lang="en-US" sz="2800" dirty="0" err="1" smtClean="0"/>
              <a:t>instalment</a:t>
            </a:r>
            <a:r>
              <a:rPr lang="en-US" sz="2800" dirty="0" smtClean="0"/>
              <a:t>. </a:t>
            </a:r>
          </a:p>
          <a:p>
            <a:pPr>
              <a:buNone/>
            </a:pPr>
            <a:endParaRPr lang="en-US" sz="2800" dirty="0" smtClean="0"/>
          </a:p>
          <a:p>
            <a:pPr>
              <a:buNone/>
            </a:pPr>
            <a:r>
              <a:rPr lang="en-US" sz="2800" dirty="0" smtClean="0"/>
              <a:t>He ventured at higher profits.</a:t>
            </a:r>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He ventured neck or nothing heaven's success </a:t>
            </a:r>
          </a:p>
          <a:p>
            <a:pPr>
              <a:buNone/>
            </a:pPr>
            <a:r>
              <a:rPr lang="en-US" sz="2800" dirty="0" smtClean="0"/>
              <a:t>	Found, or earth's failure: </a:t>
            </a:r>
          </a:p>
          <a:p>
            <a:pPr>
              <a:buNone/>
            </a:pPr>
            <a:r>
              <a:rPr lang="en-US" sz="2800" dirty="0" smtClean="0"/>
              <a:t>	"Wilt thou trust death or not?" He answered "Yes: </a:t>
            </a:r>
          </a:p>
          <a:p>
            <a:pPr>
              <a:buNone/>
            </a:pPr>
            <a:r>
              <a:rPr lang="en-US" sz="2800" dirty="0" smtClean="0"/>
              <a:t>	</a:t>
            </a:r>
            <a:r>
              <a:rPr lang="en-US" sz="2800" b="1" dirty="0" smtClean="0"/>
              <a:t>Hence with life's pale lure!" </a:t>
            </a:r>
          </a:p>
          <a:p>
            <a:pPr>
              <a:buNone/>
            </a:pP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That low man seeks a little thing to do, </a:t>
            </a:r>
          </a:p>
          <a:p>
            <a:pPr>
              <a:buNone/>
            </a:pPr>
            <a:r>
              <a:rPr lang="en-US" sz="2800" dirty="0" smtClean="0"/>
              <a:t>	Sees it and does it: </a:t>
            </a:r>
          </a:p>
          <a:p>
            <a:pPr>
              <a:buNone/>
            </a:pPr>
            <a:r>
              <a:rPr lang="en-US" sz="2800" dirty="0" smtClean="0"/>
              <a:t>	</a:t>
            </a:r>
            <a:r>
              <a:rPr lang="en-US" sz="2800" b="1" dirty="0" smtClean="0"/>
              <a:t>This high man, with a great thing to pursue, </a:t>
            </a:r>
          </a:p>
          <a:p>
            <a:pPr>
              <a:buNone/>
            </a:pPr>
            <a:r>
              <a:rPr lang="en-US" sz="2800" b="1" dirty="0" smtClean="0"/>
              <a:t>	Dies ere he knows it. </a:t>
            </a:r>
          </a:p>
          <a:p>
            <a:pPr>
              <a:buNone/>
            </a:pP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That low man goes on adding one to one, </a:t>
            </a:r>
          </a:p>
          <a:p>
            <a:pPr>
              <a:buNone/>
            </a:pPr>
            <a:r>
              <a:rPr lang="en-US" sz="2800" dirty="0" smtClean="0"/>
              <a:t>	His hundred's soon hit: </a:t>
            </a:r>
          </a:p>
          <a:p>
            <a:pPr>
              <a:buNone/>
            </a:pPr>
            <a:r>
              <a:rPr lang="en-US" sz="2800" dirty="0" smtClean="0"/>
              <a:t>	</a:t>
            </a:r>
            <a:r>
              <a:rPr lang="en-US" sz="2800" b="1" dirty="0" smtClean="0"/>
              <a:t>This high man, aiming at a million, </a:t>
            </a:r>
          </a:p>
          <a:p>
            <a:pPr>
              <a:buNone/>
            </a:pPr>
            <a:r>
              <a:rPr lang="en-US" sz="2800" b="1" dirty="0" smtClean="0"/>
              <a:t>	Misses an unit. </a:t>
            </a:r>
          </a:p>
          <a:p>
            <a:pPr>
              <a:buNone/>
            </a:pPr>
            <a:endParaRPr lang="en-US"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That, has the world here should he need the next, </a:t>
            </a:r>
          </a:p>
          <a:p>
            <a:pPr>
              <a:buNone/>
            </a:pPr>
            <a:r>
              <a:rPr lang="en-US" sz="2800" dirty="0" smtClean="0"/>
              <a:t>	Let the world mind him! </a:t>
            </a:r>
          </a:p>
          <a:p>
            <a:pPr>
              <a:buNone/>
            </a:pPr>
            <a:r>
              <a:rPr lang="en-US" sz="2800" dirty="0" smtClean="0"/>
              <a:t>	</a:t>
            </a:r>
            <a:r>
              <a:rPr lang="en-US" sz="2800" b="1" dirty="0" smtClean="0"/>
              <a:t>This, throws himself on God, and </a:t>
            </a:r>
            <a:r>
              <a:rPr lang="en-US" sz="2800" b="1" dirty="0" err="1" smtClean="0"/>
              <a:t>unperplexed</a:t>
            </a:r>
            <a:r>
              <a:rPr lang="en-US" sz="2800" b="1" dirty="0" smtClean="0"/>
              <a:t> </a:t>
            </a:r>
          </a:p>
          <a:p>
            <a:pPr>
              <a:buNone/>
            </a:pPr>
            <a:r>
              <a:rPr lang="en-US" sz="2800" b="1" dirty="0" smtClean="0"/>
              <a:t>	Seeking shall find him. </a:t>
            </a:r>
          </a:p>
          <a:p>
            <a:pPr>
              <a:buNone/>
            </a:pPr>
            <a:endParaRPr lang="en-US"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Autofit/>
          </a:bodyPr>
          <a:lstStyle/>
          <a:p>
            <a:pPr>
              <a:buNone/>
            </a:pPr>
            <a:r>
              <a:rPr lang="en-US" sz="2800" dirty="0" smtClean="0"/>
              <a:t>	So, with the throttling hands of death at strife, </a:t>
            </a:r>
          </a:p>
          <a:p>
            <a:pPr>
              <a:buNone/>
            </a:pPr>
            <a:r>
              <a:rPr lang="en-US" sz="2800" dirty="0" smtClean="0"/>
              <a:t>	Ground he at grammar; </a:t>
            </a:r>
          </a:p>
          <a:p>
            <a:pPr>
              <a:buNone/>
            </a:pPr>
            <a:r>
              <a:rPr lang="en-US" sz="2800" dirty="0" smtClean="0"/>
              <a:t>	Still, thro' the rattle, parts of speech were rife: </a:t>
            </a:r>
          </a:p>
          <a:p>
            <a:pPr>
              <a:buNone/>
            </a:pPr>
            <a:r>
              <a:rPr lang="en-US" sz="2800" dirty="0" smtClean="0"/>
              <a:t>	While he could stammer </a:t>
            </a:r>
          </a:p>
          <a:p>
            <a:pPr>
              <a:buNone/>
            </a:pPr>
            <a:r>
              <a:rPr lang="en-US" sz="2800" dirty="0" smtClean="0"/>
              <a:t>	He settled </a:t>
            </a:r>
            <a:r>
              <a:rPr lang="en-US" sz="2800" i="1" dirty="0" err="1" smtClean="0"/>
              <a:t>Hoti</a:t>
            </a:r>
            <a:r>
              <a:rPr lang="en-US" sz="2800" dirty="0" err="1" smtClean="0"/>
              <a:t>'s</a:t>
            </a:r>
            <a:r>
              <a:rPr lang="en-US" sz="2800" dirty="0" smtClean="0"/>
              <a:t> business let it be! </a:t>
            </a:r>
          </a:p>
          <a:p>
            <a:pPr>
              <a:buNone/>
            </a:pPr>
            <a:endParaRPr lang="en-US" sz="2800" dirty="0" smtClean="0"/>
          </a:p>
          <a:p>
            <a:pPr>
              <a:buNone/>
            </a:pPr>
            <a:r>
              <a:rPr lang="en-US" sz="2800" dirty="0" smtClean="0"/>
              <a:t>Throttle: to suppress, to strangle</a:t>
            </a:r>
          </a:p>
          <a:p>
            <a:pPr>
              <a:buNone/>
            </a:pPr>
            <a:r>
              <a:rPr lang="en-US" sz="2800" dirty="0" smtClean="0"/>
              <a:t>Strife: Struggle, fight</a:t>
            </a:r>
          </a:p>
          <a:p>
            <a:pPr>
              <a:buNone/>
            </a:pPr>
            <a:r>
              <a:rPr lang="en-US" sz="2800" dirty="0" smtClean="0"/>
              <a:t>Rattle: to talk rapidly without much thought</a:t>
            </a:r>
          </a:p>
          <a:p>
            <a:pPr>
              <a:buNone/>
            </a:pPr>
            <a:r>
              <a:rPr lang="en-US" sz="2800" dirty="0" err="1" smtClean="0"/>
              <a:t>Hoti</a:t>
            </a:r>
            <a:r>
              <a:rPr lang="en-US" sz="2800" dirty="0" smtClean="0"/>
              <a:t>: </a:t>
            </a:r>
            <a:r>
              <a:rPr lang="en-US" sz="2800" dirty="0" err="1" smtClean="0"/>
              <a:t>greek</a:t>
            </a:r>
            <a:r>
              <a:rPr lang="en-US" sz="2800" dirty="0" smtClean="0"/>
              <a:t> (because)</a:t>
            </a:r>
          </a:p>
          <a:p>
            <a:pPr>
              <a:buNone/>
            </a:pPr>
            <a:endParaRPr lang="en-US"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buNone/>
            </a:pPr>
            <a:r>
              <a:rPr lang="en-US" sz="2800" dirty="0" smtClean="0"/>
              <a:t>	Properly based </a:t>
            </a:r>
            <a:r>
              <a:rPr lang="en-US" sz="2800" i="1" dirty="0" err="1" smtClean="0"/>
              <a:t>Oun</a:t>
            </a:r>
            <a:r>
              <a:rPr lang="en-US" sz="2800" dirty="0" smtClean="0"/>
              <a:t> </a:t>
            </a:r>
          </a:p>
          <a:p>
            <a:pPr>
              <a:buNone/>
            </a:pPr>
            <a:r>
              <a:rPr lang="en-US" sz="2800" dirty="0" smtClean="0"/>
              <a:t>	Gave us the doctrine of the enclitic </a:t>
            </a:r>
            <a:r>
              <a:rPr lang="en-US" sz="2800" i="1" dirty="0" smtClean="0"/>
              <a:t>De</a:t>
            </a:r>
            <a:r>
              <a:rPr lang="en-US" sz="2800" dirty="0" smtClean="0"/>
              <a:t>, </a:t>
            </a:r>
          </a:p>
          <a:p>
            <a:pPr>
              <a:buNone/>
            </a:pPr>
            <a:r>
              <a:rPr lang="en-US" sz="2800" dirty="0" smtClean="0"/>
              <a:t>	</a:t>
            </a:r>
            <a:r>
              <a:rPr lang="en-US" sz="2800" b="1" dirty="0" smtClean="0"/>
              <a:t>Dead from the waist down. </a:t>
            </a:r>
          </a:p>
          <a:p>
            <a:pPr>
              <a:buNone/>
            </a:pPr>
            <a:endParaRPr lang="en-US" sz="2800" dirty="0" smtClean="0"/>
          </a:p>
          <a:p>
            <a:pPr>
              <a:buNone/>
            </a:pPr>
            <a:r>
              <a:rPr lang="en-US" sz="2800" dirty="0" err="1" smtClean="0"/>
              <a:t>Oun</a:t>
            </a:r>
            <a:r>
              <a:rPr lang="en-US" sz="2800" dirty="0" smtClean="0"/>
              <a:t>: new testament: then, therefore, consequently</a:t>
            </a:r>
          </a:p>
          <a:p>
            <a:pPr>
              <a:buNone/>
            </a:pPr>
            <a:r>
              <a:rPr lang="en-US" sz="2800" dirty="0" smtClean="0"/>
              <a:t>Enclitic: a word pronounced with so little emphasis that it is shortened e.g. can’t (appears after the host)</a:t>
            </a:r>
          </a:p>
          <a:p>
            <a:pPr>
              <a:buNone/>
            </a:pPr>
            <a:r>
              <a:rPr lang="en-US" sz="2800" dirty="0" smtClean="0"/>
              <a:t>De: an enclitic post-position joined to names of places in accusative to denote motion towards that place (prefix).</a:t>
            </a:r>
          </a:p>
          <a:p>
            <a:pPr>
              <a:buNone/>
            </a:pPr>
            <a:r>
              <a:rPr lang="en-US" sz="2800" dirty="0" smtClean="0"/>
              <a:t>Dead from waist down: paralyzed</a:t>
            </a:r>
          </a:p>
          <a:p>
            <a:pPr>
              <a:buNone/>
            </a:pPr>
            <a:endParaRPr lang="en-US" sz="2800" dirty="0" smtClean="0"/>
          </a:p>
          <a:p>
            <a:pPr>
              <a:buNone/>
            </a:pPr>
            <a:endParaRPr lang="en-US"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a:t>
            </a:r>
            <a:r>
              <a:rPr lang="en-US" sz="2800" b="1" dirty="0" smtClean="0"/>
              <a:t>Well, here's the platform, here's the proper place: </a:t>
            </a:r>
          </a:p>
          <a:p>
            <a:pPr>
              <a:buNone/>
            </a:pPr>
            <a:r>
              <a:rPr lang="en-US" sz="2800" b="1" dirty="0" smtClean="0"/>
              <a:t>	</a:t>
            </a:r>
            <a:r>
              <a:rPr lang="en-US" sz="2800" dirty="0" smtClean="0"/>
              <a:t>Hail to your purlieus, </a:t>
            </a:r>
          </a:p>
          <a:p>
            <a:pPr>
              <a:buNone/>
            </a:pPr>
            <a:r>
              <a:rPr lang="en-US" sz="2800" dirty="0" smtClean="0"/>
              <a:t>	All ye highfliers of the feathered race, </a:t>
            </a:r>
          </a:p>
          <a:p>
            <a:pPr>
              <a:buNone/>
            </a:pPr>
            <a:r>
              <a:rPr lang="en-US" sz="2800" dirty="0" smtClean="0"/>
              <a:t>	Swallows and curlews! </a:t>
            </a:r>
          </a:p>
          <a:p>
            <a:pPr>
              <a:buNone/>
            </a:pPr>
            <a:endParaRPr lang="en-US" sz="2800" dirty="0" smtClean="0"/>
          </a:p>
          <a:p>
            <a:pPr>
              <a:buNone/>
            </a:pPr>
            <a:r>
              <a:rPr lang="en-US" sz="2800" dirty="0" smtClean="0"/>
              <a:t>Purlieus:  surroundings, outskirts</a:t>
            </a:r>
          </a:p>
          <a:p>
            <a:pPr>
              <a:buNone/>
            </a:pPr>
            <a:r>
              <a:rPr lang="en-US" sz="2800" dirty="0" smtClean="0"/>
              <a:t>Highfliers: ambitious</a:t>
            </a:r>
          </a:p>
          <a:p>
            <a:pPr>
              <a:buNone/>
            </a:pPr>
            <a:r>
              <a:rPr lang="en-US" sz="2800" dirty="0" smtClean="0"/>
              <a:t>Curlews: birds with long, slender, </a:t>
            </a:r>
            <a:r>
              <a:rPr lang="en-US" sz="2800" dirty="0" err="1" smtClean="0"/>
              <a:t>downcurved</a:t>
            </a:r>
            <a:r>
              <a:rPr lang="en-US" sz="2800" dirty="0" smtClean="0"/>
              <a:t> bills.</a:t>
            </a:r>
          </a:p>
          <a:p>
            <a:pPr>
              <a:buNone/>
            </a:pPr>
            <a:endParaRPr lang="en-US"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a:t>
            </a:r>
            <a:r>
              <a:rPr lang="en-US" sz="2800" b="1" dirty="0" smtClean="0"/>
              <a:t>Here's the top-peak; the multitude below </a:t>
            </a:r>
          </a:p>
          <a:p>
            <a:pPr>
              <a:buNone/>
            </a:pPr>
            <a:r>
              <a:rPr lang="en-US" sz="2800" b="1" dirty="0" smtClean="0"/>
              <a:t>	</a:t>
            </a:r>
            <a:r>
              <a:rPr lang="en-US" sz="2800" dirty="0" smtClean="0"/>
              <a:t>Live, for they can, there: </a:t>
            </a:r>
          </a:p>
          <a:p>
            <a:pPr>
              <a:buNone/>
            </a:pPr>
            <a:r>
              <a:rPr lang="en-US" sz="2800" dirty="0" smtClean="0"/>
              <a:t>	</a:t>
            </a:r>
            <a:r>
              <a:rPr lang="en-US" sz="2800" b="1" dirty="0" smtClean="0"/>
              <a:t>This man decided not to Live but Know </a:t>
            </a:r>
          </a:p>
          <a:p>
            <a:pPr>
              <a:buNone/>
            </a:pPr>
            <a:r>
              <a:rPr lang="en-US" sz="2800" b="1" dirty="0" smtClean="0"/>
              <a:t>	</a:t>
            </a:r>
            <a:r>
              <a:rPr lang="en-US" sz="2800" dirty="0" smtClean="0"/>
              <a:t>Bury this man there? </a:t>
            </a:r>
          </a:p>
          <a:p>
            <a:pPr>
              <a:buNone/>
            </a:pPr>
            <a:endParaRPr lang="en-US"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a:t>
            </a:r>
            <a:r>
              <a:rPr lang="en-US" sz="2800" b="1" dirty="0" smtClean="0"/>
              <a:t>Here here's his place, where meteors shoot, clouds form, </a:t>
            </a:r>
          </a:p>
          <a:p>
            <a:pPr>
              <a:buNone/>
            </a:pPr>
            <a:r>
              <a:rPr lang="en-US" sz="2800" b="1" dirty="0" smtClean="0"/>
              <a:t>	</a:t>
            </a:r>
            <a:r>
              <a:rPr lang="en-US" sz="2800" b="1" dirty="0" err="1" smtClean="0"/>
              <a:t>Lightnings</a:t>
            </a:r>
            <a:r>
              <a:rPr lang="en-US" sz="2800" b="1" dirty="0" smtClean="0"/>
              <a:t> are loosened, </a:t>
            </a:r>
          </a:p>
          <a:p>
            <a:pPr>
              <a:buNone/>
            </a:pPr>
            <a:r>
              <a:rPr lang="en-US" sz="2800" b="1" dirty="0" smtClean="0"/>
              <a:t>	Stars come and go! </a:t>
            </a:r>
            <a:r>
              <a:rPr lang="en-US" sz="2800" dirty="0" smtClean="0"/>
              <a:t>Let joy break with the storm, </a:t>
            </a:r>
          </a:p>
          <a:p>
            <a:pPr>
              <a:buNone/>
            </a:pPr>
            <a:r>
              <a:rPr lang="en-US" sz="2800" dirty="0" smtClean="0"/>
              <a:t>	Peace let the dew send! </a:t>
            </a:r>
          </a:p>
          <a:p>
            <a:pPr>
              <a:buNone/>
            </a:pPr>
            <a:endParaRPr lang="en-US" sz="2800" dirty="0" smtClean="0"/>
          </a:p>
          <a:p>
            <a:pPr>
              <a:buNone/>
            </a:pPr>
            <a:r>
              <a:rPr lang="en-US" sz="2800" dirty="0" smtClean="0"/>
              <a:t>Meteors: a shooting star</a:t>
            </a:r>
          </a:p>
          <a:p>
            <a:pPr>
              <a:buNone/>
            </a:pPr>
            <a:r>
              <a:rPr lang="en-US" sz="2800" dirty="0" smtClean="0"/>
              <a:t>A place of grandness that suits the grand man, like the grammarian.</a:t>
            </a:r>
          </a:p>
          <a:p>
            <a:pPr>
              <a:buNone/>
            </a:pPr>
            <a:endParaRPr lang="en-US" sz="2800" dirty="0" smtClean="0"/>
          </a:p>
          <a:p>
            <a:pPr>
              <a:buNone/>
            </a:pPr>
            <a:endParaRPr lang="en-US"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a:t>
            </a:r>
            <a:r>
              <a:rPr lang="en-US" sz="2800" b="1" dirty="0" smtClean="0"/>
              <a:t>Lofty designs must close in like effects: </a:t>
            </a:r>
          </a:p>
          <a:p>
            <a:pPr>
              <a:buNone/>
            </a:pPr>
            <a:r>
              <a:rPr lang="en-US" sz="2800" b="1" dirty="0" smtClean="0"/>
              <a:t>	Loftily lying, </a:t>
            </a:r>
          </a:p>
          <a:p>
            <a:pPr>
              <a:buNone/>
            </a:pPr>
            <a:r>
              <a:rPr lang="en-US" sz="2800" b="1" dirty="0" smtClean="0"/>
              <a:t>	</a:t>
            </a:r>
            <a:r>
              <a:rPr lang="en-US" sz="2800" dirty="0" smtClean="0"/>
              <a:t>Leave him still loftier than the world suspects, </a:t>
            </a:r>
          </a:p>
          <a:p>
            <a:pPr>
              <a:buNone/>
            </a:pPr>
            <a:r>
              <a:rPr lang="en-US" sz="2800" dirty="0" smtClean="0"/>
              <a:t>	Living and dying.</a:t>
            </a:r>
          </a:p>
          <a:p>
            <a:pPr>
              <a:buNone/>
            </a:pPr>
            <a:endParaRPr lang="en-US"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a:t>
            </a:r>
            <a:endParaRPr lang="en-US" dirty="0"/>
          </a:p>
        </p:txBody>
      </p:sp>
      <p:sp>
        <p:nvSpPr>
          <p:cNvPr id="3" name="Content Placeholder 2"/>
          <p:cNvSpPr>
            <a:spLocks noGrp="1"/>
          </p:cNvSpPr>
          <p:nvPr>
            <p:ph idx="1"/>
          </p:nvPr>
        </p:nvSpPr>
        <p:spPr/>
        <p:txBody>
          <a:bodyPr>
            <a:normAutofit/>
          </a:bodyPr>
          <a:lstStyle/>
          <a:p>
            <a:r>
              <a:rPr lang="en-US" sz="2800" dirty="0" smtClean="0"/>
              <a:t>A Grammarian’s Funeral is a dramatic monologue set in shortly after the renaissance in Europe.</a:t>
            </a:r>
          </a:p>
          <a:p>
            <a:r>
              <a:rPr lang="en-US" sz="2800" dirty="0" smtClean="0"/>
              <a:t>A mourning poem sung by a disciple of a noble grammarian, who passed away after spending whole of life in learning new things. </a:t>
            </a:r>
          </a:p>
          <a:p>
            <a:r>
              <a:rPr lang="en-US" sz="2800" dirty="0" smtClean="0"/>
              <a:t>The poem is about the life history of the grammarian as seen by the disciple. It is in the form of a movement from plains to the hilltop, where they plan to burry the grammarian.</a:t>
            </a:r>
            <a:endParaRPr lang="en-US"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smtClean="0"/>
              <a:t>They walk in darkness towards the mountain and during the walk the grammarian’s disciple sketches (says) the biography and the achievements of his master.</a:t>
            </a:r>
          </a:p>
          <a:p>
            <a:r>
              <a:rPr lang="en-US" sz="2800" dirty="0" smtClean="0"/>
              <a:t>The grammarian’s disciples wish their master should be buried in the mountain where there is culture and learning. </a:t>
            </a:r>
            <a:r>
              <a:rPr lang="en-US" sz="2800" dirty="0" smtClean="0"/>
              <a:t>The </a:t>
            </a:r>
            <a:r>
              <a:rPr lang="en-US" sz="2800" dirty="0" smtClean="0"/>
              <a:t>mountain here represents greatness and higher thoughts. It is a place where the sun shines first and later it passes down.</a:t>
            </a:r>
            <a:endParaRPr lang="en-US"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sz="2800" dirty="0" smtClean="0"/>
              <a:t>The grammarian spent all his young age reading and gaining knowledge. He was interested in knowing the mystery of world and human life.</a:t>
            </a:r>
          </a:p>
          <a:p>
            <a:r>
              <a:rPr lang="en-US" sz="2800" dirty="0" smtClean="0"/>
              <a:t>Even in his old age, he wanted to know the views of poets and other great scholars.</a:t>
            </a:r>
          </a:p>
          <a:p>
            <a:r>
              <a:rPr lang="en-US" sz="2800" dirty="0" smtClean="0"/>
              <a:t>He believed in enjoying life after death (the eternal life). He kept reading books, without a stop. After reading books, he wished to read the commentaries and criticism of some books. He wished to read until the last minute of his life.</a:t>
            </a:r>
            <a:endParaRPr lang="en-US"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sz="2800" dirty="0" smtClean="0"/>
              <a:t>The grammarian before beginning to live his life planned for his life. The grammarian fully believed in God and thereby he planned for his happy life, after death. Ordinary men would say that time keeps moving and they would start enjoying their life but the grammarian believed in life after death and in the concept that soul has no end.</a:t>
            </a:r>
          </a:p>
          <a:p>
            <a:r>
              <a:rPr lang="en-US" sz="2800" dirty="0" smtClean="0"/>
              <a:t>He was not narrow in his thoughts. He </a:t>
            </a:r>
            <a:r>
              <a:rPr lang="en-US" sz="2800" dirty="0" smtClean="0"/>
              <a:t>did not have </a:t>
            </a:r>
            <a:r>
              <a:rPr lang="en-US" sz="2800" dirty="0" smtClean="0"/>
              <a:t>small ambitions. He did not draw a small circle around him. Only ordinary men would believe in short gains and profits and they would lose the bargain during the Judgment day.</a:t>
            </a:r>
            <a:endParaRPr lang="en-US"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smtClean="0"/>
              <a:t>The poem is an example of </a:t>
            </a:r>
            <a:r>
              <a:rPr lang="en-US" sz="2800" dirty="0" err="1" smtClean="0"/>
              <a:t>Browning’s</a:t>
            </a:r>
            <a:r>
              <a:rPr lang="en-US" sz="2800" dirty="0" smtClean="0"/>
              <a:t> skill of describing characters through dramatic monologue.</a:t>
            </a:r>
            <a:endParaRPr lang="en-US" sz="2800" smtClean="0"/>
          </a:p>
          <a:p>
            <a:endParaRPr lang="en-US" sz="2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TotalTime>
  <Words>438</Words>
  <Application>Microsoft Office PowerPoint</Application>
  <PresentationFormat>On-screen Show (4:3)</PresentationFormat>
  <Paragraphs>119</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A Grammarian’s Funeral</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Analysis</vt:lpstr>
      <vt:lpstr>Slide 21</vt:lpstr>
      <vt:lpstr>Slide 22</vt:lpstr>
      <vt:lpstr>Slide 23</vt:lpstr>
      <vt:lpstr>Slide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Grammarian’s Funeral</dc:title>
  <dc:creator>Acer</dc:creator>
  <cp:lastModifiedBy>NTS</cp:lastModifiedBy>
  <cp:revision>15</cp:revision>
  <dcterms:created xsi:type="dcterms:W3CDTF">2013-05-20T14:42:10Z</dcterms:created>
  <dcterms:modified xsi:type="dcterms:W3CDTF">2013-05-21T09:16:15Z</dcterms:modified>
</cp:coreProperties>
</file>