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3" r:id="rId3"/>
    <p:sldId id="284" r:id="rId4"/>
    <p:sldId id="285" r:id="rId5"/>
    <p:sldId id="282" r:id="rId6"/>
    <p:sldId id="257" r:id="rId7"/>
    <p:sldId id="279" r:id="rId8"/>
    <p:sldId id="258" r:id="rId9"/>
    <p:sldId id="280"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9F5A40C-1949-43E0-8EDF-414983CFD0C5}" type="datetimeFigureOut">
              <a:rPr lang="en-US" smtClean="0"/>
              <a:pPr/>
              <a:t>5/21/2013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75A240-BFC6-4F5D-B43E-BD084544C32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F5A40C-1949-43E0-8EDF-414983CFD0C5}" type="datetimeFigureOut">
              <a:rPr lang="en-US" smtClean="0"/>
              <a:pPr/>
              <a:t>5/21/2013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75A240-BFC6-4F5D-B43E-BD084544C32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F5A40C-1949-43E0-8EDF-414983CFD0C5}" type="datetimeFigureOut">
              <a:rPr lang="en-US" smtClean="0"/>
              <a:pPr/>
              <a:t>5/21/2013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75A240-BFC6-4F5D-B43E-BD084544C32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9F5A40C-1949-43E0-8EDF-414983CFD0C5}" type="datetimeFigureOut">
              <a:rPr lang="en-US" smtClean="0"/>
              <a:pPr/>
              <a:t>5/21/2013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75A240-BFC6-4F5D-B43E-BD084544C32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9F5A40C-1949-43E0-8EDF-414983CFD0C5}" type="datetimeFigureOut">
              <a:rPr lang="en-US" smtClean="0"/>
              <a:pPr/>
              <a:t>5/21/2013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75A240-BFC6-4F5D-B43E-BD084544C32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9F5A40C-1949-43E0-8EDF-414983CFD0C5}" type="datetimeFigureOut">
              <a:rPr lang="en-US" smtClean="0"/>
              <a:pPr/>
              <a:t>5/21/2013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75A240-BFC6-4F5D-B43E-BD084544C32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F5A40C-1949-43E0-8EDF-414983CFD0C5}" type="datetimeFigureOut">
              <a:rPr lang="en-US" smtClean="0"/>
              <a:pPr/>
              <a:t>5/21/2013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75A240-BFC6-4F5D-B43E-BD084544C32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F5A40C-1949-43E0-8EDF-414983CFD0C5}" type="datetimeFigureOut">
              <a:rPr lang="en-US" smtClean="0"/>
              <a:pPr/>
              <a:t>5/21/2013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75A240-BFC6-4F5D-B43E-BD084544C32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F5A40C-1949-43E0-8EDF-414983CFD0C5}" type="datetimeFigureOut">
              <a:rPr lang="en-US" smtClean="0"/>
              <a:pPr/>
              <a:t>5/21/2013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75A240-BFC6-4F5D-B43E-BD084544C32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F5A40C-1949-43E0-8EDF-414983CFD0C5}" type="datetimeFigureOut">
              <a:rPr lang="en-US" smtClean="0"/>
              <a:pPr/>
              <a:t>5/21/2013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75A240-BFC6-4F5D-B43E-BD084544C32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F5A40C-1949-43E0-8EDF-414983CFD0C5}" type="datetimeFigureOut">
              <a:rPr lang="en-US" smtClean="0"/>
              <a:pPr/>
              <a:t>5/21/2013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75A240-BFC6-4F5D-B43E-BD084544C32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F5A40C-1949-43E0-8EDF-414983CFD0C5}" type="datetimeFigureOut">
              <a:rPr lang="en-US" smtClean="0"/>
              <a:pPr/>
              <a:t>5/21/2013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75A240-BFC6-4F5D-B43E-BD084544C32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A Grammarian’s Funeral</a:t>
            </a:r>
            <a:br>
              <a:rPr lang="en-US" dirty="0" smtClean="0"/>
            </a:br>
            <a:r>
              <a:rPr lang="en-US" sz="3600" dirty="0" smtClean="0"/>
              <a:t>Shortly after the revival of learning in Europe</a:t>
            </a:r>
            <a:endParaRPr lang="en-US" sz="3600" dirty="0"/>
          </a:p>
        </p:txBody>
      </p:sp>
      <p:sp>
        <p:nvSpPr>
          <p:cNvPr id="3" name="Subtitle 2"/>
          <p:cNvSpPr>
            <a:spLocks noGrp="1"/>
          </p:cNvSpPr>
          <p:nvPr>
            <p:ph type="subTitle" idx="1"/>
          </p:nvPr>
        </p:nvSpPr>
        <p:spPr/>
        <p:txBody>
          <a:bodyPr/>
          <a:lstStyle/>
          <a:p>
            <a:r>
              <a:rPr lang="en-US" dirty="0" smtClean="0"/>
              <a:t>Robert Browning</a:t>
            </a:r>
          </a:p>
          <a:p>
            <a:r>
              <a:rPr lang="en-US" dirty="0" smtClean="0"/>
              <a:t>Lecture 21</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poet</a:t>
            </a:r>
            <a:endParaRPr lang="en-US" dirty="0"/>
          </a:p>
        </p:txBody>
      </p:sp>
      <p:sp>
        <p:nvSpPr>
          <p:cNvPr id="3" name="Content Placeholder 2"/>
          <p:cNvSpPr>
            <a:spLocks noGrp="1"/>
          </p:cNvSpPr>
          <p:nvPr>
            <p:ph idx="1"/>
          </p:nvPr>
        </p:nvSpPr>
        <p:spPr/>
        <p:txBody>
          <a:bodyPr>
            <a:normAutofit fontScale="92500" lnSpcReduction="10000"/>
          </a:bodyPr>
          <a:lstStyle/>
          <a:p>
            <a:r>
              <a:rPr lang="en-US" sz="2800" dirty="0" smtClean="0"/>
              <a:t>Born in 1812 and died 1889.</a:t>
            </a:r>
          </a:p>
          <a:p>
            <a:r>
              <a:rPr lang="en-US" sz="2800" dirty="0" smtClean="0"/>
              <a:t>major English poet of the Victorian age, noted for his mastery of dramatic monologue and psychological portraiture.</a:t>
            </a:r>
          </a:p>
          <a:p>
            <a:r>
              <a:rPr lang="en-US" sz="2800" dirty="0" smtClean="0"/>
              <a:t>dramatic monologue is a form invented and practiced principally by Robert Browning, Alfred Tennyson, Dante Rossetti, and other Victorians.</a:t>
            </a:r>
          </a:p>
          <a:p>
            <a:r>
              <a:rPr lang="en-US" sz="2800" dirty="0" smtClean="0"/>
              <a:t>In a dramatic monologue, a poem must have a speaker and an implied auditor, and that the reader often perceives a gap between what that speaker says and what he or she actually reveals (irony).</a:t>
            </a:r>
            <a:endParaRPr lang="en-US"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smtClean="0"/>
              <a:t>A dramatic monologue, to paraphrase M.H. Abrams, is a poem with a speaker who is clearly separate from the poet, who speaks to an implied audience that, while silent, remains clearly present in the scene. (This implied audience distinguishes the dramatic monologue from the soliloquy—a form also used by Browning—in which the speaker does not address any specific listener, rather musing aloud to him or herself). </a:t>
            </a:r>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smtClean="0"/>
              <a:t>The purpose of the monologue is to develop the character of the speaker and explore the consciousness of the </a:t>
            </a:r>
            <a:r>
              <a:rPr lang="en-US" sz="2800" dirty="0" smtClean="0"/>
              <a:t>speaker and the inne</a:t>
            </a:r>
            <a:r>
              <a:rPr lang="en-US" sz="2800" dirty="0" smtClean="0"/>
              <a:t>r workings of the mind.</a:t>
            </a:r>
          </a:p>
          <a:p>
            <a:r>
              <a:rPr lang="en-US" sz="2800" dirty="0" smtClean="0"/>
              <a:t>The poem describes the influence of renaissance knowledge.</a:t>
            </a:r>
            <a:endParaRPr lang="en-US" sz="2800" dirty="0" smtClean="0"/>
          </a:p>
          <a:p>
            <a:endParaRPr lang="en-US" sz="2800" dirty="0" smtClean="0"/>
          </a:p>
          <a:p>
            <a:endParaRPr lang="en-US"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poem</a:t>
            </a:r>
            <a:endParaRPr lang="en-US" dirty="0"/>
          </a:p>
        </p:txBody>
      </p:sp>
      <p:sp>
        <p:nvSpPr>
          <p:cNvPr id="3" name="Content Placeholder 2"/>
          <p:cNvSpPr>
            <a:spLocks noGrp="1"/>
          </p:cNvSpPr>
          <p:nvPr>
            <p:ph idx="1"/>
          </p:nvPr>
        </p:nvSpPr>
        <p:spPr/>
        <p:txBody>
          <a:bodyPr>
            <a:normAutofit lnSpcReduction="10000"/>
          </a:bodyPr>
          <a:lstStyle/>
          <a:p>
            <a:r>
              <a:rPr lang="en-US" sz="2800" dirty="0" smtClean="0"/>
              <a:t>"A Grammarian's Funeral," which was published in </a:t>
            </a:r>
            <a:r>
              <a:rPr lang="en-US" sz="2800" i="1" dirty="0" smtClean="0"/>
              <a:t>Men and Women</a:t>
            </a:r>
            <a:r>
              <a:rPr lang="en-US" sz="2800" dirty="0" smtClean="0"/>
              <a:t> in 1855, is whether it is better to live one's life or to understand one's life. </a:t>
            </a:r>
          </a:p>
          <a:p>
            <a:r>
              <a:rPr lang="en-US" sz="2800" dirty="0" smtClean="0"/>
              <a:t>It is a classic literary theme that the two cannot be simultaneously chosen. </a:t>
            </a:r>
          </a:p>
          <a:p>
            <a:r>
              <a:rPr lang="en-US" sz="2800" dirty="0" smtClean="0"/>
              <a:t>The speaker of this poem is a disciple of an accomplished grammarian who has recently died.</a:t>
            </a:r>
          </a:p>
          <a:p>
            <a:r>
              <a:rPr lang="en-US" sz="2800" dirty="0" smtClean="0"/>
              <a:t>The speaker gives a eulogy for their master, telling how "he lived nameless“ in pursuit of mastering his studies, which focused on Greek grammar.</a:t>
            </a:r>
          </a:p>
          <a:p>
            <a:endParaRPr lang="en-US" sz="2800" dirty="0" smtClean="0"/>
          </a:p>
          <a:p>
            <a:endParaRPr lang="en-US" sz="2800" dirty="0" smtClean="0"/>
          </a:p>
          <a:p>
            <a:endParaRPr lang="en-US"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of the poem</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sz="2800" dirty="0" smtClean="0"/>
              <a:t>	Let us begin and carry up this corpse, </a:t>
            </a:r>
          </a:p>
          <a:p>
            <a:pPr>
              <a:buNone/>
            </a:pPr>
            <a:r>
              <a:rPr lang="en-US" sz="2800" dirty="0" smtClean="0"/>
              <a:t>		Singing together. </a:t>
            </a:r>
          </a:p>
          <a:p>
            <a:pPr>
              <a:buNone/>
            </a:pPr>
            <a:endParaRPr lang="en-US" sz="2800" dirty="0"/>
          </a:p>
          <a:p>
            <a:pPr>
              <a:buNone/>
            </a:pPr>
            <a:r>
              <a:rPr lang="en-US" sz="2800" dirty="0" smtClean="0"/>
              <a:t>Written in dramatic monologue – the speaker is the member of the funeral procession and makes a speech for his dead master.</a:t>
            </a:r>
          </a:p>
          <a:p>
            <a:pPr>
              <a:buNone/>
            </a:pPr>
            <a:endParaRPr lang="en-US" sz="2800" dirty="0" smtClean="0"/>
          </a:p>
          <a:p>
            <a:pPr>
              <a:buNone/>
            </a:pPr>
            <a:endParaRPr lang="en-US" sz="2800" dirty="0"/>
          </a:p>
          <a:p>
            <a:pPr>
              <a:buNone/>
            </a:pPr>
            <a:endParaRPr lang="en-US" sz="2800" dirty="0" smtClean="0"/>
          </a:p>
          <a:p>
            <a:pPr>
              <a:buNone/>
            </a:pPr>
            <a:r>
              <a:rPr lang="en-US" sz="2800" dirty="0" smtClean="0"/>
              <a:t>	</a:t>
            </a:r>
            <a:endParaRPr lang="en-US"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buNone/>
            </a:pPr>
            <a:r>
              <a:rPr lang="en-US" sz="2800" dirty="0" smtClean="0"/>
              <a:t>	Leave we the common crofts, the vulgar </a:t>
            </a:r>
            <a:r>
              <a:rPr lang="en-US" sz="2800" dirty="0" err="1" smtClean="0"/>
              <a:t>thorpes</a:t>
            </a:r>
            <a:r>
              <a:rPr lang="en-US" sz="2800" dirty="0" smtClean="0"/>
              <a:t> </a:t>
            </a:r>
          </a:p>
          <a:p>
            <a:pPr>
              <a:buNone/>
            </a:pPr>
            <a:r>
              <a:rPr lang="en-US" sz="2800" dirty="0" smtClean="0"/>
              <a:t>		Each in its tether </a:t>
            </a:r>
          </a:p>
          <a:p>
            <a:pPr>
              <a:buNone/>
            </a:pPr>
            <a:r>
              <a:rPr lang="en-US" sz="2800" dirty="0" smtClean="0"/>
              <a:t>	Sleeping safe on the bosom of the plain, </a:t>
            </a:r>
          </a:p>
          <a:p>
            <a:pPr>
              <a:buNone/>
            </a:pPr>
            <a:r>
              <a:rPr lang="en-US" sz="2800" dirty="0" smtClean="0"/>
              <a:t>		Cared-for till cock-crow: </a:t>
            </a:r>
          </a:p>
          <a:p>
            <a:pPr>
              <a:buNone/>
            </a:pPr>
            <a:endParaRPr lang="en-US" sz="2800" dirty="0" smtClean="0"/>
          </a:p>
          <a:p>
            <a:pPr>
              <a:buNone/>
            </a:pPr>
            <a:r>
              <a:rPr lang="en-US" sz="2800" dirty="0" smtClean="0"/>
              <a:t>Common crofts: ignorant people</a:t>
            </a:r>
          </a:p>
          <a:p>
            <a:pPr>
              <a:buNone/>
            </a:pPr>
            <a:r>
              <a:rPr lang="en-US" sz="2800" dirty="0" smtClean="0"/>
              <a:t>Vulgar thorps: illiterate people</a:t>
            </a:r>
          </a:p>
          <a:p>
            <a:pPr>
              <a:buNone/>
            </a:pPr>
            <a:r>
              <a:rPr lang="en-US" sz="2800" dirty="0" smtClean="0"/>
              <a:t>Tether: rope or chain to limit movement</a:t>
            </a:r>
          </a:p>
          <a:p>
            <a:pPr>
              <a:buNone/>
            </a:pPr>
            <a:r>
              <a:rPr lang="en-US" sz="2800" dirty="0" smtClean="0"/>
              <a:t>Bosom of the plain: living in plains</a:t>
            </a:r>
          </a:p>
          <a:p>
            <a:endParaRPr lang="en-US"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Look out if yonder be not day again </a:t>
            </a:r>
          </a:p>
          <a:p>
            <a:pPr>
              <a:buNone/>
            </a:pPr>
            <a:r>
              <a:rPr lang="en-US" sz="2800" dirty="0" smtClean="0"/>
              <a:t>	Rimming the rock-row! </a:t>
            </a:r>
          </a:p>
          <a:p>
            <a:pPr>
              <a:buNone/>
            </a:pPr>
            <a:endParaRPr lang="en-US" sz="2800" dirty="0"/>
          </a:p>
          <a:p>
            <a:pPr>
              <a:buNone/>
            </a:pPr>
            <a:r>
              <a:rPr lang="en-US" sz="2800" dirty="0" smtClean="0"/>
              <a:t>Rock-row: the highland</a:t>
            </a:r>
          </a:p>
          <a:p>
            <a:pPr>
              <a:buNone/>
            </a:pPr>
            <a:r>
              <a:rPr lang="en-US" sz="2800" dirty="0" smtClean="0"/>
              <a:t>	</a:t>
            </a:r>
            <a:endParaRPr lang="en-US"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buNone/>
            </a:pPr>
            <a:r>
              <a:rPr lang="en-US" sz="2800" dirty="0" smtClean="0"/>
              <a:t>That's the appropriate country; there, man's thought, </a:t>
            </a:r>
          </a:p>
          <a:p>
            <a:pPr>
              <a:buNone/>
            </a:pPr>
            <a:r>
              <a:rPr lang="en-US" sz="2800" dirty="0" smtClean="0"/>
              <a:t>	Rarer, </a:t>
            </a:r>
            <a:r>
              <a:rPr lang="en-US" sz="2800" dirty="0" err="1" smtClean="0"/>
              <a:t>intenser</a:t>
            </a:r>
            <a:r>
              <a:rPr lang="en-US" sz="2800" dirty="0" smtClean="0"/>
              <a:t>, </a:t>
            </a:r>
          </a:p>
          <a:p>
            <a:pPr>
              <a:buNone/>
            </a:pPr>
            <a:r>
              <a:rPr lang="en-US" sz="2800" dirty="0" smtClean="0"/>
              <a:t>Self-gathered for an outbreak, as it ought, </a:t>
            </a:r>
          </a:p>
          <a:p>
            <a:pPr>
              <a:buNone/>
            </a:pPr>
            <a:r>
              <a:rPr lang="en-US" sz="2800" dirty="0" smtClean="0"/>
              <a:t>	Chafes in the censer. </a:t>
            </a:r>
          </a:p>
          <a:p>
            <a:pPr>
              <a:buNone/>
            </a:pPr>
            <a:endParaRPr lang="en-US" sz="2800" dirty="0" smtClean="0"/>
          </a:p>
          <a:p>
            <a:pPr>
              <a:buNone/>
            </a:pPr>
            <a:r>
              <a:rPr lang="en-US" sz="2800" dirty="0" smtClean="0"/>
              <a:t>Self-gathered for an outbreak: breakaway from all restraint.</a:t>
            </a:r>
          </a:p>
          <a:p>
            <a:pPr>
              <a:buNone/>
            </a:pPr>
            <a:r>
              <a:rPr lang="en-US" sz="2800" dirty="0" smtClean="0"/>
              <a:t>The mountain, the place where they are taking the grammarian, represents greatness and higher thoughts.</a:t>
            </a:r>
          </a:p>
          <a:p>
            <a:pPr>
              <a:buNone/>
            </a:pPr>
            <a:endParaRPr lang="en-US"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Leave we the </a:t>
            </a:r>
            <a:r>
              <a:rPr lang="en-US" sz="2800" b="1" dirty="0" smtClean="0"/>
              <a:t>unlettered plain its herd and crop; </a:t>
            </a:r>
          </a:p>
          <a:p>
            <a:pPr>
              <a:buNone/>
            </a:pPr>
            <a:r>
              <a:rPr lang="en-US" sz="2800" dirty="0" smtClean="0"/>
              <a:t>	Seek we sepulture </a:t>
            </a:r>
          </a:p>
          <a:p>
            <a:pPr>
              <a:buNone/>
            </a:pPr>
            <a:r>
              <a:rPr lang="en-US" sz="2800" dirty="0" smtClean="0"/>
              <a:t>On a tall mountain, citied to the top, </a:t>
            </a:r>
          </a:p>
          <a:p>
            <a:pPr>
              <a:buNone/>
            </a:pPr>
            <a:r>
              <a:rPr lang="en-US" sz="2800" dirty="0" smtClean="0"/>
              <a:t>	Crowded with culture! </a:t>
            </a:r>
          </a:p>
          <a:p>
            <a:pPr>
              <a:buNone/>
            </a:pPr>
            <a:endParaRPr lang="en-US" sz="2800" dirty="0" smtClean="0"/>
          </a:p>
          <a:p>
            <a:pPr>
              <a:buNone/>
            </a:pPr>
            <a:r>
              <a:rPr lang="en-US" sz="2800" dirty="0" smtClean="0"/>
              <a:t>Unlettered: ignorant</a:t>
            </a:r>
          </a:p>
          <a:p>
            <a:pPr>
              <a:buNone/>
            </a:pPr>
            <a:r>
              <a:rPr lang="en-US" sz="2800" dirty="0" smtClean="0"/>
              <a:t>Sepulture: tomb</a:t>
            </a:r>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All the peaks soar, but one the rest excels; </a:t>
            </a:r>
          </a:p>
          <a:p>
            <a:pPr>
              <a:buNone/>
            </a:pPr>
            <a:r>
              <a:rPr lang="en-US" sz="2800" dirty="0" smtClean="0"/>
              <a:t>	Clouds overcome it; </a:t>
            </a:r>
          </a:p>
          <a:p>
            <a:pPr>
              <a:buNone/>
            </a:pPr>
            <a:r>
              <a:rPr lang="en-US" sz="2800" dirty="0" smtClean="0"/>
              <a:t>No! yonder sparkle is the citadel's </a:t>
            </a:r>
          </a:p>
          <a:p>
            <a:pPr>
              <a:buNone/>
            </a:pPr>
            <a:r>
              <a:rPr lang="en-US" sz="2800" dirty="0" smtClean="0"/>
              <a:t>	Circling its summit. </a:t>
            </a:r>
          </a:p>
          <a:p>
            <a:pPr>
              <a:buNone/>
            </a:pPr>
            <a:endParaRPr lang="en-US" sz="2800" dirty="0" smtClean="0"/>
          </a:p>
          <a:p>
            <a:pPr>
              <a:buNone/>
            </a:pPr>
            <a:r>
              <a:rPr lang="en-US" sz="2800" dirty="0" smtClean="0"/>
              <a:t>Yonder sparkle: light on top of the hill</a:t>
            </a:r>
          </a:p>
          <a:p>
            <a:pPr>
              <a:buNone/>
            </a:pPr>
            <a:r>
              <a:rPr lang="en-US" sz="2800" dirty="0" smtClean="0"/>
              <a:t>Citadel: a fortress protecting the town.</a:t>
            </a:r>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Thither our path lies; wind we up the heights: </a:t>
            </a:r>
          </a:p>
          <a:p>
            <a:pPr>
              <a:buNone/>
            </a:pPr>
            <a:r>
              <a:rPr lang="en-US" sz="2800" dirty="0" smtClean="0"/>
              <a:t>	Wait ye the warning? </a:t>
            </a:r>
          </a:p>
          <a:p>
            <a:pPr>
              <a:buNone/>
            </a:pPr>
            <a:r>
              <a:rPr lang="en-US" sz="2800" dirty="0" smtClean="0"/>
              <a:t>Our low life was the level's and the night's; </a:t>
            </a:r>
          </a:p>
          <a:p>
            <a:pPr>
              <a:buNone/>
            </a:pPr>
            <a:r>
              <a:rPr lang="en-US" sz="2800" dirty="0" smtClean="0"/>
              <a:t>	He's for the morning. </a:t>
            </a:r>
          </a:p>
          <a:p>
            <a:pPr>
              <a:buNone/>
            </a:pPr>
            <a:endParaRPr lang="en-US"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Step to a tune, square chests, erect each head, </a:t>
            </a:r>
          </a:p>
          <a:p>
            <a:pPr>
              <a:buNone/>
            </a:pPr>
            <a:r>
              <a:rPr lang="en-US" sz="2800" dirty="0" smtClean="0"/>
              <a:t>	'Ware the beholders! </a:t>
            </a:r>
          </a:p>
          <a:p>
            <a:pPr>
              <a:buNone/>
            </a:pPr>
            <a:r>
              <a:rPr lang="en-US" sz="2800" dirty="0" smtClean="0"/>
              <a:t>This is our master, famous, calm and dead, </a:t>
            </a:r>
          </a:p>
          <a:p>
            <a:pPr>
              <a:buNone/>
            </a:pPr>
            <a:r>
              <a:rPr lang="en-US" sz="2800" dirty="0" smtClean="0"/>
              <a:t>	Borne on our shoulders. </a:t>
            </a:r>
          </a:p>
          <a:p>
            <a:pPr>
              <a:buNone/>
            </a:pPr>
            <a:endParaRPr lang="en-US" sz="2800" dirty="0"/>
          </a:p>
          <a:p>
            <a:pPr>
              <a:buNone/>
            </a:pPr>
            <a:r>
              <a:rPr lang="en-US" sz="2800" dirty="0" smtClean="0"/>
              <a:t>Showing respect for their master.</a:t>
            </a:r>
          </a:p>
          <a:p>
            <a:pPr>
              <a:buNone/>
            </a:pPr>
            <a:endParaRPr lang="en-US"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Sleep, crop and herd! sleep, darkling </a:t>
            </a:r>
            <a:r>
              <a:rPr lang="en-US" sz="2800" dirty="0" err="1" smtClean="0"/>
              <a:t>thorpe</a:t>
            </a:r>
            <a:r>
              <a:rPr lang="en-US" sz="2800" dirty="0" smtClean="0"/>
              <a:t> and croft, </a:t>
            </a:r>
          </a:p>
          <a:p>
            <a:pPr>
              <a:buNone/>
            </a:pPr>
            <a:r>
              <a:rPr lang="en-US" sz="2800" dirty="0" smtClean="0"/>
              <a:t>	Safe from the weather! </a:t>
            </a:r>
          </a:p>
          <a:p>
            <a:pPr>
              <a:buNone/>
            </a:pPr>
            <a:r>
              <a:rPr lang="en-US" sz="2800" dirty="0" smtClean="0"/>
              <a:t>He, whom we convoy to his grave aloft, </a:t>
            </a:r>
          </a:p>
          <a:p>
            <a:pPr>
              <a:buNone/>
            </a:pPr>
            <a:r>
              <a:rPr lang="en-US" sz="2800" dirty="0" smtClean="0"/>
              <a:t>	Singing together, </a:t>
            </a:r>
          </a:p>
          <a:p>
            <a:pPr>
              <a:buNone/>
            </a:pPr>
            <a:r>
              <a:rPr lang="en-US" sz="2800" dirty="0" smtClean="0"/>
              <a:t>He was a man born with thy face and throat, </a:t>
            </a:r>
          </a:p>
          <a:p>
            <a:pPr>
              <a:buNone/>
            </a:pPr>
            <a:r>
              <a:rPr lang="en-US" sz="2800" dirty="0" smtClean="0"/>
              <a:t>	Lyric Apollo! </a:t>
            </a:r>
          </a:p>
          <a:p>
            <a:pPr>
              <a:buNone/>
            </a:pPr>
            <a:endParaRPr lang="en-US" sz="2800" dirty="0"/>
          </a:p>
          <a:p>
            <a:pPr>
              <a:buNone/>
            </a:pPr>
            <a:r>
              <a:rPr lang="en-US" sz="2800" dirty="0" smtClean="0"/>
              <a:t>Apollo: god of sun</a:t>
            </a:r>
          </a:p>
          <a:p>
            <a:pPr>
              <a:buNone/>
            </a:pPr>
            <a:endParaRPr lang="en-US"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Long he lived nameless: how should spring take note </a:t>
            </a:r>
          </a:p>
          <a:p>
            <a:pPr>
              <a:buNone/>
            </a:pPr>
            <a:r>
              <a:rPr lang="en-US" sz="2800" dirty="0" smtClean="0"/>
              <a:t>	Winter would follow? </a:t>
            </a:r>
          </a:p>
          <a:p>
            <a:pPr>
              <a:buNone/>
            </a:pPr>
            <a:r>
              <a:rPr lang="en-US" sz="2800" dirty="0" smtClean="0"/>
              <a:t>Till lo, the little touch, and youth was gone! </a:t>
            </a:r>
          </a:p>
          <a:p>
            <a:pPr>
              <a:buNone/>
            </a:pPr>
            <a:endParaRPr lang="en-US" sz="2800" dirty="0"/>
          </a:p>
          <a:p>
            <a:pPr>
              <a:buNone/>
            </a:pPr>
            <a:r>
              <a:rPr lang="en-US" sz="2800" dirty="0" smtClean="0"/>
              <a:t>He lived his life without caring for the difficulties.</a:t>
            </a:r>
          </a:p>
          <a:p>
            <a:pPr>
              <a:buNone/>
            </a:pPr>
            <a:endParaRPr lang="en-US"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Cramped and diminished, </a:t>
            </a:r>
          </a:p>
          <a:p>
            <a:pPr>
              <a:buNone/>
            </a:pPr>
            <a:r>
              <a:rPr lang="en-US" sz="2800" dirty="0" smtClean="0"/>
              <a:t>	Moaned he, "New measures, other feet anon! </a:t>
            </a:r>
          </a:p>
          <a:p>
            <a:pPr>
              <a:buNone/>
            </a:pPr>
            <a:r>
              <a:rPr lang="en-US" sz="2800" dirty="0" smtClean="0"/>
              <a:t>My dance is finished"? </a:t>
            </a:r>
          </a:p>
          <a:p>
            <a:pPr>
              <a:buNone/>
            </a:pPr>
            <a:r>
              <a:rPr lang="en-US" sz="2800" dirty="0" smtClean="0"/>
              <a:t>	</a:t>
            </a:r>
            <a:endParaRPr lang="en-US" sz="2800" dirty="0"/>
          </a:p>
          <a:p>
            <a:pPr>
              <a:buNone/>
            </a:pPr>
            <a:r>
              <a:rPr lang="en-US" sz="2800" dirty="0" smtClean="0"/>
              <a:t>His health was failing.</a:t>
            </a:r>
          </a:p>
          <a:p>
            <a:endParaRPr lang="en-US"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No, that's the world's way: (keep the mountain-side, </a:t>
            </a:r>
          </a:p>
          <a:p>
            <a:pPr>
              <a:buNone/>
            </a:pPr>
            <a:r>
              <a:rPr lang="en-US" sz="2800" dirty="0" smtClean="0"/>
              <a:t>	Make for the city!) </a:t>
            </a:r>
          </a:p>
          <a:p>
            <a:pPr>
              <a:buNone/>
            </a:pPr>
            <a:r>
              <a:rPr lang="en-US" sz="2800" dirty="0" smtClean="0"/>
              <a:t>He knew the signal, and stepped on with pride </a:t>
            </a:r>
          </a:p>
          <a:p>
            <a:pPr>
              <a:buNone/>
            </a:pPr>
            <a:r>
              <a:rPr lang="en-US" sz="2800" dirty="0" smtClean="0"/>
              <a:t>	Over men's pity; </a:t>
            </a:r>
          </a:p>
          <a:p>
            <a:pPr>
              <a:buNone/>
            </a:pPr>
            <a:endParaRPr lang="en-US" sz="2800" dirty="0"/>
          </a:p>
          <a:p>
            <a:pPr>
              <a:buNone/>
            </a:pPr>
            <a:r>
              <a:rPr lang="en-US" sz="2800" dirty="0" smtClean="0"/>
              <a:t>He took no notice of other men when they pitied his poor condition.</a:t>
            </a:r>
          </a:p>
          <a:p>
            <a:pPr>
              <a:buNone/>
            </a:pPr>
            <a:endParaRPr lang="en-US"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buNone/>
            </a:pPr>
            <a:r>
              <a:rPr lang="en-US" sz="2800" dirty="0" smtClean="0"/>
              <a:t>Left play for work, and grappled with the world </a:t>
            </a:r>
          </a:p>
          <a:p>
            <a:pPr>
              <a:buNone/>
            </a:pPr>
            <a:r>
              <a:rPr lang="en-US" sz="2800" dirty="0" smtClean="0"/>
              <a:t>	Bent on escaping: </a:t>
            </a:r>
          </a:p>
          <a:p>
            <a:pPr>
              <a:buNone/>
            </a:pPr>
            <a:r>
              <a:rPr lang="en-US" sz="2800" dirty="0" smtClean="0"/>
              <a:t>"What's in the scroll," </a:t>
            </a:r>
            <a:r>
              <a:rPr lang="en-US" sz="2800" dirty="0" err="1" smtClean="0"/>
              <a:t>quoth</a:t>
            </a:r>
            <a:r>
              <a:rPr lang="en-US" sz="2800" dirty="0" smtClean="0"/>
              <a:t> he, "thou </a:t>
            </a:r>
            <a:r>
              <a:rPr lang="en-US" sz="2800" dirty="0" err="1" smtClean="0"/>
              <a:t>keepest</a:t>
            </a:r>
            <a:r>
              <a:rPr lang="en-US" sz="2800" dirty="0" smtClean="0"/>
              <a:t> furled </a:t>
            </a:r>
          </a:p>
          <a:p>
            <a:pPr>
              <a:buNone/>
            </a:pPr>
            <a:r>
              <a:rPr lang="en-US" sz="2800" dirty="0" smtClean="0"/>
              <a:t>	Show me their shaping, </a:t>
            </a:r>
          </a:p>
          <a:p>
            <a:pPr>
              <a:buNone/>
            </a:pPr>
            <a:r>
              <a:rPr lang="en-US" sz="2800" dirty="0" smtClean="0"/>
              <a:t>Theirs who most studied man, the bard and sage, </a:t>
            </a:r>
          </a:p>
          <a:p>
            <a:pPr>
              <a:buNone/>
            </a:pPr>
            <a:r>
              <a:rPr lang="en-US" sz="2800" dirty="0" smtClean="0"/>
              <a:t>	Give!" So, he gowned him, </a:t>
            </a:r>
          </a:p>
          <a:p>
            <a:pPr>
              <a:buNone/>
            </a:pPr>
            <a:r>
              <a:rPr lang="en-US" sz="2800" dirty="0" smtClean="0"/>
              <a:t>Straight got by heart that book to its last page: </a:t>
            </a:r>
          </a:p>
          <a:p>
            <a:pPr>
              <a:buNone/>
            </a:pPr>
            <a:endParaRPr lang="en-US" sz="2800" dirty="0" smtClean="0"/>
          </a:p>
          <a:p>
            <a:pPr>
              <a:buNone/>
            </a:pPr>
            <a:r>
              <a:rPr lang="en-US" sz="2800" dirty="0" smtClean="0"/>
              <a:t>He was always keen to learn new things,</a:t>
            </a:r>
            <a:endParaRPr lang="en-US"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Learned, we found him. </a:t>
            </a:r>
          </a:p>
          <a:p>
            <a:pPr>
              <a:buNone/>
            </a:pPr>
            <a:r>
              <a:rPr lang="en-US" sz="2800" dirty="0" smtClean="0"/>
              <a:t>	Yea, but we found him bald too, eyes like lead, </a:t>
            </a:r>
          </a:p>
          <a:p>
            <a:pPr>
              <a:buNone/>
            </a:pPr>
            <a:r>
              <a:rPr lang="en-US" sz="2800" dirty="0" smtClean="0"/>
              <a:t>Accents uncertain: </a:t>
            </a:r>
          </a:p>
          <a:p>
            <a:pPr>
              <a:buNone/>
            </a:pPr>
            <a:r>
              <a:rPr lang="en-US" sz="2800" dirty="0" smtClean="0"/>
              <a:t>	"Time to taste life," another would have said, </a:t>
            </a:r>
          </a:p>
          <a:p>
            <a:pPr>
              <a:buNone/>
            </a:pPr>
            <a:r>
              <a:rPr lang="en-US" sz="2800" dirty="0" smtClean="0"/>
              <a:t>"Up with the curtain!" </a:t>
            </a:r>
          </a:p>
          <a:p>
            <a:pPr>
              <a:buNone/>
            </a:pPr>
            <a:endParaRPr lang="en-US" sz="2800" dirty="0"/>
          </a:p>
          <a:p>
            <a:pPr>
              <a:buNone/>
            </a:pPr>
            <a:r>
              <a:rPr lang="en-US" sz="2800" dirty="0" smtClean="0"/>
              <a:t>He suffered in his old age.</a:t>
            </a:r>
          </a:p>
          <a:p>
            <a:pPr>
              <a:buNone/>
            </a:pPr>
            <a:endParaRPr lang="en-US"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"Time to taste life," another would have said, </a:t>
            </a:r>
          </a:p>
          <a:p>
            <a:pPr>
              <a:buNone/>
            </a:pPr>
            <a:r>
              <a:rPr lang="en-US" sz="2800" dirty="0" smtClean="0"/>
              <a:t>	"Up with the curtain!" </a:t>
            </a:r>
          </a:p>
          <a:p>
            <a:pPr>
              <a:buNone/>
            </a:pPr>
            <a:r>
              <a:rPr lang="en-US" sz="2800" dirty="0" smtClean="0"/>
              <a:t>This man said rather, "Actual life comes next? </a:t>
            </a:r>
          </a:p>
          <a:p>
            <a:pPr>
              <a:buNone/>
            </a:pPr>
            <a:r>
              <a:rPr lang="en-US" sz="2800" dirty="0" smtClean="0"/>
              <a:t>	Patience a moment! </a:t>
            </a:r>
          </a:p>
          <a:p>
            <a:pPr>
              <a:buNone/>
            </a:pPr>
            <a:endParaRPr lang="en-US" sz="2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buNone/>
            </a:pPr>
            <a:r>
              <a:rPr lang="en-US" sz="2800" dirty="0" smtClean="0"/>
              <a:t>Grant I have mastered learning's crabbed text, </a:t>
            </a:r>
          </a:p>
          <a:p>
            <a:pPr>
              <a:buNone/>
            </a:pPr>
            <a:r>
              <a:rPr lang="en-US" sz="2800" dirty="0" smtClean="0"/>
              <a:t>	Still there's the comment. </a:t>
            </a:r>
          </a:p>
          <a:p>
            <a:pPr>
              <a:buNone/>
            </a:pPr>
            <a:r>
              <a:rPr lang="en-US" sz="2800" dirty="0" smtClean="0"/>
              <a:t>Let me know all! Prate not of most or least, </a:t>
            </a:r>
          </a:p>
          <a:p>
            <a:pPr>
              <a:buNone/>
            </a:pPr>
            <a:r>
              <a:rPr lang="en-US" sz="2800" dirty="0" smtClean="0"/>
              <a:t>	Painful or easy! </a:t>
            </a:r>
          </a:p>
          <a:p>
            <a:pPr>
              <a:buNone/>
            </a:pPr>
            <a:r>
              <a:rPr lang="en-US" sz="2800" dirty="0" smtClean="0"/>
              <a:t>Even to the crumbs I'd fain eat up the feast, </a:t>
            </a:r>
          </a:p>
          <a:p>
            <a:pPr>
              <a:buNone/>
            </a:pPr>
            <a:r>
              <a:rPr lang="en-US" sz="2800" dirty="0" smtClean="0"/>
              <a:t>	Ay, nor feel queasy." </a:t>
            </a:r>
          </a:p>
          <a:p>
            <a:pPr>
              <a:buNone/>
            </a:pPr>
            <a:endParaRPr lang="en-US" sz="2800" dirty="0"/>
          </a:p>
          <a:p>
            <a:pPr>
              <a:buNone/>
            </a:pPr>
            <a:r>
              <a:rPr lang="en-US" sz="2800" dirty="0" smtClean="0"/>
              <a:t>Prate: to boast</a:t>
            </a:r>
          </a:p>
          <a:p>
            <a:pPr>
              <a:buNone/>
            </a:pPr>
            <a:r>
              <a:rPr lang="en-US" sz="2800" dirty="0" smtClean="0"/>
              <a:t>Fain: pretend</a:t>
            </a:r>
          </a:p>
          <a:p>
            <a:pPr>
              <a:buNone/>
            </a:pPr>
            <a:endParaRPr lang="en-US" sz="2800" dirty="0" smtClean="0"/>
          </a:p>
          <a:p>
            <a:endParaRPr lang="en-US"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Oh, such a life as he resolved to live, </a:t>
            </a:r>
          </a:p>
          <a:p>
            <a:pPr>
              <a:buNone/>
            </a:pPr>
            <a:r>
              <a:rPr lang="en-US" sz="2800" dirty="0" smtClean="0"/>
              <a:t>	When he had learned it, </a:t>
            </a:r>
          </a:p>
          <a:p>
            <a:pPr>
              <a:buNone/>
            </a:pPr>
            <a:r>
              <a:rPr lang="en-US" sz="2800" dirty="0" smtClean="0"/>
              <a:t>When he had gathered all books had to give! </a:t>
            </a:r>
          </a:p>
          <a:p>
            <a:pPr>
              <a:buNone/>
            </a:pPr>
            <a:r>
              <a:rPr lang="en-US" sz="2800" dirty="0" smtClean="0"/>
              <a:t>	Sooner, he spurned it. </a:t>
            </a:r>
          </a:p>
          <a:p>
            <a:pPr>
              <a:buNone/>
            </a:pPr>
            <a:endParaRPr lang="en-US" sz="2800" dirty="0"/>
          </a:p>
          <a:p>
            <a:pPr>
              <a:buNone/>
            </a:pPr>
            <a:r>
              <a:rPr lang="en-US" sz="2800" dirty="0" smtClean="0"/>
              <a:t>Spurned: to reject contemptuously, with scorn</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Image the whole, then execute the parts </a:t>
            </a:r>
          </a:p>
          <a:p>
            <a:pPr>
              <a:buNone/>
            </a:pPr>
            <a:r>
              <a:rPr lang="en-US" sz="2800" dirty="0" smtClean="0"/>
              <a:t>	Fancy the fabric </a:t>
            </a:r>
          </a:p>
          <a:p>
            <a:pPr>
              <a:buNone/>
            </a:pPr>
            <a:r>
              <a:rPr lang="en-US" sz="2800" dirty="0" smtClean="0"/>
              <a:t>Quite, ere you build, ere steel strike fire from quartz, </a:t>
            </a:r>
          </a:p>
          <a:p>
            <a:pPr>
              <a:buNone/>
            </a:pPr>
            <a:r>
              <a:rPr lang="en-US" sz="2800" dirty="0" smtClean="0"/>
              <a:t>	Ere mortar dab brick! </a:t>
            </a:r>
          </a:p>
          <a:p>
            <a:pPr>
              <a:buNone/>
            </a:pPr>
            <a:endParaRPr lang="en-US" sz="2800" dirty="0"/>
          </a:p>
          <a:p>
            <a:pPr>
              <a:buNone/>
            </a:pPr>
            <a:r>
              <a:rPr lang="en-US" sz="2800" dirty="0" smtClean="0"/>
              <a:t>He saw life as whole not as parts – gives us an image of constructing a building.</a:t>
            </a:r>
          </a:p>
          <a:p>
            <a:pPr>
              <a:buNone/>
            </a:pPr>
            <a:endParaRPr lang="en-US" sz="2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408</TotalTime>
  <Words>463</Words>
  <Application>Microsoft Office PowerPoint</Application>
  <PresentationFormat>On-screen Show (4:3)</PresentationFormat>
  <Paragraphs>136</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A Grammarian’s Funeral Shortly after the revival of learning in Europe</vt:lpstr>
      <vt:lpstr>About the poet</vt:lpstr>
      <vt:lpstr>Slide 3</vt:lpstr>
      <vt:lpstr>Slide 4</vt:lpstr>
      <vt:lpstr>About the poem</vt:lpstr>
      <vt:lpstr>Analysis of the poem</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Grammarian’s Funeral Shortly after the revival of learning in Europe</dc:title>
  <dc:creator>Acer</dc:creator>
  <cp:lastModifiedBy>NTS</cp:lastModifiedBy>
  <cp:revision>36</cp:revision>
  <dcterms:created xsi:type="dcterms:W3CDTF">2013-05-20T12:43:36Z</dcterms:created>
  <dcterms:modified xsi:type="dcterms:W3CDTF">2013-05-21T07:31:32Z</dcterms:modified>
</cp:coreProperties>
</file>