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80" r:id="rId4"/>
    <p:sldId id="281" r:id="rId5"/>
    <p:sldId id="257" r:id="rId6"/>
    <p:sldId id="258" r:id="rId7"/>
    <p:sldId id="259" r:id="rId8"/>
    <p:sldId id="260" r:id="rId9"/>
    <p:sldId id="261" r:id="rId10"/>
    <p:sldId id="262" r:id="rId11"/>
    <p:sldId id="263" r:id="rId12"/>
    <p:sldId id="264" r:id="rId13"/>
    <p:sldId id="265" r:id="rId14"/>
    <p:sldId id="266" r:id="rId15"/>
    <p:sldId id="267" r:id="rId16"/>
    <p:sldId id="268" r:id="rId17"/>
    <p:sldId id="282" r:id="rId18"/>
    <p:sldId id="283" r:id="rId19"/>
    <p:sldId id="287" r:id="rId20"/>
    <p:sldId id="269" r:id="rId21"/>
    <p:sldId id="270" r:id="rId22"/>
    <p:sldId id="271" r:id="rId23"/>
    <p:sldId id="272" r:id="rId24"/>
    <p:sldId id="273" r:id="rId25"/>
    <p:sldId id="274" r:id="rId26"/>
    <p:sldId id="275" r:id="rId27"/>
    <p:sldId id="276" r:id="rId28"/>
    <p:sldId id="277" r:id="rId29"/>
    <p:sldId id="278" r:id="rId30"/>
    <p:sldId id="284" r:id="rId31"/>
    <p:sldId id="285" r:id="rId32"/>
    <p:sldId id="28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114" y="-3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5ED72F-BEA0-4616-BFB0-B27E52320AEB}"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5ED72F-BEA0-4616-BFB0-B27E52320AEB}"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ED72F-BEA0-4616-BFB0-B27E52320AEB}"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5ED72F-BEA0-4616-BFB0-B27E52320AEB}" type="datetimeFigureOut">
              <a:rPr lang="en-US" smtClean="0"/>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5ED72F-BEA0-4616-BFB0-B27E52320AEB}" type="datetimeFigureOut">
              <a:rPr lang="en-US" smtClean="0"/>
              <a:t>5/20/2013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5ED72F-BEA0-4616-BFB0-B27E52320AEB}" type="datetimeFigureOut">
              <a:rPr lang="en-US" smtClean="0"/>
              <a:t>5/20/2013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5ED72F-BEA0-4616-BFB0-B27E52320AEB}" type="datetimeFigureOut">
              <a:rPr lang="en-US" smtClean="0"/>
              <a:t>5/20/2013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5ED72F-BEA0-4616-BFB0-B27E52320AEB}" type="datetimeFigureOut">
              <a:rPr lang="en-US" smtClean="0"/>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5ED72F-BEA0-4616-BFB0-B27E52320AEB}" type="datetimeFigureOut">
              <a:rPr lang="en-US" smtClean="0"/>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5ED72F-BEA0-4616-BFB0-B27E52320AEB}"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5ED72F-BEA0-4616-BFB0-B27E52320AEB}"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7A00A-C8C1-4D3A-86F6-B2CF8D09B13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ED72F-BEA0-4616-BFB0-B27E52320AEB}" type="datetimeFigureOut">
              <a:rPr lang="en-US" smtClean="0"/>
              <a:t>5/20/2013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7A00A-C8C1-4D3A-86F6-B2CF8D09B13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www.cummingsstudyguides.net/Guides2/Odyssey.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 Agnes Eve</a:t>
            </a:r>
            <a:endParaRPr lang="en-US" dirty="0"/>
          </a:p>
        </p:txBody>
      </p:sp>
      <p:sp>
        <p:nvSpPr>
          <p:cNvPr id="3" name="Subtitle 2"/>
          <p:cNvSpPr>
            <a:spLocks noGrp="1"/>
          </p:cNvSpPr>
          <p:nvPr>
            <p:ph type="subTitle" idx="1"/>
          </p:nvPr>
        </p:nvSpPr>
        <p:spPr/>
        <p:txBody>
          <a:bodyPr/>
          <a:lstStyle/>
          <a:p>
            <a:r>
              <a:rPr lang="en-US" dirty="0" smtClean="0"/>
              <a:t>Alfred Tennyson</a:t>
            </a:r>
          </a:p>
          <a:p>
            <a:r>
              <a:rPr lang="en-US" dirty="0" smtClean="0"/>
              <a:t>Lecture 20</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a:bodyPr>
          <a:lstStyle/>
          <a:p>
            <a:r>
              <a:rPr lang="en-US" sz="2800" dirty="0" smtClean="0"/>
              <a:t>In the twenty-first of January in what is customarily believed to be the year 304 A.D., a thirteen-year-old Christian girl, Agnes of Rome, was martyred when she refused to sacrifice to the pagan gods and lose her virginity by rape. </a:t>
            </a:r>
          </a:p>
          <a:p>
            <a:r>
              <a:rPr lang="en-US" sz="2800" dirty="0" smtClean="0"/>
              <a:t>She refused to surrender her virginity, claiming that Christ was her only husband. She was either beheaded and burned or stabbed (sources vary), and buried beside the Via </a:t>
            </a:r>
            <a:r>
              <a:rPr lang="en-US" sz="2800" dirty="0" err="1" smtClean="0"/>
              <a:t>Nomentata</a:t>
            </a:r>
            <a:r>
              <a:rPr lang="en-US" sz="2800" dirty="0" smtClean="0"/>
              <a:t> in Rome. </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800" dirty="0" smtClean="0"/>
              <a:t>She became the patron saint of virgins, betrothed couples, and chastity in general, and iconographers almost always represent her with a lamb, which signifies her virginity.</a:t>
            </a:r>
          </a:p>
          <a:p>
            <a:r>
              <a:rPr lang="en-US" sz="2800" dirty="0" smtClean="0"/>
              <a:t>The lamb, as a symbol of purity, is one of the symbols of St. Agnes. In Rome on this day, the Holy Father will bless two crowned lambs, brought to the Church of St. Agnes in two baskets, decorated in red (martyrdom) and white (purity), by </a:t>
            </a:r>
            <a:r>
              <a:rPr lang="en-US" sz="2800" dirty="0" err="1" smtClean="0"/>
              <a:t>Trappists</a:t>
            </a:r>
            <a:r>
              <a:rPr lang="en-US" sz="2800" dirty="0" smtClean="0"/>
              <a:t> of the </a:t>
            </a:r>
            <a:r>
              <a:rPr lang="en-US" sz="2800" dirty="0" err="1" smtClean="0"/>
              <a:t>Tre</a:t>
            </a:r>
            <a:r>
              <a:rPr lang="en-US" sz="2800" dirty="0" smtClean="0"/>
              <a:t> </a:t>
            </a:r>
            <a:r>
              <a:rPr lang="en-US" sz="2800" dirty="0" err="1" smtClean="0"/>
              <a:t>Fontane</a:t>
            </a:r>
            <a:r>
              <a:rPr lang="en-US" sz="2800" dirty="0" smtClean="0"/>
              <a:t> Monastery.</a:t>
            </a:r>
          </a:p>
          <a:p>
            <a:pPr>
              <a:buNone/>
            </a:pPr>
            <a:r>
              <a:rPr lang="en-US" sz="2800" dirty="0" smtClean="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smtClean="0"/>
              <a:t>The eve of her feast day, January 20th, became in European folklore a day when girls could practice certain divinatory rituals before they went to bed in order to see their future husbands in their dreams. </a:t>
            </a:r>
          </a:p>
          <a:p>
            <a:r>
              <a:rPr lang="en-US" sz="2800" dirty="0" smtClean="0"/>
              <a:t>Of all the works, artistic or literary, that use the subject of St. Agnes' Eve as its basis, John </a:t>
            </a:r>
            <a:r>
              <a:rPr lang="en-US" sz="2800" dirty="0" err="1" smtClean="0"/>
              <a:t>keat's</a:t>
            </a:r>
            <a:r>
              <a:rPr lang="en-US" sz="2800" dirty="0" smtClean="0"/>
              <a:t> narrative poem "The Eve of St. Agnes" written in 1819 is undoubtedly the most famous.</a:t>
            </a:r>
          </a:p>
          <a:p>
            <a:r>
              <a:rPr lang="en-US" sz="2800" dirty="0" smtClean="0"/>
              <a:t>Tennyson first published his work under the name "St. Agnes" but in 1857 changed the title to "St. Agnes' Eve“.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sz="2800" dirty="0" smtClean="0"/>
              <a:t>	DEEP on </a:t>
            </a:r>
            <a:r>
              <a:rPr lang="en-US" sz="2800" b="1" dirty="0" smtClean="0"/>
              <a:t>the convent-roof the snows</a:t>
            </a:r>
          </a:p>
          <a:p>
            <a:pPr>
              <a:buNone/>
            </a:pPr>
            <a:r>
              <a:rPr lang="en-US" sz="2800" dirty="0" smtClean="0"/>
              <a:t> 	Are sparkling to the moon: </a:t>
            </a:r>
          </a:p>
          <a:p>
            <a:pPr>
              <a:buNone/>
            </a:pPr>
            <a:r>
              <a:rPr lang="en-US" sz="2800" dirty="0"/>
              <a:t>	</a:t>
            </a:r>
            <a:r>
              <a:rPr lang="en-US" sz="2800" b="1" dirty="0" smtClean="0"/>
              <a:t>My breath to heaven like </a:t>
            </a:r>
            <a:r>
              <a:rPr lang="en-US" sz="2800" b="1" dirty="0" err="1" smtClean="0"/>
              <a:t>vapour</a:t>
            </a:r>
            <a:r>
              <a:rPr lang="en-US" sz="2800" b="1" dirty="0" smtClean="0"/>
              <a:t> goes: </a:t>
            </a:r>
          </a:p>
          <a:p>
            <a:pPr>
              <a:buNone/>
            </a:pPr>
            <a:r>
              <a:rPr lang="en-US" sz="2800" dirty="0"/>
              <a:t>	</a:t>
            </a:r>
            <a:r>
              <a:rPr lang="en-US" sz="2800" dirty="0" smtClean="0"/>
              <a:t>May my soul follow soon! </a:t>
            </a:r>
          </a:p>
          <a:p>
            <a:pPr>
              <a:buNone/>
            </a:pP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The shadows of the convent-towers </a:t>
            </a:r>
          </a:p>
          <a:p>
            <a:pPr>
              <a:buNone/>
            </a:pPr>
            <a:r>
              <a:rPr lang="en-US" sz="2800" dirty="0"/>
              <a:t>	</a:t>
            </a:r>
            <a:r>
              <a:rPr lang="en-US" sz="2800" dirty="0" smtClean="0"/>
              <a:t>Slant down the snowy sward, </a:t>
            </a:r>
          </a:p>
          <a:p>
            <a:pPr>
              <a:buNone/>
            </a:pPr>
            <a:r>
              <a:rPr lang="en-US" sz="2800" dirty="0"/>
              <a:t>	</a:t>
            </a:r>
            <a:r>
              <a:rPr lang="en-US" sz="2800" b="1" dirty="0" smtClean="0"/>
              <a:t>Still creeping with the creeping hours </a:t>
            </a:r>
          </a:p>
          <a:p>
            <a:pPr>
              <a:buNone/>
            </a:pPr>
            <a:r>
              <a:rPr lang="en-US" sz="2800" b="1" dirty="0"/>
              <a:t>	</a:t>
            </a:r>
            <a:r>
              <a:rPr lang="en-US" sz="2800" dirty="0" smtClean="0"/>
              <a:t>That lead me to my Lord: </a:t>
            </a:r>
          </a:p>
          <a:p>
            <a:pPr>
              <a:buNone/>
            </a:pPr>
            <a:endParaRPr lang="en-US" sz="2800" dirty="0"/>
          </a:p>
          <a:p>
            <a:pPr>
              <a:buNone/>
            </a:pPr>
            <a:r>
              <a:rPr lang="en-US" sz="2800" dirty="0" smtClean="0"/>
              <a:t>The night is passing.</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Make Thou my spirit pure and clear </a:t>
            </a:r>
          </a:p>
          <a:p>
            <a:pPr>
              <a:buNone/>
            </a:pPr>
            <a:r>
              <a:rPr lang="en-US" sz="2800" b="1" dirty="0"/>
              <a:t>	</a:t>
            </a:r>
            <a:r>
              <a:rPr lang="en-US" sz="2800" dirty="0" smtClean="0"/>
              <a:t>As are the frosty skies, </a:t>
            </a:r>
          </a:p>
          <a:p>
            <a:pPr>
              <a:buNone/>
            </a:pPr>
            <a:r>
              <a:rPr lang="en-US" sz="2800" dirty="0"/>
              <a:t>	</a:t>
            </a:r>
            <a:r>
              <a:rPr lang="en-US" sz="2800" dirty="0" smtClean="0"/>
              <a:t>Or this first snowdrop of the year </a:t>
            </a:r>
          </a:p>
          <a:p>
            <a:pPr>
              <a:buNone/>
            </a:pPr>
            <a:r>
              <a:rPr lang="en-US" sz="2800" dirty="0"/>
              <a:t>	</a:t>
            </a:r>
            <a:r>
              <a:rPr lang="en-US" sz="2800" dirty="0" smtClean="0"/>
              <a:t>That in my bosom lies. </a:t>
            </a:r>
          </a:p>
          <a:p>
            <a:pPr>
              <a:buNone/>
            </a:pP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As these white robes are </a:t>
            </a:r>
            <a:r>
              <a:rPr lang="en-US" sz="2800" b="1" dirty="0" err="1" smtClean="0"/>
              <a:t>soil'd</a:t>
            </a:r>
            <a:r>
              <a:rPr lang="en-US" sz="2800" b="1" dirty="0" smtClean="0"/>
              <a:t> and dark, </a:t>
            </a:r>
          </a:p>
          <a:p>
            <a:pPr>
              <a:buNone/>
            </a:pPr>
            <a:r>
              <a:rPr lang="en-US" sz="2800" b="1" dirty="0"/>
              <a:t>	</a:t>
            </a:r>
            <a:r>
              <a:rPr lang="en-US" sz="2800" dirty="0" smtClean="0"/>
              <a:t>To yonder shining ground; </a:t>
            </a:r>
          </a:p>
          <a:p>
            <a:pPr>
              <a:buNone/>
            </a:pPr>
            <a:r>
              <a:rPr lang="en-US" sz="2800" dirty="0"/>
              <a:t>	</a:t>
            </a:r>
            <a:r>
              <a:rPr lang="en-US" sz="2800" b="1" dirty="0" smtClean="0"/>
              <a:t>As this pale taper's earthly spark, </a:t>
            </a:r>
          </a:p>
          <a:p>
            <a:pPr>
              <a:buNone/>
            </a:pPr>
            <a:r>
              <a:rPr lang="en-US" sz="2800" b="1" dirty="0"/>
              <a:t>	</a:t>
            </a:r>
            <a:r>
              <a:rPr lang="en-US" sz="2800" dirty="0" smtClean="0"/>
              <a:t>To yonder argent round; </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So shows my soul before the Lamb, </a:t>
            </a:r>
          </a:p>
          <a:p>
            <a:pPr>
              <a:buNone/>
            </a:pPr>
            <a:r>
              <a:rPr lang="en-US" sz="2800" b="1" dirty="0"/>
              <a:t>	</a:t>
            </a:r>
            <a:r>
              <a:rPr lang="en-US" sz="2800" dirty="0" smtClean="0"/>
              <a:t>My spirit before Thee; </a:t>
            </a:r>
          </a:p>
          <a:p>
            <a:pPr>
              <a:buNone/>
            </a:pPr>
            <a:r>
              <a:rPr lang="en-US" sz="2800" dirty="0"/>
              <a:t>	</a:t>
            </a:r>
            <a:r>
              <a:rPr lang="en-US" sz="2800" dirty="0" smtClean="0"/>
              <a:t>So in mine earthly house I am, </a:t>
            </a:r>
          </a:p>
          <a:p>
            <a:pPr>
              <a:buNone/>
            </a:pPr>
            <a:r>
              <a:rPr lang="en-US" sz="2800" dirty="0"/>
              <a:t>	</a:t>
            </a:r>
            <a:r>
              <a:rPr lang="en-US" sz="2800" dirty="0" smtClean="0"/>
              <a:t>To that I hope to be.</a:t>
            </a:r>
          </a:p>
          <a:p>
            <a:pPr>
              <a:buNone/>
            </a:pPr>
            <a:endParaRPr lang="en-US" sz="2800" dirty="0"/>
          </a:p>
          <a:p>
            <a:pPr>
              <a:buNone/>
            </a:pP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Break up the heavens, O Lord! and far, </a:t>
            </a:r>
          </a:p>
          <a:p>
            <a:pPr>
              <a:buNone/>
            </a:pPr>
            <a:r>
              <a:rPr lang="en-US" sz="2800" dirty="0"/>
              <a:t>	</a:t>
            </a:r>
            <a:r>
              <a:rPr lang="en-US" sz="2800" dirty="0" smtClean="0"/>
              <a:t>Thro' all yon starlight keen, </a:t>
            </a:r>
          </a:p>
          <a:p>
            <a:pPr>
              <a:buNone/>
            </a:pPr>
            <a:r>
              <a:rPr lang="en-US" sz="2800" dirty="0"/>
              <a:t>	</a:t>
            </a:r>
            <a:r>
              <a:rPr lang="en-US" sz="2800" b="1" dirty="0" smtClean="0"/>
              <a:t>Draw me, thy bride, a glittering star, </a:t>
            </a:r>
          </a:p>
          <a:p>
            <a:pPr>
              <a:buNone/>
            </a:pPr>
            <a:r>
              <a:rPr lang="en-US" sz="2800" b="1" dirty="0"/>
              <a:t>	</a:t>
            </a:r>
            <a:r>
              <a:rPr lang="en-US" sz="2800" dirty="0" smtClean="0"/>
              <a:t>In raiment white and clean. </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He lifts me to the golden doors; </a:t>
            </a:r>
          </a:p>
          <a:p>
            <a:pPr>
              <a:buNone/>
            </a:pPr>
            <a:r>
              <a:rPr lang="en-US" sz="2800" b="1" dirty="0"/>
              <a:t>	</a:t>
            </a:r>
            <a:r>
              <a:rPr lang="en-US" sz="2800" b="1" dirty="0" smtClean="0"/>
              <a:t>The flashes come and go; </a:t>
            </a:r>
          </a:p>
          <a:p>
            <a:pPr>
              <a:buNone/>
            </a:pPr>
            <a:r>
              <a:rPr lang="en-US" sz="2800" b="1" dirty="0"/>
              <a:t>	</a:t>
            </a:r>
            <a:r>
              <a:rPr lang="en-US" sz="2800" dirty="0" smtClean="0"/>
              <a:t>All heaven bursts her starry floors,</a:t>
            </a:r>
          </a:p>
          <a:p>
            <a:pPr>
              <a:buNone/>
            </a:pPr>
            <a:r>
              <a:rPr lang="en-US" sz="2800" dirty="0"/>
              <a:t>	</a:t>
            </a:r>
            <a:r>
              <a:rPr lang="en-US" sz="2800" dirty="0" smtClean="0"/>
              <a:t> And </a:t>
            </a:r>
            <a:r>
              <a:rPr lang="en-US" sz="2800" dirty="0" err="1" smtClean="0"/>
              <a:t>strows</a:t>
            </a:r>
            <a:r>
              <a:rPr lang="en-US" sz="2800" dirty="0" smtClean="0"/>
              <a:t> her lights below, </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And deepens on and up! the gates </a:t>
            </a:r>
          </a:p>
          <a:p>
            <a:pPr>
              <a:buNone/>
            </a:pPr>
            <a:r>
              <a:rPr lang="en-US" sz="2800" dirty="0"/>
              <a:t>	</a:t>
            </a:r>
            <a:r>
              <a:rPr lang="en-US" sz="2800" dirty="0" smtClean="0"/>
              <a:t>Roll back, and far within </a:t>
            </a:r>
          </a:p>
          <a:p>
            <a:pPr>
              <a:buNone/>
            </a:pPr>
            <a:r>
              <a:rPr lang="en-US" sz="2800" dirty="0"/>
              <a:t>	</a:t>
            </a:r>
            <a:r>
              <a:rPr lang="en-US" sz="2800" b="1" dirty="0" smtClean="0"/>
              <a:t>For me the Heavenly Bridegroom waits, </a:t>
            </a:r>
          </a:p>
          <a:p>
            <a:pPr>
              <a:buNone/>
            </a:pPr>
            <a:r>
              <a:rPr lang="en-US" sz="2800" b="1" dirty="0"/>
              <a:t>	</a:t>
            </a:r>
            <a:r>
              <a:rPr lang="en-US" sz="2800" b="1" dirty="0" smtClean="0"/>
              <a:t>To make me pure of sin. </a:t>
            </a:r>
            <a:endParaRPr lang="en-US"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The </a:t>
            </a:r>
            <a:r>
              <a:rPr lang="en-US" sz="2800" b="1" dirty="0" err="1" smtClean="0"/>
              <a:t>sabbaths</a:t>
            </a:r>
            <a:r>
              <a:rPr lang="en-US" sz="2800" b="1" dirty="0" smtClean="0"/>
              <a:t> of Eternity, </a:t>
            </a:r>
          </a:p>
          <a:p>
            <a:pPr>
              <a:buNone/>
            </a:pPr>
            <a:r>
              <a:rPr lang="en-US" sz="2800" b="1" dirty="0"/>
              <a:t>	</a:t>
            </a:r>
            <a:r>
              <a:rPr lang="en-US" sz="2800" dirty="0" smtClean="0"/>
              <a:t>One </a:t>
            </a:r>
            <a:r>
              <a:rPr lang="en-US" sz="2800" dirty="0" err="1" smtClean="0"/>
              <a:t>sabbath</a:t>
            </a:r>
            <a:r>
              <a:rPr lang="en-US" sz="2800" dirty="0" smtClean="0"/>
              <a:t> deep and wide– </a:t>
            </a:r>
          </a:p>
          <a:p>
            <a:pPr>
              <a:buNone/>
            </a:pPr>
            <a:r>
              <a:rPr lang="en-US" sz="2800" dirty="0"/>
              <a:t>	</a:t>
            </a:r>
            <a:r>
              <a:rPr lang="en-US" sz="2800" dirty="0" smtClean="0"/>
              <a:t>A light upon the shining sea– </a:t>
            </a:r>
          </a:p>
          <a:p>
            <a:pPr>
              <a:buNone/>
            </a:pPr>
            <a:r>
              <a:rPr lang="en-US" sz="2800" dirty="0"/>
              <a:t>	</a:t>
            </a:r>
            <a:r>
              <a:rPr lang="en-US" sz="2800" dirty="0" smtClean="0"/>
              <a:t>The bridegroom with his bride! </a:t>
            </a:r>
          </a:p>
          <a:p>
            <a:pPr>
              <a:buNone/>
            </a:pPr>
            <a:endParaRPr lang="en-US" sz="2800" dirty="0"/>
          </a:p>
          <a:p>
            <a:pPr>
              <a:buNone/>
            </a:pPr>
            <a:r>
              <a:rPr lang="en-US" sz="2800" dirty="0" err="1" smtClean="0"/>
              <a:t>Sabath</a:t>
            </a:r>
            <a:r>
              <a:rPr lang="en-US" sz="2800" dirty="0" smtClean="0"/>
              <a:t>: weekly day of rest or worship.</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rmAutofit/>
          </a:bodyPr>
          <a:lstStyle/>
          <a:p>
            <a:r>
              <a:rPr lang="en-US" sz="2800" dirty="0" smtClean="0"/>
              <a:t>The poem celebrates Agnes’ purity and martyrdom and shows her place with the one she loves.</a:t>
            </a:r>
          </a:p>
          <a:p>
            <a:r>
              <a:rPr lang="en-US" sz="2800" dirty="0" smtClean="0"/>
              <a:t>In true spirit of Virgin Mary, she remained a virgin and obtained martyrdom to protect her virginity.</a:t>
            </a:r>
          </a:p>
          <a:p>
            <a:r>
              <a:rPr lang="en-US" sz="2800" dirty="0" smtClean="0"/>
              <a:t>A deeply religious poem resonating with deep expressions of love and humility.</a:t>
            </a:r>
          </a:p>
          <a:p>
            <a:r>
              <a:rPr lang="en-US" sz="2800" dirty="0" smtClean="0"/>
              <a:t>Tennyson offers complex images to show the passion of the nun for union with her Lord. </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The Lotus Eaters</a:t>
            </a:r>
            <a:endParaRPr lang="en-US" dirty="0"/>
          </a:p>
        </p:txBody>
      </p:sp>
      <p:sp>
        <p:nvSpPr>
          <p:cNvPr id="5" name="Subtitle 4"/>
          <p:cNvSpPr>
            <a:spLocks noGrp="1"/>
          </p:cNvSpPr>
          <p:nvPr>
            <p:ph type="subTitle" idx="1"/>
          </p:nvPr>
        </p:nvSpPr>
        <p:spPr/>
        <p:txBody>
          <a:bodyPr/>
          <a:lstStyle/>
          <a:p>
            <a:r>
              <a:rPr lang="en-US" dirty="0" smtClean="0"/>
              <a:t>Alfred Tennyson</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a:bodyPr>
          <a:lstStyle/>
          <a:p>
            <a:r>
              <a:rPr lang="en-US" sz="2800" dirty="0"/>
              <a:t>The first version of "The Lotus-Eaters" was published by Edward </a:t>
            </a:r>
            <a:r>
              <a:rPr lang="en-US" sz="2800" dirty="0" err="1"/>
              <a:t>Moxon</a:t>
            </a:r>
            <a:r>
              <a:rPr lang="en-US" sz="2800" dirty="0"/>
              <a:t> in London in December 1832 but was printed with a publication year of 1833. </a:t>
            </a:r>
            <a:endParaRPr lang="en-US" sz="2800" dirty="0" smtClean="0"/>
          </a:p>
          <a:p>
            <a:r>
              <a:rPr lang="en-US" sz="2800" dirty="0"/>
              <a:t>Tennyson based the poem on an episode in </a:t>
            </a:r>
            <a:r>
              <a:rPr lang="en-US" sz="2800" i="1" dirty="0">
                <a:hlinkClick r:id="rId2" action="ppaction://hlinkfile"/>
              </a:rPr>
              <a:t>The Odyssey</a:t>
            </a:r>
            <a:r>
              <a:rPr lang="en-US" sz="2800" dirty="0"/>
              <a:t>, Homer's great epic poem recounting the harrowing adventures of the Greek hero Odysseus during his sea voyage home after the Trojan War. (In his writings, Tennyson referred to Odysseus by his Roman name, Ulysses</a:t>
            </a:r>
            <a:r>
              <a:rPr lang="en-US" sz="2800" dirty="0" smtClean="0"/>
              <a:t>.)</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a:t>While on the voyage, Odysseus and his crewmen encountered many perils—including monsters and violent storms—and visited strange lands. In one of these lands lived people who consumed the edible parts of the lotus flower</a:t>
            </a:r>
            <a:r>
              <a:rPr lang="en-US" sz="2800" dirty="0" smtClean="0"/>
              <a:t>.</a:t>
            </a:r>
          </a:p>
          <a:p>
            <a:r>
              <a:rPr lang="en-US" sz="2800" dirty="0"/>
              <a:t>After several crewmen ate of the lotus, it induced in them a pleasant, trancelike state.</a:t>
            </a:r>
            <a:endParaRPr lang="en-US" sz="2800" b="1" dirty="0" smtClean="0"/>
          </a:p>
          <a:p>
            <a:r>
              <a:rPr lang="en-US" sz="2800" b="1" dirty="0" smtClean="0"/>
              <a:t>Lotus-eater</a:t>
            </a:r>
            <a:r>
              <a:rPr lang="en-US" sz="2800" dirty="0" smtClean="0"/>
              <a:t> or </a:t>
            </a:r>
            <a:r>
              <a:rPr lang="en-US" sz="2800" b="1" dirty="0" smtClean="0"/>
              <a:t>Lotus Eater</a:t>
            </a:r>
            <a:r>
              <a:rPr lang="en-US" sz="2800" dirty="0" smtClean="0"/>
              <a:t> </a:t>
            </a:r>
            <a:r>
              <a:rPr lang="en-US" sz="2800" i="1" dirty="0" smtClean="0"/>
              <a:t>Greek Mythology</a:t>
            </a:r>
            <a:r>
              <a:rPr lang="en-US" sz="2800" dirty="0" smtClean="0"/>
              <a:t> One of a people described in the </a:t>
            </a:r>
            <a:r>
              <a:rPr lang="en-US" sz="2800" i="1" dirty="0" smtClean="0"/>
              <a:t>Odyssey</a:t>
            </a:r>
            <a:r>
              <a:rPr lang="en-US" sz="2800" dirty="0" smtClean="0"/>
              <a:t> who lived in a drugged, indolent state from feeding on the lotus.</a:t>
            </a:r>
          </a:p>
          <a:p>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800" dirty="0"/>
              <a:t>The tone of "The Lotus-Eaters" is melancholic and objective. The atmosphere is surreal, as if the events in the poem are part of a dream. </a:t>
            </a:r>
            <a:endParaRPr lang="en-US" sz="2800" dirty="0" smtClean="0"/>
          </a:p>
          <a:p>
            <a:r>
              <a:rPr lang="en-US" sz="2800" dirty="0" smtClean="0"/>
              <a:t>The atmosphere seems to be infectious. The choices of diction, the pictorial effect, the sound of the lines in perfect tune with the mood, are all exquisite.</a:t>
            </a:r>
          </a:p>
          <a:p>
            <a:r>
              <a:rPr lang="en-US" sz="2800" dirty="0" smtClean="0"/>
              <a:t>The poem can be read as a post-colonial text, highlighting the civilizing mission of the colonizers in their colonies, at the height of British Imperial power.</a:t>
            </a:r>
            <a:r>
              <a:rPr lang="en-US" sz="2800" dirty="0"/>
              <a:t/>
            </a:r>
            <a:br>
              <a:rPr lang="en-US" sz="2800" dirty="0"/>
            </a:br>
            <a:r>
              <a:rPr lang="en-US" sz="2800" dirty="0"/>
              <a:t/>
            </a:r>
            <a:br>
              <a:rPr lang="en-US" sz="2800" dirty="0"/>
            </a:b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The poem was inspired by a trip to Spain and the </a:t>
            </a:r>
            <a:r>
              <a:rPr lang="en-US" sz="2800" dirty="0" err="1" smtClean="0"/>
              <a:t>Pyrenes</a:t>
            </a:r>
            <a:r>
              <a:rPr lang="en-US" sz="2800" dirty="0" smtClean="0"/>
              <a:t> with Arthur </a:t>
            </a:r>
            <a:r>
              <a:rPr lang="en-US" sz="2800" dirty="0" err="1" smtClean="0"/>
              <a:t>Hallam</a:t>
            </a:r>
            <a:r>
              <a:rPr lang="en-US" sz="2800" dirty="0" smtClean="0"/>
              <a:t>.</a:t>
            </a:r>
          </a:p>
          <a:p>
            <a:pPr>
              <a:buNone/>
            </a:pP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Courage!" he said, and pointed toward the land, </a:t>
            </a:r>
            <a:br>
              <a:rPr lang="en-US" sz="2800" dirty="0" smtClean="0"/>
            </a:br>
            <a:r>
              <a:rPr lang="en-US" sz="2800" dirty="0" smtClean="0"/>
              <a:t>"This mounting wave will roll us shoreward soon." </a:t>
            </a:r>
            <a:br>
              <a:rPr lang="en-US" sz="2800" dirty="0" smtClean="0"/>
            </a:br>
            <a:r>
              <a:rPr lang="en-US" sz="2800" dirty="0" smtClean="0"/>
              <a:t>In the afternoon they came </a:t>
            </a:r>
            <a:r>
              <a:rPr lang="en-US" sz="2800" b="1" dirty="0" smtClean="0"/>
              <a:t>unto a land </a:t>
            </a:r>
            <a:r>
              <a:rPr lang="en-US" sz="2800" dirty="0" smtClean="0"/>
              <a:t/>
            </a:r>
            <a:br>
              <a:rPr lang="en-US" sz="2800" dirty="0" smtClean="0"/>
            </a:br>
            <a:r>
              <a:rPr lang="en-US" sz="2800" dirty="0" smtClean="0"/>
              <a:t>In which it seemed </a:t>
            </a:r>
            <a:r>
              <a:rPr lang="en-US" sz="2800" b="1" dirty="0" smtClean="0"/>
              <a:t>always afternoon.</a:t>
            </a:r>
            <a:r>
              <a:rPr lang="en-US" sz="2800" dirty="0" smtClean="0"/>
              <a:t> </a:t>
            </a:r>
          </a:p>
          <a:p>
            <a:pPr>
              <a:buNone/>
            </a:pPr>
            <a:endParaRPr lang="en-US" sz="2800" dirty="0"/>
          </a:p>
          <a:p>
            <a:pPr>
              <a:buNone/>
            </a:pPr>
            <a:r>
              <a:rPr lang="en-US" sz="2800" dirty="0"/>
              <a:t>While Odysseus and his men are sailing home from Troy, a storm blows them to the shore of a strange land where time stands still and the air seems to breathe like a weary dreamer. </a:t>
            </a:r>
            <a:r>
              <a:rPr lang="en-US" sz="2800" dirty="0" smtClean="0"/>
              <a:t/>
            </a:r>
            <a:br>
              <a:rPr lang="en-US" sz="2800" dirty="0" smtClean="0"/>
            </a:b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524000"/>
            <a:ext cx="8382000" cy="4754563"/>
          </a:xfrm>
        </p:spPr>
        <p:txBody>
          <a:bodyPr>
            <a:normAutofit/>
          </a:bodyPr>
          <a:lstStyle/>
          <a:p>
            <a:pPr>
              <a:buNone/>
            </a:pPr>
            <a:r>
              <a:rPr lang="en-US" sz="2800" dirty="0" smtClean="0"/>
              <a:t>	All round the coast the</a:t>
            </a:r>
            <a:r>
              <a:rPr lang="en-US" sz="2800" b="1" dirty="0" smtClean="0"/>
              <a:t> languid air </a:t>
            </a:r>
            <a:r>
              <a:rPr lang="en-US" sz="2800" dirty="0" smtClean="0"/>
              <a:t>did </a:t>
            </a:r>
            <a:r>
              <a:rPr lang="en-US" sz="2800" b="1" dirty="0" smtClean="0"/>
              <a:t>swoon,</a:t>
            </a:r>
            <a:r>
              <a:rPr lang="en-US" sz="2800" dirty="0" smtClean="0"/>
              <a:t> </a:t>
            </a:r>
            <a:br>
              <a:rPr lang="en-US" sz="2800" dirty="0" smtClean="0"/>
            </a:br>
            <a:r>
              <a:rPr lang="en-US" sz="2800" b="1" dirty="0" smtClean="0"/>
              <a:t>Breathing like one that hath a weary dream. </a:t>
            </a:r>
            <a:br>
              <a:rPr lang="en-US" sz="2800" b="1" dirty="0" smtClean="0"/>
            </a:br>
            <a:r>
              <a:rPr lang="en-US" sz="2800" dirty="0" smtClean="0"/>
              <a:t>Full-faced above the valley stood the moon; </a:t>
            </a:r>
            <a:br>
              <a:rPr lang="en-US" sz="2800" dirty="0" smtClean="0"/>
            </a:br>
            <a:r>
              <a:rPr lang="en-US" sz="2800" dirty="0" smtClean="0"/>
              <a:t>And like a </a:t>
            </a:r>
            <a:r>
              <a:rPr lang="en-US" sz="2800" b="1" dirty="0" smtClean="0"/>
              <a:t>downward smoke,</a:t>
            </a:r>
            <a:r>
              <a:rPr lang="en-US" sz="2800" dirty="0" smtClean="0"/>
              <a:t> the slender stream </a:t>
            </a:r>
            <a:br>
              <a:rPr lang="en-US" sz="2800" dirty="0" smtClean="0"/>
            </a:br>
            <a:r>
              <a:rPr lang="en-US" sz="2800" dirty="0" smtClean="0"/>
              <a:t>Along the cliff to fall and </a:t>
            </a:r>
            <a:r>
              <a:rPr lang="en-US" sz="2800" b="1" dirty="0" smtClean="0"/>
              <a:t>pause and fall</a:t>
            </a:r>
            <a:r>
              <a:rPr lang="en-US" sz="2800" dirty="0" smtClean="0"/>
              <a:t> did seem.</a:t>
            </a:r>
          </a:p>
          <a:p>
            <a:pPr>
              <a:buNone/>
            </a:pPr>
            <a:endParaRPr lang="en-US" sz="2800" dirty="0"/>
          </a:p>
          <a:p>
            <a:pPr>
              <a:buNone/>
            </a:pPr>
            <a:r>
              <a:rPr lang="en-US" sz="2800" dirty="0"/>
              <a:t>There is a full moon in the afternoon sky. Streams are all around, effusing mist, and a sparkling river flows to the sea. </a:t>
            </a:r>
            <a:r>
              <a:rPr lang="en-US" sz="2800" dirty="0" smtClean="0"/>
              <a:t> </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 land of streams! some, like a </a:t>
            </a:r>
            <a:r>
              <a:rPr lang="en-US" sz="2800" b="1" dirty="0" smtClean="0"/>
              <a:t>downward smoke</a:t>
            </a:r>
            <a:r>
              <a:rPr lang="en-US" sz="2800" dirty="0" smtClean="0"/>
              <a:t>, </a:t>
            </a:r>
            <a:br>
              <a:rPr lang="en-US" sz="2800" dirty="0" smtClean="0"/>
            </a:br>
            <a:r>
              <a:rPr lang="en-US" sz="2800" b="1" dirty="0" smtClean="0"/>
              <a:t>Slow-dropping veils</a:t>
            </a:r>
            <a:r>
              <a:rPr lang="en-US" sz="2800" dirty="0" smtClean="0"/>
              <a:t> of thinnest lawn, did go; </a:t>
            </a:r>
            <a:br>
              <a:rPr lang="en-US" sz="2800" dirty="0" smtClean="0"/>
            </a:br>
            <a:r>
              <a:rPr lang="en-US" sz="2800" dirty="0" smtClean="0"/>
              <a:t>And some thro' wavering lights and shadows broke, </a:t>
            </a:r>
            <a:br>
              <a:rPr lang="en-US" sz="2800" dirty="0" smtClean="0"/>
            </a:br>
            <a:r>
              <a:rPr lang="en-US" sz="2800" dirty="0" smtClean="0"/>
              <a:t>Rolling a </a:t>
            </a:r>
            <a:r>
              <a:rPr lang="en-US" sz="2800" b="1" dirty="0" err="1" smtClean="0"/>
              <a:t>slumbrous</a:t>
            </a:r>
            <a:r>
              <a:rPr lang="en-US" sz="2800" b="1" dirty="0" smtClean="0"/>
              <a:t> </a:t>
            </a:r>
            <a:r>
              <a:rPr lang="en-US" sz="2800" dirty="0" smtClean="0"/>
              <a:t>sheet of foam below. </a:t>
            </a:r>
          </a:p>
          <a:p>
            <a:pPr>
              <a:buNone/>
            </a:pPr>
            <a:endParaRPr lang="en-US" sz="2800" dirty="0"/>
          </a:p>
          <a:p>
            <a:pPr>
              <a:buNone/>
            </a:pPr>
            <a:r>
              <a:rPr lang="en-US" sz="2800" dirty="0" smtClean="0"/>
              <a:t/>
            </a:r>
            <a:br>
              <a:rPr lang="en-US" sz="2800" dirty="0" smtClean="0"/>
            </a:b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sz="2800" dirty="0" smtClean="0"/>
              <a:t>	They saw the </a:t>
            </a:r>
            <a:r>
              <a:rPr lang="en-US" sz="2800" b="1" dirty="0" smtClean="0"/>
              <a:t>gleaming river</a:t>
            </a:r>
            <a:r>
              <a:rPr lang="en-US" sz="2800" dirty="0" smtClean="0"/>
              <a:t> seaward flow </a:t>
            </a:r>
            <a:br>
              <a:rPr lang="en-US" sz="2800" dirty="0" smtClean="0"/>
            </a:br>
            <a:r>
              <a:rPr lang="en-US" sz="2800" dirty="0" smtClean="0"/>
              <a:t>From the inner land: far off,</a:t>
            </a:r>
            <a:r>
              <a:rPr lang="en-US" sz="2800" b="1" dirty="0" smtClean="0"/>
              <a:t> three mountain-tops,</a:t>
            </a:r>
            <a:r>
              <a:rPr lang="en-US" sz="2800" dirty="0" smtClean="0"/>
              <a:t> </a:t>
            </a:r>
            <a:br>
              <a:rPr lang="en-US" sz="2800" dirty="0" smtClean="0"/>
            </a:br>
            <a:r>
              <a:rPr lang="en-US" sz="2800" dirty="0" smtClean="0"/>
              <a:t>Three</a:t>
            </a:r>
            <a:r>
              <a:rPr lang="en-US" sz="2800" b="1" dirty="0" smtClean="0"/>
              <a:t> silent pinnacles </a:t>
            </a:r>
            <a:r>
              <a:rPr lang="en-US" sz="2800" dirty="0" smtClean="0"/>
              <a:t>of aged snow, </a:t>
            </a:r>
            <a:br>
              <a:rPr lang="en-US" sz="2800" dirty="0" smtClean="0"/>
            </a:br>
            <a:r>
              <a:rPr lang="en-US" sz="2800" dirty="0" smtClean="0"/>
              <a:t>Stood sunset-</a:t>
            </a:r>
            <a:r>
              <a:rPr lang="en-US" sz="2800" dirty="0" err="1" smtClean="0"/>
              <a:t>flush'd</a:t>
            </a:r>
            <a:r>
              <a:rPr lang="en-US" sz="2800" dirty="0" smtClean="0"/>
              <a:t>: and, </a:t>
            </a:r>
            <a:r>
              <a:rPr lang="en-US" sz="2800" dirty="0" err="1" smtClean="0"/>
              <a:t>dew'd</a:t>
            </a:r>
            <a:r>
              <a:rPr lang="en-US" sz="2800" dirty="0" smtClean="0"/>
              <a:t> with showery drops, </a:t>
            </a:r>
            <a:br>
              <a:rPr lang="en-US" sz="2800" dirty="0" smtClean="0"/>
            </a:br>
            <a:r>
              <a:rPr lang="en-US" sz="2800" dirty="0" smtClean="0"/>
              <a:t>Up-</a:t>
            </a:r>
            <a:r>
              <a:rPr lang="en-US" sz="2800" dirty="0" err="1" smtClean="0"/>
              <a:t>clomb</a:t>
            </a:r>
            <a:r>
              <a:rPr lang="en-US" sz="2800" dirty="0" smtClean="0"/>
              <a:t> the shadowy pine above the woven copse.</a:t>
            </a:r>
          </a:p>
          <a:p>
            <a:pPr>
              <a:buNone/>
            </a:pPr>
            <a:endParaRPr lang="en-US" sz="2800" dirty="0"/>
          </a:p>
          <a:p>
            <a:pPr>
              <a:buNone/>
            </a:pPr>
            <a:r>
              <a:rPr lang="en-US" sz="2800" dirty="0"/>
              <a:t>In the distance are three snow-capped mountain peaks tinged with the color of the lingering western sun. Beyond the mountains are a valley and meadows, flowers and palm trees.</a:t>
            </a:r>
            <a:br>
              <a:rPr lang="en-US" sz="2800" dirty="0"/>
            </a:br>
            <a:r>
              <a:rPr lang="en-US" sz="2800" dirty="0" smtClean="0"/>
              <a:t> </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The </a:t>
            </a:r>
            <a:r>
              <a:rPr lang="en-US" sz="2800" b="1" dirty="0" smtClean="0"/>
              <a:t>charmed sunset</a:t>
            </a:r>
            <a:r>
              <a:rPr lang="en-US" sz="2800" dirty="0" smtClean="0"/>
              <a:t> </a:t>
            </a:r>
            <a:r>
              <a:rPr lang="en-US" sz="2800" dirty="0" err="1" smtClean="0"/>
              <a:t>linger'd</a:t>
            </a:r>
            <a:r>
              <a:rPr lang="en-US" sz="2800" dirty="0" smtClean="0"/>
              <a:t> low adown </a:t>
            </a:r>
            <a:br>
              <a:rPr lang="en-US" sz="2800" dirty="0" smtClean="0"/>
            </a:br>
            <a:r>
              <a:rPr lang="en-US" sz="2800" dirty="0" smtClean="0"/>
              <a:t>In the red West: thro' mountain clefts the dale </a:t>
            </a:r>
            <a:br>
              <a:rPr lang="en-US" sz="2800" dirty="0" smtClean="0"/>
            </a:br>
            <a:r>
              <a:rPr lang="en-US" sz="2800" dirty="0" smtClean="0"/>
              <a:t>Was seen far inland, and the yellow down </a:t>
            </a:r>
            <a:br>
              <a:rPr lang="en-US" sz="2800" dirty="0" smtClean="0"/>
            </a:br>
            <a:r>
              <a:rPr lang="en-US" sz="2800" dirty="0" err="1" smtClean="0"/>
              <a:t>Border'd</a:t>
            </a:r>
            <a:r>
              <a:rPr lang="en-US" sz="2800" dirty="0" smtClean="0"/>
              <a:t> with palm, and many a winding vale </a:t>
            </a:r>
            <a:br>
              <a:rPr lang="en-US" sz="2800" dirty="0" smtClean="0"/>
            </a:br>
            <a:r>
              <a:rPr lang="en-US" sz="2800" dirty="0" smtClean="0"/>
              <a:t>And meadow, set with slender galingale; </a:t>
            </a:r>
          </a:p>
          <a:p>
            <a:pPr>
              <a:buNone/>
            </a:pPr>
            <a:endParaRPr lang="en-US" sz="2800" dirty="0"/>
          </a:p>
          <a:p>
            <a:pPr>
              <a:buNone/>
            </a:pPr>
            <a:r>
              <a:rPr lang="en-US" sz="2800" dirty="0" smtClean="0"/>
              <a:t>Galingale: plant of ginger family with aromatic qualities</a:t>
            </a:r>
            <a:br>
              <a:rPr lang="en-US" sz="2800" dirty="0" smtClean="0"/>
            </a:b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 land where </a:t>
            </a:r>
            <a:r>
              <a:rPr lang="en-US" sz="2800" b="1" dirty="0" smtClean="0"/>
              <a:t>all things always </a:t>
            </a:r>
            <a:r>
              <a:rPr lang="en-US" sz="2800" b="1" dirty="0" err="1" smtClean="0"/>
              <a:t>seem'd</a:t>
            </a:r>
            <a:r>
              <a:rPr lang="en-US" sz="2800" b="1" dirty="0" smtClean="0"/>
              <a:t> the same!</a:t>
            </a:r>
            <a:r>
              <a:rPr lang="en-US" sz="2800" dirty="0" smtClean="0"/>
              <a:t> </a:t>
            </a:r>
            <a:br>
              <a:rPr lang="en-US" sz="2800" dirty="0" smtClean="0"/>
            </a:br>
            <a:r>
              <a:rPr lang="en-US" sz="2800" dirty="0" smtClean="0"/>
              <a:t>And round about the keel with faces pale, </a:t>
            </a:r>
            <a:br>
              <a:rPr lang="en-US" sz="2800" dirty="0" smtClean="0"/>
            </a:br>
            <a:r>
              <a:rPr lang="en-US" sz="2800" b="1" dirty="0" smtClean="0"/>
              <a:t>Dark faces pale against that rosy flame,</a:t>
            </a:r>
            <a:r>
              <a:rPr lang="en-US" sz="2800" dirty="0" smtClean="0"/>
              <a:t> </a:t>
            </a:r>
            <a:br>
              <a:rPr lang="en-US" sz="2800" dirty="0" smtClean="0"/>
            </a:br>
            <a:r>
              <a:rPr lang="en-US" sz="2800" b="1" dirty="0" smtClean="0"/>
              <a:t>The mild-eyed melancholy </a:t>
            </a:r>
            <a:r>
              <a:rPr lang="en-US" sz="2800" b="1" dirty="0" err="1" smtClean="0"/>
              <a:t>Lotos</a:t>
            </a:r>
            <a:r>
              <a:rPr lang="en-US" sz="2800" b="1" dirty="0" smtClean="0"/>
              <a:t>-eaters came.</a:t>
            </a:r>
            <a:r>
              <a:rPr lang="en-US" sz="2800" dirty="0" smtClean="0"/>
              <a:t> </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Branches they bore of that enchanted stem, </a:t>
            </a:r>
            <a:br>
              <a:rPr lang="en-US" sz="2800" b="1" dirty="0" smtClean="0"/>
            </a:br>
            <a:r>
              <a:rPr lang="en-US" sz="2800" dirty="0" smtClean="0"/>
              <a:t>Laden with flower and fruit, whereof they gave </a:t>
            </a:r>
            <a:br>
              <a:rPr lang="en-US" sz="2800" dirty="0" smtClean="0"/>
            </a:br>
            <a:r>
              <a:rPr lang="en-US" sz="2800" dirty="0" smtClean="0"/>
              <a:t>To each, but whoso did receive of them, </a:t>
            </a:r>
            <a:br>
              <a:rPr lang="en-US" sz="2800" dirty="0" smtClean="0"/>
            </a:br>
            <a:r>
              <a:rPr lang="en-US" sz="2800" dirty="0" smtClean="0"/>
              <a:t>And taste, to him the gushing of the wave </a:t>
            </a:r>
          </a:p>
          <a:p>
            <a:pPr>
              <a:buNone/>
            </a:pPr>
            <a:endParaRPr lang="en-US" sz="2800" dirty="0"/>
          </a:p>
          <a:p>
            <a:pPr>
              <a:buNone/>
            </a:pPr>
            <a:r>
              <a:rPr lang="en-US" sz="2800" dirty="0" smtClean="0"/>
              <a:t>Mariner’s in an altered state after they eat </a:t>
            </a:r>
            <a:r>
              <a:rPr lang="en-US" sz="2800" dirty="0" err="1" smtClean="0"/>
              <a:t>lotos</a:t>
            </a:r>
            <a:r>
              <a:rPr lang="en-US" sz="2800" dirty="0" smtClean="0"/>
              <a:t> and forget worldly cares.</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Far </a:t>
            </a:r>
            <a:r>
              <a:rPr lang="en-US" sz="2800" dirty="0" err="1" smtClean="0"/>
              <a:t>far</a:t>
            </a:r>
            <a:r>
              <a:rPr lang="en-US" sz="2800" dirty="0" smtClean="0"/>
              <a:t> away did seem to mourn and rave </a:t>
            </a:r>
            <a:br>
              <a:rPr lang="en-US" sz="2800" dirty="0" smtClean="0"/>
            </a:br>
            <a:r>
              <a:rPr lang="en-US" sz="2800" dirty="0" smtClean="0"/>
              <a:t>On alien shores; and</a:t>
            </a:r>
            <a:r>
              <a:rPr lang="en-US" sz="2800" b="1" dirty="0" smtClean="0"/>
              <a:t> if his fellow </a:t>
            </a:r>
            <a:r>
              <a:rPr lang="en-US" sz="2800" b="1" dirty="0" err="1" smtClean="0"/>
              <a:t>spake</a:t>
            </a:r>
            <a:r>
              <a:rPr lang="en-US" sz="2800" b="1" dirty="0" smtClean="0"/>
              <a:t>, </a:t>
            </a:r>
            <a:br>
              <a:rPr lang="en-US" sz="2800" b="1" dirty="0" smtClean="0"/>
            </a:br>
            <a:r>
              <a:rPr lang="en-US" sz="2800" b="1" dirty="0" smtClean="0"/>
              <a:t>His voice was thin, as voices from the grave;</a:t>
            </a:r>
            <a:r>
              <a:rPr lang="en-US" sz="2800" dirty="0" smtClean="0"/>
              <a:t> </a:t>
            </a:r>
            <a:br>
              <a:rPr lang="en-US" sz="2800" dirty="0" smtClean="0"/>
            </a:br>
            <a:r>
              <a:rPr lang="en-US" sz="2800" dirty="0" smtClean="0"/>
              <a:t>And deep-asleep he </a:t>
            </a:r>
            <a:r>
              <a:rPr lang="en-US" sz="2800" dirty="0" err="1" smtClean="0"/>
              <a:t>seem'd</a:t>
            </a:r>
            <a:r>
              <a:rPr lang="en-US" sz="2800" dirty="0" smtClean="0"/>
              <a:t>, yet all awake, </a:t>
            </a:r>
            <a:br>
              <a:rPr lang="en-US" sz="2800" dirty="0" smtClean="0"/>
            </a:br>
            <a:r>
              <a:rPr lang="en-US" sz="2800" b="1" dirty="0" smtClean="0"/>
              <a:t>And music in his ears his beating heart did make.</a:t>
            </a:r>
          </a:p>
          <a:p>
            <a:pPr>
              <a:buNone/>
            </a:pPr>
            <a:endParaRPr lang="en-US" sz="2800" b="1" dirty="0"/>
          </a:p>
          <a:p>
            <a:pPr>
              <a:buNone/>
            </a:pPr>
            <a:r>
              <a:rPr lang="en-US" sz="2800" dirty="0" smtClean="0"/>
              <a:t>They entered in an entrance state.</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5</a:t>
            </a:r>
            <a:endParaRPr lang="en-US" dirty="0"/>
          </a:p>
        </p:txBody>
      </p:sp>
      <p:sp>
        <p:nvSpPr>
          <p:cNvPr id="3" name="Content Placeholder 2"/>
          <p:cNvSpPr>
            <a:spLocks noGrp="1"/>
          </p:cNvSpPr>
          <p:nvPr>
            <p:ph idx="1"/>
          </p:nvPr>
        </p:nvSpPr>
        <p:spPr/>
        <p:txBody>
          <a:bodyPr>
            <a:normAutofit/>
          </a:bodyPr>
          <a:lstStyle/>
          <a:p>
            <a:pPr>
              <a:buNone/>
            </a:pPr>
            <a:r>
              <a:rPr lang="en-US" sz="2800" dirty="0" smtClean="0"/>
              <a:t>	They sat them down upon the</a:t>
            </a:r>
            <a:r>
              <a:rPr lang="en-US" sz="2800" b="1" dirty="0" smtClean="0"/>
              <a:t> yellow sand, </a:t>
            </a:r>
            <a:br>
              <a:rPr lang="en-US" sz="2800" b="1" dirty="0" smtClean="0"/>
            </a:br>
            <a:r>
              <a:rPr lang="en-US" sz="2800" dirty="0" smtClean="0"/>
              <a:t>Between the sun and moon upon the shore; </a:t>
            </a:r>
            <a:br>
              <a:rPr lang="en-US" sz="2800" dirty="0" smtClean="0"/>
            </a:br>
            <a:r>
              <a:rPr lang="en-US" sz="2800" dirty="0" smtClean="0"/>
              <a:t>And</a:t>
            </a:r>
            <a:r>
              <a:rPr lang="en-US" sz="2800" b="1" dirty="0" smtClean="0"/>
              <a:t> sweet it was to dream of Fatherland, </a:t>
            </a:r>
            <a:br>
              <a:rPr lang="en-US" sz="2800" b="1" dirty="0" smtClean="0"/>
            </a:br>
            <a:r>
              <a:rPr lang="en-US" sz="2800" dirty="0" smtClean="0"/>
              <a:t>Of child, and wife, and slave; but evermore</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Most</a:t>
            </a:r>
            <a:r>
              <a:rPr lang="en-US" sz="2800" b="1" dirty="0" smtClean="0"/>
              <a:t> weary </a:t>
            </a:r>
            <a:r>
              <a:rPr lang="en-US" sz="2800" dirty="0" err="1" smtClean="0"/>
              <a:t>seem'd</a:t>
            </a:r>
            <a:r>
              <a:rPr lang="en-US" sz="2800" dirty="0" smtClean="0"/>
              <a:t> the sea,</a:t>
            </a:r>
            <a:r>
              <a:rPr lang="en-US" sz="2800" b="1" dirty="0" smtClean="0"/>
              <a:t> weary </a:t>
            </a:r>
            <a:r>
              <a:rPr lang="en-US" sz="2800" dirty="0" smtClean="0"/>
              <a:t>the oar, </a:t>
            </a:r>
            <a:br>
              <a:rPr lang="en-US" sz="2800" dirty="0" smtClean="0"/>
            </a:br>
            <a:r>
              <a:rPr lang="en-US" sz="2800" b="1" dirty="0" smtClean="0"/>
              <a:t>Weary </a:t>
            </a:r>
            <a:r>
              <a:rPr lang="en-US" sz="2800" dirty="0" smtClean="0"/>
              <a:t>the wandering fields of barren foam. </a:t>
            </a:r>
            <a:br>
              <a:rPr lang="en-US" sz="2800" dirty="0" smtClean="0"/>
            </a:br>
            <a:r>
              <a:rPr lang="en-US" sz="2800" dirty="0" smtClean="0"/>
              <a:t>Then some one said, </a:t>
            </a:r>
            <a:r>
              <a:rPr lang="en-US" sz="2800" b="1" dirty="0" smtClean="0"/>
              <a:t>"We will return no more";</a:t>
            </a:r>
            <a:r>
              <a:rPr lang="en-US" sz="2800" dirty="0" smtClean="0"/>
              <a:t> </a:t>
            </a:r>
            <a:br>
              <a:rPr lang="en-US" sz="2800" dirty="0" smtClean="0"/>
            </a:br>
            <a:r>
              <a:rPr lang="en-US" sz="2800" b="1" dirty="0" smtClean="0"/>
              <a:t>And all at once they sang, "Our island home </a:t>
            </a:r>
            <a:br>
              <a:rPr lang="en-US" sz="2800" b="1" dirty="0" smtClean="0"/>
            </a:br>
            <a:r>
              <a:rPr lang="en-US" sz="2800" dirty="0" smtClean="0"/>
              <a:t>Is far beyond the wave; we will no longer roam."</a:t>
            </a:r>
          </a:p>
          <a:p>
            <a:pPr>
              <a:buNone/>
            </a:pPr>
            <a:endParaRPr lang="en-US" sz="2800" dirty="0" smtClean="0"/>
          </a:p>
          <a:p>
            <a:pPr>
              <a:buNone/>
            </a:pP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rmAutofit/>
          </a:bodyPr>
          <a:lstStyle/>
          <a:p>
            <a:r>
              <a:rPr lang="en-US" sz="2800" dirty="0" smtClean="0"/>
              <a:t>Poem describes the human condition and its interest centers in the conflict between the sense of responsibility and desire to take pleasure.</a:t>
            </a:r>
          </a:p>
          <a:p>
            <a:r>
              <a:rPr lang="en-US" sz="2800" dirty="0" smtClean="0"/>
              <a:t>Also, it paints the Victorian passion for progress and colonization in far off lands.</a:t>
            </a:r>
          </a:p>
          <a:p>
            <a:r>
              <a:rPr lang="en-US" sz="2800" dirty="0" smtClean="0"/>
              <a:t>Nature, in that place, is indolent and sluggish: the place seems to create a feeling of aversion for active life.</a:t>
            </a:r>
          </a:p>
          <a:p>
            <a:r>
              <a:rPr lang="en-US" sz="2800" dirty="0" smtClean="0"/>
              <a:t>Yet there is charm in the glow of sunset.</a:t>
            </a:r>
          </a:p>
          <a:p>
            <a:endParaRPr lang="en-US" sz="2800" dirty="0" smtClean="0"/>
          </a:p>
          <a:p>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It reflects the ambivalent attitude of the British towards their colonies and the colonizers – they are at the same time attracted and repelled by the locals.</a:t>
            </a:r>
          </a:p>
          <a:p>
            <a:r>
              <a:rPr lang="en-US" sz="2800" dirty="0" smtClean="0"/>
              <a:t>It is a land where nothing seems to change, the inhabitants are dull faced – hinting at lack of progress and backwardness of the locals.</a:t>
            </a:r>
          </a:p>
          <a:p>
            <a:r>
              <a:rPr lang="en-US" sz="2800" dirty="0" smtClean="0"/>
              <a:t>The opening word ‘courage’ also hints at the laborious task the Europeans have taken upon themselves, that is to civilize the colonizers.</a:t>
            </a:r>
            <a:endParaRPr lang="en-US"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the reference to ‘Fatherland’ in stanza 4 shows what critics have viewed as the patriarchal role of the colonizers with respect to </a:t>
            </a:r>
            <a:r>
              <a:rPr lang="en-US" sz="2800" smtClean="0"/>
              <a:t>the locals.</a:t>
            </a:r>
            <a:endParaRPr lang="en-US" sz="2800" dirty="0" smtClean="0"/>
          </a:p>
          <a:p>
            <a:r>
              <a:rPr lang="en-US" sz="2800" dirty="0" smtClean="0"/>
              <a:t>By appropriate imagery and subtle use of significant words, the poet has been successful in creating an atmosphere of drowsiness and languor.</a:t>
            </a:r>
          </a:p>
          <a:p>
            <a:r>
              <a:rPr lang="en-US" sz="2800" dirty="0" smtClean="0"/>
              <a:t>The landscape is obviously unreal and imaginary but the details of the scenery are taken from things seen in the </a:t>
            </a:r>
            <a:r>
              <a:rPr lang="en-US" sz="2800" dirty="0" err="1" smtClean="0"/>
              <a:t>Pyrenes</a:t>
            </a:r>
            <a:r>
              <a:rPr lang="en-US" sz="2800" dirty="0" smtClean="0"/>
              <a:t>. </a:t>
            </a:r>
          </a:p>
          <a:p>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884</Words>
  <Application>Microsoft Office PowerPoint</Application>
  <PresentationFormat>On-screen Show (4:3)</PresentationFormat>
  <Paragraphs>111</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St. Agnes Eve</vt:lpstr>
      <vt:lpstr>About the poem</vt:lpstr>
      <vt:lpstr>Slide 3</vt:lpstr>
      <vt:lpstr>Slide 4</vt:lpstr>
      <vt:lpstr>Slide 5</vt:lpstr>
      <vt:lpstr>Slide 6</vt:lpstr>
      <vt:lpstr>Slide 7</vt:lpstr>
      <vt:lpstr>Stanza 2</vt:lpstr>
      <vt:lpstr>Slide 9</vt:lpstr>
      <vt:lpstr>Slide 10</vt:lpstr>
      <vt:lpstr>Stanza 3</vt:lpstr>
      <vt:lpstr>Slide 12</vt:lpstr>
      <vt:lpstr>Slide 13</vt:lpstr>
      <vt:lpstr>Analysis </vt:lpstr>
      <vt:lpstr>The Lotus Eaters</vt:lpstr>
      <vt:lpstr>About the poem</vt:lpstr>
      <vt:lpstr>Slide 17</vt:lpstr>
      <vt:lpstr>Slide 18</vt:lpstr>
      <vt:lpstr>Slide 19</vt:lpstr>
      <vt:lpstr>Stanza 1</vt:lpstr>
      <vt:lpstr>Slide 21</vt:lpstr>
      <vt:lpstr>Stanza 2</vt:lpstr>
      <vt:lpstr>Slide 23</vt:lpstr>
      <vt:lpstr>Stanza 3</vt:lpstr>
      <vt:lpstr>Slide 25</vt:lpstr>
      <vt:lpstr>Stanza 4</vt:lpstr>
      <vt:lpstr>Slide 27</vt:lpstr>
      <vt:lpstr>Stanza 5</vt:lpstr>
      <vt:lpstr>Slide 29</vt:lpstr>
      <vt:lpstr>Analysis </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Agnes Eve</dc:title>
  <dc:creator>Acer</dc:creator>
  <cp:lastModifiedBy>Acer</cp:lastModifiedBy>
  <cp:revision>13</cp:revision>
  <dcterms:created xsi:type="dcterms:W3CDTF">2013-05-20T06:37:23Z</dcterms:created>
  <dcterms:modified xsi:type="dcterms:W3CDTF">2013-05-20T08:47:18Z</dcterms:modified>
</cp:coreProperties>
</file>