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8" r:id="rId8"/>
    <p:sldId id="261" r:id="rId9"/>
    <p:sldId id="263" r:id="rId10"/>
    <p:sldId id="264" r:id="rId11"/>
    <p:sldId id="265" r:id="rId12"/>
    <p:sldId id="266" r:id="rId13"/>
    <p:sldId id="267" r:id="rId14"/>
    <p:sldId id="269" r:id="rId15"/>
    <p:sldId id="270" r:id="rId16"/>
    <p:sldId id="271" r:id="rId17"/>
    <p:sldId id="273" r:id="rId18"/>
    <p:sldId id="274" r:id="rId19"/>
    <p:sldId id="275" r:id="rId20"/>
    <p:sldId id="276"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5/20/2013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5/20/2013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5/20/2013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5/20/2013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5/20/2013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5/20/2013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5/20/2013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Alfred Tennyson</a:t>
            </a:r>
            <a:endParaRPr lang="en-US" dirty="0"/>
          </a:p>
        </p:txBody>
      </p:sp>
      <p:sp>
        <p:nvSpPr>
          <p:cNvPr id="3" name="Subtitle 2"/>
          <p:cNvSpPr>
            <a:spLocks noGrp="1"/>
          </p:cNvSpPr>
          <p:nvPr>
            <p:ph type="subTitle" idx="1"/>
          </p:nvPr>
        </p:nvSpPr>
        <p:spPr/>
        <p:txBody>
          <a:bodyPr/>
          <a:lstStyle/>
          <a:p>
            <a:r>
              <a:rPr lang="en-US" dirty="0" smtClean="0"/>
              <a:t>Lecture 19</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Poet</a:t>
            </a:r>
            <a:endParaRPr lang="en-US" dirty="0"/>
          </a:p>
        </p:txBody>
      </p:sp>
      <p:sp>
        <p:nvSpPr>
          <p:cNvPr id="3" name="Content Placeholder 2"/>
          <p:cNvSpPr>
            <a:spLocks noGrp="1"/>
          </p:cNvSpPr>
          <p:nvPr>
            <p:ph idx="1"/>
          </p:nvPr>
        </p:nvSpPr>
        <p:spPr/>
        <p:txBody>
          <a:bodyPr>
            <a:normAutofit fontScale="92500" lnSpcReduction="10000"/>
          </a:bodyPr>
          <a:lstStyle/>
          <a:p>
            <a:r>
              <a:rPr lang="en-US" sz="2800" dirty="0" smtClean="0"/>
              <a:t>Alfred, Lord Tennyson (1809-1892) achieved, what so many poets and writers throughout the centuries were unable to achieve, fame and success during his lifetime.</a:t>
            </a:r>
          </a:p>
          <a:p>
            <a:r>
              <a:rPr lang="en-US" sz="2800" dirty="0" smtClean="0"/>
              <a:t>in 1850, after the publication of “In Memoriam”, he was installed to the position of poet laureate.</a:t>
            </a:r>
          </a:p>
          <a:p>
            <a:r>
              <a:rPr lang="en-US" sz="2800" dirty="0" smtClean="0"/>
              <a:t>As Poet Laureate, he represented the literary voice of the nation and, as such, he made occasional pronouncements on political affairs. For example, “The Charge of the Light Brigade” (1854) described a disastrous battle in the Crimean War and praised the heroism of the British soldiers there.</a:t>
            </a:r>
            <a:endParaRPr lang="en-US"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sz="2800" dirty="0" smtClean="0"/>
              <a:t>In 1859, Tennyson published the first four Idylls of the King, a group of twelve blank-verse narrative poems tracing the story of the legendary King Arthur and the Knights of the Round Table. This collection, dedicated to Prince Albert, enjoyed much popularity among the royal family, who saw Arthur's lengthy reign as a representation of Queen Victoria's 64-year rule (1837-1901).</a:t>
            </a:r>
            <a:endParaRPr lang="en-US" sz="2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2800" dirty="0" smtClean="0"/>
              <a:t>He is the representative poet of Victorian Age. He entered fully into the moods of his age.</a:t>
            </a:r>
          </a:p>
          <a:p>
            <a:r>
              <a:rPr lang="en-US" sz="2800" dirty="0" smtClean="0"/>
              <a:t>His poetry is remarkable for its metrical variety, rich descriptive imagery, and exquisite verbal melodies.</a:t>
            </a:r>
          </a:p>
          <a:p>
            <a:r>
              <a:rPr lang="en-US" sz="2800" dirty="0" smtClean="0"/>
              <a:t>His poetry dealt often with the doubts and difficulties of an age in which established Christian faith and traditional assumptions about man’s nature and destiny were increasingly called into question by science and modern progress. </a:t>
            </a:r>
            <a:endParaRPr lang="en-US"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2800" dirty="0" smtClean="0"/>
              <a:t>Due to his intimate personal problems his poetry is inclined to melancholy, yet through his poetic mastery and distinctive harmony, he conveyed a feeling of reassurance, even serenity.</a:t>
            </a:r>
          </a:p>
          <a:p>
            <a:r>
              <a:rPr lang="en-US" sz="2800" dirty="0" smtClean="0"/>
              <a:t>Tennyson may be seen as the first great English poet to be fully aware of the new picture of man’s place in the universe revealed by modern science.</a:t>
            </a:r>
          </a:p>
          <a:p>
            <a:r>
              <a:rPr lang="en-US" sz="2800" dirty="0" smtClean="0"/>
              <a:t>This feeling sometimes evoked his fears and forebodings, but also gave him greater understanding and depth than other poets of his age.</a:t>
            </a:r>
            <a:endParaRPr 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Break, break, break</a:t>
            </a:r>
            <a:endParaRPr lang="en-US" dirty="0"/>
          </a:p>
        </p:txBody>
      </p:sp>
      <p:sp>
        <p:nvSpPr>
          <p:cNvPr id="5" name="Subtitle 4"/>
          <p:cNvSpPr>
            <a:spLocks noGrp="1"/>
          </p:cNvSpPr>
          <p:nvPr>
            <p:ph type="subTitle" idx="1"/>
          </p:nvPr>
        </p:nvSpPr>
        <p:spPr/>
        <p:txBody>
          <a:bodyPr/>
          <a:lstStyle/>
          <a:p>
            <a:r>
              <a:rPr lang="en-US" dirty="0" smtClean="0"/>
              <a:t>Alfred Tennyson</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poem</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The poem was written in 1834, a year after Tennyson's friend </a:t>
            </a:r>
            <a:r>
              <a:rPr lang="en-US" sz="2800" dirty="0" err="1" smtClean="0"/>
              <a:t>Hallam</a:t>
            </a:r>
            <a:r>
              <a:rPr lang="en-US" sz="2800" dirty="0" smtClean="0"/>
              <a:t> died abroad. </a:t>
            </a:r>
          </a:p>
          <a:p>
            <a:r>
              <a:rPr lang="en-US" sz="2800" dirty="0" smtClean="0"/>
              <a:t>The poem is an elegy that describes Tennyson's feelings of loss after Arthur </a:t>
            </a:r>
            <a:r>
              <a:rPr lang="en-US" sz="2800" dirty="0" err="1" smtClean="0"/>
              <a:t>Hallam</a:t>
            </a:r>
            <a:r>
              <a:rPr lang="en-US" sz="2800" dirty="0" smtClean="0"/>
              <a:t> died and his feelings of isolation while at </a:t>
            </a:r>
            <a:r>
              <a:rPr lang="en-US" sz="2800" dirty="0" err="1" smtClean="0"/>
              <a:t>Maplethorpe</a:t>
            </a:r>
            <a:r>
              <a:rPr lang="en-US" sz="2800" dirty="0" smtClean="0"/>
              <a:t>, Lincolnshire. </a:t>
            </a:r>
          </a:p>
          <a:p>
            <a:r>
              <a:rPr lang="en-US" sz="2800" dirty="0" smtClean="0"/>
              <a:t>In the poem, permanent and lasting images are contrasted with temporariness of human life: man passes away so quickly but the scene of nature remains the same.</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1</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Break, break, break, </a:t>
            </a:r>
          </a:p>
          <a:p>
            <a:pPr>
              <a:buNone/>
            </a:pPr>
            <a:r>
              <a:rPr lang="en-US" sz="2800" b="1" dirty="0" smtClean="0"/>
              <a:t>	On thy cold gray stones, O Sea! </a:t>
            </a:r>
          </a:p>
          <a:p>
            <a:pPr>
              <a:buNone/>
            </a:pPr>
            <a:r>
              <a:rPr lang="en-US" sz="2800" b="1" dirty="0" smtClean="0"/>
              <a:t>	</a:t>
            </a:r>
            <a:r>
              <a:rPr lang="en-US" sz="2800" dirty="0" smtClean="0"/>
              <a:t>And</a:t>
            </a:r>
            <a:r>
              <a:rPr lang="en-US" sz="2800" b="1" dirty="0" smtClean="0"/>
              <a:t> I would </a:t>
            </a:r>
            <a:r>
              <a:rPr lang="en-US" sz="2800" dirty="0" smtClean="0"/>
              <a:t>that my tongue could utter </a:t>
            </a:r>
          </a:p>
          <a:p>
            <a:pPr>
              <a:buNone/>
            </a:pPr>
            <a:r>
              <a:rPr lang="en-US" sz="2800" dirty="0" smtClean="0"/>
              <a:t>	The thoughts that arise in me. </a:t>
            </a:r>
          </a:p>
          <a:p>
            <a:pPr>
              <a:buNone/>
            </a:pPr>
            <a:endParaRPr lang="en-US" sz="2800" dirty="0" smtClean="0"/>
          </a:p>
          <a:p>
            <a:pPr>
              <a:buNone/>
            </a:pPr>
            <a:r>
              <a:rPr lang="en-US" sz="2800" dirty="0" smtClean="0"/>
              <a:t>The effect of repetition and relentless motion of waves create an air of despair.</a:t>
            </a:r>
          </a:p>
          <a:p>
            <a:pPr>
              <a:buNone/>
            </a:pPr>
            <a:r>
              <a:rPr lang="en-US" sz="2800" dirty="0" smtClean="0"/>
              <a:t>He wants to be able to speak out his heart like the waves.</a:t>
            </a:r>
          </a:p>
          <a:p>
            <a:pPr>
              <a:buNone/>
            </a:pPr>
            <a:endParaRPr lang="en-US" sz="28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2</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O, well</a:t>
            </a:r>
            <a:r>
              <a:rPr lang="en-US" sz="2800" dirty="0" smtClean="0"/>
              <a:t> for the fisherman's boy, </a:t>
            </a:r>
          </a:p>
          <a:p>
            <a:pPr>
              <a:buNone/>
            </a:pPr>
            <a:r>
              <a:rPr lang="en-US" sz="2800" dirty="0" smtClean="0"/>
              <a:t>	That </a:t>
            </a:r>
            <a:r>
              <a:rPr lang="en-US" sz="2800" b="1" dirty="0" smtClean="0"/>
              <a:t>he shouts</a:t>
            </a:r>
            <a:r>
              <a:rPr lang="en-US" sz="2800" dirty="0" smtClean="0"/>
              <a:t> with his sister at play! </a:t>
            </a:r>
          </a:p>
          <a:p>
            <a:pPr>
              <a:buNone/>
            </a:pPr>
            <a:r>
              <a:rPr lang="en-US" sz="2800" dirty="0" smtClean="0"/>
              <a:t>	</a:t>
            </a:r>
            <a:r>
              <a:rPr lang="en-US" sz="2800" b="1" dirty="0" smtClean="0"/>
              <a:t>O, well</a:t>
            </a:r>
            <a:r>
              <a:rPr lang="en-US" sz="2800" dirty="0" smtClean="0"/>
              <a:t> for the sailor lad, </a:t>
            </a:r>
          </a:p>
          <a:p>
            <a:pPr>
              <a:buNone/>
            </a:pPr>
            <a:r>
              <a:rPr lang="en-US" sz="2800" dirty="0" smtClean="0"/>
              <a:t>	That </a:t>
            </a:r>
            <a:r>
              <a:rPr lang="en-US" sz="2800" b="1" dirty="0" smtClean="0"/>
              <a:t>he sings </a:t>
            </a:r>
            <a:r>
              <a:rPr lang="en-US" sz="2800" dirty="0" smtClean="0"/>
              <a:t>in his boat on the bay! </a:t>
            </a:r>
          </a:p>
          <a:p>
            <a:pPr>
              <a:buNone/>
            </a:pPr>
            <a:endParaRPr lang="en-US" sz="2800" dirty="0" smtClean="0"/>
          </a:p>
          <a:p>
            <a:pPr>
              <a:buNone/>
            </a:pPr>
            <a:r>
              <a:rPr lang="en-US" sz="2800" dirty="0" smtClean="0"/>
              <a:t>The poet contrasts his mood with the fisherman’s boy and the sailor’s lad. He admires their innocent joy and is sorry that he cannot share it.</a:t>
            </a:r>
          </a:p>
          <a:p>
            <a:pPr>
              <a:buNone/>
            </a:pPr>
            <a:endParaRPr lang="en-US" sz="2800" dirty="0" smtClean="0"/>
          </a:p>
          <a:p>
            <a:pPr>
              <a:buNone/>
            </a:pPr>
            <a:endParaRPr lang="en-US" sz="2800" dirty="0" smtClean="0"/>
          </a:p>
          <a:p>
            <a:endParaRPr lang="en-US" sz="2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3</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And the stately ships go on </a:t>
            </a:r>
          </a:p>
          <a:p>
            <a:pPr>
              <a:buNone/>
            </a:pPr>
            <a:r>
              <a:rPr lang="en-US" sz="2800" dirty="0" smtClean="0"/>
              <a:t>	To their haven under the hill; </a:t>
            </a:r>
          </a:p>
          <a:p>
            <a:pPr>
              <a:buNone/>
            </a:pPr>
            <a:r>
              <a:rPr lang="en-US" sz="2800" dirty="0" smtClean="0"/>
              <a:t>	</a:t>
            </a:r>
            <a:r>
              <a:rPr lang="en-US" sz="2800" b="1" dirty="0" smtClean="0"/>
              <a:t>But O for the touch of a </a:t>
            </a:r>
            <a:r>
              <a:rPr lang="en-US" sz="2800" b="1" dirty="0" err="1" smtClean="0"/>
              <a:t>vanish'd</a:t>
            </a:r>
            <a:r>
              <a:rPr lang="en-US" sz="2800" b="1" dirty="0" smtClean="0"/>
              <a:t> hand,</a:t>
            </a:r>
            <a:r>
              <a:rPr lang="en-US" sz="2800" dirty="0" smtClean="0"/>
              <a:t> </a:t>
            </a:r>
          </a:p>
          <a:p>
            <a:pPr>
              <a:buNone/>
            </a:pPr>
            <a:r>
              <a:rPr lang="en-US" sz="2800" dirty="0" smtClean="0"/>
              <a:t>	And the sound of a voice that is still! </a:t>
            </a:r>
          </a:p>
          <a:p>
            <a:pPr>
              <a:buNone/>
            </a:pPr>
            <a:endParaRPr lang="en-US" sz="2800" dirty="0" smtClean="0"/>
          </a:p>
          <a:p>
            <a:pPr>
              <a:buNone/>
            </a:pPr>
            <a:r>
              <a:rPr lang="en-US" sz="2800" dirty="0" smtClean="0"/>
              <a:t>Everything in nature is unchanged.</a:t>
            </a:r>
          </a:p>
          <a:p>
            <a:pPr>
              <a:buNone/>
            </a:pPr>
            <a:r>
              <a:rPr lang="en-US" sz="2800" dirty="0" smtClean="0"/>
              <a:t/>
            </a:r>
            <a:br>
              <a:rPr lang="en-US" sz="2800" dirty="0" smtClean="0"/>
            </a:br>
            <a:endParaRPr lang="en-US" sz="2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4</a:t>
            </a:r>
            <a:endParaRPr lang="en-US" dirty="0"/>
          </a:p>
        </p:txBody>
      </p:sp>
      <p:sp>
        <p:nvSpPr>
          <p:cNvPr id="3" name="Content Placeholder 2"/>
          <p:cNvSpPr>
            <a:spLocks noGrp="1"/>
          </p:cNvSpPr>
          <p:nvPr>
            <p:ph idx="1"/>
          </p:nvPr>
        </p:nvSpPr>
        <p:spPr/>
        <p:txBody>
          <a:bodyPr>
            <a:normAutofit/>
          </a:bodyPr>
          <a:lstStyle/>
          <a:p>
            <a:pPr>
              <a:buNone/>
            </a:pPr>
            <a:r>
              <a:rPr lang="en-US" sz="2800" dirty="0" smtClean="0"/>
              <a:t>	</a:t>
            </a:r>
            <a:r>
              <a:rPr lang="en-US" sz="2800" b="1" dirty="0" smtClean="0"/>
              <a:t>Break, break, break </a:t>
            </a:r>
          </a:p>
          <a:p>
            <a:pPr>
              <a:buNone/>
            </a:pPr>
            <a:r>
              <a:rPr lang="en-US" sz="2800" b="1" dirty="0" smtClean="0"/>
              <a:t>	At the foot of thy crags, O Sea! </a:t>
            </a:r>
          </a:p>
          <a:p>
            <a:pPr>
              <a:buNone/>
            </a:pPr>
            <a:r>
              <a:rPr lang="en-US" sz="2800" b="1" dirty="0" smtClean="0"/>
              <a:t>	</a:t>
            </a:r>
            <a:r>
              <a:rPr lang="en-US" sz="2800" dirty="0" smtClean="0"/>
              <a:t>But the tender grace of a day that is dead </a:t>
            </a:r>
          </a:p>
          <a:p>
            <a:pPr>
              <a:buNone/>
            </a:pPr>
            <a:r>
              <a:rPr lang="en-US" sz="2800" dirty="0" smtClean="0"/>
              <a:t>	Will never come back to me.</a:t>
            </a:r>
          </a:p>
          <a:p>
            <a:pPr>
              <a:buNone/>
            </a:pPr>
            <a:endParaRPr lang="en-US" sz="2800" dirty="0" smtClean="0"/>
          </a:p>
          <a:p>
            <a:pPr>
              <a:buNone/>
            </a:pPr>
            <a:r>
              <a:rPr lang="en-US" sz="2800" dirty="0" smtClean="0"/>
              <a:t>The refrain or repetition again to emphasize poet’s grief.</a:t>
            </a:r>
          </a:p>
          <a:p>
            <a:pPr>
              <a:buNone/>
            </a:pPr>
            <a:endParaRPr lang="en-US" sz="2800" dirty="0" smtClean="0"/>
          </a:p>
          <a:p>
            <a:pPr>
              <a:buNone/>
            </a:pPr>
            <a:endParaRPr lang="en-US" sz="2800" dirty="0" smtClean="0"/>
          </a:p>
          <a:p>
            <a:pPr>
              <a:buNone/>
            </a:pP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a:t>
            </a:r>
            <a:endParaRPr lang="en-US" dirty="0"/>
          </a:p>
        </p:txBody>
      </p:sp>
      <p:sp>
        <p:nvSpPr>
          <p:cNvPr id="3" name="Content Placeholder 2"/>
          <p:cNvSpPr>
            <a:spLocks noGrp="1"/>
          </p:cNvSpPr>
          <p:nvPr>
            <p:ph idx="1"/>
          </p:nvPr>
        </p:nvSpPr>
        <p:spPr/>
        <p:txBody>
          <a:bodyPr>
            <a:normAutofit lnSpcReduction="10000"/>
          </a:bodyPr>
          <a:lstStyle/>
          <a:p>
            <a:r>
              <a:rPr lang="en-US" sz="2800" dirty="0" smtClean="0"/>
              <a:t>'Break, break, break' is a short poem with an overridingly sad and nostalgic tone. </a:t>
            </a:r>
          </a:p>
          <a:p>
            <a:r>
              <a:rPr lang="en-US" sz="2800" dirty="0" smtClean="0"/>
              <a:t>The poem presents a sea-side image, complete with a wild sea, playing children, fishermen and sailing boats, but Tennyson manipulates these elements to reveal a poem about death and loss. </a:t>
            </a:r>
          </a:p>
          <a:p>
            <a:r>
              <a:rPr lang="en-US" sz="2800" dirty="0" smtClean="0"/>
              <a:t>The themes of memory and nostalgia feature heavily in the poem, and there is a distinct feeling that Tennyson is indeed evoking the memory of someone he has lost. </a:t>
            </a:r>
            <a:endParaRPr lang="en-US" sz="2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sz="2800" dirty="0" smtClean="0"/>
              <a:t>He has drawn a picture of permanent and lasting images in contrast with temporariness of human life.</a:t>
            </a:r>
          </a:p>
          <a:p>
            <a:r>
              <a:rPr lang="en-US" sz="2800" dirty="0" smtClean="0"/>
              <a:t>The metaphor of ‘sea’ is used to emphasize permanence and to show that man passes away so quickly but the scene of nature remains the same.</a:t>
            </a:r>
          </a:p>
          <a:p>
            <a:r>
              <a:rPr lang="en-US" sz="2800" dirty="0" smtClean="0"/>
              <a:t>The world continues to be busy and beautiful, but the happy moments of one’s life never stay.</a:t>
            </a:r>
          </a:p>
          <a:p>
            <a:r>
              <a:rPr lang="en-US" sz="2800" dirty="0" smtClean="0"/>
              <a:t>Poetic devices used are: repetition, metaphor, alliteration</a:t>
            </a:r>
          </a:p>
          <a:p>
            <a:pPr>
              <a:buNone/>
            </a:pPr>
            <a:r>
              <a:rPr lang="en-US" sz="2800" dirty="0" smtClean="0"/>
              <a:t/>
            </a:r>
            <a:br>
              <a:rPr lang="en-US" sz="2800" dirty="0" smtClean="0"/>
            </a:br>
            <a:endParaRPr lang="en-US" sz="28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Tears, Idle Tears</a:t>
            </a:r>
            <a:endParaRPr lang="en-US" dirty="0"/>
          </a:p>
        </p:txBody>
      </p:sp>
      <p:sp>
        <p:nvSpPr>
          <p:cNvPr id="5" name="Subtitle 4"/>
          <p:cNvSpPr>
            <a:spLocks noGrp="1"/>
          </p:cNvSpPr>
          <p:nvPr>
            <p:ph type="subTitle" idx="1"/>
          </p:nvPr>
        </p:nvSpPr>
        <p:spPr/>
        <p:txBody>
          <a:bodyPr/>
          <a:lstStyle/>
          <a:p>
            <a:r>
              <a:rPr lang="en-US" dirty="0" smtClean="0"/>
              <a:t>Alfred Tennyson</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2800" dirty="0" smtClean="0"/>
              <a:t>'Tears, idle tears' was published in 1847, when it first appeared as a lyric embedded within Tennyson's longer poem </a:t>
            </a:r>
            <a:r>
              <a:rPr lang="en-US" sz="2800" i="1" dirty="0" smtClean="0"/>
              <a:t>The Princess: a Medley</a:t>
            </a:r>
            <a:r>
              <a:rPr lang="en-US" sz="2800" dirty="0" smtClean="0"/>
              <a:t>.</a:t>
            </a:r>
          </a:p>
          <a:p>
            <a:r>
              <a:rPr lang="en-US" sz="2800" dirty="0" smtClean="0"/>
              <a:t>Tennyson's "Tears, Idle Tears" is a lyric poem centering on bittersweet memories of the past.</a:t>
            </a:r>
          </a:p>
          <a:p>
            <a:r>
              <a:rPr lang="en-US" sz="2800" dirty="0" smtClean="0"/>
              <a:t>the poem is unrhymed iambic pentameter (blank verse), but several lines do not conform strictly to this pattern. </a:t>
            </a:r>
          </a:p>
          <a:p>
            <a:r>
              <a:rPr lang="en-US" sz="2800" dirty="0" smtClean="0"/>
              <a:t>The poem evokes complex emotions and moods through a mastery of language.</a:t>
            </a:r>
          </a:p>
          <a:p>
            <a:endParaRPr lang="en-US" sz="2800" dirty="0" smtClean="0"/>
          </a:p>
          <a:p>
            <a:endParaRPr lang="en-US" sz="2800" dirty="0" smtClean="0"/>
          </a:p>
          <a:p>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1</a:t>
            </a:r>
            <a:endParaRPr lang="en-US" dirty="0"/>
          </a:p>
        </p:txBody>
      </p:sp>
      <p:sp>
        <p:nvSpPr>
          <p:cNvPr id="3" name="Content Placeholder 2"/>
          <p:cNvSpPr>
            <a:spLocks noGrp="1"/>
          </p:cNvSpPr>
          <p:nvPr>
            <p:ph idx="1"/>
          </p:nvPr>
        </p:nvSpPr>
        <p:spPr/>
        <p:txBody>
          <a:bodyPr>
            <a:noAutofit/>
          </a:bodyPr>
          <a:lstStyle/>
          <a:p>
            <a:pPr>
              <a:buNone/>
            </a:pPr>
            <a:r>
              <a:rPr lang="en-US" sz="2800" dirty="0" smtClean="0"/>
              <a:t>	</a:t>
            </a:r>
            <a:r>
              <a:rPr lang="en-US" sz="2800" b="1" dirty="0" smtClean="0"/>
              <a:t>Tears, idle tears,</a:t>
            </a:r>
            <a:r>
              <a:rPr lang="en-US" sz="2800" dirty="0" smtClean="0"/>
              <a:t> I know not what they mean,</a:t>
            </a:r>
            <a:br>
              <a:rPr lang="en-US" sz="2800" dirty="0" smtClean="0"/>
            </a:br>
            <a:r>
              <a:rPr lang="en-US" sz="2800" dirty="0" smtClean="0"/>
              <a:t>Tears from the depth of some </a:t>
            </a:r>
            <a:r>
              <a:rPr lang="en-US" sz="2800" b="1" dirty="0" smtClean="0"/>
              <a:t>divine despair</a:t>
            </a:r>
            <a:r>
              <a:rPr lang="en-US" sz="2800" dirty="0" smtClean="0"/>
              <a:t/>
            </a:r>
            <a:br>
              <a:rPr lang="en-US" sz="2800" dirty="0" smtClean="0"/>
            </a:br>
            <a:r>
              <a:rPr lang="en-US" sz="2800" dirty="0" smtClean="0"/>
              <a:t>Rise in the heart, and gather to the eyes,</a:t>
            </a:r>
            <a:br>
              <a:rPr lang="en-US" sz="2800" dirty="0" smtClean="0"/>
            </a:br>
            <a:r>
              <a:rPr lang="en-US" sz="2800" dirty="0" smtClean="0"/>
              <a:t>In looking on the </a:t>
            </a:r>
            <a:r>
              <a:rPr lang="en-US" sz="2800" b="1" dirty="0" smtClean="0"/>
              <a:t>happy autumn-fields,</a:t>
            </a:r>
            <a:r>
              <a:rPr lang="en-US" sz="2800" dirty="0" smtClean="0"/>
              <a:t/>
            </a:r>
            <a:br>
              <a:rPr lang="en-US" sz="2800" dirty="0" smtClean="0"/>
            </a:br>
            <a:r>
              <a:rPr lang="en-US" sz="2800" dirty="0" smtClean="0"/>
              <a:t>And thinking of the days that are no more.</a:t>
            </a:r>
          </a:p>
          <a:p>
            <a:pPr>
              <a:buNone/>
            </a:pPr>
            <a:endParaRPr lang="en-US" sz="2800" dirty="0" smtClean="0"/>
          </a:p>
          <a:p>
            <a:pPr>
              <a:buNone/>
            </a:pPr>
            <a:r>
              <a:rPr lang="en-US" sz="2800" dirty="0" smtClean="0"/>
              <a:t>The poet is grieved by sense of loss.</a:t>
            </a:r>
          </a:p>
          <a:p>
            <a:pPr>
              <a:buNone/>
            </a:pPr>
            <a:r>
              <a:rPr lang="en-US" sz="2800" dirty="0" smtClean="0"/>
              <a:t>He cannot link the tears to any specific memory.</a:t>
            </a:r>
          </a:p>
          <a:p>
            <a:pPr>
              <a:buNone/>
            </a:pPr>
            <a:r>
              <a:rPr lang="en-US" sz="2800" dirty="0" smtClean="0"/>
              <a:t/>
            </a:r>
            <a:br>
              <a:rPr lang="en-US" sz="2800" dirty="0" smtClean="0"/>
            </a:br>
            <a:r>
              <a:rPr lang="en-US" sz="2800" dirty="0" smtClean="0"/>
              <a:t/>
            </a:r>
            <a:br>
              <a:rPr lang="en-US" sz="2800" dirty="0" smtClean="0"/>
            </a:br>
            <a:r>
              <a:rPr lang="en-US" sz="2800" dirty="0" smtClean="0"/>
              <a:t/>
            </a:r>
            <a:br>
              <a:rPr lang="en-US" sz="2800" dirty="0" smtClean="0"/>
            </a:br>
            <a:endParaRPr lang="en-US" sz="2800" dirty="0" smtClean="0"/>
          </a:p>
          <a:p>
            <a:pPr>
              <a:buNone/>
            </a:pPr>
            <a:r>
              <a:rPr lang="en-US" sz="2800" dirty="0" smtClean="0"/>
              <a:t/>
            </a:r>
            <a:br>
              <a:rPr lang="en-US" sz="2800" dirty="0" smtClean="0"/>
            </a:br>
            <a:endParaRPr lang="en-US" sz="2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2</a:t>
            </a:r>
            <a:endParaRPr lang="en-US" dirty="0"/>
          </a:p>
        </p:txBody>
      </p:sp>
      <p:sp>
        <p:nvSpPr>
          <p:cNvPr id="3" name="Content Placeholder 2"/>
          <p:cNvSpPr>
            <a:spLocks noGrp="1"/>
          </p:cNvSpPr>
          <p:nvPr>
            <p:ph idx="1"/>
          </p:nvPr>
        </p:nvSpPr>
        <p:spPr/>
        <p:txBody>
          <a:bodyPr>
            <a:noAutofit/>
          </a:bodyPr>
          <a:lstStyle/>
          <a:p>
            <a:pPr>
              <a:buNone/>
            </a:pPr>
            <a:r>
              <a:rPr lang="en-US" sz="2800" dirty="0" smtClean="0"/>
              <a:t>	</a:t>
            </a:r>
            <a:r>
              <a:rPr lang="en-US" sz="2800" b="1" dirty="0" smtClean="0"/>
              <a:t>Fresh as the first beam </a:t>
            </a:r>
            <a:r>
              <a:rPr lang="en-US" sz="2800" dirty="0" smtClean="0"/>
              <a:t>glittering on a sail,</a:t>
            </a:r>
            <a:br>
              <a:rPr lang="en-US" sz="2800" dirty="0" smtClean="0"/>
            </a:br>
            <a:r>
              <a:rPr lang="en-US" sz="2800" dirty="0" smtClean="0"/>
              <a:t>That brings our friends up from the underworld,</a:t>
            </a:r>
            <a:br>
              <a:rPr lang="en-US" sz="2800" dirty="0" smtClean="0"/>
            </a:br>
            <a:r>
              <a:rPr lang="en-US" sz="2800" b="1" dirty="0" smtClean="0"/>
              <a:t>Sad as the last</a:t>
            </a:r>
            <a:r>
              <a:rPr lang="en-US" sz="2800" dirty="0" smtClean="0"/>
              <a:t> which reddens over one</a:t>
            </a:r>
            <a:br>
              <a:rPr lang="en-US" sz="2800" dirty="0" smtClean="0"/>
            </a:br>
            <a:r>
              <a:rPr lang="en-US" sz="2800" dirty="0" smtClean="0"/>
              <a:t>That sinks with all we love below the verge;</a:t>
            </a:r>
            <a:br>
              <a:rPr lang="en-US" sz="2800" dirty="0" smtClean="0"/>
            </a:br>
            <a:r>
              <a:rPr lang="en-US" sz="2800" dirty="0" smtClean="0"/>
              <a:t>So sad, so fresh, the days that are no more.</a:t>
            </a:r>
          </a:p>
          <a:p>
            <a:pPr>
              <a:buNone/>
            </a:pPr>
            <a:endParaRPr lang="en-US" sz="2800" dirty="0" smtClean="0"/>
          </a:p>
          <a:p>
            <a:pPr>
              <a:buNone/>
            </a:pPr>
            <a:r>
              <a:rPr lang="en-US" sz="2800" dirty="0" smtClean="0"/>
              <a:t>The past memories are compared to the first and last beam of sunlight.</a:t>
            </a:r>
          </a:p>
          <a:p>
            <a:pPr>
              <a:buNone/>
            </a:pPr>
            <a:r>
              <a:rPr lang="en-US" sz="2800" dirty="0" smtClean="0"/>
              <a:t>Image of boat bringing and returning the dead to the underworld; also the memories.</a:t>
            </a:r>
            <a:br>
              <a:rPr lang="en-US" sz="2800" dirty="0" smtClean="0"/>
            </a:br>
            <a:endParaRPr lang="en-US" sz="2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3</a:t>
            </a:r>
            <a:endParaRPr lang="en-US" dirty="0"/>
          </a:p>
        </p:txBody>
      </p:sp>
      <p:sp>
        <p:nvSpPr>
          <p:cNvPr id="3" name="Content Placeholder 2"/>
          <p:cNvSpPr>
            <a:spLocks noGrp="1"/>
          </p:cNvSpPr>
          <p:nvPr>
            <p:ph idx="1"/>
          </p:nvPr>
        </p:nvSpPr>
        <p:spPr/>
        <p:txBody>
          <a:bodyPr>
            <a:noAutofit/>
          </a:bodyPr>
          <a:lstStyle/>
          <a:p>
            <a:pPr>
              <a:buNone/>
            </a:pPr>
            <a:r>
              <a:rPr lang="en-US" sz="2800" dirty="0" smtClean="0"/>
              <a:t>	</a:t>
            </a:r>
            <a:r>
              <a:rPr lang="en-US" sz="2800" b="1" dirty="0" smtClean="0"/>
              <a:t> Ah, sad and strange as in dark summer dawns</a:t>
            </a:r>
            <a:br>
              <a:rPr lang="en-US" sz="2800" b="1" dirty="0" smtClean="0"/>
            </a:br>
            <a:r>
              <a:rPr lang="en-US" sz="2800" dirty="0" smtClean="0"/>
              <a:t>The earliest pipe of half-awakened birds</a:t>
            </a:r>
            <a:br>
              <a:rPr lang="en-US" sz="2800" dirty="0" smtClean="0"/>
            </a:br>
            <a:r>
              <a:rPr lang="en-US" sz="2800" dirty="0" smtClean="0"/>
              <a:t>To dying ears, when unto dying eyes</a:t>
            </a:r>
            <a:br>
              <a:rPr lang="en-US" sz="2800" dirty="0" smtClean="0"/>
            </a:br>
            <a:r>
              <a:rPr lang="en-US" sz="2800" dirty="0" smtClean="0"/>
              <a:t>The</a:t>
            </a:r>
            <a:r>
              <a:rPr lang="en-US" sz="2800" b="1" dirty="0" smtClean="0"/>
              <a:t> casement </a:t>
            </a:r>
            <a:r>
              <a:rPr lang="en-US" sz="2800" dirty="0" smtClean="0"/>
              <a:t>slowly grows a</a:t>
            </a:r>
            <a:r>
              <a:rPr lang="en-US" sz="2800" b="1" dirty="0" smtClean="0"/>
              <a:t> glimmering square;</a:t>
            </a:r>
            <a:r>
              <a:rPr lang="en-US" sz="2800" dirty="0" smtClean="0"/>
              <a:t/>
            </a:r>
            <a:br>
              <a:rPr lang="en-US" sz="2800" dirty="0" smtClean="0"/>
            </a:br>
            <a:r>
              <a:rPr lang="en-US" sz="2800" dirty="0" smtClean="0"/>
              <a:t>So sad, so strange, the days that are no more.</a:t>
            </a:r>
          </a:p>
          <a:p>
            <a:pPr>
              <a:buNone/>
            </a:pPr>
            <a:endParaRPr lang="en-US" sz="2800" dirty="0" smtClean="0"/>
          </a:p>
          <a:p>
            <a:pPr>
              <a:buNone/>
            </a:pPr>
            <a:r>
              <a:rPr lang="en-US" sz="2800" dirty="0" smtClean="0"/>
              <a:t>It is strange for the dying man that as his life is ending, an new day is beginning, therefore the songs of birds are sad for him.</a:t>
            </a:r>
          </a:p>
          <a:p>
            <a:pPr>
              <a:buNone/>
            </a:pPr>
            <a:endParaRPr lang="en-US" sz="2800" dirty="0" smtClean="0"/>
          </a:p>
          <a:p>
            <a:pPr>
              <a:buNone/>
            </a:pPr>
            <a:endParaRPr lang="en-US" sz="2800" dirty="0" smtClean="0"/>
          </a:p>
          <a:p>
            <a:pPr>
              <a:buNone/>
            </a:pPr>
            <a:endParaRPr lang="en-US" sz="2800" dirty="0" smtClean="0"/>
          </a:p>
          <a:p>
            <a:pPr>
              <a:buNone/>
            </a:pPr>
            <a:r>
              <a:rPr lang="en-US" sz="2800" dirty="0" smtClean="0"/>
              <a:t/>
            </a:r>
            <a:br>
              <a:rPr lang="en-US" sz="2800" dirty="0" smtClean="0"/>
            </a:br>
            <a:endParaRPr lang="en-US" sz="2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Stanza 4</a:t>
            </a:r>
            <a:endParaRPr lang="en-US" dirty="0"/>
          </a:p>
        </p:txBody>
      </p:sp>
      <p:sp>
        <p:nvSpPr>
          <p:cNvPr id="3" name="Content Placeholder 2"/>
          <p:cNvSpPr>
            <a:spLocks noGrp="1"/>
          </p:cNvSpPr>
          <p:nvPr>
            <p:ph idx="1"/>
          </p:nvPr>
        </p:nvSpPr>
        <p:spPr/>
        <p:txBody>
          <a:bodyPr>
            <a:noAutofit/>
          </a:bodyPr>
          <a:lstStyle/>
          <a:p>
            <a:pPr>
              <a:buNone/>
            </a:pPr>
            <a:r>
              <a:rPr lang="en-US" sz="2800" dirty="0" smtClean="0"/>
              <a:t>	</a:t>
            </a:r>
            <a:r>
              <a:rPr lang="en-US" sz="2800" b="1" dirty="0" smtClean="0"/>
              <a:t>Dear as remembered kisses after death,</a:t>
            </a:r>
            <a:br>
              <a:rPr lang="en-US" sz="2800" b="1" dirty="0" smtClean="0"/>
            </a:br>
            <a:r>
              <a:rPr lang="en-US" sz="2800" dirty="0" smtClean="0"/>
              <a:t>And</a:t>
            </a:r>
            <a:r>
              <a:rPr lang="en-US" sz="2800" b="1" dirty="0" smtClean="0"/>
              <a:t> sweet as those </a:t>
            </a:r>
            <a:r>
              <a:rPr lang="en-US" sz="2800" dirty="0" smtClean="0"/>
              <a:t>by hopeless fancy feigned</a:t>
            </a:r>
            <a:br>
              <a:rPr lang="en-US" sz="2800" dirty="0" smtClean="0"/>
            </a:br>
            <a:r>
              <a:rPr lang="en-US" sz="2800" dirty="0" smtClean="0"/>
              <a:t>On lips that are for others; deep as love,</a:t>
            </a:r>
            <a:br>
              <a:rPr lang="en-US" sz="2800" dirty="0" smtClean="0"/>
            </a:br>
            <a:r>
              <a:rPr lang="en-US" sz="2800" dirty="0" smtClean="0"/>
              <a:t>Deep as first love, and wild with all regret;</a:t>
            </a:r>
            <a:br>
              <a:rPr lang="en-US" sz="2800" dirty="0" smtClean="0"/>
            </a:br>
            <a:r>
              <a:rPr lang="en-US" sz="2800" b="1" dirty="0" smtClean="0"/>
              <a:t>O Death in Life, the days that are no more!</a:t>
            </a:r>
          </a:p>
          <a:p>
            <a:pPr>
              <a:buNone/>
            </a:pPr>
            <a:endParaRPr lang="en-US" sz="2800" b="1" dirty="0" smtClean="0"/>
          </a:p>
          <a:p>
            <a:pPr>
              <a:buNone/>
            </a:pPr>
            <a:r>
              <a:rPr lang="en-US" sz="2800" dirty="0" smtClean="0"/>
              <a:t>the image of ‘death in life’ is culmination of the thoughts expressed in previous stanzas.</a:t>
            </a:r>
          </a:p>
          <a:p>
            <a:pPr>
              <a:buNone/>
            </a:pPr>
            <a:r>
              <a:rPr lang="en-US" sz="2800" dirty="0" smtClean="0"/>
              <a:t>the poet laments the </a:t>
            </a:r>
            <a:r>
              <a:rPr lang="en-US" sz="2800" dirty="0" err="1" smtClean="0"/>
              <a:t>transitoriness</a:t>
            </a:r>
            <a:r>
              <a:rPr lang="en-US" sz="2800" dirty="0" smtClean="0"/>
              <a:t> of life.</a:t>
            </a:r>
          </a:p>
          <a:p>
            <a:pPr>
              <a:buNone/>
            </a:pPr>
            <a:r>
              <a:rPr lang="en-US" sz="2800" b="1" dirty="0" smtClean="0"/>
              <a:t/>
            </a:r>
            <a:br>
              <a:rPr lang="en-US" sz="2800" b="1" dirty="0" smtClean="0"/>
            </a:br>
            <a:endParaRPr lang="en-US" sz="2800" b="1" dirty="0" smtClean="0"/>
          </a:p>
          <a:p>
            <a:pPr>
              <a:buNone/>
            </a:pPr>
            <a:r>
              <a:rPr lang="en-US" sz="2800" dirty="0" smtClean="0"/>
              <a:t/>
            </a:r>
            <a:br>
              <a:rPr lang="en-US" sz="2800" dirty="0" smtClean="0"/>
            </a:br>
            <a:endParaRPr lang="en-US" sz="2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Analysis</a:t>
            </a:r>
            <a:endParaRPr lang="en-US"/>
          </a:p>
        </p:txBody>
      </p:sp>
      <p:sp>
        <p:nvSpPr>
          <p:cNvPr id="3" name="Content Placeholder 2"/>
          <p:cNvSpPr>
            <a:spLocks noGrp="1"/>
          </p:cNvSpPr>
          <p:nvPr>
            <p:ph idx="1"/>
          </p:nvPr>
        </p:nvSpPr>
        <p:spPr/>
        <p:txBody>
          <a:bodyPr>
            <a:normAutofit fontScale="92500" lnSpcReduction="20000"/>
          </a:bodyPr>
          <a:lstStyle/>
          <a:p>
            <a:r>
              <a:rPr lang="en-US" sz="2800" dirty="0" smtClean="0"/>
              <a:t>Tennyson himself said 'Tears, idle tears' was about 'the passion of the past' and 'the yearning that young people occasionally experience for that which seems to have passed away from them for ever'. </a:t>
            </a:r>
          </a:p>
          <a:p>
            <a:r>
              <a:rPr lang="en-US" sz="2800" dirty="0" smtClean="0"/>
              <a:t>Tennyson explained that the idea for this poem came to him when he was at </a:t>
            </a:r>
            <a:r>
              <a:rPr lang="en-US" sz="2800" dirty="0" err="1" smtClean="0"/>
              <a:t>Tintern</a:t>
            </a:r>
            <a:r>
              <a:rPr lang="en-US" sz="2800" dirty="0" smtClean="0"/>
              <a:t> Abbey, not far from </a:t>
            </a:r>
            <a:r>
              <a:rPr lang="en-US" sz="2800" dirty="0" err="1" smtClean="0"/>
              <a:t>Hallam’s</a:t>
            </a:r>
            <a:r>
              <a:rPr lang="en-US" sz="2800" dirty="0" smtClean="0"/>
              <a:t> burial place. </a:t>
            </a:r>
          </a:p>
          <a:p>
            <a:r>
              <a:rPr lang="en-US" sz="2800" dirty="0" smtClean="0"/>
              <a:t>Wordsworth’s poem, too, reflects on the passage of time and the loss of the joys of youth. However, whereas Tennyson laments “the days that are no more” and describes the past as </a:t>
            </a:r>
            <a:r>
              <a:rPr lang="en-US" sz="2800" dirty="0" smtClean="0"/>
              <a:t>a “</a:t>
            </a:r>
            <a:r>
              <a:rPr lang="en-US" sz="2800" dirty="0" smtClean="0"/>
              <a:t>Death in Life,” Wordsworth explicitly states that although the past is no more, he has been compensated for its loss with “other gifts.”</a:t>
            </a:r>
          </a:p>
          <a:p>
            <a:pPr>
              <a:buNone/>
            </a:pPr>
            <a:endParaRPr lang="en-US" sz="2800" dirty="0" smtClean="0"/>
          </a:p>
          <a:p>
            <a:endParaRPr lang="en-US" sz="2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TotalTime>
  <Words>817</Words>
  <Application>Microsoft Office PowerPoint</Application>
  <PresentationFormat>On-screen Show (4:3)</PresentationFormat>
  <Paragraphs>98</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Alfred Tennyson</vt:lpstr>
      <vt:lpstr>About the Poet</vt:lpstr>
      <vt:lpstr>Slide 3</vt:lpstr>
      <vt:lpstr>Slide 4</vt:lpstr>
      <vt:lpstr>Slide 5</vt:lpstr>
      <vt:lpstr>Break, break, break</vt:lpstr>
      <vt:lpstr>About the poem</vt:lpstr>
      <vt:lpstr>Stanza 1</vt:lpstr>
      <vt:lpstr>Stanza 2</vt:lpstr>
      <vt:lpstr>Stanza 3</vt:lpstr>
      <vt:lpstr>Stanza 4</vt:lpstr>
      <vt:lpstr>Analysis</vt:lpstr>
      <vt:lpstr>Slide 13</vt:lpstr>
      <vt:lpstr>Tears, Idle Tears</vt:lpstr>
      <vt:lpstr>Slide 15</vt:lpstr>
      <vt:lpstr>Stanza 1</vt:lpstr>
      <vt:lpstr>Stanza 2</vt:lpstr>
      <vt:lpstr>Stanza 3</vt:lpstr>
      <vt:lpstr>Stanza 4</vt:lpstr>
      <vt:lpstr>Analysis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Alfred Tennyson</dc:title>
  <dc:creator>Sara</dc:creator>
  <cp:lastModifiedBy>vcomsats</cp:lastModifiedBy>
  <cp:revision>13</cp:revision>
  <dcterms:created xsi:type="dcterms:W3CDTF">2006-08-16T00:00:00Z</dcterms:created>
  <dcterms:modified xsi:type="dcterms:W3CDTF">2013-05-20T04:18:51Z</dcterms:modified>
</cp:coreProperties>
</file>