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70" r:id="rId3"/>
    <p:sldId id="257" r:id="rId4"/>
    <p:sldId id="258" r:id="rId5"/>
    <p:sldId id="259" r:id="rId6"/>
    <p:sldId id="260" r:id="rId7"/>
    <p:sldId id="271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B390B7C-BBBD-4237-A64E-E459283C89F2}" type="datetimeFigureOut">
              <a:rPr lang="en-US" smtClean="0"/>
              <a:pPr/>
              <a:t>5/18/2013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943A12-C205-4181-9392-3A381FB65A6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The Last Word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Mathew Arnold</a:t>
            </a:r>
          </a:p>
          <a:p>
            <a:r>
              <a:rPr lang="en-US" dirty="0" smtClean="0"/>
              <a:t>Lecture 18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About the poem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z="2800" dirty="0" smtClean="0"/>
              <a:t>The poem is about the power play of words and unending argument or argument for the sake of argument; everybody wants the last word.</a:t>
            </a:r>
          </a:p>
          <a:p>
            <a:r>
              <a:rPr lang="en-US" sz="2800" dirty="0" smtClean="0"/>
              <a:t>Poet attacks the two groups engaged in debate as if in a battle to achieve victory over the other but in the long debate the actual point is lost.</a:t>
            </a:r>
          </a:p>
          <a:p>
            <a:r>
              <a:rPr lang="en-US" sz="2800" dirty="0" smtClean="0"/>
              <a:t>The message that he gives is that truth is important than language game, and real winner is one who’s humble.</a:t>
            </a:r>
          </a:p>
          <a:p>
            <a:r>
              <a:rPr lang="en-US" sz="2800" dirty="0" smtClean="0"/>
              <a:t>Tone is not serious; written in four stanzas with same rhyme scheme </a:t>
            </a:r>
            <a:r>
              <a:rPr lang="en-US" sz="2800" dirty="0" err="1" smtClean="0"/>
              <a:t>aabb</a:t>
            </a:r>
            <a:r>
              <a:rPr lang="en-US" sz="2800" dirty="0" smtClean="0"/>
              <a:t>, </a:t>
            </a:r>
            <a:r>
              <a:rPr lang="en-US" sz="2800" dirty="0" err="1" smtClean="0"/>
              <a:t>ccdd</a:t>
            </a:r>
            <a:r>
              <a:rPr lang="en-US" sz="2800" dirty="0" smtClean="0"/>
              <a:t>, </a:t>
            </a:r>
            <a:r>
              <a:rPr lang="en-US" sz="2800" dirty="0" err="1" smtClean="0"/>
              <a:t>eeff</a:t>
            </a:r>
            <a:r>
              <a:rPr lang="en-US" sz="2800" dirty="0" smtClean="0"/>
              <a:t>, </a:t>
            </a:r>
            <a:r>
              <a:rPr lang="en-US" sz="2800" dirty="0" err="1" smtClean="0"/>
              <a:t>gghh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600200"/>
            <a:ext cx="8229600" cy="452596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Creep </a:t>
            </a:r>
            <a:r>
              <a:rPr lang="en-US" sz="2800" dirty="0" smtClean="0"/>
              <a:t>into thy </a:t>
            </a:r>
            <a:r>
              <a:rPr lang="en-US" sz="2800" b="1" dirty="0" smtClean="0"/>
              <a:t>narrow bed, </a:t>
            </a:r>
            <a:br>
              <a:rPr lang="en-US" sz="2800" b="1" dirty="0" smtClean="0"/>
            </a:br>
            <a:r>
              <a:rPr lang="en-US" sz="2800" b="1" dirty="0" smtClean="0"/>
              <a:t>Creep, and let no more be said!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b="1" dirty="0" smtClean="0"/>
              <a:t>Vain</a:t>
            </a:r>
            <a:r>
              <a:rPr lang="en-US" sz="2800" dirty="0" smtClean="0"/>
              <a:t> thy onset! all stands fast. </a:t>
            </a:r>
            <a:br>
              <a:rPr lang="en-US" sz="2800" dirty="0" smtClean="0"/>
            </a:br>
            <a:r>
              <a:rPr lang="en-US" sz="2800" b="1" dirty="0" smtClean="0"/>
              <a:t>Thou thyself must break at last.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Creep: lowly image of retreat, of submission</a:t>
            </a:r>
          </a:p>
          <a:p>
            <a:pPr>
              <a:buNone/>
            </a:pPr>
            <a:r>
              <a:rPr lang="en-US" sz="2800" dirty="0" smtClean="0"/>
              <a:t>Narrow bed: narrow ideas</a:t>
            </a:r>
          </a:p>
          <a:p>
            <a:pPr>
              <a:buNone/>
            </a:pPr>
            <a:r>
              <a:rPr lang="en-US" sz="2800" dirty="0" smtClean="0"/>
              <a:t>Vain: proud, sure that only you are right &amp; others wrong</a:t>
            </a:r>
          </a:p>
          <a:p>
            <a:pPr>
              <a:buNone/>
            </a:pPr>
            <a:r>
              <a:rPr lang="en-US" sz="2800" dirty="0" smtClean="0"/>
              <a:t>All stands fast: you stick to your words/arguments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Let the </a:t>
            </a:r>
            <a:r>
              <a:rPr lang="en-US" sz="2800" b="1" dirty="0" smtClean="0"/>
              <a:t>long contention cease!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b="1" dirty="0" smtClean="0"/>
              <a:t>Geese are swans, and swans are geese.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dirty="0" smtClean="0"/>
              <a:t>Let them have it how they will! </a:t>
            </a:r>
            <a:br>
              <a:rPr lang="en-US" sz="2800" dirty="0" smtClean="0"/>
            </a:br>
            <a:r>
              <a:rPr lang="en-US" sz="2800" dirty="0" smtClean="0"/>
              <a:t>Thou art tired: best be still.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line: though they have their differences, they are all the same; no one superior or inferior as they claim.</a:t>
            </a:r>
          </a:p>
          <a:p>
            <a:pPr>
              <a:buNone/>
            </a:pPr>
            <a:r>
              <a:rPr lang="en-US" sz="2800" dirty="0" smtClean="0"/>
              <a:t>Tells the audience to stay indifferent and let them fight it out as want.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sz="2800" dirty="0" smtClean="0"/>
              <a:t>	They out-talked thee, </a:t>
            </a:r>
            <a:r>
              <a:rPr lang="en-US" sz="2800" b="1" dirty="0" smtClean="0"/>
              <a:t>hissed thee, tore thee?</a:t>
            </a:r>
            <a:r>
              <a:rPr lang="en-US" sz="2800" dirty="0" smtClean="0"/>
              <a:t> </a:t>
            </a:r>
            <a:br>
              <a:rPr lang="en-US" sz="2800" dirty="0" smtClean="0"/>
            </a:br>
            <a:r>
              <a:rPr lang="en-US" sz="2800" b="1" dirty="0" smtClean="0"/>
              <a:t>Better men fared thus before thee; </a:t>
            </a:r>
            <a:br>
              <a:rPr lang="en-US" sz="2800" b="1" dirty="0" smtClean="0"/>
            </a:br>
            <a:r>
              <a:rPr lang="en-US" sz="2800" b="1" dirty="0" smtClean="0"/>
              <a:t>Fired their ringing shot and passed, </a:t>
            </a:r>
            <a:br>
              <a:rPr lang="en-US" sz="2800" b="1" dirty="0" smtClean="0"/>
            </a:br>
            <a:r>
              <a:rPr lang="en-US" sz="2800" dirty="0" smtClean="0"/>
              <a:t>Hotly charged - and sank at last.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2</a:t>
            </a:r>
            <a:r>
              <a:rPr lang="en-US" sz="2800" baseline="30000" dirty="0" smtClean="0"/>
              <a:t>nd</a:t>
            </a:r>
            <a:r>
              <a:rPr lang="en-US" sz="2800" dirty="0" smtClean="0"/>
              <a:t> line: suggesting that it has gone on for centuries.</a:t>
            </a:r>
          </a:p>
          <a:p>
            <a:pPr>
              <a:buNone/>
            </a:pPr>
            <a:r>
              <a:rPr lang="en-US" sz="2800" dirty="0" smtClean="0"/>
              <a:t>Better men fared thus: others better than present time intellectuals have sunk and disappeared from history completely.</a:t>
            </a:r>
          </a:p>
          <a:p>
            <a:pPr>
              <a:buNone/>
            </a:pPr>
            <a:r>
              <a:rPr lang="en-US" sz="2800" dirty="0" smtClean="0"/>
              <a:t>Fired their ringing shot: their bold, proud words.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Stanza 4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Charge once more, then, and be dumb! </a:t>
            </a:r>
            <a:br>
              <a:rPr lang="en-US" sz="2800" b="1" dirty="0" smtClean="0"/>
            </a:br>
            <a:r>
              <a:rPr lang="en-US" sz="2800" dirty="0" smtClean="0"/>
              <a:t>Let </a:t>
            </a:r>
            <a:r>
              <a:rPr lang="en-US" sz="2800" b="1" dirty="0" smtClean="0"/>
              <a:t>the victors, </a:t>
            </a:r>
            <a:r>
              <a:rPr lang="en-US" sz="2800" dirty="0" smtClean="0"/>
              <a:t>when they come, </a:t>
            </a:r>
            <a:br>
              <a:rPr lang="en-US" sz="2800" dirty="0" smtClean="0"/>
            </a:br>
            <a:r>
              <a:rPr lang="en-US" sz="2800" dirty="0" smtClean="0"/>
              <a:t>When the</a:t>
            </a:r>
            <a:r>
              <a:rPr lang="en-US" sz="2800" b="1" dirty="0" smtClean="0"/>
              <a:t> forts of folly fall, 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Find thy body by the wall!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Metaphor of fighting armies and battle siege to describe the ironical end to the verbal battle between the groups.</a:t>
            </a:r>
          </a:p>
          <a:p>
            <a:pPr>
              <a:buNone/>
            </a:pPr>
            <a:r>
              <a:rPr lang="en-US" sz="2800" dirty="0" smtClean="0"/>
              <a:t>Forts of folly: false ideas, 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 smtClean="0"/>
              <a:t>There is no winner in an argument as in a battle .</a:t>
            </a:r>
          </a:p>
          <a:p>
            <a:r>
              <a:rPr lang="en-US" sz="2800" dirty="0" smtClean="0"/>
              <a:t>The two fighting armies compared to warring intellectuals, each holding their ground till final victory.</a:t>
            </a:r>
          </a:p>
          <a:p>
            <a:r>
              <a:rPr lang="en-US" sz="2800" dirty="0" smtClean="0"/>
              <a:t>Image of fighting armies in ‘Dover Beach’ also; he had called them ‘ignorant armies’.</a:t>
            </a:r>
          </a:p>
          <a:p>
            <a:r>
              <a:rPr lang="en-US" sz="2800" dirty="0" smtClean="0"/>
              <a:t>Only truth and humility is high value and ‘high seriousness,’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Growing Old</a:t>
            </a:r>
            <a:endParaRPr lang="en-US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Mathew Arnold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What is it to grow old?</a:t>
            </a:r>
            <a:br>
              <a:rPr lang="en-US" sz="2800" dirty="0" smtClean="0"/>
            </a:br>
            <a:r>
              <a:rPr lang="en-US" sz="2800" dirty="0" smtClean="0"/>
              <a:t>Is it to lose </a:t>
            </a:r>
            <a:r>
              <a:rPr lang="en-US" sz="2800" b="1" dirty="0" smtClean="0"/>
              <a:t>the glory of the form,</a:t>
            </a:r>
            <a:br>
              <a:rPr lang="en-US" sz="2800" b="1" dirty="0" smtClean="0"/>
            </a:br>
            <a:r>
              <a:rPr lang="en-US" sz="2800" b="1" dirty="0" smtClean="0"/>
              <a:t>The </a:t>
            </a:r>
            <a:r>
              <a:rPr lang="en-US" sz="2800" b="1" dirty="0" err="1" smtClean="0"/>
              <a:t>lustre</a:t>
            </a:r>
            <a:r>
              <a:rPr lang="en-US" sz="2800" b="1" dirty="0" smtClean="0"/>
              <a:t> of the eye?</a:t>
            </a:r>
            <a:br>
              <a:rPr lang="en-US" sz="2800" b="1" dirty="0" smtClean="0"/>
            </a:br>
            <a:r>
              <a:rPr lang="en-US" sz="2800" dirty="0" smtClean="0"/>
              <a:t>Is it for </a:t>
            </a:r>
            <a:r>
              <a:rPr lang="en-US" sz="2800" b="1" dirty="0" smtClean="0"/>
              <a:t>beauty to forego her wreath?</a:t>
            </a:r>
            <a:br>
              <a:rPr lang="en-US" sz="2800" b="1" dirty="0" smtClean="0"/>
            </a:br>
            <a:r>
              <a:rPr lang="en-US" sz="2800" dirty="0" smtClean="0"/>
              <a:t>Yes, but not for this alone.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Growing old is more than just losing physical beauty.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Is it to feel our strength -</a:t>
            </a:r>
            <a:br>
              <a:rPr lang="en-US" sz="2800" b="1" dirty="0" smtClean="0"/>
            </a:br>
            <a:r>
              <a:rPr lang="en-US" sz="2800" dirty="0" smtClean="0"/>
              <a:t>Not our bloom only, but our strength -decay?</a:t>
            </a:r>
            <a:br>
              <a:rPr lang="en-US" sz="2800" dirty="0" smtClean="0"/>
            </a:br>
            <a:r>
              <a:rPr lang="en-US" sz="2800" dirty="0" smtClean="0"/>
              <a:t>Is it to feel each limb</a:t>
            </a:r>
            <a:br>
              <a:rPr lang="en-US" sz="2800" dirty="0" smtClean="0"/>
            </a:br>
            <a:r>
              <a:rPr lang="en-US" sz="2800" dirty="0" smtClean="0"/>
              <a:t>Grow stiffer, every function less exact,</a:t>
            </a:r>
            <a:br>
              <a:rPr lang="en-US" sz="2800" dirty="0" smtClean="0"/>
            </a:br>
            <a:r>
              <a:rPr lang="en-US" sz="2800" dirty="0" smtClean="0"/>
              <a:t>Each nerve more weakly strung?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Old age affects our mental and physical strength also.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	</a:t>
            </a:r>
            <a:r>
              <a:rPr lang="en-US" sz="2800" b="1" dirty="0" smtClean="0"/>
              <a:t>Yes, this, and more!</a:t>
            </a:r>
            <a:r>
              <a:rPr lang="en-US" sz="2800" dirty="0" smtClean="0"/>
              <a:t> but not,</a:t>
            </a:r>
            <a:br>
              <a:rPr lang="en-US" sz="2800" dirty="0" smtClean="0"/>
            </a:br>
            <a:r>
              <a:rPr lang="en-US" sz="2800" dirty="0" smtClean="0"/>
              <a:t>Ah, 'tis not what in youth we dreamed '</a:t>
            </a:r>
            <a:r>
              <a:rPr lang="en-US" sz="2800" dirty="0" err="1" smtClean="0"/>
              <a:t>twould</a:t>
            </a:r>
            <a:r>
              <a:rPr lang="en-US" sz="2800" dirty="0" smtClean="0"/>
              <a:t> be!</a:t>
            </a:r>
            <a:br>
              <a:rPr lang="en-US" sz="2800" dirty="0" smtClean="0"/>
            </a:br>
            <a:r>
              <a:rPr lang="en-US" sz="2800" dirty="0" err="1" smtClean="0"/>
              <a:t>'Tis</a:t>
            </a:r>
            <a:r>
              <a:rPr lang="en-US" sz="2800" dirty="0" smtClean="0"/>
              <a:t> not to have our life</a:t>
            </a:r>
            <a:br>
              <a:rPr lang="en-US" sz="2800" dirty="0" smtClean="0"/>
            </a:br>
            <a:r>
              <a:rPr lang="en-US" sz="2800" dirty="0" smtClean="0"/>
              <a:t>Mellowed and softened as with sunset-glow,</a:t>
            </a:r>
            <a:br>
              <a:rPr lang="en-US" sz="2800" dirty="0" smtClean="0"/>
            </a:br>
            <a:r>
              <a:rPr lang="en-US" sz="2800" dirty="0" smtClean="0"/>
              <a:t>A golden day's decline!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Growing old  is much more than those changes in body -  it changes how we feel also .</a:t>
            </a:r>
          </a:p>
          <a:p>
            <a:pPr>
              <a:buNone/>
            </a:pPr>
            <a:r>
              <a:rPr lang="en-US" sz="2800" dirty="0" smtClean="0"/>
              <a:t>Old age compared with setting sun, while youth with full day sun.</a:t>
            </a:r>
            <a:br>
              <a:rPr lang="en-US" sz="2800" dirty="0" smtClean="0"/>
            </a:b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dirty="0" err="1" smtClean="0"/>
              <a:t>'</a:t>
            </a:r>
            <a:r>
              <a:rPr lang="en-US" sz="2800" b="1" dirty="0" err="1" smtClean="0"/>
              <a:t>Tis</a:t>
            </a:r>
            <a:r>
              <a:rPr lang="en-US" sz="2800" b="1" dirty="0" smtClean="0"/>
              <a:t> not to see the world</a:t>
            </a:r>
            <a:br>
              <a:rPr lang="en-US" sz="2800" b="1" dirty="0" smtClean="0"/>
            </a:br>
            <a:r>
              <a:rPr lang="en-US" sz="2800" b="1" dirty="0" smtClean="0"/>
              <a:t>As from a height, with rapt prophetic eyes,</a:t>
            </a:r>
            <a:br>
              <a:rPr lang="en-US" sz="2800" b="1" dirty="0" smtClean="0"/>
            </a:br>
            <a:r>
              <a:rPr lang="en-US" sz="2800" dirty="0" smtClean="0"/>
              <a:t>And heart profoundly stirred;</a:t>
            </a:r>
            <a:br>
              <a:rPr lang="en-US" sz="2800" dirty="0" smtClean="0"/>
            </a:br>
            <a:r>
              <a:rPr lang="en-US" sz="2800" dirty="0" smtClean="0"/>
              <a:t>And weep, and feel the </a:t>
            </a:r>
            <a:r>
              <a:rPr lang="en-US" sz="2800" dirty="0" err="1" smtClean="0"/>
              <a:t>fulness</a:t>
            </a:r>
            <a:r>
              <a:rPr lang="en-US" sz="2800" dirty="0" smtClean="0"/>
              <a:t> of the past,</a:t>
            </a:r>
            <a:br>
              <a:rPr lang="en-US" sz="2800" dirty="0" smtClean="0"/>
            </a:br>
            <a:r>
              <a:rPr lang="en-US" sz="2800" dirty="0" smtClean="0"/>
              <a:t>The years that are no more!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In old age the hope &amp; determination of the youth is gone, only regrets are left.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It is to spend long days</a:t>
            </a:r>
            <a:br>
              <a:rPr lang="en-US" sz="2800" dirty="0" smtClean="0"/>
            </a:br>
            <a:r>
              <a:rPr lang="en-US" sz="2800" dirty="0" smtClean="0"/>
              <a:t>And not once feel that we were ever young.</a:t>
            </a:r>
            <a:br>
              <a:rPr lang="en-US" sz="2800" dirty="0" smtClean="0"/>
            </a:br>
            <a:r>
              <a:rPr lang="en-US" sz="2800" b="1" dirty="0" smtClean="0"/>
              <a:t>It is to add, immured</a:t>
            </a:r>
            <a:br>
              <a:rPr lang="en-US" sz="2800" b="1" dirty="0" smtClean="0"/>
            </a:br>
            <a:r>
              <a:rPr lang="en-US" sz="2800" b="1" dirty="0" smtClean="0"/>
              <a:t>In the hot prison of the present, month</a:t>
            </a:r>
            <a:br>
              <a:rPr lang="en-US" sz="2800" b="1" dirty="0" smtClean="0"/>
            </a:br>
            <a:r>
              <a:rPr lang="en-US" sz="2800" dirty="0" smtClean="0"/>
              <a:t>To month with weary pain.</a:t>
            </a:r>
            <a:br>
              <a:rPr lang="en-US" sz="2800" dirty="0" smtClean="0"/>
            </a:b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present is compare to a prison.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</a:t>
            </a:r>
            <a:r>
              <a:rPr lang="en-US" sz="2800" b="1" dirty="0" smtClean="0"/>
              <a:t>It is to suffer this,</a:t>
            </a:r>
            <a:br>
              <a:rPr lang="en-US" sz="2800" b="1" dirty="0" smtClean="0"/>
            </a:br>
            <a:r>
              <a:rPr lang="en-US" sz="2800" b="1" dirty="0" smtClean="0"/>
              <a:t>And feel but half, and feebly, what we feel:</a:t>
            </a:r>
            <a:br>
              <a:rPr lang="en-US" sz="2800" b="1" dirty="0" smtClean="0"/>
            </a:br>
            <a:r>
              <a:rPr lang="en-US" sz="2800" dirty="0" smtClean="0"/>
              <a:t>Deep in our hidden heart</a:t>
            </a:r>
            <a:br>
              <a:rPr lang="en-US" sz="2800" dirty="0" smtClean="0"/>
            </a:br>
            <a:r>
              <a:rPr lang="en-US" sz="2800" b="1" dirty="0" smtClean="0"/>
              <a:t>Festers the dull remembrance of a change,</a:t>
            </a:r>
            <a:br>
              <a:rPr lang="en-US" sz="2800" b="1" dirty="0" smtClean="0"/>
            </a:br>
            <a:r>
              <a:rPr lang="en-US" sz="2800" b="1" dirty="0" smtClean="0"/>
              <a:t>But no emotion -none.</a:t>
            </a:r>
            <a:br>
              <a:rPr lang="en-US" sz="2800" b="1" dirty="0" smtClean="0"/>
            </a:br>
            <a:endParaRPr lang="en-US" sz="2800" b="1" dirty="0" smtClean="0"/>
          </a:p>
          <a:p>
            <a:pPr>
              <a:buNone/>
            </a:pPr>
            <a:r>
              <a:rPr lang="en-US" sz="2800" dirty="0" smtClean="0"/>
              <a:t>In old age, feelings and emotions become dull.</a:t>
            </a:r>
          </a:p>
          <a:p>
            <a:pPr>
              <a:buNone/>
            </a:pPr>
            <a:r>
              <a:rPr lang="en-US" sz="2800" dirty="0" smtClean="0"/>
              <a:t>Festers the dull remembrance: memories simmer faintly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800" dirty="0" smtClean="0"/>
              <a:t>	It is -last stage of all -</a:t>
            </a:r>
            <a:br>
              <a:rPr lang="en-US" sz="2800" dirty="0" smtClean="0"/>
            </a:br>
            <a:r>
              <a:rPr lang="en-US" sz="2800" b="1" dirty="0" smtClean="0"/>
              <a:t>When we are frozen up within, and quite</a:t>
            </a:r>
            <a:br>
              <a:rPr lang="en-US" sz="2800" b="1" dirty="0" smtClean="0"/>
            </a:br>
            <a:r>
              <a:rPr lang="en-US" sz="2800" b="1" dirty="0" smtClean="0"/>
              <a:t>The phantom of ourselves,</a:t>
            </a:r>
            <a:br>
              <a:rPr lang="en-US" sz="2800" b="1" dirty="0" smtClean="0"/>
            </a:br>
            <a:r>
              <a:rPr lang="en-US" sz="2800" dirty="0" smtClean="0"/>
              <a:t>To hear the world applaud the </a:t>
            </a:r>
            <a:r>
              <a:rPr lang="en-US" sz="2800" b="1" dirty="0" smtClean="0"/>
              <a:t>hollow ghost</a:t>
            </a:r>
            <a:br>
              <a:rPr lang="en-US" sz="2800" b="1" dirty="0" smtClean="0"/>
            </a:br>
            <a:r>
              <a:rPr lang="en-US" sz="2800" dirty="0" smtClean="0"/>
              <a:t>Which blamed the living man. 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The world applauds the old as the wise and the just and blames the young.</a:t>
            </a:r>
          </a:p>
          <a:p>
            <a:pPr>
              <a:buNone/>
            </a:pPr>
            <a:r>
              <a:rPr lang="en-US" sz="2800" dirty="0" smtClean="0"/>
              <a:t>Hollow ghost: old man		living man: young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Analysis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Poem explains how it is like when we are old, physically, mentally and emotionally.</a:t>
            </a:r>
          </a:p>
          <a:p>
            <a:r>
              <a:rPr lang="en-US" sz="2800" dirty="0" smtClean="0"/>
              <a:t>Simple language is used.</a:t>
            </a:r>
          </a:p>
          <a:p>
            <a:r>
              <a:rPr lang="en-US" sz="2800" dirty="0" smtClean="0"/>
              <a:t>Poet does not glorify old age as age of wisdom and prophecy.</a:t>
            </a:r>
          </a:p>
          <a:p>
            <a:r>
              <a:rPr lang="en-US" sz="2800" dirty="0" smtClean="0"/>
              <a:t>He  describes it as the time of misery and pain, and not just the loss of physical beauty but also of all feeling and emotion.   </a:t>
            </a: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850</TotalTime>
  <Words>245</Words>
  <Application>Microsoft Office PowerPoint</Application>
  <PresentationFormat>On-screen Show (4:3)</PresentationFormat>
  <Paragraphs>62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The Last Word</vt:lpstr>
      <vt:lpstr>About the poem</vt:lpstr>
      <vt:lpstr>Stanza 1</vt:lpstr>
      <vt:lpstr>Stanza 2</vt:lpstr>
      <vt:lpstr>Stanza 3</vt:lpstr>
      <vt:lpstr>Stanza 4</vt:lpstr>
      <vt:lpstr>Analysis</vt:lpstr>
      <vt:lpstr>Growing Old</vt:lpstr>
      <vt:lpstr>Slide 9</vt:lpstr>
      <vt:lpstr>Slide 10</vt:lpstr>
      <vt:lpstr>Slide 11</vt:lpstr>
      <vt:lpstr>Slide 12</vt:lpstr>
      <vt:lpstr>Slide 13</vt:lpstr>
      <vt:lpstr>Slide 14</vt:lpstr>
      <vt:lpstr>Slide 15</vt:lpstr>
      <vt:lpstr>Analysis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Last Word</dc:title>
  <dc:creator>Acer</dc:creator>
  <cp:lastModifiedBy>NTS</cp:lastModifiedBy>
  <cp:revision>33</cp:revision>
  <dcterms:created xsi:type="dcterms:W3CDTF">2013-05-04T15:20:40Z</dcterms:created>
  <dcterms:modified xsi:type="dcterms:W3CDTF">2013-05-18T13:32:05Z</dcterms:modified>
</cp:coreProperties>
</file>