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72" r:id="rId6"/>
    <p:sldId id="273" r:id="rId7"/>
    <p:sldId id="274" r:id="rId8"/>
    <p:sldId id="275" r:id="rId9"/>
    <p:sldId id="276"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DB84F6-4134-42B9-8FA1-878E740DEFF0}"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DB84F6-4134-42B9-8FA1-878E740DEFF0}"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DB84F6-4134-42B9-8FA1-878E740DEFF0}"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DB84F6-4134-42B9-8FA1-878E740DEFF0}"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DB84F6-4134-42B9-8FA1-878E740DEFF0}" type="datetimeFigureOut">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DB84F6-4134-42B9-8FA1-878E740DEFF0}" type="datetimeFigureOut">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DB84F6-4134-42B9-8FA1-878E740DEFF0}" type="datetimeFigureOut">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DB84F6-4134-42B9-8FA1-878E740DEFF0}"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DB84F6-4134-42B9-8FA1-878E740DEFF0}"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DB84F6-4134-42B9-8FA1-878E740DEFF0}"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DB84F6-4134-42B9-8FA1-878E740DEFF0}"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2948A-5BED-4810-9ABF-61AFB8E1857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DB84F6-4134-42B9-8FA1-878E740DEFF0}" type="datetimeFigureOut">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2948A-5BED-4810-9ABF-61AFB8E1857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Dover Beach </a:t>
            </a:r>
            <a:endParaRPr lang="en-US" dirty="0"/>
          </a:p>
        </p:txBody>
      </p:sp>
      <p:sp>
        <p:nvSpPr>
          <p:cNvPr id="3" name="Subtitle 2"/>
          <p:cNvSpPr>
            <a:spLocks noGrp="1"/>
          </p:cNvSpPr>
          <p:nvPr>
            <p:ph type="subTitle" idx="1"/>
          </p:nvPr>
        </p:nvSpPr>
        <p:spPr/>
        <p:txBody>
          <a:bodyPr/>
          <a:lstStyle/>
          <a:p>
            <a:r>
              <a:rPr lang="en-US" dirty="0" smtClean="0"/>
              <a:t>By: Mathew Arnold</a:t>
            </a:r>
          </a:p>
          <a:p>
            <a:r>
              <a:rPr lang="en-US" dirty="0" smtClean="0"/>
              <a:t>Lecture 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Victorian Poetry</a:t>
            </a:r>
            <a:endParaRPr lang="en-US" dirty="0"/>
          </a:p>
        </p:txBody>
      </p:sp>
      <p:sp>
        <p:nvSpPr>
          <p:cNvPr id="3" name="Content Placeholder 2"/>
          <p:cNvSpPr>
            <a:spLocks noGrp="1"/>
          </p:cNvSpPr>
          <p:nvPr>
            <p:ph idx="1"/>
          </p:nvPr>
        </p:nvSpPr>
        <p:spPr/>
        <p:txBody>
          <a:bodyPr>
            <a:normAutofit/>
          </a:bodyPr>
          <a:lstStyle/>
          <a:p>
            <a:r>
              <a:rPr lang="en-US" sz="2800" dirty="0" smtClean="0"/>
              <a:t>Victorian period describes the events in the age of Queen Victoria’s reign of 1837-1901.</a:t>
            </a:r>
          </a:p>
          <a:p>
            <a:r>
              <a:rPr lang="en-US" sz="2800" dirty="0" smtClean="0"/>
              <a:t>Influence of Romantics still strong, though Victorian poetry reacted against subjectivity.</a:t>
            </a:r>
          </a:p>
          <a:p>
            <a:r>
              <a:rPr lang="en-US" sz="2800" dirty="0" smtClean="0"/>
              <a:t>Victorian poetry is heroic, sentimental and nostalgic.</a:t>
            </a:r>
          </a:p>
          <a:p>
            <a:r>
              <a:rPr lang="en-US" sz="2800" dirty="0" smtClean="0"/>
              <a:t>Most enduring feature of Victorian poetry is dramatic monologue, though short lyrics and sonnets were also popular.</a:t>
            </a:r>
          </a:p>
          <a:p>
            <a:r>
              <a:rPr lang="en-US" sz="2800" dirty="0" smtClean="0"/>
              <a:t>Simplicity of language was adhered to.</a:t>
            </a:r>
            <a:endParaRPr lang="en-US"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sz="2800" dirty="0" smtClean="0"/>
              <a:t>Poetry is Pictorial: employs details to create a visual image to represent emotion.</a:t>
            </a:r>
          </a:p>
          <a:p>
            <a:r>
              <a:rPr lang="en-US" sz="2800" dirty="0" smtClean="0"/>
              <a:t>Use of alliteration for sound effect etc. to create effect and illustrate meaning e.g. mellowness of Tennyson and roughness of Browning</a:t>
            </a:r>
          </a:p>
          <a:p>
            <a:r>
              <a:rPr lang="en-US" sz="2800" dirty="0" smtClean="0"/>
              <a:t>Experimentation with narrative</a:t>
            </a:r>
          </a:p>
          <a:p>
            <a:r>
              <a:rPr lang="en-US" sz="2800" dirty="0" smtClean="0"/>
              <a:t>Depiction of inner workings of the mind, the psychology of the characters</a:t>
            </a:r>
          </a:p>
          <a:p>
            <a:r>
              <a:rPr lang="en-US" sz="2800" dirty="0" smtClean="0"/>
              <a:t>Spiritual contemplation and philosophical inquiries are common with the Victorian poets.</a:t>
            </a:r>
          </a:p>
          <a:p>
            <a:endParaRPr lang="en-US" sz="2800" dirty="0" smtClean="0"/>
          </a:p>
          <a:p>
            <a:pPr>
              <a:buNone/>
            </a:pPr>
            <a:endParaRPr lang="en-US" sz="28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Poets of Early Victorian Period</a:t>
            </a:r>
            <a:endParaRPr lang="en-US" dirty="0"/>
          </a:p>
        </p:txBody>
      </p:sp>
      <p:sp>
        <p:nvSpPr>
          <p:cNvPr id="3" name="Content Placeholder 2"/>
          <p:cNvSpPr>
            <a:spLocks noGrp="1"/>
          </p:cNvSpPr>
          <p:nvPr>
            <p:ph idx="1"/>
          </p:nvPr>
        </p:nvSpPr>
        <p:spPr/>
        <p:txBody>
          <a:bodyPr>
            <a:normAutofit/>
          </a:bodyPr>
          <a:lstStyle/>
          <a:p>
            <a:r>
              <a:rPr lang="en-US" sz="2800" dirty="0" smtClean="0"/>
              <a:t>Mathew Arnold, Alfred Tennyson and Robert Browning</a:t>
            </a:r>
          </a:p>
          <a:p>
            <a:r>
              <a:rPr lang="en-US" sz="2800" dirty="0" smtClean="0"/>
              <a:t>Both imbued with the spirit of romanticism with difference.</a:t>
            </a:r>
          </a:p>
          <a:p>
            <a:r>
              <a:rPr lang="en-US" sz="2800" dirty="0" smtClean="0"/>
              <a:t>Tennyson was inspired by Byron and Keats; Browning with Shelley.</a:t>
            </a:r>
          </a:p>
          <a:p>
            <a:r>
              <a:rPr lang="en-US" sz="2800" dirty="0" smtClean="0"/>
              <a:t>Romanticism was blended with the skepticism of the age or the great debate between religion and science.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Mathew Arnold (1822-88)</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A poet , a critic and an educator </a:t>
            </a:r>
          </a:p>
          <a:p>
            <a:r>
              <a:rPr lang="en-US" sz="2800" dirty="0" smtClean="0"/>
              <a:t>Most of his poetry gives expression to the conflict of the age – between faith and </a:t>
            </a:r>
            <a:r>
              <a:rPr lang="en-US" sz="2800" dirty="0" err="1" smtClean="0"/>
              <a:t>scepticism</a:t>
            </a:r>
            <a:r>
              <a:rPr lang="en-US" sz="2800" dirty="0" smtClean="0"/>
              <a:t> – and is therefore melancholic.</a:t>
            </a:r>
          </a:p>
          <a:p>
            <a:r>
              <a:rPr lang="en-US" sz="2800" dirty="0" smtClean="0"/>
              <a:t>He was disappointed with lack of faith in the society (as the result of scientific rationalism &amp; publication of Darwin’s work “Origin of Species”)</a:t>
            </a:r>
          </a:p>
          <a:p>
            <a:r>
              <a:rPr lang="en-US" sz="2800" dirty="0" smtClean="0"/>
              <a:t>He longed for primitive faith, wholeness, simplicity and happiness.</a:t>
            </a:r>
          </a:p>
          <a:p>
            <a:r>
              <a:rPr lang="en-US" sz="2800" dirty="0" smtClean="0"/>
              <a:t> He is reflective and philosophical in his poems.</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He saw “anarchy” in the society as the result of scientific rationalism &amp; intellectualism</a:t>
            </a:r>
          </a:p>
          <a:p>
            <a:r>
              <a:rPr lang="en-US" sz="2800" dirty="0" smtClean="0"/>
              <a:t>In such confusion, he assigns a sacred &amp; semi-religious status to poetry:</a:t>
            </a:r>
          </a:p>
          <a:p>
            <a:pPr>
              <a:buNone/>
            </a:pPr>
            <a:r>
              <a:rPr lang="en-US" sz="2800" dirty="0" smtClean="0"/>
              <a:t>	“More and more mankind will discover that we have to turn to poetry to interpret life for us, to console us, to sustain us.”  or, that poetry is</a:t>
            </a:r>
          </a:p>
          <a:p>
            <a:pPr>
              <a:buNone/>
            </a:pPr>
            <a:r>
              <a:rPr lang="en-US" sz="2800" dirty="0" smtClean="0"/>
              <a:t>	“the best that has been said and thought in the world.”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For Arnold poetry has both aesthetic and instructional function.</a:t>
            </a:r>
          </a:p>
          <a:p>
            <a:r>
              <a:rPr lang="en-US" sz="2800" dirty="0" smtClean="0"/>
              <a:t>The best poetry for Arnold is one that embodies Hellenism or Greek culture.</a:t>
            </a:r>
          </a:p>
          <a:p>
            <a:r>
              <a:rPr lang="en-US" sz="2800" dirty="0" smtClean="0"/>
              <a:t>He looks for “high seriousness” in poetry, meaning the combination of deep insight and perfect form, such that was found in the poetry of Homer, Dante and Shakespeare.</a:t>
            </a:r>
          </a:p>
          <a:p>
            <a:r>
              <a:rPr lang="en-US" sz="2800" dirty="0" smtClean="0"/>
              <a:t>His poetry is plain and prosaic.</a:t>
            </a:r>
          </a:p>
          <a:p>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a:bodyPr>
          <a:lstStyle/>
          <a:p>
            <a:r>
              <a:rPr lang="en-US" sz="2800" dirty="0" smtClean="0"/>
              <a:t>Wrote the poem during or shortly after a visit made to Dover region of southeastern England, in 1851.</a:t>
            </a:r>
          </a:p>
          <a:p>
            <a:r>
              <a:rPr lang="en-US" sz="2800" dirty="0" smtClean="0"/>
              <a:t>The town of Dover is closer to France than any other port in England.</a:t>
            </a:r>
          </a:p>
          <a:p>
            <a:r>
              <a:rPr lang="en-US" sz="2800" dirty="0" smtClean="0"/>
              <a:t>The Strait of England separates the town from the coast of France.</a:t>
            </a:r>
          </a:p>
          <a:p>
            <a:r>
              <a:rPr lang="en-US" sz="2800" dirty="0" smtClean="0"/>
              <a:t>There are shifting points of views in narration.</a:t>
            </a:r>
          </a:p>
          <a:p>
            <a:r>
              <a:rPr lang="en-US" sz="2800" dirty="0" smtClean="0"/>
              <a:t>Poem has the mournful tone of an elegy and the intensity of a dramatic monologue.</a:t>
            </a:r>
          </a:p>
          <a:p>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2800" dirty="0" smtClean="0"/>
              <a:t>Central message is the loss of faith in the Victorian society as the result of scientific postulates, such as the evolutionary theory of English physician Erasmus Darwin and French naturalist Jean-</a:t>
            </a:r>
            <a:r>
              <a:rPr lang="en-US" sz="2800" dirty="0" err="1" smtClean="0"/>
              <a:t>Baptiste</a:t>
            </a:r>
            <a:r>
              <a:rPr lang="en-US" sz="2800" dirty="0" smtClean="0"/>
              <a:t> </a:t>
            </a:r>
            <a:r>
              <a:rPr lang="en-US" sz="2800" dirty="0" err="1" smtClean="0"/>
              <a:t>Lamark</a:t>
            </a:r>
            <a:r>
              <a:rPr lang="en-US" sz="2800" dirty="0" smtClean="0"/>
              <a:t>.</a:t>
            </a:r>
          </a:p>
          <a:p>
            <a:r>
              <a:rPr lang="en-US" sz="2800" dirty="0" smtClean="0"/>
              <a:t>He was a believer in God and religion but also supported an overhauling of religious thinking: in </a:t>
            </a:r>
            <a:r>
              <a:rPr lang="en-US" sz="2800" i="1" dirty="0" smtClean="0"/>
              <a:t>God and Bible </a:t>
            </a:r>
            <a:r>
              <a:rPr lang="en-US" sz="2800" dirty="0" smtClean="0"/>
              <a:t>he wrote, “ at the present moment two things about Christianity religion must surely be clear to anybody with eyes in his head. One is, that men cannot do without it; the other, they cannot do</a:t>
            </a:r>
          </a:p>
          <a:p>
            <a:pPr>
              <a:buNone/>
            </a:pPr>
            <a:r>
              <a:rPr lang="en-US" sz="2800" dirty="0" smtClean="0"/>
              <a:t>	with it as it is.”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the Poem</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The sea is calm to-night.</a:t>
            </a:r>
            <a:br>
              <a:rPr lang="en-US" sz="2800" b="1" dirty="0" smtClean="0"/>
            </a:br>
            <a:r>
              <a:rPr lang="en-US" sz="2800" dirty="0" smtClean="0"/>
              <a:t>The tide is full, the moon lies fair</a:t>
            </a:r>
            <a:br>
              <a:rPr lang="en-US" sz="2800" dirty="0" smtClean="0"/>
            </a:br>
            <a:r>
              <a:rPr lang="en-US" sz="2800" dirty="0" smtClean="0"/>
              <a:t>Upon the straits;--</a:t>
            </a:r>
          </a:p>
          <a:p>
            <a:pPr>
              <a:buNone/>
            </a:pPr>
            <a:endParaRPr lang="en-US" sz="2800" dirty="0" smtClean="0"/>
          </a:p>
          <a:p>
            <a:pPr>
              <a:buNone/>
            </a:pPr>
            <a:r>
              <a:rPr lang="en-US" sz="2800" dirty="0" smtClean="0"/>
              <a:t>Gives description of the beach and the night.</a:t>
            </a:r>
          </a:p>
          <a:p>
            <a:pPr>
              <a:buNone/>
            </a:pPr>
            <a:r>
              <a:rPr lang="en-US" sz="2800" dirty="0" smtClean="0"/>
              <a:t>Scene of peace and calm.</a:t>
            </a:r>
          </a:p>
          <a:p>
            <a:pPr>
              <a:buNone/>
            </a:pPr>
            <a:r>
              <a:rPr lang="en-US" sz="2800" dirty="0" smtClean="0"/>
              <a:t>A strait is narrow waterway that connects two larger bodies of water, or a channel of water.</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on the French coast</a:t>
            </a:r>
            <a:r>
              <a:rPr lang="en-US" sz="2800" b="1" dirty="0" smtClean="0"/>
              <a:t> the light</a:t>
            </a:r>
            <a:br>
              <a:rPr lang="en-US" sz="2800" b="1" dirty="0" smtClean="0"/>
            </a:br>
            <a:r>
              <a:rPr lang="en-US" sz="2800" b="1" dirty="0" smtClean="0"/>
              <a:t>Gleams and is gone;</a:t>
            </a:r>
            <a:r>
              <a:rPr lang="en-US" sz="2800" dirty="0" smtClean="0"/>
              <a:t> the cliffs of England stand,</a:t>
            </a:r>
            <a:br>
              <a:rPr lang="en-US" sz="2800" dirty="0" smtClean="0"/>
            </a:br>
            <a:r>
              <a:rPr lang="en-US" sz="2800" dirty="0" smtClean="0"/>
              <a:t>Glimmering and vast, out in the</a:t>
            </a:r>
            <a:r>
              <a:rPr lang="en-US" sz="2800" b="1" dirty="0" smtClean="0"/>
              <a:t> tranquil bay.</a:t>
            </a:r>
          </a:p>
          <a:p>
            <a:pPr>
              <a:buNone/>
            </a:pPr>
            <a:endParaRPr lang="en-US" sz="2800" b="1" dirty="0" smtClean="0"/>
          </a:p>
          <a:p>
            <a:pPr>
              <a:buNone/>
            </a:pPr>
            <a:r>
              <a:rPr lang="en-US" sz="2800" dirty="0" smtClean="0"/>
              <a:t>dying light on the coast of France is a reminder of the dying light of faith.</a:t>
            </a:r>
          </a:p>
          <a:p>
            <a:pPr>
              <a:buNone/>
            </a:pPr>
            <a:endParaRPr lang="en-US" sz="2800" dirty="0" smtClean="0"/>
          </a:p>
          <a:p>
            <a:pPr>
              <a:buNone/>
            </a:pPr>
            <a:r>
              <a:rPr lang="en-US" sz="2800" dirty="0" smtClean="0"/>
              <a:t>Bay: large body of water enclosed by land with a wide mouth allowing access to sea.</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Come to the window, sweet is the night-air!</a:t>
            </a:r>
            <a:br>
              <a:rPr lang="en-US" sz="2800" b="1" dirty="0" smtClean="0"/>
            </a:br>
            <a:r>
              <a:rPr lang="en-US" sz="2800" dirty="0" smtClean="0"/>
              <a:t>Only, from</a:t>
            </a:r>
            <a:r>
              <a:rPr lang="en-US" sz="2800" b="1" dirty="0" smtClean="0"/>
              <a:t> the long line of spray</a:t>
            </a:r>
            <a:br>
              <a:rPr lang="en-US" sz="2800" b="1" dirty="0" smtClean="0"/>
            </a:br>
            <a:r>
              <a:rPr lang="en-US" sz="2800" dirty="0" smtClean="0"/>
              <a:t>Where the sea meets the moon-</a:t>
            </a:r>
            <a:r>
              <a:rPr lang="en-US" sz="2800" dirty="0" err="1" smtClean="0"/>
              <a:t>blanch'd</a:t>
            </a:r>
            <a:r>
              <a:rPr lang="en-US" sz="2800" dirty="0" smtClean="0"/>
              <a:t> land,</a:t>
            </a:r>
          </a:p>
          <a:p>
            <a:pPr>
              <a:buNone/>
            </a:pPr>
            <a:endParaRPr lang="en-US" sz="2800" dirty="0" smtClean="0"/>
          </a:p>
          <a:p>
            <a:pPr>
              <a:buNone/>
            </a:pPr>
            <a:r>
              <a:rPr lang="en-US" sz="2800" dirty="0" smtClean="0"/>
              <a:t>Sea waves hitting the rocks and cliffs are splashing water in shower in every direction.</a:t>
            </a:r>
          </a:p>
          <a:p>
            <a:pPr>
              <a:buNone/>
            </a:pPr>
            <a:r>
              <a:rPr lang="en-US" sz="2800" dirty="0" smtClean="0"/>
              <a:t>The poet enjoying the peace and quite of the night but his peace of mind is disturbed by troubling thoughts.</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Listen! you hear the grating roar</a:t>
            </a:r>
            <a:br>
              <a:rPr lang="en-US" sz="2800" b="1" dirty="0" smtClean="0"/>
            </a:br>
            <a:r>
              <a:rPr lang="en-US" sz="2800" dirty="0" smtClean="0"/>
              <a:t>Of pebbles which </a:t>
            </a:r>
            <a:r>
              <a:rPr lang="en-US" sz="2800" b="1" dirty="0" smtClean="0"/>
              <a:t>the waves draw back, and fling,</a:t>
            </a:r>
            <a:r>
              <a:rPr lang="en-US" sz="2800" dirty="0" smtClean="0"/>
              <a:t/>
            </a:r>
            <a:br>
              <a:rPr lang="en-US" sz="2800" dirty="0" smtClean="0"/>
            </a:br>
            <a:r>
              <a:rPr lang="en-US" sz="2800" dirty="0" smtClean="0"/>
              <a:t>At their return, up the high strand,</a:t>
            </a:r>
          </a:p>
          <a:p>
            <a:pPr>
              <a:buNone/>
            </a:pPr>
            <a:endParaRPr lang="en-US" sz="2800" dirty="0" smtClean="0"/>
          </a:p>
          <a:p>
            <a:pPr>
              <a:buNone/>
            </a:pPr>
            <a:r>
              <a:rPr lang="en-US" sz="2800" dirty="0" smtClean="0"/>
              <a:t>Auditory </a:t>
            </a:r>
            <a:r>
              <a:rPr lang="en-US" sz="2800" dirty="0" smtClean="0"/>
              <a:t>imagery </a:t>
            </a:r>
            <a:r>
              <a:rPr lang="en-US" sz="2800" dirty="0" smtClean="0"/>
              <a:t>is significant here: sound of pebbles </a:t>
            </a:r>
          </a:p>
          <a:p>
            <a:pPr>
              <a:buNone/>
            </a:pPr>
            <a:r>
              <a:rPr lang="en-US" sz="2800" dirty="0" smtClean="0"/>
              <a:t>Men’s minds are like pebbles on the shore, that are swayed between belief and disbelief, between faith and </a:t>
            </a:r>
            <a:r>
              <a:rPr lang="en-US" sz="2800" dirty="0" err="1" smtClean="0"/>
              <a:t>scepticism</a:t>
            </a:r>
            <a:r>
              <a:rPr lang="en-US" sz="2800" dirty="0" smtClean="0"/>
              <a:t>.</a:t>
            </a:r>
          </a:p>
          <a:p>
            <a:pPr>
              <a:buNone/>
            </a:pPr>
            <a:r>
              <a:rPr lang="en-US" sz="2800" dirty="0" smtClean="0"/>
              <a:t>Grating roar: sound of pebbles rubbing against each other.</a:t>
            </a:r>
          </a:p>
          <a:p>
            <a:pPr>
              <a:buNone/>
            </a:pPr>
            <a:endParaRPr lang="en-US" sz="2800" dirty="0" smtClean="0"/>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Begin, and cease, and then again begin,</a:t>
            </a:r>
            <a:r>
              <a:rPr lang="en-US" sz="2800" dirty="0" smtClean="0"/>
              <a:t/>
            </a:r>
            <a:br>
              <a:rPr lang="en-US" sz="2800" dirty="0" smtClean="0"/>
            </a:br>
            <a:r>
              <a:rPr lang="en-US" sz="2800" dirty="0" smtClean="0"/>
              <a:t>With tremulous cadence slow, and</a:t>
            </a:r>
            <a:r>
              <a:rPr lang="en-US" sz="2800" b="1" dirty="0" smtClean="0"/>
              <a:t> bring</a:t>
            </a:r>
            <a:br>
              <a:rPr lang="en-US" sz="2800" b="1" dirty="0" smtClean="0"/>
            </a:br>
            <a:r>
              <a:rPr lang="en-US" sz="2800" b="1" dirty="0" smtClean="0"/>
              <a:t>The eternal note of sadness in.</a:t>
            </a:r>
          </a:p>
          <a:p>
            <a:pPr>
              <a:buNone/>
            </a:pPr>
            <a:endParaRPr lang="en-US" sz="2800" b="1" dirty="0" smtClean="0"/>
          </a:p>
          <a:p>
            <a:pPr>
              <a:buNone/>
            </a:pPr>
            <a:r>
              <a:rPr lang="en-US" sz="2800" dirty="0" smtClean="0"/>
              <a:t>sound and continuous movement of the waves moving backwards and forwards.</a:t>
            </a:r>
          </a:p>
          <a:p>
            <a:pPr>
              <a:buNone/>
            </a:pPr>
            <a:r>
              <a:rPr lang="en-US" sz="2800" dirty="0" smtClean="0"/>
              <a:t>Tremulous cadence: rhythmic motion of the waves at regular interval.</a:t>
            </a:r>
          </a:p>
          <a:p>
            <a:pPr>
              <a:buNone/>
            </a:pPr>
            <a:r>
              <a:rPr lang="en-US" sz="2800" dirty="0" smtClean="0"/>
              <a:t>The full sea tide &amp; its music remind him of sad truths of their world.</a:t>
            </a:r>
            <a:r>
              <a:rPr lang="en-US" sz="2800" b="1" dirty="0" smtClean="0"/>
              <a:t/>
            </a:r>
            <a:br>
              <a:rPr lang="en-US" sz="2800" b="1" dirty="0" smtClean="0"/>
            </a:br>
            <a:endParaRPr lang="en-US" sz="2800" b="1" dirty="0" smtClean="0"/>
          </a:p>
          <a:p>
            <a:pPr>
              <a:buNone/>
            </a:pPr>
            <a:endParaRPr lang="en-US" sz="2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sz="2800" dirty="0" smtClean="0"/>
              <a:t>	</a:t>
            </a:r>
            <a:r>
              <a:rPr lang="en-US" sz="2800" b="1" dirty="0" smtClean="0"/>
              <a:t>Sophocles</a:t>
            </a:r>
            <a:r>
              <a:rPr lang="en-US" sz="2800" dirty="0" smtClean="0"/>
              <a:t> long ago</a:t>
            </a:r>
            <a:br>
              <a:rPr lang="en-US" sz="2800" dirty="0" smtClean="0"/>
            </a:br>
            <a:r>
              <a:rPr lang="en-US" sz="2800" dirty="0" smtClean="0"/>
              <a:t>Heard it on the {AE}</a:t>
            </a:r>
            <a:r>
              <a:rPr lang="en-US" sz="2800" dirty="0" err="1" smtClean="0"/>
              <a:t>gean</a:t>
            </a:r>
            <a:r>
              <a:rPr lang="en-US" sz="2800" dirty="0" smtClean="0"/>
              <a:t>, and it brought</a:t>
            </a:r>
            <a:br>
              <a:rPr lang="en-US" sz="2800" dirty="0" smtClean="0"/>
            </a:br>
            <a:r>
              <a:rPr lang="en-US" sz="2800" dirty="0" smtClean="0"/>
              <a:t>Into his mind</a:t>
            </a:r>
            <a:r>
              <a:rPr lang="en-US" sz="2800" b="1" dirty="0" smtClean="0"/>
              <a:t> the turbid ebb and flow</a:t>
            </a:r>
            <a:br>
              <a:rPr lang="en-US" sz="2800" b="1" dirty="0" smtClean="0"/>
            </a:br>
            <a:r>
              <a:rPr lang="en-US" sz="2800" b="1" dirty="0" smtClean="0"/>
              <a:t>Of human misery.</a:t>
            </a:r>
          </a:p>
          <a:p>
            <a:pPr>
              <a:buNone/>
            </a:pPr>
            <a:endParaRPr lang="en-US" sz="2800" dirty="0" smtClean="0"/>
          </a:p>
          <a:p>
            <a:pPr>
              <a:buNone/>
            </a:pPr>
            <a:r>
              <a:rPr lang="en-US" sz="2800" dirty="0" smtClean="0"/>
              <a:t>Sophocles: 5</a:t>
            </a:r>
            <a:r>
              <a:rPr lang="en-US" sz="2800" baseline="30000" dirty="0" smtClean="0"/>
              <a:t>th</a:t>
            </a:r>
            <a:r>
              <a:rPr lang="en-US" sz="2800" dirty="0" smtClean="0"/>
              <a:t> C Gk dramatist, writing about fate and will of gods</a:t>
            </a:r>
          </a:p>
          <a:p>
            <a:pPr>
              <a:buNone/>
            </a:pPr>
            <a:r>
              <a:rPr lang="en-US" sz="2800" dirty="0" smtClean="0"/>
              <a:t>Aegean: sea or bay in Mediterranean Sea between Greece and Turkey</a:t>
            </a:r>
          </a:p>
          <a:p>
            <a:pPr>
              <a:buNone/>
            </a:pPr>
            <a:r>
              <a:rPr lang="en-US" sz="2800" dirty="0" smtClean="0"/>
              <a:t>Ebb and flow of human misery is compared to the tides of the sea – man’s fortunes are shifting like tides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we</a:t>
            </a:r>
            <a:br>
              <a:rPr lang="en-US" sz="2800" b="1" dirty="0" smtClean="0"/>
            </a:br>
            <a:r>
              <a:rPr lang="en-US" sz="2800" b="1" dirty="0" smtClean="0"/>
              <a:t>Find also in the sound a thought,</a:t>
            </a:r>
            <a:br>
              <a:rPr lang="en-US" sz="2800" b="1" dirty="0" smtClean="0"/>
            </a:br>
            <a:r>
              <a:rPr lang="en-US" sz="2800" dirty="0" smtClean="0"/>
              <a:t>Hearing it by this distant northern sea.</a:t>
            </a:r>
            <a:br>
              <a:rPr lang="en-US" sz="2800" dirty="0" smtClean="0"/>
            </a:br>
            <a:endParaRPr lang="en-US" sz="2800" dirty="0" smtClean="0"/>
          </a:p>
          <a:p>
            <a:pPr>
              <a:buNone/>
            </a:pPr>
            <a:r>
              <a:rPr lang="en-US" sz="2800" dirty="0" smtClean="0"/>
              <a:t>The poet is distant in time and space from Sophocles but he experiences the same emotions.</a:t>
            </a:r>
          </a:p>
          <a:p>
            <a:pPr>
              <a:buNone/>
            </a:pPr>
            <a:r>
              <a:rPr lang="en-US" sz="2800" dirty="0" smtClean="0"/>
              <a:t>He too is disturbed by the thoughts of human misery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The Sea of Faith</a:t>
            </a:r>
            <a:br>
              <a:rPr lang="en-US" sz="2800" b="1" dirty="0" smtClean="0"/>
            </a:br>
            <a:r>
              <a:rPr lang="en-US" sz="2800" dirty="0" smtClean="0"/>
              <a:t>Was once, too, at the full, and round earth's shore</a:t>
            </a:r>
            <a:br>
              <a:rPr lang="en-US" sz="2800" dirty="0" smtClean="0"/>
            </a:br>
            <a:r>
              <a:rPr lang="en-US" sz="2800" dirty="0" smtClean="0"/>
              <a:t>Lay like the folds of a bright girdle </a:t>
            </a:r>
            <a:r>
              <a:rPr lang="en-US" sz="2800" dirty="0" err="1" smtClean="0"/>
              <a:t>furl’d</a:t>
            </a:r>
            <a:r>
              <a:rPr lang="en-US" sz="2800" dirty="0" smtClean="0"/>
              <a:t>.</a:t>
            </a:r>
          </a:p>
          <a:p>
            <a:pPr>
              <a:buNone/>
            </a:pPr>
            <a:endParaRPr lang="en-US" sz="2800" dirty="0" smtClean="0"/>
          </a:p>
          <a:p>
            <a:pPr>
              <a:buNone/>
            </a:pPr>
            <a:r>
              <a:rPr lang="en-US" sz="2800" dirty="0" smtClean="0"/>
              <a:t>Sea of Faith: uses a grand simile to explain the gradual loss of man’s faith in religion – a sea surrounding the world.</a:t>
            </a:r>
          </a:p>
          <a:p>
            <a:pPr>
              <a:buNone/>
            </a:pPr>
            <a:r>
              <a:rPr lang="en-US" sz="2800" dirty="0" smtClean="0"/>
              <a:t>Girdle: long belt</a:t>
            </a:r>
          </a:p>
          <a:p>
            <a:pPr>
              <a:buNone/>
            </a:pPr>
            <a:r>
              <a:rPr lang="en-US" sz="2800" dirty="0" smtClean="0"/>
              <a:t> </a:t>
            </a:r>
          </a:p>
          <a:p>
            <a:pPr>
              <a:buNone/>
            </a:pPr>
            <a:endParaRPr lang="en-US" sz="28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But now I only hear</a:t>
            </a:r>
            <a:br>
              <a:rPr lang="en-US" sz="2800" b="1" dirty="0" smtClean="0"/>
            </a:br>
            <a:r>
              <a:rPr lang="en-US" sz="2800" b="1" dirty="0" smtClean="0"/>
              <a:t>Its melancholy, long, withdrawing roar,</a:t>
            </a:r>
            <a:br>
              <a:rPr lang="en-US" sz="2800" b="1" dirty="0" smtClean="0"/>
            </a:br>
            <a:r>
              <a:rPr lang="en-US" sz="2800" dirty="0" smtClean="0"/>
              <a:t>Retreating, </a:t>
            </a:r>
            <a:r>
              <a:rPr lang="en-US" sz="2800" b="1" dirty="0" smtClean="0"/>
              <a:t>to the breath</a:t>
            </a:r>
            <a:br>
              <a:rPr lang="en-US" sz="2800" b="1" dirty="0" smtClean="0"/>
            </a:br>
            <a:r>
              <a:rPr lang="en-US" sz="2800" b="1" dirty="0" smtClean="0"/>
              <a:t>Of the night-wind,</a:t>
            </a:r>
            <a:r>
              <a:rPr lang="en-US" sz="2800" dirty="0" smtClean="0"/>
              <a:t> down the vast edges drear</a:t>
            </a:r>
            <a:br>
              <a:rPr lang="en-US" sz="2800" dirty="0" smtClean="0"/>
            </a:br>
            <a:r>
              <a:rPr lang="en-US" sz="2800" dirty="0" smtClean="0"/>
              <a:t>And </a:t>
            </a:r>
            <a:r>
              <a:rPr lang="en-US" sz="2800" b="1" dirty="0" smtClean="0"/>
              <a:t>naked shingles of the world.</a:t>
            </a:r>
          </a:p>
          <a:p>
            <a:pPr>
              <a:buNone/>
            </a:pPr>
            <a:endParaRPr lang="en-US" sz="2800" b="1" dirty="0" smtClean="0"/>
          </a:p>
          <a:p>
            <a:pPr>
              <a:buNone/>
            </a:pPr>
            <a:r>
              <a:rPr lang="en-US" sz="2800" dirty="0" smtClean="0"/>
              <a:t>withdrawing waves symbolize loss of faith.</a:t>
            </a:r>
          </a:p>
          <a:p>
            <a:pPr>
              <a:buNone/>
            </a:pPr>
            <a:r>
              <a:rPr lang="en-US" sz="2800" dirty="0" smtClean="0"/>
              <a:t>Breath of night-wind: like the influence of secular thinking</a:t>
            </a:r>
          </a:p>
          <a:p>
            <a:pPr>
              <a:buNone/>
            </a:pPr>
            <a:r>
              <a:rPr lang="en-US" sz="2800" dirty="0" smtClean="0"/>
              <a:t>Naked shingles : the pebbles on the shore, or faith retreating from the lives of people. </a:t>
            </a:r>
            <a:r>
              <a:rPr lang="en-US" sz="2800" b="1" dirty="0" smtClean="0"/>
              <a:t/>
            </a:r>
            <a:br>
              <a:rPr lang="en-US" sz="2800" b="1" dirty="0" smtClean="0"/>
            </a:br>
            <a:endParaRPr lang="en-US" sz="28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sz="2800" dirty="0" smtClean="0"/>
              <a:t>	</a:t>
            </a:r>
            <a:r>
              <a:rPr lang="en-US" sz="2800" b="1" dirty="0" smtClean="0"/>
              <a:t>Ah, love, let us be true</a:t>
            </a:r>
            <a:br>
              <a:rPr lang="en-US" sz="2800" b="1" dirty="0" smtClean="0"/>
            </a:br>
            <a:r>
              <a:rPr lang="en-US" sz="2800" dirty="0" smtClean="0"/>
              <a:t>To one another! for the world, which seems</a:t>
            </a:r>
            <a:br>
              <a:rPr lang="en-US" sz="2800" dirty="0" smtClean="0"/>
            </a:br>
            <a:r>
              <a:rPr lang="en-US" sz="2800" b="1" dirty="0" smtClean="0"/>
              <a:t>To lie before us like a land of dreams,</a:t>
            </a:r>
            <a:br>
              <a:rPr lang="en-US" sz="2800" b="1" dirty="0" smtClean="0"/>
            </a:br>
            <a:r>
              <a:rPr lang="en-US" sz="2800" dirty="0" smtClean="0"/>
              <a:t>So various, so beautiful, so new,</a:t>
            </a:r>
            <a:br>
              <a:rPr lang="en-US" sz="2800" dirty="0" smtClean="0"/>
            </a:br>
            <a:r>
              <a:rPr lang="en-US" sz="2800" b="1" dirty="0" smtClean="0"/>
              <a:t>Hath really neither joy, nor love, nor light,</a:t>
            </a:r>
            <a:br>
              <a:rPr lang="en-US" sz="2800" b="1" dirty="0" smtClean="0"/>
            </a:br>
            <a:r>
              <a:rPr lang="en-US" sz="2800" dirty="0" smtClean="0"/>
              <a:t>Nor certitude, nor peace, nor help for pain;</a:t>
            </a:r>
          </a:p>
          <a:p>
            <a:pPr>
              <a:buNone/>
            </a:pPr>
            <a:endParaRPr lang="en-US" sz="2800" dirty="0" smtClean="0"/>
          </a:p>
          <a:p>
            <a:pPr>
              <a:buNone/>
            </a:pPr>
            <a:r>
              <a:rPr lang="en-US" sz="2800" dirty="0" smtClean="0"/>
              <a:t>Certitude: confidence and hope.</a:t>
            </a:r>
          </a:p>
          <a:p>
            <a:pPr>
              <a:buNone/>
            </a:pPr>
            <a:r>
              <a:rPr lang="en-US" sz="2800" dirty="0" smtClean="0"/>
              <a:t>Theme of appearance and reality of the Victorian world.</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And we are here as on a darkling plain</a:t>
            </a:r>
            <a:br>
              <a:rPr lang="en-US" sz="2800" b="1" dirty="0" smtClean="0"/>
            </a:br>
            <a:r>
              <a:rPr lang="en-US" sz="2800" b="1" dirty="0" smtClean="0"/>
              <a:t>Swept with confused alarms of struggle and flight,</a:t>
            </a:r>
            <a:br>
              <a:rPr lang="en-US" sz="2800" b="1" dirty="0" smtClean="0"/>
            </a:br>
            <a:r>
              <a:rPr lang="en-US" sz="2800" b="1" dirty="0" smtClean="0"/>
              <a:t>Where ignorant armies clash by night. </a:t>
            </a:r>
          </a:p>
          <a:p>
            <a:pPr>
              <a:buNone/>
            </a:pPr>
            <a:endParaRPr lang="en-US" sz="2800" dirty="0" smtClean="0"/>
          </a:p>
          <a:p>
            <a:pPr>
              <a:buNone/>
            </a:pPr>
            <a:r>
              <a:rPr lang="en-US" sz="2800" dirty="0" smtClean="0"/>
              <a:t>Gives a picture of the Victorian world: a dark plain where people are struggling for their materialistic ambitions like armies fighting at night without knowing who and why they are fighting.</a:t>
            </a:r>
          </a:p>
          <a:p>
            <a:pPr>
              <a:buNone/>
            </a:pPr>
            <a:endParaRPr lang="en-US" sz="28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Analysis/Themes</a:t>
            </a:r>
            <a:endParaRPr lang="en-US"/>
          </a:p>
        </p:txBody>
      </p:sp>
      <p:sp>
        <p:nvSpPr>
          <p:cNvPr id="3" name="Content Placeholder 2"/>
          <p:cNvSpPr>
            <a:spLocks noGrp="1"/>
          </p:cNvSpPr>
          <p:nvPr>
            <p:ph idx="1"/>
          </p:nvPr>
        </p:nvSpPr>
        <p:spPr/>
        <p:txBody>
          <a:bodyPr/>
          <a:lstStyle/>
          <a:p>
            <a:r>
              <a:rPr lang="en-US" sz="2800" dirty="0" smtClean="0"/>
              <a:t>The poem is held together by unity of emotions and sentiments, although there is no connection between the first and the second parts.</a:t>
            </a:r>
          </a:p>
          <a:p>
            <a:r>
              <a:rPr lang="en-US" sz="2800" dirty="0" smtClean="0"/>
              <a:t>Describes the effects of industrialization of the 19</a:t>
            </a:r>
            <a:r>
              <a:rPr lang="en-US" sz="2800" baseline="30000" dirty="0" smtClean="0"/>
              <a:t>th</a:t>
            </a:r>
            <a:r>
              <a:rPr lang="en-US" sz="2800" dirty="0" smtClean="0"/>
              <a:t> C England; Victorian world was changing with the growth of science and technology.</a:t>
            </a:r>
          </a:p>
          <a:p>
            <a:r>
              <a:rPr lang="en-US" sz="2800" dirty="0" smtClean="0"/>
              <a:t>Also condemns the loss of faith, religion and the meaning of life resulting from secular thinking.</a:t>
            </a:r>
            <a:endParaRPr lang="en-US" sz="2800" smtClean="0"/>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TotalTime>
  <Words>615</Words>
  <Application>Microsoft Office PowerPoint</Application>
  <PresentationFormat>On-screen Show (4:3)</PresentationFormat>
  <Paragraphs>98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Dover Beach </vt:lpstr>
      <vt:lpstr>Victorian Poetry</vt:lpstr>
      <vt:lpstr>Slide 3</vt:lpstr>
      <vt:lpstr>Poets of Early Victorian Period</vt:lpstr>
      <vt:lpstr>Mathew Arnold (1822-88)</vt:lpstr>
      <vt:lpstr>Slide 6</vt:lpstr>
      <vt:lpstr>Slide 7</vt:lpstr>
      <vt:lpstr>About the poem</vt:lpstr>
      <vt:lpstr>Slide 9</vt:lpstr>
      <vt:lpstr>Analysis of the Poem</vt:lpstr>
      <vt:lpstr>Slide 11</vt:lpstr>
      <vt:lpstr>Slide 12</vt:lpstr>
      <vt:lpstr>Slide 13</vt:lpstr>
      <vt:lpstr>Slide 14</vt:lpstr>
      <vt:lpstr>Slide 15</vt:lpstr>
      <vt:lpstr>Slide 16</vt:lpstr>
      <vt:lpstr>Slide 17</vt:lpstr>
      <vt:lpstr>Slide 18</vt:lpstr>
      <vt:lpstr>Slide 19</vt:lpstr>
      <vt:lpstr>Slide 20</vt:lpstr>
      <vt:lpstr>Analysis/Themes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Dover Beach</dc:title>
  <dc:creator>Acer</dc:creator>
  <cp:lastModifiedBy>vcomsats</cp:lastModifiedBy>
  <cp:revision>19</cp:revision>
  <dcterms:created xsi:type="dcterms:W3CDTF">2013-05-04T14:57:23Z</dcterms:created>
  <dcterms:modified xsi:type="dcterms:W3CDTF">2013-05-08T14:05:50Z</dcterms:modified>
</cp:coreProperties>
</file>