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57" r:id="rId5"/>
    <p:sldId id="258" r:id="rId6"/>
    <p:sldId id="268" r:id="rId7"/>
    <p:sldId id="259" r:id="rId8"/>
    <p:sldId id="260" r:id="rId9"/>
    <p:sldId id="261" r:id="rId10"/>
    <p:sldId id="262" r:id="rId11"/>
    <p:sldId id="263" r:id="rId12"/>
    <p:sldId id="269" r:id="rId13"/>
    <p:sldId id="264" r:id="rId14"/>
    <p:sldId id="265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C58B1-AF0E-43D7-84F6-5EF1959DDEE4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36C3B-F1F2-4B40-8BC2-513656BBC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Ode on Melancholy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Keats</a:t>
            </a:r>
          </a:p>
          <a:p>
            <a:r>
              <a:rPr lang="en-US" dirty="0" smtClean="0"/>
              <a:t>Lecture 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+mj-lt"/>
                <a:cs typeface="Times New Roman" pitchFamily="18" charset="0"/>
              </a:rPr>
              <a:t>In "Ode on Melancholy" Keats accepts the truth he sees: joy and pain are inseparable and to experience joy fully we must experience sadness or melancholy fully. </a:t>
            </a:r>
          </a:p>
          <a:p>
            <a:r>
              <a:rPr lang="en-US" sz="2800" dirty="0" smtClean="0">
                <a:latin typeface="+mj-lt"/>
              </a:rPr>
              <a:t>It differs significantly from "Ode to a Nightingale" and "Ode on a Grecian Urn," in which the poet-dreamer attempts to escape from reality into the ideal and unchanging world of the nightingale and the urn. 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poem has a logical structure or progression.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Stanza I urges us not try to escape pain.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Stanza II tells us what to do instead--embrace the transient beauty and joy both of nature and of human experience, which contain pain and death.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Stanza III makes clear that in order to experience joy we must experience the sorrow that beauty dies, joy evaporates.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800" dirty="0" smtClean="0"/>
              <a:t>	No, no, go not to </a:t>
            </a:r>
            <a:r>
              <a:rPr lang="en-US" sz="2800" b="1" dirty="0" smtClean="0"/>
              <a:t>Lethe</a:t>
            </a:r>
            <a:r>
              <a:rPr lang="en-US" sz="2800" dirty="0" smtClean="0"/>
              <a:t>, neither twist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Wolf's-bane,</a:t>
            </a:r>
            <a:r>
              <a:rPr lang="en-US" sz="2800" dirty="0" smtClean="0"/>
              <a:t> tight-rooted, for its poisonous wine; </a:t>
            </a:r>
          </a:p>
          <a:p>
            <a:pPr>
              <a:buNone/>
            </a:pPr>
            <a:r>
              <a:rPr lang="en-US" sz="2800" dirty="0" smtClean="0"/>
              <a:t>	Nor suffer thy pale forehead to be </a:t>
            </a:r>
            <a:r>
              <a:rPr lang="en-US" sz="2800" dirty="0" err="1" smtClean="0"/>
              <a:t>kiss'd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By</a:t>
            </a:r>
            <a:r>
              <a:rPr lang="en-US" sz="2800" b="1" dirty="0" smtClean="0"/>
              <a:t> nightshade</a:t>
            </a:r>
            <a:r>
              <a:rPr lang="en-US" sz="2800" dirty="0" smtClean="0"/>
              <a:t>, ruby grape of Proserpine;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 is urging people not to consider suicide when depressed as an escape.</a:t>
            </a:r>
          </a:p>
          <a:p>
            <a:pPr>
              <a:buNone/>
            </a:pPr>
            <a:r>
              <a:rPr lang="en-US" sz="2800" dirty="0" smtClean="0"/>
              <a:t>Lethe: in Gk myth soul drank from the river to forget their past lives.</a:t>
            </a:r>
          </a:p>
          <a:p>
            <a:pPr>
              <a:buNone/>
            </a:pPr>
            <a:r>
              <a:rPr lang="en-US" sz="2800" dirty="0" smtClean="0"/>
              <a:t>Wolf’s bane &amp; nightshade: poisonous plants that contain sedative</a:t>
            </a:r>
          </a:p>
          <a:p>
            <a:pPr>
              <a:buNone/>
            </a:pPr>
            <a:r>
              <a:rPr lang="en-US" sz="2800" dirty="0" err="1" smtClean="0"/>
              <a:t>Prosperine</a:t>
            </a:r>
            <a:r>
              <a:rPr lang="en-US" sz="2800" dirty="0" smtClean="0"/>
              <a:t>: queen of Underworld , daughter of Demeter.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Make not your </a:t>
            </a:r>
            <a:r>
              <a:rPr lang="en-US" sz="2800" b="1" dirty="0" smtClean="0"/>
              <a:t>rosary </a:t>
            </a:r>
            <a:r>
              <a:rPr lang="en-US" sz="2800" dirty="0" smtClean="0"/>
              <a:t>of yew-berries, </a:t>
            </a:r>
          </a:p>
          <a:p>
            <a:pPr>
              <a:buNone/>
            </a:pPr>
            <a:r>
              <a:rPr lang="en-US" sz="2800" dirty="0" smtClean="0"/>
              <a:t>	Nor let the </a:t>
            </a:r>
            <a:r>
              <a:rPr lang="en-US" sz="2800" b="1" dirty="0" smtClean="0"/>
              <a:t>beetle</a:t>
            </a:r>
            <a:r>
              <a:rPr lang="en-US" sz="2800" dirty="0" smtClean="0"/>
              <a:t>, nor the </a:t>
            </a:r>
            <a:r>
              <a:rPr lang="en-US" sz="2800" b="1" dirty="0" smtClean="0"/>
              <a:t>death-moth</a:t>
            </a:r>
            <a:r>
              <a:rPr lang="en-US" sz="2800" dirty="0" smtClean="0"/>
              <a:t> be </a:t>
            </a:r>
          </a:p>
          <a:p>
            <a:pPr>
              <a:buNone/>
            </a:pPr>
            <a:r>
              <a:rPr lang="en-US" sz="2800" dirty="0" smtClean="0"/>
              <a:t>	Your mournful </a:t>
            </a:r>
            <a:r>
              <a:rPr lang="en-US" sz="2800" b="1" dirty="0" smtClean="0"/>
              <a:t>Psyche,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 stops from contemplating on images of death.</a:t>
            </a:r>
          </a:p>
          <a:p>
            <a:pPr>
              <a:buNone/>
            </a:pPr>
            <a:r>
              <a:rPr lang="en-US" sz="2800" dirty="0" smtClean="0"/>
              <a:t>Rosary: string of beads</a:t>
            </a:r>
          </a:p>
          <a:p>
            <a:pPr>
              <a:buNone/>
            </a:pPr>
            <a:r>
              <a:rPr lang="en-US" sz="2800" dirty="0" smtClean="0"/>
              <a:t>Yew-berries: symbol of mourning</a:t>
            </a:r>
          </a:p>
          <a:p>
            <a:pPr>
              <a:buNone/>
            </a:pPr>
            <a:r>
              <a:rPr lang="en-US" sz="2800" dirty="0" smtClean="0"/>
              <a:t>Beetle: image of death; the sacred scarab worshipped  by the Egyptians as a symbol of resurrection of soul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and placed in coffins with the dead. Seals and stamps were created in the shape of scarab.</a:t>
            </a:r>
          </a:p>
          <a:p>
            <a:pPr>
              <a:buNone/>
            </a:pPr>
            <a:r>
              <a:rPr lang="en-US" sz="2800" dirty="0" smtClean="0"/>
              <a:t>Death-moth: it carried pattern resembling skull on its body – in classical myth soul was symbolized as the butterfly.</a:t>
            </a:r>
          </a:p>
          <a:p>
            <a:pPr>
              <a:buNone/>
            </a:pPr>
            <a:r>
              <a:rPr lang="en-US" sz="2800" dirty="0" smtClean="0"/>
              <a:t>Psyche: goddess of beauty loved by Cupid; in Gk the word means ‘soul’ or ‘breath of life’</a:t>
            </a:r>
          </a:p>
          <a:p>
            <a:pPr>
              <a:buNone/>
            </a:pPr>
            <a:r>
              <a:rPr lang="en-US" sz="2800" dirty="0" smtClean="0"/>
              <a:t>Cupid: in Gk means ‘desire’; god of love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nor </a:t>
            </a:r>
            <a:r>
              <a:rPr lang="en-US" sz="2800" b="1" dirty="0" smtClean="0"/>
              <a:t>the downy owl </a:t>
            </a:r>
          </a:p>
          <a:p>
            <a:pPr>
              <a:buNone/>
            </a:pPr>
            <a:r>
              <a:rPr lang="en-US" sz="2800" dirty="0" smtClean="0"/>
              <a:t>	A partner in your sorrow's mysteries; </a:t>
            </a:r>
          </a:p>
          <a:p>
            <a:pPr>
              <a:buNone/>
            </a:pPr>
            <a:r>
              <a:rPr lang="en-US" sz="2800" dirty="0" smtClean="0"/>
              <a:t>	For shade to shade will come too drowsily,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And drown the wakeful anguish of the soul.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Downy owl: ranks with rats &amp; spiders as most celebrated of Halloween creatures.</a:t>
            </a:r>
          </a:p>
          <a:p>
            <a:pPr>
              <a:buNone/>
            </a:pPr>
            <a:r>
              <a:rPr lang="en-US" sz="2800" dirty="0" smtClean="0"/>
              <a:t>Poet says that Melancholy will drown all your anguish.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But when the melancholy fit shall fall </a:t>
            </a:r>
          </a:p>
          <a:p>
            <a:pPr>
              <a:buNone/>
            </a:pPr>
            <a:r>
              <a:rPr lang="en-US" sz="2800" dirty="0" smtClean="0"/>
              <a:t>	Sudden from heaven </a:t>
            </a:r>
            <a:r>
              <a:rPr lang="en-US" sz="2800" b="1" dirty="0" smtClean="0"/>
              <a:t>like a weeping cloud, </a:t>
            </a:r>
          </a:p>
          <a:p>
            <a:pPr>
              <a:buNone/>
            </a:pPr>
            <a:r>
              <a:rPr lang="en-US" sz="2800" dirty="0" smtClean="0"/>
              <a:t>	That fosters the droop-headed flowers all, </a:t>
            </a:r>
          </a:p>
          <a:p>
            <a:pPr>
              <a:buNone/>
            </a:pPr>
            <a:r>
              <a:rPr lang="en-US" sz="2800" dirty="0" smtClean="0"/>
              <a:t>	And hides the green hill in an </a:t>
            </a:r>
            <a:r>
              <a:rPr lang="en-US" sz="2800" b="1" dirty="0" smtClean="0"/>
              <a:t>April shroud;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800" dirty="0" smtClean="0"/>
              <a:t>Melancholy will come as sudden as cloud and nourish your soul like unexpected rain revives flowers.</a:t>
            </a:r>
          </a:p>
          <a:p>
            <a:pPr>
              <a:buNone/>
            </a:pPr>
            <a:r>
              <a:rPr lang="en-US" sz="2800" dirty="0" smtClean="0"/>
              <a:t>Cloud and April are personified.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Then</a:t>
            </a:r>
            <a:r>
              <a:rPr lang="en-US" sz="2800" b="1" dirty="0" smtClean="0"/>
              <a:t> glut </a:t>
            </a:r>
            <a:r>
              <a:rPr lang="en-US" sz="2800" dirty="0" smtClean="0"/>
              <a:t>thy sorrow on a</a:t>
            </a:r>
            <a:r>
              <a:rPr lang="en-US" sz="2800" b="1" dirty="0" smtClean="0"/>
              <a:t> morning rose, </a:t>
            </a:r>
          </a:p>
          <a:p>
            <a:pPr>
              <a:buNone/>
            </a:pPr>
            <a:r>
              <a:rPr lang="en-US" sz="2800" dirty="0" smtClean="0"/>
              <a:t>	Or on the rainbow of the </a:t>
            </a:r>
            <a:r>
              <a:rPr lang="en-US" sz="2800" b="1" dirty="0" smtClean="0"/>
              <a:t>salt sand-wave, </a:t>
            </a:r>
          </a:p>
          <a:p>
            <a:pPr>
              <a:buNone/>
            </a:pPr>
            <a:r>
              <a:rPr lang="en-US" sz="2800" dirty="0" smtClean="0"/>
              <a:t>	Or on the wealth of</a:t>
            </a:r>
            <a:r>
              <a:rPr lang="en-US" sz="2800" b="1" dirty="0" smtClean="0"/>
              <a:t> globed peonies;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Glut: to your fullest</a:t>
            </a:r>
          </a:p>
          <a:p>
            <a:pPr>
              <a:buNone/>
            </a:pPr>
            <a:r>
              <a:rPr lang="en-US" sz="2800" dirty="0" smtClean="0"/>
              <a:t>Morning rose: lasts a short time i.e. the melancholic experience is transitory</a:t>
            </a:r>
          </a:p>
          <a:p>
            <a:pPr>
              <a:buNone/>
            </a:pPr>
            <a:r>
              <a:rPr lang="en-US" sz="2800" dirty="0" smtClean="0"/>
              <a:t>Sand-wave: the rainbow produced by the wave too is </a:t>
            </a:r>
            <a:r>
              <a:rPr lang="en-US" sz="2800" dirty="0" err="1" smtClean="0"/>
              <a:t>shortlived</a:t>
            </a:r>
            <a:r>
              <a:rPr lang="en-US" sz="2800" dirty="0" smtClean="0"/>
              <a:t>.</a:t>
            </a:r>
          </a:p>
          <a:p>
            <a:pPr>
              <a:buNone/>
            </a:pPr>
            <a:r>
              <a:rPr lang="en-US" sz="2800" dirty="0" smtClean="0"/>
              <a:t>Globed: description of the round shape of the flowers.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Or if </a:t>
            </a:r>
            <a:r>
              <a:rPr lang="en-US" sz="2800" b="1" dirty="0" smtClean="0"/>
              <a:t>thy mistress </a:t>
            </a:r>
            <a:r>
              <a:rPr lang="en-US" sz="2800" dirty="0" smtClean="0"/>
              <a:t>some</a:t>
            </a:r>
            <a:r>
              <a:rPr lang="en-US" sz="2800" b="1" dirty="0" smtClean="0"/>
              <a:t> rich anger</a:t>
            </a:r>
            <a:r>
              <a:rPr lang="en-US" sz="2800" dirty="0" smtClean="0"/>
              <a:t> shows,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Emprison</a:t>
            </a:r>
            <a:r>
              <a:rPr lang="en-US" sz="2800" dirty="0" smtClean="0"/>
              <a:t> her soft hand, and let her rave, </a:t>
            </a:r>
          </a:p>
          <a:p>
            <a:pPr>
              <a:buNone/>
            </a:pPr>
            <a:r>
              <a:rPr lang="en-US" sz="2800" dirty="0" smtClean="0"/>
              <a:t>	And feed deep, deep upon her </a:t>
            </a:r>
            <a:r>
              <a:rPr lang="en-US" sz="2800" b="1" dirty="0" smtClean="0"/>
              <a:t>peerless eyes.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Poet turns from nature to people.</a:t>
            </a:r>
          </a:p>
          <a:p>
            <a:pPr>
              <a:buNone/>
            </a:pPr>
            <a:r>
              <a:rPr lang="en-US" sz="2800" dirty="0" smtClean="0"/>
              <a:t>Peerless eyes: beautiful</a:t>
            </a:r>
          </a:p>
          <a:p>
            <a:pPr>
              <a:buNone/>
            </a:pPr>
            <a:r>
              <a:rPr lang="en-US" sz="2800" dirty="0" smtClean="0"/>
              <a:t>Melancholy becomes part of and nourishes the individual – the lover is asked to enjoy her beauty even when she is angry.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She dwells with Beauty—Beauty that must die;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And Joy,</a:t>
            </a:r>
            <a:r>
              <a:rPr lang="en-US" sz="2800" dirty="0" smtClean="0"/>
              <a:t> whose hand is ever at his lips </a:t>
            </a:r>
          </a:p>
          <a:p>
            <a:pPr>
              <a:buNone/>
            </a:pPr>
            <a:r>
              <a:rPr lang="en-US" sz="2800" dirty="0" smtClean="0"/>
              <a:t>	Bidding adieu; and </a:t>
            </a:r>
            <a:r>
              <a:rPr lang="en-US" sz="2800" b="1" dirty="0" smtClean="0"/>
              <a:t>aching Pleasure </a:t>
            </a:r>
            <a:r>
              <a:rPr lang="en-US" sz="2800" dirty="0" smtClean="0"/>
              <a:t>nigh, </a:t>
            </a:r>
          </a:p>
          <a:p>
            <a:pPr>
              <a:buNone/>
            </a:pPr>
            <a:r>
              <a:rPr lang="en-US" sz="2800" dirty="0" smtClean="0"/>
              <a:t>	Turning to poison while the</a:t>
            </a:r>
            <a:r>
              <a:rPr lang="en-US" sz="2800" b="1" dirty="0" smtClean="0"/>
              <a:t> bee-mouth sips: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Keats’ philosophy that Beauty, Joy &amp; Pleasure are temporary but adds that suffering is necessary for happiness.</a:t>
            </a:r>
          </a:p>
          <a:p>
            <a:pPr>
              <a:buNone/>
            </a:pPr>
            <a:r>
              <a:rPr lang="en-US" sz="2800" dirty="0" smtClean="0"/>
              <a:t>She: refers to Melancholy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Aching pleasure: </a:t>
            </a:r>
            <a:r>
              <a:rPr lang="en-US" sz="2800" dirty="0" err="1" smtClean="0"/>
              <a:t>keatsian</a:t>
            </a:r>
            <a:r>
              <a:rPr lang="en-US" sz="2800" dirty="0" smtClean="0"/>
              <a:t> oxymoron, pleasure is painful</a:t>
            </a:r>
          </a:p>
          <a:p>
            <a:pPr>
              <a:buNone/>
            </a:pPr>
            <a:r>
              <a:rPr lang="en-US" sz="2800" dirty="0" smtClean="0"/>
              <a:t>Bee-mouth sips: as the bee sips nectar, the nectar turns to poison.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Keats tries to show the mixed nature of life: how happiness and sorrow are inextricably linked.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Ay, </a:t>
            </a:r>
            <a:r>
              <a:rPr lang="en-US" sz="2800" b="1" dirty="0" smtClean="0"/>
              <a:t>in the very temple of Delight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b="1" dirty="0" err="1" smtClean="0"/>
              <a:t>Veil'd</a:t>
            </a:r>
            <a:r>
              <a:rPr lang="en-US" sz="2800" b="1" dirty="0" smtClean="0"/>
              <a:t> Melancholy has her </a:t>
            </a:r>
            <a:r>
              <a:rPr lang="en-US" sz="2800" b="1" dirty="0" err="1" smtClean="0"/>
              <a:t>sovran</a:t>
            </a:r>
            <a:r>
              <a:rPr lang="en-US" sz="2800" b="1" dirty="0" smtClean="0"/>
              <a:t> shrine,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Delight &amp; Melancholy are personified; Melancholy lives in the temple of Delight</a:t>
            </a:r>
          </a:p>
          <a:p>
            <a:pPr>
              <a:buNone/>
            </a:pPr>
            <a:r>
              <a:rPr lang="en-US" sz="2800" dirty="0" err="1" smtClean="0"/>
              <a:t>Veil’d</a:t>
            </a:r>
            <a:r>
              <a:rPr lang="en-US" sz="2800" dirty="0" smtClean="0"/>
              <a:t> Melancholy: Melancholy is veiled as it is hidden from us during Pleasure.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78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Though seen of none </a:t>
            </a:r>
            <a:r>
              <a:rPr lang="en-US" sz="2800" b="1" dirty="0" smtClean="0"/>
              <a:t>save him whose strenuous tongue </a:t>
            </a:r>
          </a:p>
          <a:p>
            <a:pPr>
              <a:buNone/>
            </a:pPr>
            <a:r>
              <a:rPr lang="en-US" sz="2800" b="1" dirty="0" smtClean="0"/>
              <a:t>	Can burst Joy's grape against his palate fine;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His soul </a:t>
            </a:r>
            <a:r>
              <a:rPr lang="en-US" sz="2800" b="1" dirty="0" err="1" smtClean="0"/>
              <a:t>shalt</a:t>
            </a:r>
            <a:r>
              <a:rPr lang="en-US" sz="2800" b="1" dirty="0" smtClean="0"/>
              <a:t> taste the sadness of her might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And be among her cloudy trophies hung.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Only those who understand that the two are inseparable can taste real happiness.</a:t>
            </a:r>
          </a:p>
          <a:p>
            <a:pPr>
              <a:buNone/>
            </a:pPr>
            <a:r>
              <a:rPr lang="en-US" sz="2800" dirty="0" smtClean="0"/>
              <a:t>Describes the physical act of eating of grapes with the spiritual joy of soul.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Joy and sorrow and connected.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Those who embrace melancholy will always be happy.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Romanticism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Reaction to changes in society, to urbanization &amp; industrialization.</a:t>
            </a:r>
          </a:p>
          <a:p>
            <a:r>
              <a:rPr lang="en-US" sz="2800" dirty="0" smtClean="0"/>
              <a:t>Reaction to “enlightenment” or so-called intellectualism</a:t>
            </a:r>
          </a:p>
          <a:p>
            <a:r>
              <a:rPr lang="en-US" sz="2800" dirty="0" smtClean="0"/>
              <a:t>Reaction against rigid social structures: American &amp; French revolutions</a:t>
            </a:r>
          </a:p>
          <a:p>
            <a:r>
              <a:rPr lang="en-US" sz="2800" dirty="0" smtClean="0"/>
              <a:t>Reaction against materialism of age</a:t>
            </a:r>
          </a:p>
          <a:p>
            <a:pPr>
              <a:buNone/>
            </a:pP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Romanticism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Defined new role for poet, distinguished by intensity of perception &amp; imagination</a:t>
            </a:r>
          </a:p>
          <a:p>
            <a:r>
              <a:rPr lang="en-US" dirty="0" smtClean="0"/>
              <a:t>Emphasis on emotion rather than reason</a:t>
            </a:r>
          </a:p>
          <a:p>
            <a:pPr>
              <a:buNone/>
            </a:pPr>
            <a:r>
              <a:rPr lang="en-US" dirty="0" smtClean="0"/>
              <a:t>			mystery rather than clarity</a:t>
            </a:r>
          </a:p>
          <a:p>
            <a:pPr>
              <a:buNone/>
            </a:pPr>
            <a:r>
              <a:rPr lang="en-US" dirty="0" smtClean="0"/>
              <a:t>			individual rather than society</a:t>
            </a:r>
          </a:p>
          <a:p>
            <a:pPr>
              <a:buNone/>
            </a:pPr>
            <a:r>
              <a:rPr lang="en-US" dirty="0" smtClean="0"/>
              <a:t>			rebellion rather than acceptance</a:t>
            </a:r>
          </a:p>
          <a:p>
            <a:r>
              <a:rPr lang="en-US" dirty="0" smtClean="0"/>
              <a:t>Role of nature in transformation of character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Romantic Poets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Wordsworth: Nature for man’s intellectual and spiritual growth</a:t>
            </a:r>
          </a:p>
          <a:p>
            <a:r>
              <a:rPr lang="en-US" sz="2800" dirty="0" smtClean="0"/>
              <a:t>Coleridge: supernatural aspect of Nature &amp; role of poet’s imagination (imagery)</a:t>
            </a:r>
          </a:p>
          <a:p>
            <a:r>
              <a:rPr lang="en-US" sz="2800" dirty="0" smtClean="0"/>
              <a:t>Shelley: Nature as inspiration for change and reforms (‘poet is the author of revolutions in opinion’)</a:t>
            </a:r>
          </a:p>
          <a:p>
            <a:r>
              <a:rPr lang="en-US" sz="2800" dirty="0" smtClean="0"/>
              <a:t>Keats: Nature as a means to escape from this world, his negative capability.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406</Words>
  <Application>Microsoft Office PowerPoint</Application>
  <PresentationFormat>On-screen Show (4:3)</PresentationFormat>
  <Paragraphs>111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Ode on Melancholy</vt:lpstr>
      <vt:lpstr>About the Poem</vt:lpstr>
      <vt:lpstr>Slide 3</vt:lpstr>
      <vt:lpstr>Stanza 1</vt:lpstr>
      <vt:lpstr>Slide 5</vt:lpstr>
      <vt:lpstr>Slide 6</vt:lpstr>
      <vt:lpstr>Slide 7</vt:lpstr>
      <vt:lpstr>Stanza 2</vt:lpstr>
      <vt:lpstr>Slide 9</vt:lpstr>
      <vt:lpstr>Slide 10</vt:lpstr>
      <vt:lpstr>Stanza 3</vt:lpstr>
      <vt:lpstr>Stanza 3</vt:lpstr>
      <vt:lpstr>Slide 13</vt:lpstr>
      <vt:lpstr>Slide 14</vt:lpstr>
      <vt:lpstr>Themes</vt:lpstr>
      <vt:lpstr>Romanticism</vt:lpstr>
      <vt:lpstr>Romanticism</vt:lpstr>
      <vt:lpstr>Romantic Poets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Ode on Melancholy</dc:title>
  <dc:creator>Acer</dc:creator>
  <cp:lastModifiedBy>NTS</cp:lastModifiedBy>
  <cp:revision>13</cp:revision>
  <dcterms:created xsi:type="dcterms:W3CDTF">2013-05-04T14:43:43Z</dcterms:created>
  <dcterms:modified xsi:type="dcterms:W3CDTF">2013-05-07T10:13:39Z</dcterms:modified>
</cp:coreProperties>
</file>