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A76A-4A79-4C14-A37F-7C12C2FE7588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77E7B-245F-482D-B70B-924FEBF32E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A76A-4A79-4C14-A37F-7C12C2FE7588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77E7B-245F-482D-B70B-924FEBF32E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A76A-4A79-4C14-A37F-7C12C2FE7588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77E7B-245F-482D-B70B-924FEBF32E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A76A-4A79-4C14-A37F-7C12C2FE7588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77E7B-245F-482D-B70B-924FEBF32E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A76A-4A79-4C14-A37F-7C12C2FE7588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77E7B-245F-482D-B70B-924FEBF32E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A76A-4A79-4C14-A37F-7C12C2FE7588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77E7B-245F-482D-B70B-924FEBF32E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A76A-4A79-4C14-A37F-7C12C2FE7588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77E7B-245F-482D-B70B-924FEBF32E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A76A-4A79-4C14-A37F-7C12C2FE7588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77E7B-245F-482D-B70B-924FEBF32E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A76A-4A79-4C14-A37F-7C12C2FE7588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77E7B-245F-482D-B70B-924FEBF32E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A76A-4A79-4C14-A37F-7C12C2FE7588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77E7B-245F-482D-B70B-924FEBF32E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A76A-4A79-4C14-A37F-7C12C2FE7588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77E7B-245F-482D-B70B-924FEBF32E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7A76A-4A79-4C14-A37F-7C12C2FE7588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77E7B-245F-482D-B70B-924FEBF32E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Ode to a Nightingale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Keats</a:t>
            </a:r>
          </a:p>
          <a:p>
            <a:r>
              <a:rPr lang="en-US" smtClean="0"/>
              <a:t>Lecture 15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Away! away! for</a:t>
            </a:r>
            <a:r>
              <a:rPr lang="en-US" sz="2800" b="1" dirty="0" smtClean="0"/>
              <a:t> I will fly to thee, </a:t>
            </a:r>
          </a:p>
          <a:p>
            <a:pPr>
              <a:buNone/>
            </a:pPr>
            <a:r>
              <a:rPr lang="en-US" sz="2800" dirty="0" smtClean="0"/>
              <a:t>	Not charioted by </a:t>
            </a:r>
            <a:r>
              <a:rPr lang="en-US" sz="2800" b="1" dirty="0" smtClean="0"/>
              <a:t>Bacchus and his </a:t>
            </a:r>
            <a:r>
              <a:rPr lang="en-US" sz="2800" b="1" dirty="0" err="1" smtClean="0"/>
              <a:t>pards</a:t>
            </a:r>
            <a:r>
              <a:rPr lang="en-US" sz="2800" dirty="0" smtClean="0"/>
              <a:t>, </a:t>
            </a:r>
          </a:p>
          <a:p>
            <a:pPr>
              <a:buNone/>
            </a:pPr>
            <a:r>
              <a:rPr lang="en-US" sz="2800" dirty="0" smtClean="0"/>
              <a:t>	But on the </a:t>
            </a:r>
            <a:r>
              <a:rPr lang="en-US" sz="2800" b="1" dirty="0" smtClean="0"/>
              <a:t>viewless wings of Poesy, </a:t>
            </a:r>
          </a:p>
          <a:p>
            <a:pPr>
              <a:buNone/>
            </a:pPr>
            <a:r>
              <a:rPr lang="en-US" sz="2800" dirty="0" smtClean="0"/>
              <a:t>	Though the dull brain perplexes and retards: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err="1" smtClean="0"/>
              <a:t>Baccuhus</a:t>
            </a:r>
            <a:r>
              <a:rPr lang="en-US" sz="2800" dirty="0" smtClean="0"/>
              <a:t>: god of wine</a:t>
            </a:r>
          </a:p>
          <a:p>
            <a:pPr>
              <a:buNone/>
            </a:pPr>
            <a:r>
              <a:rPr lang="en-US" sz="2800" dirty="0" err="1" smtClean="0"/>
              <a:t>Pards</a:t>
            </a:r>
            <a:r>
              <a:rPr lang="en-US" sz="2800" dirty="0" smtClean="0"/>
              <a:t>: friends </a:t>
            </a:r>
          </a:p>
          <a:p>
            <a:pPr>
              <a:buNone/>
            </a:pPr>
            <a:r>
              <a:rPr lang="en-US" sz="2800" dirty="0" smtClean="0"/>
              <a:t>Viewless: invisible</a:t>
            </a:r>
          </a:p>
          <a:p>
            <a:pPr>
              <a:buNone/>
            </a:pPr>
            <a:r>
              <a:rPr lang="en-US" sz="2800" dirty="0" smtClean="0"/>
              <a:t>The brain confuses and slows him down.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Already with thee!</a:t>
            </a:r>
            <a:r>
              <a:rPr lang="en-US" sz="2800" dirty="0" smtClean="0"/>
              <a:t> tender is the night, </a:t>
            </a:r>
          </a:p>
          <a:p>
            <a:pPr>
              <a:buNone/>
            </a:pPr>
            <a:r>
              <a:rPr lang="en-US" sz="2800" dirty="0" smtClean="0"/>
              <a:t>	And haply the </a:t>
            </a:r>
            <a:r>
              <a:rPr lang="en-US" sz="2800" b="1" dirty="0" smtClean="0"/>
              <a:t>Queen-Moon is on her throne,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Cluster'd</a:t>
            </a:r>
            <a:r>
              <a:rPr lang="en-US" sz="2800" dirty="0" smtClean="0"/>
              <a:t> around by all</a:t>
            </a:r>
            <a:r>
              <a:rPr lang="en-US" sz="2800" b="1" dirty="0" smtClean="0"/>
              <a:t> her starry Fays;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Moon is personified as a queen on her throne surrounded by her attendants (stars).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But </a:t>
            </a:r>
            <a:r>
              <a:rPr lang="en-US" sz="2800" b="1" dirty="0" smtClean="0"/>
              <a:t>here there is no light,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Save what from heaven is with the breezes blown </a:t>
            </a:r>
          </a:p>
          <a:p>
            <a:pPr>
              <a:buNone/>
            </a:pPr>
            <a:r>
              <a:rPr lang="en-US" sz="2800" dirty="0" smtClean="0"/>
              <a:t>	Through </a:t>
            </a:r>
            <a:r>
              <a:rPr lang="en-US" sz="2800" b="1" dirty="0" smtClean="0"/>
              <a:t>verdurous glooms</a:t>
            </a:r>
            <a:r>
              <a:rPr lang="en-US" sz="2800" dirty="0" smtClean="0"/>
              <a:t> and winding mossy ways.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Verdurous glooms: thickness of forest trees causing darkness</a:t>
            </a:r>
          </a:p>
          <a:p>
            <a:pPr>
              <a:buNone/>
            </a:pPr>
            <a:r>
              <a:rPr lang="en-US" sz="2800" dirty="0" smtClean="0"/>
              <a:t>The home of nightingale is a magical place in the thick of night.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I cannot see what flowers are at my feet,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Nor what </a:t>
            </a:r>
            <a:r>
              <a:rPr lang="en-US" sz="2800" b="1" dirty="0" smtClean="0"/>
              <a:t>soft incense </a:t>
            </a:r>
            <a:r>
              <a:rPr lang="en-US" sz="2800" dirty="0" smtClean="0"/>
              <a:t>hangs upon the boughs,</a:t>
            </a:r>
          </a:p>
          <a:p>
            <a:pPr>
              <a:buNone/>
            </a:pPr>
            <a:r>
              <a:rPr lang="en-US" sz="2800" dirty="0" smtClean="0"/>
              <a:t>	But, in</a:t>
            </a:r>
            <a:r>
              <a:rPr lang="en-US" sz="2800" b="1" dirty="0" smtClean="0"/>
              <a:t> embalmed darkness,</a:t>
            </a:r>
            <a:r>
              <a:rPr lang="en-US" sz="2800" dirty="0" smtClean="0"/>
              <a:t> guess each sweet </a:t>
            </a:r>
          </a:p>
          <a:p>
            <a:pPr>
              <a:buNone/>
            </a:pPr>
            <a:r>
              <a:rPr lang="en-US" sz="2800" dirty="0" smtClean="0"/>
              <a:t>	Wherewith the seasonable month endows </a:t>
            </a:r>
          </a:p>
          <a:p>
            <a:pPr>
              <a:buNone/>
            </a:pPr>
            <a:r>
              <a:rPr lang="en-US" sz="2800" dirty="0" smtClean="0"/>
              <a:t>	The grass, the thicket, and the fruit-tree wild; </a:t>
            </a:r>
          </a:p>
          <a:p>
            <a:pPr>
              <a:buNone/>
            </a:pP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Sensuous poetry: uses sense of smell to describe the world of </a:t>
            </a:r>
            <a:r>
              <a:rPr lang="en-US" sz="2800" dirty="0" err="1" smtClean="0"/>
              <a:t>nightingle</a:t>
            </a:r>
            <a:r>
              <a:rPr lang="en-US" sz="2800" dirty="0" smtClean="0"/>
              <a:t>.</a:t>
            </a:r>
          </a:p>
          <a:p>
            <a:pPr>
              <a:buNone/>
            </a:pPr>
            <a:r>
              <a:rPr lang="en-US" sz="2800" dirty="0" smtClean="0"/>
              <a:t>Embalmed darkness: sweet smelling with soothing effect.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White </a:t>
            </a:r>
            <a:r>
              <a:rPr lang="en-US" sz="2800" b="1" dirty="0" smtClean="0"/>
              <a:t>hawthorn,</a:t>
            </a:r>
            <a:r>
              <a:rPr lang="en-US" sz="2800" dirty="0" smtClean="0"/>
              <a:t> and the pastoral </a:t>
            </a:r>
            <a:r>
              <a:rPr lang="en-US" sz="2800" b="1" dirty="0" smtClean="0"/>
              <a:t>eglantine;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Fast fading </a:t>
            </a:r>
            <a:r>
              <a:rPr lang="en-US" sz="2800" b="1" dirty="0" smtClean="0"/>
              <a:t>violets</a:t>
            </a:r>
            <a:r>
              <a:rPr lang="en-US" sz="2800" dirty="0" smtClean="0"/>
              <a:t> </a:t>
            </a:r>
            <a:r>
              <a:rPr lang="en-US" sz="2800" dirty="0" err="1" smtClean="0"/>
              <a:t>cover'd</a:t>
            </a:r>
            <a:r>
              <a:rPr lang="en-US" sz="2800" dirty="0" smtClean="0"/>
              <a:t> up in leaves; </a:t>
            </a:r>
          </a:p>
          <a:p>
            <a:pPr>
              <a:buNone/>
            </a:pPr>
            <a:r>
              <a:rPr lang="en-US" sz="2800" dirty="0" smtClean="0"/>
              <a:t>	And </a:t>
            </a:r>
            <a:r>
              <a:rPr lang="en-US" sz="2800" b="1" dirty="0" smtClean="0"/>
              <a:t>mid-May's eldest child,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The coming </a:t>
            </a:r>
            <a:r>
              <a:rPr lang="en-US" sz="2800" b="1" dirty="0" smtClean="0"/>
              <a:t>musk-rose,</a:t>
            </a:r>
            <a:r>
              <a:rPr lang="en-US" sz="2800" dirty="0" smtClean="0"/>
              <a:t> full of dewy wine, </a:t>
            </a:r>
          </a:p>
          <a:p>
            <a:pPr>
              <a:buNone/>
            </a:pPr>
            <a:r>
              <a:rPr lang="en-US" sz="2800" dirty="0" smtClean="0"/>
              <a:t>	The </a:t>
            </a:r>
            <a:r>
              <a:rPr lang="en-US" sz="2800" b="1" dirty="0" err="1" smtClean="0"/>
              <a:t>murmurous</a:t>
            </a:r>
            <a:r>
              <a:rPr lang="en-US" sz="2800" b="1" dirty="0" smtClean="0"/>
              <a:t> haunt</a:t>
            </a:r>
            <a:r>
              <a:rPr lang="en-US" sz="2800" dirty="0" smtClean="0"/>
              <a:t> of flies on summer eves.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Dewy wine: dew of musk rose as intoxicating as wine.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Darkling I listen;</a:t>
            </a:r>
            <a:r>
              <a:rPr lang="en-US" sz="2800" dirty="0" smtClean="0"/>
              <a:t> and, for many a time </a:t>
            </a:r>
          </a:p>
          <a:p>
            <a:pPr>
              <a:buNone/>
            </a:pPr>
            <a:r>
              <a:rPr lang="en-US" sz="2800" dirty="0" smtClean="0"/>
              <a:t>	I have been half in love with </a:t>
            </a:r>
            <a:r>
              <a:rPr lang="en-US" sz="2800" b="1" dirty="0" smtClean="0"/>
              <a:t>easeful Death,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Call'd</a:t>
            </a:r>
            <a:r>
              <a:rPr lang="en-US" sz="2800" dirty="0" smtClean="0"/>
              <a:t> him soft names in many a </a:t>
            </a:r>
            <a:r>
              <a:rPr lang="en-US" sz="2800" b="1" dirty="0" smtClean="0"/>
              <a:t>mused rhyme, </a:t>
            </a:r>
          </a:p>
          <a:p>
            <a:pPr>
              <a:buNone/>
            </a:pPr>
            <a:r>
              <a:rPr lang="en-US" sz="2800" dirty="0" smtClean="0"/>
              <a:t>	To take into the air my quiet breath;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Sense of hearing; compares the experience of being alone in dark with death.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Now more than ever</a:t>
            </a:r>
            <a:r>
              <a:rPr lang="en-US" sz="2800" b="1" dirty="0" smtClean="0"/>
              <a:t> seems it rich to die,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To cease upon the midnight with no pain,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While thou art pouring forth thy soul abroad </a:t>
            </a:r>
          </a:p>
          <a:p>
            <a:pPr>
              <a:buNone/>
            </a:pPr>
            <a:r>
              <a:rPr lang="en-US" sz="2800" b="1" dirty="0" smtClean="0"/>
              <a:t>	In such an ecstasy! 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He wants to die while listening to the bird’s song.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Still wouldst thou sing, and I have ears in vain— </a:t>
            </a:r>
          </a:p>
          <a:p>
            <a:pPr>
              <a:buNone/>
            </a:pPr>
            <a:r>
              <a:rPr lang="en-US" sz="2800" dirty="0" smtClean="0"/>
              <a:t>	To thy high</a:t>
            </a:r>
            <a:r>
              <a:rPr lang="en-US" sz="2800" b="1" dirty="0" smtClean="0"/>
              <a:t> requiem become a sod. 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Requiem: song for dead</a:t>
            </a:r>
          </a:p>
          <a:p>
            <a:pPr>
              <a:buNone/>
            </a:pPr>
            <a:r>
              <a:rPr lang="en-US" sz="2800" dirty="0" smtClean="0"/>
              <a:t>Sod: grassy soil</a:t>
            </a:r>
          </a:p>
          <a:p>
            <a:pPr>
              <a:buNone/>
            </a:pPr>
            <a:r>
              <a:rPr lang="en-US" sz="2800" dirty="0" smtClean="0"/>
              <a:t>He asks the bird if it will still go on singing when he is dead and in his grave.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Thou </a:t>
            </a:r>
            <a:r>
              <a:rPr lang="en-US" sz="2800" dirty="0" err="1" smtClean="0"/>
              <a:t>wast</a:t>
            </a:r>
            <a:r>
              <a:rPr lang="en-US" sz="2800" dirty="0" smtClean="0"/>
              <a:t> not born for death, </a:t>
            </a:r>
            <a:r>
              <a:rPr lang="en-US" sz="2800" b="1" dirty="0" smtClean="0"/>
              <a:t>immortal Bird!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No </a:t>
            </a:r>
            <a:r>
              <a:rPr lang="en-US" sz="2800" b="1" dirty="0" smtClean="0"/>
              <a:t>hungry generations </a:t>
            </a:r>
            <a:r>
              <a:rPr lang="en-US" sz="2800" dirty="0" smtClean="0"/>
              <a:t>tread thee down;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The voice I hear this passing night was heard </a:t>
            </a:r>
          </a:p>
          <a:p>
            <a:pPr>
              <a:buNone/>
            </a:pPr>
            <a:r>
              <a:rPr lang="en-US" sz="2800" dirty="0" smtClean="0"/>
              <a:t>	In ancient days by emperor and clown: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Hungary generations: young ones replacing their </a:t>
            </a:r>
            <a:r>
              <a:rPr lang="en-US" sz="2800" dirty="0" err="1" smtClean="0"/>
              <a:t>parnets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Calls the bird immortal as its song has held in trance generations since old ( the Greeks and Romans also honored the bird in their poetry in courts).  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Perhaps the </a:t>
            </a:r>
            <a:r>
              <a:rPr lang="en-US" sz="2800" b="1" dirty="0" smtClean="0"/>
              <a:t>self-same song</a:t>
            </a:r>
            <a:r>
              <a:rPr lang="en-US" sz="2800" dirty="0" smtClean="0"/>
              <a:t> that found a path </a:t>
            </a:r>
          </a:p>
          <a:p>
            <a:pPr>
              <a:buNone/>
            </a:pPr>
            <a:r>
              <a:rPr lang="en-US" sz="2800" dirty="0" smtClean="0"/>
              <a:t>	Through the </a:t>
            </a:r>
            <a:r>
              <a:rPr lang="en-US" sz="2800" b="1" dirty="0" smtClean="0"/>
              <a:t>sad heart of Ruth,</a:t>
            </a:r>
            <a:r>
              <a:rPr lang="en-US" sz="2800" dirty="0" smtClean="0"/>
              <a:t> when, sick for home, </a:t>
            </a:r>
          </a:p>
          <a:p>
            <a:pPr>
              <a:buNone/>
            </a:pPr>
            <a:r>
              <a:rPr lang="en-US" sz="2800" dirty="0" smtClean="0"/>
              <a:t>	She stood in tears amid the alien corn;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In Hebrew Bible or Old Testament (in Book of Ruth), the story of Ruth is explained – Ruth married a guy &amp; moved to a new country, her husband died &amp; instead of returning she stayed &amp; looked after her mother-in-law &amp; worked in  strange fields &amp; later remarried.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The same that oft-times hath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err="1" smtClean="0"/>
              <a:t>Charm'd</a:t>
            </a:r>
            <a:r>
              <a:rPr lang="en-US" sz="2800" b="1" dirty="0" smtClean="0"/>
              <a:t> magic casements,</a:t>
            </a:r>
            <a:r>
              <a:rPr lang="en-US" sz="2800" dirty="0" smtClean="0"/>
              <a:t> opening on the foam </a:t>
            </a:r>
          </a:p>
          <a:p>
            <a:pPr>
              <a:buNone/>
            </a:pPr>
            <a:r>
              <a:rPr lang="en-US" sz="2800" dirty="0" smtClean="0"/>
              <a:t>	Of perilous seas, </a:t>
            </a:r>
            <a:r>
              <a:rPr lang="en-US" sz="2800" b="1" dirty="0" smtClean="0"/>
              <a:t>in </a:t>
            </a:r>
            <a:r>
              <a:rPr lang="en-US" sz="2800" b="1" dirty="0" err="1" smtClean="0"/>
              <a:t>faery</a:t>
            </a:r>
            <a:r>
              <a:rPr lang="en-US" sz="2800" b="1" dirty="0" smtClean="0"/>
              <a:t> lands forlorn. 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magic casement: magic box on ship</a:t>
            </a:r>
          </a:p>
          <a:p>
            <a:pPr>
              <a:buNone/>
            </a:pPr>
            <a:r>
              <a:rPr lang="en-US" sz="2800" dirty="0" err="1" smtClean="0"/>
              <a:t>Faery</a:t>
            </a:r>
            <a:r>
              <a:rPr lang="en-US" sz="2800" dirty="0" smtClean="0"/>
              <a:t> lands: foreign lands</a:t>
            </a:r>
          </a:p>
          <a:p>
            <a:pPr>
              <a:buNone/>
            </a:pPr>
            <a:r>
              <a:rPr lang="en-US" sz="2800" dirty="0" smtClean="0"/>
              <a:t>The song of nightingale influenced everyone who ever listened to it and gave courage and hope in adversity and troubles.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Stanza 8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Forlorn! </a:t>
            </a:r>
            <a:r>
              <a:rPr lang="en-US" sz="2800" dirty="0" smtClean="0"/>
              <a:t>the very word is like a bell </a:t>
            </a:r>
          </a:p>
          <a:p>
            <a:pPr>
              <a:buNone/>
            </a:pPr>
            <a:r>
              <a:rPr lang="en-US" sz="2800" dirty="0" smtClean="0"/>
              <a:t>	To toll me back from thee to my sole self!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Adieu! the fancy cannot cheat so well </a:t>
            </a:r>
          </a:p>
          <a:p>
            <a:pPr>
              <a:buNone/>
            </a:pPr>
            <a:r>
              <a:rPr lang="en-US" sz="2800" b="1" dirty="0" smtClean="0"/>
              <a:t>	As she is </a:t>
            </a:r>
            <a:r>
              <a:rPr lang="en-US" sz="2800" b="1" dirty="0" err="1" smtClean="0"/>
              <a:t>fam'd</a:t>
            </a:r>
            <a:r>
              <a:rPr lang="en-US" sz="2800" b="1" dirty="0" smtClean="0"/>
              <a:t> to do, deceiving elf.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Forlorn: alone, abandoned</a:t>
            </a:r>
          </a:p>
          <a:p>
            <a:pPr>
              <a:buNone/>
            </a:pPr>
            <a:r>
              <a:rPr lang="en-US" sz="2800" dirty="0" smtClean="0"/>
              <a:t>His ‘fancy’ or imagination has failed him, so her calls it ‘deceiving elf’</a:t>
            </a:r>
          </a:p>
          <a:p>
            <a:pPr>
              <a:buNone/>
            </a:pPr>
            <a:r>
              <a:rPr lang="en-US" sz="2800" dirty="0" smtClean="0"/>
              <a:t>He is unable to escape permanently into the world of nightingale so is dejected.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Adieu! adieu!</a:t>
            </a:r>
            <a:r>
              <a:rPr lang="en-US" sz="2800" b="1" dirty="0" smtClean="0"/>
              <a:t> thy plaintive anthem fades </a:t>
            </a:r>
          </a:p>
          <a:p>
            <a:pPr>
              <a:buNone/>
            </a:pPr>
            <a:r>
              <a:rPr lang="en-US" sz="2800" dirty="0" smtClean="0"/>
              <a:t>	Past the near meadows, over the still stream, </a:t>
            </a:r>
          </a:p>
          <a:p>
            <a:pPr>
              <a:buNone/>
            </a:pPr>
            <a:r>
              <a:rPr lang="en-US" sz="2800" dirty="0" smtClean="0"/>
              <a:t>	Up the hill-side; and now 'tis buried deep </a:t>
            </a:r>
          </a:p>
          <a:p>
            <a:pPr>
              <a:buNone/>
            </a:pPr>
            <a:r>
              <a:rPr lang="en-US" sz="2800" dirty="0" smtClean="0"/>
              <a:t>	In the next valley-glades: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Plaintive-anthem: sad song</a:t>
            </a:r>
          </a:p>
          <a:p>
            <a:pPr>
              <a:buNone/>
            </a:pPr>
            <a:r>
              <a:rPr lang="en-US" sz="2800" dirty="0" smtClean="0"/>
              <a:t>The bird is moving and thus the song seems to be coming from different directions.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Was it a vision, or a waking dream? </a:t>
            </a:r>
          </a:p>
          <a:p>
            <a:pPr>
              <a:buNone/>
            </a:pPr>
            <a:r>
              <a:rPr lang="en-US" sz="2800" b="1" dirty="0" smtClean="0"/>
              <a:t>	Fled is that music:—Do I wake or sleep? </a:t>
            </a:r>
          </a:p>
          <a:p>
            <a:pPr>
              <a:buNone/>
            </a:pPr>
            <a:r>
              <a:rPr lang="en-US" sz="2800" b="1" dirty="0" smtClean="0"/>
              <a:t>	</a:t>
            </a:r>
          </a:p>
          <a:p>
            <a:pPr>
              <a:buNone/>
            </a:pPr>
            <a:r>
              <a:rPr lang="en-US" sz="2800" dirty="0" smtClean="0"/>
              <a:t>He is not sure if he entered the world of nightingale at all; he is confused.</a:t>
            </a:r>
          </a:p>
          <a:p>
            <a:pPr>
              <a:buNone/>
            </a:pP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Critics generally agree that Nightingale was the second of the five 'great odes' of 1819 and its themes are reflected in its 'twin' ode, ‘Ode on a Grecian Urn'.</a:t>
            </a:r>
          </a:p>
          <a:p>
            <a:r>
              <a:rPr lang="en-US" sz="2800" dirty="0" smtClean="0"/>
              <a:t> Keats's friend and roommate, Charles Brown, described the composition of this beautiful work as follows:</a:t>
            </a:r>
          </a:p>
          <a:p>
            <a:r>
              <a:rPr lang="en-US" sz="2800" dirty="0" smtClean="0"/>
              <a:t>'In 'In the spring of 1819 a nightingale had built her nest near my house. Keats felt a tranquil and continual joy in her song; and one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morning he took his chair from the breakfast-table to the grass plot under a plum-tree, where he sat for two or three hours. When he came into the house, I perceived he had some scraps of paper in his hand, and these he was quietly thrusting behind the books. On inquiry, I found these scraps, four or five in number, contained his poetic feeling on the song of our nightingale. The writing was not well legible; and it was difficult to arrange the stanzas on so many scraps. With his assistance I succeeded, and this was his 'Ode to a Nightingale', a poem which has been the delight of everyone.'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Analysis/Themes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Three main thoughts stand out in the ode,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Keats’ evaluation of life filled with pain and tears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Wish that he might die and enter a pain free world – a recurrent attitude towards life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Power of imagination or fancy (does not make distinction between the two) – it is not powerful after all, as it cannot give more than temporary escape from the cares of life.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297</Words>
  <Application>Microsoft Office PowerPoint</Application>
  <PresentationFormat>On-screen Show (4:3)</PresentationFormat>
  <Paragraphs>111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Ode to a Nightingale</vt:lpstr>
      <vt:lpstr>Stanza 4</vt:lpstr>
      <vt:lpstr>Slide 3</vt:lpstr>
      <vt:lpstr>Slide 4</vt:lpstr>
      <vt:lpstr>Stanza 5</vt:lpstr>
      <vt:lpstr>Slide 6</vt:lpstr>
      <vt:lpstr>Stanza 6</vt:lpstr>
      <vt:lpstr>Slide 8</vt:lpstr>
      <vt:lpstr>Slide 9</vt:lpstr>
      <vt:lpstr>Stanza 7</vt:lpstr>
      <vt:lpstr>Slide 11</vt:lpstr>
      <vt:lpstr>Slide 12</vt:lpstr>
      <vt:lpstr>Stanza 8</vt:lpstr>
      <vt:lpstr>Slide 14</vt:lpstr>
      <vt:lpstr>Slide 15</vt:lpstr>
      <vt:lpstr>Slide 16</vt:lpstr>
      <vt:lpstr>Slide 17</vt:lpstr>
      <vt:lpstr>Analysis/Themes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Ode to a Nightingale</dc:title>
  <dc:creator>Acer</dc:creator>
  <cp:lastModifiedBy>NTS</cp:lastModifiedBy>
  <cp:revision>13</cp:revision>
  <dcterms:created xsi:type="dcterms:W3CDTF">2013-05-02T08:13:26Z</dcterms:created>
  <dcterms:modified xsi:type="dcterms:W3CDTF">2013-05-06T06:10:08Z</dcterms:modified>
</cp:coreProperties>
</file>