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1" r:id="rId2"/>
    <p:sldId id="292" r:id="rId3"/>
    <p:sldId id="284" r:id="rId4"/>
    <p:sldId id="285" r:id="rId5"/>
    <p:sldId id="286" r:id="rId6"/>
    <p:sldId id="287" r:id="rId7"/>
    <p:sldId id="288" r:id="rId8"/>
    <p:sldId id="289" r:id="rId9"/>
    <p:sldId id="293" r:id="rId10"/>
    <p:sldId id="257" r:id="rId11"/>
    <p:sldId id="258" r:id="rId12"/>
    <p:sldId id="259" r:id="rId13"/>
    <p:sldId id="260" r:id="rId14"/>
    <p:sldId id="261" r:id="rId15"/>
    <p:sldId id="262" r:id="rId16"/>
    <p:sldId id="263" r:id="rId17"/>
    <p:sldId id="264" r:id="rId18"/>
    <p:sldId id="265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1555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5FE49-0A96-4511-8C37-5D73B6CC6880}" type="datetimeFigureOut">
              <a:rPr lang="en-US" smtClean="0"/>
              <a:pPr/>
              <a:t>5/2/2013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FAFC2-B9C9-4366-86C1-1ED6B27EC9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5FE49-0A96-4511-8C37-5D73B6CC6880}" type="datetimeFigureOut">
              <a:rPr lang="en-US" smtClean="0"/>
              <a:pPr/>
              <a:t>5/2/2013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FAFC2-B9C9-4366-86C1-1ED6B27EC9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5FE49-0A96-4511-8C37-5D73B6CC6880}" type="datetimeFigureOut">
              <a:rPr lang="en-US" smtClean="0"/>
              <a:pPr/>
              <a:t>5/2/2013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FAFC2-B9C9-4366-86C1-1ED6B27EC9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5FE49-0A96-4511-8C37-5D73B6CC6880}" type="datetimeFigureOut">
              <a:rPr lang="en-US" smtClean="0"/>
              <a:pPr/>
              <a:t>5/2/2013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FAFC2-B9C9-4366-86C1-1ED6B27EC9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5FE49-0A96-4511-8C37-5D73B6CC6880}" type="datetimeFigureOut">
              <a:rPr lang="en-US" smtClean="0"/>
              <a:pPr/>
              <a:t>5/2/2013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FAFC2-B9C9-4366-86C1-1ED6B27EC9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5FE49-0A96-4511-8C37-5D73B6CC6880}" type="datetimeFigureOut">
              <a:rPr lang="en-US" smtClean="0"/>
              <a:pPr/>
              <a:t>5/2/2013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FAFC2-B9C9-4366-86C1-1ED6B27EC9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5FE49-0A96-4511-8C37-5D73B6CC6880}" type="datetimeFigureOut">
              <a:rPr lang="en-US" smtClean="0"/>
              <a:pPr/>
              <a:t>5/2/2013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FAFC2-B9C9-4366-86C1-1ED6B27EC9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5FE49-0A96-4511-8C37-5D73B6CC6880}" type="datetimeFigureOut">
              <a:rPr lang="en-US" smtClean="0"/>
              <a:pPr/>
              <a:t>5/2/2013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FAFC2-B9C9-4366-86C1-1ED6B27EC9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5FE49-0A96-4511-8C37-5D73B6CC6880}" type="datetimeFigureOut">
              <a:rPr lang="en-US" smtClean="0"/>
              <a:pPr/>
              <a:t>5/2/2013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FAFC2-B9C9-4366-86C1-1ED6B27EC9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5FE49-0A96-4511-8C37-5D73B6CC6880}" type="datetimeFigureOut">
              <a:rPr lang="en-US" smtClean="0"/>
              <a:pPr/>
              <a:t>5/2/2013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FAFC2-B9C9-4366-86C1-1ED6B27EC9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5FE49-0A96-4511-8C37-5D73B6CC6880}" type="datetimeFigureOut">
              <a:rPr lang="en-US" smtClean="0"/>
              <a:pPr/>
              <a:t>5/2/2013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3FAFC2-B9C9-4366-86C1-1ED6B27EC9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05FE49-0A96-4511-8C37-5D73B6CC6880}" type="datetimeFigureOut">
              <a:rPr lang="en-US" smtClean="0"/>
              <a:pPr/>
              <a:t>5/2/2013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FAFC2-B9C9-4366-86C1-1ED6B27EC9F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Ode on a Grecian Urn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John Keats</a:t>
            </a:r>
          </a:p>
          <a:p>
            <a:r>
              <a:rPr lang="en-US" dirty="0" smtClean="0"/>
              <a:t>Lecture 14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Analysis of Last Lines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The poetic experience can be compared to the mystic experience of union with the ultimate truth, or the Lord &amp; the maker of the universe.</a:t>
            </a:r>
          </a:p>
          <a:p>
            <a:r>
              <a:rPr lang="en-US" sz="2800" dirty="0" smtClean="0"/>
              <a:t>The mystic is so absorbed in the beauty of the beloved that nothing else exists for him; the only truth/reality is the beauty before him, all else is nothingness and unreal.</a:t>
            </a:r>
          </a:p>
          <a:p>
            <a:r>
              <a:rPr lang="en-US" sz="2800" dirty="0" smtClean="0"/>
              <a:t>Keats too is so absorbed in the beauty of the urn that every other reality fades from his mind; he rejoices in the beautiful world of the urn where there is lasting happiness and only that is real/ true for him and not the painful world of the mortals. 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Analysis cont…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Nicole Smith, 2001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smtClean="0"/>
              <a:t> finds aesthetic conflict in these lines: the art object doesn’t reflect reality as we experience it; it reflects the ideal, which is not achievable in real life.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smtClean="0"/>
              <a:t>He suggests that the aesthetic life of the urn is insufficient for human experience; perfect beauty exists as on the urn: captured, frozen and artificial, and cannot be sought in the real world.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smtClean="0"/>
              <a:t>Therefore, the message is not of hope for mankind.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Analysis of the Poem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There is a comparison between a work of art that is frozen in time and our world that is mortal.</a:t>
            </a:r>
          </a:p>
          <a:p>
            <a:r>
              <a:rPr lang="en-US" sz="2800" dirty="0" smtClean="0"/>
              <a:t>The world of urn is described as unchanging, silent and has remained fresh and beautiful.</a:t>
            </a:r>
          </a:p>
          <a:p>
            <a:r>
              <a:rPr lang="en-US" sz="2800" dirty="0" smtClean="0"/>
              <a:t>Different approaches of the younger romantic poets: Shelley seeking change in present state of affairs and hopeful of a better future; Keats is meditative and brooding over past/present joys and afraid to look towards future.</a:t>
            </a:r>
          </a:p>
          <a:p>
            <a:r>
              <a:rPr lang="en-US" sz="2800" dirty="0" smtClean="0"/>
              <a:t>Keats definition of poetry: ‘If poetry come not as naturally as the leaves to a tree, it had better not come at all.’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Analysis…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The conflicts in Keats’ poetry: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smtClean="0"/>
              <a:t> </a:t>
            </a:r>
            <a:r>
              <a:rPr lang="en-US" sz="2800" dirty="0" err="1" smtClean="0"/>
              <a:t>transcience</a:t>
            </a:r>
            <a:r>
              <a:rPr lang="en-US" sz="2800" dirty="0" smtClean="0"/>
              <a:t>/enduring art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smtClean="0"/>
              <a:t>Dream/reality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smtClean="0"/>
              <a:t>Joy/melancholy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smtClean="0"/>
              <a:t>Ideal/real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smtClean="0"/>
              <a:t>Mortal/immortal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smtClean="0"/>
              <a:t>Life/death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smtClean="0"/>
              <a:t>Passion/escape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Analysis…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In the poem, he draws parallels between: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smtClean="0"/>
              <a:t> beauty , truth and love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smtClean="0"/>
              <a:t>Silence and eternity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smtClean="0"/>
              <a:t>Escape and pursuit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smtClean="0"/>
              <a:t>Men and gods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smtClean="0"/>
              <a:t>Cold pastoral and friend to man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Themes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Some of the themes discussed in the poem are: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smtClean="0"/>
              <a:t> </a:t>
            </a:r>
            <a:r>
              <a:rPr lang="en-US" sz="2800" dirty="0" err="1" smtClean="0"/>
              <a:t>transitoriness</a:t>
            </a:r>
            <a:r>
              <a:rPr lang="en-US" sz="2800" dirty="0" smtClean="0"/>
              <a:t> of  life: how beauty, youth and love fades away into nothingness.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smtClean="0"/>
              <a:t>Permanence of art: everything preserved with truth, beauty, meaning and essence.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smtClean="0"/>
              <a:t>Negative capability: the poet losing himself in contemplation of the beauty of the urn.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smtClean="0"/>
              <a:t>Hellenism: love for Greek art.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Ode to a Nightingale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John Keats</a:t>
            </a:r>
          </a:p>
          <a:p>
            <a:r>
              <a:rPr lang="en-US" dirty="0" smtClean="0"/>
              <a:t>Lecture 14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About the poem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Nightingale is the symbol of immortality for the poet, of the timelessness, of eternity.</a:t>
            </a:r>
          </a:p>
          <a:p>
            <a:r>
              <a:rPr lang="en-US" sz="2800" dirty="0" smtClean="0"/>
              <a:t>Keats distinguishes between two kinds of worlds: the external material world and the creative imaginary world.</a:t>
            </a:r>
          </a:p>
          <a:p>
            <a:r>
              <a:rPr lang="en-US" sz="2800" dirty="0" smtClean="0"/>
              <a:t>The material world is finite and is a slave of time, while the imaginary world is not bounded by limits of time and space, it is eternal and limitless.</a:t>
            </a:r>
          </a:p>
          <a:p>
            <a:r>
              <a:rPr lang="en-US" sz="2800" dirty="0" smtClean="0"/>
              <a:t>Same themes of Truth and Beauty are explored here.</a:t>
            </a:r>
          </a:p>
          <a:p>
            <a:r>
              <a:rPr lang="en-US" sz="2800" dirty="0" smtClean="0"/>
              <a:t>Written in eight stanzas of ten lines each, every eighth line is a </a:t>
            </a:r>
            <a:r>
              <a:rPr lang="en-US" sz="2800" dirty="0" err="1" smtClean="0"/>
              <a:t>trimeter</a:t>
            </a:r>
            <a:r>
              <a:rPr lang="en-US" sz="2800" dirty="0" smtClean="0"/>
              <a:t>, others are pentameter.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Stanza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/>
              <a:t>	My </a:t>
            </a:r>
            <a:r>
              <a:rPr lang="en-US" sz="2800" b="1" dirty="0" smtClean="0"/>
              <a:t>heart aches</a:t>
            </a:r>
            <a:r>
              <a:rPr lang="en-US" sz="2800" dirty="0" smtClean="0"/>
              <a:t>, and a drowsy numbness pains </a:t>
            </a:r>
          </a:p>
          <a:p>
            <a:pPr>
              <a:buNone/>
            </a:pPr>
            <a:r>
              <a:rPr lang="en-US" sz="2800" dirty="0" smtClean="0"/>
              <a:t>	My</a:t>
            </a:r>
            <a:r>
              <a:rPr lang="en-US" sz="2800" b="1" dirty="0" smtClean="0"/>
              <a:t> sense,</a:t>
            </a:r>
            <a:r>
              <a:rPr lang="en-US" sz="2800" dirty="0" smtClean="0"/>
              <a:t> as though of</a:t>
            </a:r>
            <a:r>
              <a:rPr lang="en-US" sz="2800" b="1" dirty="0" smtClean="0"/>
              <a:t> hemlock </a:t>
            </a:r>
            <a:r>
              <a:rPr lang="en-US" sz="2800" dirty="0" smtClean="0"/>
              <a:t>I had drunk, </a:t>
            </a:r>
          </a:p>
          <a:p>
            <a:pPr>
              <a:buNone/>
            </a:pPr>
            <a:r>
              <a:rPr lang="en-US" sz="2800" dirty="0" smtClean="0"/>
              <a:t>	Or emptied some dull opiate to the drains </a:t>
            </a:r>
          </a:p>
          <a:p>
            <a:pPr>
              <a:buNone/>
            </a:pPr>
            <a:r>
              <a:rPr lang="en-US" sz="2800" dirty="0" smtClean="0"/>
              <a:t>	One minute past, and</a:t>
            </a:r>
            <a:r>
              <a:rPr lang="en-US" sz="2800" b="1" dirty="0" smtClean="0"/>
              <a:t> Lethe-wards</a:t>
            </a:r>
            <a:r>
              <a:rPr lang="en-US" sz="2800" dirty="0" smtClean="0"/>
              <a:t> had sunk: 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Hemlock: poison that was given to Socrates</a:t>
            </a:r>
          </a:p>
          <a:p>
            <a:pPr>
              <a:buNone/>
            </a:pPr>
            <a:r>
              <a:rPr lang="en-US" sz="2800" dirty="0" smtClean="0"/>
              <a:t>Lethe-wards: river of forgetfulness in Hades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/>
              <a:t>	</a:t>
            </a:r>
            <a:r>
              <a:rPr lang="en-US" sz="2800" dirty="0" err="1" smtClean="0"/>
              <a:t>'Tis</a:t>
            </a:r>
            <a:r>
              <a:rPr lang="en-US" sz="2800" dirty="0" smtClean="0"/>
              <a:t> not through envy of thy happy lot, </a:t>
            </a:r>
          </a:p>
          <a:p>
            <a:pPr>
              <a:buNone/>
            </a:pPr>
            <a:r>
              <a:rPr lang="en-US" sz="2800" dirty="0" smtClean="0"/>
              <a:t>	But being too happy in </a:t>
            </a:r>
            <a:r>
              <a:rPr lang="en-US" sz="2800" dirty="0" err="1" smtClean="0"/>
              <a:t>thine</a:t>
            </a:r>
            <a:r>
              <a:rPr lang="en-US" sz="2800" dirty="0" smtClean="0"/>
              <a:t> happiness,— 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The poet is feeling too happy for the bird, that is singing in a continuous strain.</a:t>
            </a:r>
          </a:p>
          <a:p>
            <a:pPr>
              <a:buNone/>
            </a:pP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None/>
            </a:pPr>
            <a:r>
              <a:rPr lang="en-US" sz="2800" dirty="0" smtClean="0"/>
              <a:t>	That thou,</a:t>
            </a:r>
            <a:r>
              <a:rPr lang="en-US" sz="2800" b="1" dirty="0" smtClean="0"/>
              <a:t> light-winged Dryad of the trees</a:t>
            </a:r>
            <a:r>
              <a:rPr lang="en-US" sz="2800" dirty="0" smtClean="0"/>
              <a:t> </a:t>
            </a:r>
          </a:p>
          <a:p>
            <a:pPr>
              <a:buNone/>
            </a:pPr>
            <a:r>
              <a:rPr lang="en-US" sz="2800" dirty="0" smtClean="0"/>
              <a:t>	In some melodious plot </a:t>
            </a:r>
          </a:p>
          <a:p>
            <a:pPr>
              <a:buNone/>
            </a:pPr>
            <a:r>
              <a:rPr lang="en-US" sz="2800" dirty="0" smtClean="0"/>
              <a:t>	Of beechen green, and shadows numberless, </a:t>
            </a:r>
          </a:p>
          <a:p>
            <a:pPr>
              <a:buNone/>
            </a:pPr>
            <a:r>
              <a:rPr lang="en-US" sz="2800" dirty="0" smtClean="0"/>
              <a:t>	</a:t>
            </a:r>
            <a:r>
              <a:rPr lang="en-US" sz="2800" dirty="0" err="1" smtClean="0"/>
              <a:t>Singest</a:t>
            </a:r>
            <a:r>
              <a:rPr lang="en-US" sz="2800" dirty="0" smtClean="0"/>
              <a:t> of summer in</a:t>
            </a:r>
            <a:r>
              <a:rPr lang="en-US" sz="2800" b="1" dirty="0" smtClean="0"/>
              <a:t> full-throated ease.</a:t>
            </a:r>
            <a:r>
              <a:rPr lang="en-US" sz="2800" dirty="0" smtClean="0"/>
              <a:t> 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Light-winged Dryad : Gk myth – a nymph/female spirit living in the trees</a:t>
            </a:r>
          </a:p>
          <a:p>
            <a:pPr>
              <a:buNone/>
            </a:pPr>
            <a:r>
              <a:rPr lang="en-US" sz="2800" dirty="0" smtClean="0"/>
              <a:t>Poet uses a metaphor for the bird.</a:t>
            </a:r>
          </a:p>
          <a:p>
            <a:pPr>
              <a:buNone/>
            </a:pPr>
            <a:r>
              <a:rPr lang="en-US" sz="2800" dirty="0" smtClean="0"/>
              <a:t>Full-throated ease: intensity of her song</a:t>
            </a:r>
          </a:p>
          <a:p>
            <a:pPr>
              <a:buNone/>
            </a:pPr>
            <a:r>
              <a:rPr lang="en-US" sz="2800" dirty="0" smtClean="0"/>
              <a:t/>
            </a:r>
            <a:br>
              <a:rPr lang="en-US" sz="2800" dirty="0" smtClean="0"/>
            </a:b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Stanza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sz="2800" dirty="0" smtClean="0"/>
              <a:t>	O, for a </a:t>
            </a:r>
            <a:r>
              <a:rPr lang="en-US" sz="2800" b="1" dirty="0" smtClean="0"/>
              <a:t>draught of vintage!</a:t>
            </a:r>
            <a:r>
              <a:rPr lang="en-US" sz="2800" dirty="0" smtClean="0"/>
              <a:t> that hath been </a:t>
            </a:r>
          </a:p>
          <a:p>
            <a:pPr>
              <a:buNone/>
            </a:pPr>
            <a:r>
              <a:rPr lang="en-US" sz="2800" dirty="0" smtClean="0"/>
              <a:t>	</a:t>
            </a:r>
            <a:r>
              <a:rPr lang="en-US" sz="2800" dirty="0" err="1" smtClean="0"/>
              <a:t>Cool'd</a:t>
            </a:r>
            <a:r>
              <a:rPr lang="en-US" sz="2800" dirty="0" smtClean="0"/>
              <a:t> a long age in the deep-delved earth, </a:t>
            </a:r>
          </a:p>
          <a:p>
            <a:pPr>
              <a:buNone/>
            </a:pPr>
            <a:r>
              <a:rPr lang="en-US" sz="2800" dirty="0" smtClean="0"/>
              <a:t>	Tasting of Flora and the country green, </a:t>
            </a:r>
          </a:p>
          <a:p>
            <a:pPr>
              <a:buNone/>
            </a:pPr>
            <a:r>
              <a:rPr lang="en-US" sz="2800" dirty="0" smtClean="0"/>
              <a:t>	Dance, and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Provençal</a:t>
            </a:r>
            <a:r>
              <a:rPr lang="en-US" sz="2800" dirty="0" smtClean="0"/>
              <a:t> song, and </a:t>
            </a:r>
            <a:r>
              <a:rPr lang="en-US" sz="2800" b="1" dirty="0" err="1" smtClean="0"/>
              <a:t>sunburnt</a:t>
            </a:r>
            <a:r>
              <a:rPr lang="en-US" sz="2800" dirty="0" smtClean="0"/>
              <a:t> mirth! 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Vintage: wine made from grapes</a:t>
            </a:r>
          </a:p>
          <a:p>
            <a:pPr>
              <a:buNone/>
            </a:pPr>
            <a:r>
              <a:rPr lang="en-US" sz="2800" dirty="0" smtClean="0"/>
              <a:t>Poet refers to wine that has been cooled for a long time in earth (which acts like a wine-cellar)</a:t>
            </a:r>
          </a:p>
          <a:p>
            <a:pPr>
              <a:buNone/>
            </a:pPr>
            <a:r>
              <a:rPr lang="en-US" sz="2800" dirty="0" smtClean="0"/>
              <a:t>Provencal: South of France, which is sunny and green</a:t>
            </a:r>
          </a:p>
          <a:p>
            <a:pPr>
              <a:buNone/>
            </a:pP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/>
              <a:t>	O for a beaker full of the warm South, </a:t>
            </a:r>
          </a:p>
          <a:p>
            <a:pPr>
              <a:buNone/>
            </a:pPr>
            <a:r>
              <a:rPr lang="en-US" sz="2800" dirty="0" smtClean="0"/>
              <a:t>	Full of the true, the </a:t>
            </a:r>
            <a:r>
              <a:rPr lang="en-US" sz="2800" b="1" dirty="0" smtClean="0"/>
              <a:t>blushful </a:t>
            </a:r>
            <a:r>
              <a:rPr lang="en-US" sz="2800" b="1" dirty="0" err="1" smtClean="0"/>
              <a:t>Hippocrene</a:t>
            </a:r>
            <a:r>
              <a:rPr lang="en-US" sz="2800" b="1" dirty="0" smtClean="0"/>
              <a:t>,</a:t>
            </a:r>
            <a:r>
              <a:rPr lang="en-US" sz="2800" dirty="0" smtClean="0"/>
              <a:t> </a:t>
            </a:r>
          </a:p>
          <a:p>
            <a:pPr>
              <a:buNone/>
            </a:pPr>
            <a:r>
              <a:rPr lang="en-US" sz="2800" dirty="0" smtClean="0"/>
              <a:t>	With beaded bubbles winking at the brim, </a:t>
            </a:r>
          </a:p>
          <a:p>
            <a:pPr>
              <a:buNone/>
            </a:pPr>
            <a:r>
              <a:rPr lang="en-US" sz="2800" dirty="0" smtClean="0"/>
              <a:t>	And purple-stained mouth; 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err="1" smtClean="0"/>
              <a:t>Hippocrene</a:t>
            </a:r>
            <a:r>
              <a:rPr lang="en-US" sz="2800" dirty="0" smtClean="0"/>
              <a:t>: fountain of Muses (group of eight women who inspire poets) erupted where Pegasus dug his hoofs </a:t>
            </a:r>
          </a:p>
          <a:p>
            <a:pPr>
              <a:buNone/>
            </a:pPr>
            <a:r>
              <a:rPr lang="en-US" sz="2800" dirty="0" smtClean="0"/>
              <a:t>Blushful: red in color,	purple-stained: strong wine</a:t>
            </a:r>
          </a:p>
          <a:p>
            <a:pPr>
              <a:buNone/>
            </a:pP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/>
              <a:t>	That I might drink, and</a:t>
            </a:r>
            <a:r>
              <a:rPr lang="en-US" sz="2800" b="1" dirty="0" smtClean="0"/>
              <a:t> leave the world unseen,</a:t>
            </a:r>
            <a:r>
              <a:rPr lang="en-US" sz="2800" dirty="0" smtClean="0"/>
              <a:t> </a:t>
            </a:r>
          </a:p>
          <a:p>
            <a:pPr>
              <a:buNone/>
            </a:pPr>
            <a:r>
              <a:rPr lang="en-US" sz="2800" dirty="0" smtClean="0"/>
              <a:t>	</a:t>
            </a:r>
            <a:r>
              <a:rPr lang="en-US" sz="2800" b="1" dirty="0" smtClean="0"/>
              <a:t>And with thee fade away</a:t>
            </a:r>
            <a:r>
              <a:rPr lang="en-US" sz="2800" dirty="0" smtClean="0"/>
              <a:t> into the forest dim: 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The poet wants to get drunk and leave this world.</a:t>
            </a:r>
          </a:p>
          <a:p>
            <a:pPr>
              <a:buNone/>
            </a:pPr>
            <a:r>
              <a:rPr lang="en-US" sz="2800" dirty="0" smtClean="0"/>
              <a:t>He suggests that nightingale is not part of this world, as he wants to disappear in the other world of nightingale.</a:t>
            </a:r>
            <a:br>
              <a:rPr lang="en-US" sz="2800" dirty="0" smtClean="0"/>
            </a:b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Stanza 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/>
              <a:t>	</a:t>
            </a:r>
            <a:r>
              <a:rPr lang="en-US" sz="2800" b="1" dirty="0" smtClean="0"/>
              <a:t>Fade far away, dissolve, and quite forget </a:t>
            </a:r>
          </a:p>
          <a:p>
            <a:pPr>
              <a:buNone/>
            </a:pPr>
            <a:r>
              <a:rPr lang="en-US" sz="2800" b="1" dirty="0" smtClean="0"/>
              <a:t>	</a:t>
            </a:r>
            <a:r>
              <a:rPr lang="en-US" sz="2800" dirty="0" smtClean="0"/>
              <a:t>What thou among the leaves hast never known, </a:t>
            </a:r>
          </a:p>
          <a:p>
            <a:pPr>
              <a:buNone/>
            </a:pPr>
            <a:r>
              <a:rPr lang="en-US" sz="2800" dirty="0" smtClean="0"/>
              <a:t>	</a:t>
            </a:r>
            <a:r>
              <a:rPr lang="en-US" sz="2800" b="1" dirty="0" smtClean="0"/>
              <a:t>The weariness, the fever, and the fret </a:t>
            </a:r>
          </a:p>
          <a:p>
            <a:pPr>
              <a:buNone/>
            </a:pPr>
            <a:r>
              <a:rPr lang="en-US" sz="2800" b="1" dirty="0" smtClean="0"/>
              <a:t>	Here, where men sit and hear each other groan; </a:t>
            </a:r>
          </a:p>
          <a:p>
            <a:pPr>
              <a:buNone/>
            </a:pPr>
            <a:endParaRPr lang="en-US" sz="2800" b="1" dirty="0" smtClean="0"/>
          </a:p>
          <a:p>
            <a:pPr>
              <a:buNone/>
            </a:pPr>
            <a:r>
              <a:rPr lang="en-US" sz="2800" dirty="0" smtClean="0"/>
              <a:t>The external world is full of worries but this imaginary world of nightingale is free of tensions.</a:t>
            </a:r>
          </a:p>
          <a:p>
            <a:pPr>
              <a:buNone/>
            </a:pPr>
            <a:r>
              <a:rPr lang="en-US" sz="2800" dirty="0" smtClean="0"/>
              <a:t>The poet wants to cut off all thoughts of this world.</a:t>
            </a:r>
          </a:p>
          <a:p>
            <a:pPr>
              <a:buNone/>
            </a:pP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/>
              <a:t>	Where </a:t>
            </a:r>
            <a:r>
              <a:rPr lang="en-US" sz="2800" b="1" dirty="0" smtClean="0"/>
              <a:t>palsy</a:t>
            </a:r>
            <a:r>
              <a:rPr lang="en-US" sz="2800" dirty="0" smtClean="0"/>
              <a:t> shakes a few, sad, last gray hairs, </a:t>
            </a:r>
          </a:p>
          <a:p>
            <a:pPr>
              <a:buNone/>
            </a:pPr>
            <a:r>
              <a:rPr lang="en-US" sz="2800" dirty="0" smtClean="0"/>
              <a:t>	Where youth grows pale, and </a:t>
            </a:r>
            <a:r>
              <a:rPr lang="en-US" sz="2800" dirty="0" err="1" smtClean="0"/>
              <a:t>spectre</a:t>
            </a:r>
            <a:r>
              <a:rPr lang="en-US" sz="2800" dirty="0" smtClean="0"/>
              <a:t>-thin, and dies;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Palsy: disease causing involuntary movements</a:t>
            </a:r>
          </a:p>
          <a:p>
            <a:pPr>
              <a:buNone/>
            </a:pPr>
            <a:r>
              <a:rPr lang="en-US" sz="2800" dirty="0" smtClean="0"/>
              <a:t>Last grey hairs: baldness</a:t>
            </a:r>
          </a:p>
          <a:p>
            <a:pPr>
              <a:buNone/>
            </a:pPr>
            <a:r>
              <a:rPr lang="en-US" sz="2800" dirty="0" smtClean="0"/>
              <a:t>In the external world time is an enemy of man. </a:t>
            </a:r>
          </a:p>
          <a:p>
            <a:pPr>
              <a:buNone/>
            </a:pP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sz="2800" dirty="0" smtClean="0"/>
              <a:t>	</a:t>
            </a:r>
            <a:r>
              <a:rPr lang="en-US" sz="2800" b="1" dirty="0" smtClean="0"/>
              <a:t>Where but to think is to be full of sorrow </a:t>
            </a:r>
          </a:p>
          <a:p>
            <a:pPr>
              <a:buNone/>
            </a:pPr>
            <a:r>
              <a:rPr lang="en-US" sz="2800" b="1" dirty="0" smtClean="0"/>
              <a:t>	</a:t>
            </a:r>
            <a:r>
              <a:rPr lang="en-US" sz="2800" dirty="0" smtClean="0"/>
              <a:t>And </a:t>
            </a:r>
            <a:r>
              <a:rPr lang="en-US" sz="2800" b="1" dirty="0" smtClean="0"/>
              <a:t>leaden-eyed </a:t>
            </a:r>
            <a:r>
              <a:rPr lang="en-US" sz="2800" dirty="0" smtClean="0"/>
              <a:t>despairs, </a:t>
            </a:r>
          </a:p>
          <a:p>
            <a:pPr>
              <a:buNone/>
            </a:pPr>
            <a:r>
              <a:rPr lang="en-US" sz="2800" dirty="0" smtClean="0"/>
              <a:t>	Where</a:t>
            </a:r>
            <a:r>
              <a:rPr lang="en-US" sz="2800" b="1" dirty="0" smtClean="0"/>
              <a:t> Beauty cannot keep her lustrous eyes</a:t>
            </a:r>
            <a:r>
              <a:rPr lang="en-US" sz="2800" dirty="0" smtClean="0"/>
              <a:t>, </a:t>
            </a:r>
          </a:p>
          <a:p>
            <a:pPr>
              <a:buNone/>
            </a:pPr>
            <a:r>
              <a:rPr lang="en-US" sz="2800" dirty="0" smtClean="0"/>
              <a:t>	Or</a:t>
            </a:r>
            <a:r>
              <a:rPr lang="en-US" sz="2800" b="1" dirty="0" smtClean="0"/>
              <a:t> new Love</a:t>
            </a:r>
            <a:r>
              <a:rPr lang="en-US" sz="2800" dirty="0" smtClean="0"/>
              <a:t> pine at them beyond to-morrow. 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Leaden-eyed: heavy weight of the world</a:t>
            </a:r>
          </a:p>
          <a:p>
            <a:pPr>
              <a:buNone/>
            </a:pPr>
            <a:r>
              <a:rPr lang="en-US" sz="2800" dirty="0" smtClean="0"/>
              <a:t>Lustrous: bright </a:t>
            </a:r>
          </a:p>
          <a:p>
            <a:pPr>
              <a:buNone/>
            </a:pPr>
            <a:r>
              <a:rPr lang="en-US" sz="2800" dirty="0" smtClean="0"/>
              <a:t>Beauty &amp; Love are short-lived; beauty ends and love is fickle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</TotalTime>
  <Words>550</Words>
  <Application>Microsoft Office PowerPoint</Application>
  <PresentationFormat>On-screen Show (4:3)</PresentationFormat>
  <Paragraphs>114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Ode on a Grecian Urn</vt:lpstr>
      <vt:lpstr>Analysis of Last Lines</vt:lpstr>
      <vt:lpstr>Analysis cont…</vt:lpstr>
      <vt:lpstr>Analysis of the Poem</vt:lpstr>
      <vt:lpstr>Analysis…</vt:lpstr>
      <vt:lpstr>Analysis…</vt:lpstr>
      <vt:lpstr>Themes </vt:lpstr>
      <vt:lpstr>Ode to a Nightingale</vt:lpstr>
      <vt:lpstr>About the poem</vt:lpstr>
      <vt:lpstr>Stanza 1</vt:lpstr>
      <vt:lpstr>Slide 11</vt:lpstr>
      <vt:lpstr>Slide 12</vt:lpstr>
      <vt:lpstr>Stanza 2</vt:lpstr>
      <vt:lpstr>Slide 14</vt:lpstr>
      <vt:lpstr>Slide 15</vt:lpstr>
      <vt:lpstr>Stanza 3</vt:lpstr>
      <vt:lpstr>Slide 17</vt:lpstr>
      <vt:lpstr>Slide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Ode to a Nightingale</dc:title>
  <dc:creator>Acer</dc:creator>
  <cp:lastModifiedBy>NTS</cp:lastModifiedBy>
  <cp:revision>14</cp:revision>
  <dcterms:created xsi:type="dcterms:W3CDTF">2013-04-27T15:15:04Z</dcterms:created>
  <dcterms:modified xsi:type="dcterms:W3CDTF">2013-05-02T11:33:18Z</dcterms:modified>
</cp:coreProperties>
</file>