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C9C9D-AA82-4A59-B564-A6A3BAC08EB6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65AFA-D030-4FE0-AE46-7FE248F4D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C9C9D-AA82-4A59-B564-A6A3BAC08EB6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65AFA-D030-4FE0-AE46-7FE248F4D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C9C9D-AA82-4A59-B564-A6A3BAC08EB6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65AFA-D030-4FE0-AE46-7FE248F4D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C9C9D-AA82-4A59-B564-A6A3BAC08EB6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65AFA-D030-4FE0-AE46-7FE248F4D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C9C9D-AA82-4A59-B564-A6A3BAC08EB6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65AFA-D030-4FE0-AE46-7FE248F4D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C9C9D-AA82-4A59-B564-A6A3BAC08EB6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65AFA-D030-4FE0-AE46-7FE248F4D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C9C9D-AA82-4A59-B564-A6A3BAC08EB6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65AFA-D030-4FE0-AE46-7FE248F4D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C9C9D-AA82-4A59-B564-A6A3BAC08EB6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65AFA-D030-4FE0-AE46-7FE248F4D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C9C9D-AA82-4A59-B564-A6A3BAC08EB6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65AFA-D030-4FE0-AE46-7FE248F4D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C9C9D-AA82-4A59-B564-A6A3BAC08EB6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65AFA-D030-4FE0-AE46-7FE248F4D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C9C9D-AA82-4A59-B564-A6A3BAC08EB6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65AFA-D030-4FE0-AE46-7FE248F4D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C9C9D-AA82-4A59-B564-A6A3BAC08EB6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65AFA-D030-4FE0-AE46-7FE248F4D1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Ode on a Grecian Urn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John Keats</a:t>
            </a:r>
          </a:p>
          <a:p>
            <a:r>
              <a:rPr lang="en-US" dirty="0" smtClean="0"/>
              <a:t>Lecture 13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Keats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Keats was of melancholic temperament which was brought about by his experiences of human suffering as “dresser” at Guy Hospital and his own personal losses and deaths in family.</a:t>
            </a:r>
          </a:p>
          <a:p>
            <a:r>
              <a:rPr lang="en-US" sz="2800" dirty="0" smtClean="0"/>
              <a:t>He died at the age of 25, had only 54 poems published out of 150 poems that he wrote.</a:t>
            </a:r>
          </a:p>
          <a:p>
            <a:r>
              <a:rPr lang="en-US" sz="2800" dirty="0" smtClean="0"/>
              <a:t>His poetry is characterized by sensual imagery especially in the odes.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Major themes in his works are: transience of life &amp; the inevitability of death, contemplation of Beauty, Hellenism, reverie &amp; getting lost in the ideal world, his negative capability, sensuous imagery &amp; permanence of art.</a:t>
            </a:r>
          </a:p>
          <a:p>
            <a:r>
              <a:rPr lang="en-US" sz="2800" dirty="0" smtClean="0"/>
              <a:t>He had plans of poetic achievement but his dream was always interrupted by thoughts of approaching death.</a:t>
            </a:r>
          </a:p>
          <a:p>
            <a:r>
              <a:rPr lang="en-US" sz="2800" dirty="0" smtClean="0"/>
              <a:t>In many of his poems the speaker leaves the real world to explore a mythical or aesthetic realm and returns at the end with better understanding.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Capability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The ability to get lost in a reverie, to leave conscious life for imaginative life without wondering about rationality is Keats’ concept of negative capability.</a:t>
            </a:r>
          </a:p>
          <a:p>
            <a:r>
              <a:rPr lang="en-US" sz="2800" dirty="0" smtClean="0"/>
              <a:t>The poet gives up his personal identity to focus on object being described, so the object becomes symbolic of intense emotions and only that emotion is important.</a:t>
            </a:r>
          </a:p>
          <a:p>
            <a:r>
              <a:rPr lang="en-US" sz="2800" dirty="0" smtClean="0"/>
              <a:t>Keats rejected the artist’s attempt to analyze, rationalize, or categorize the world – to pass judgments.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Capability…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Also described as ‘aesthetic objectivity’ – Keats’ theory of “negative capability” is concerned with particular state of poetic receptivity that makes literary creation possible.</a:t>
            </a:r>
          </a:p>
          <a:p>
            <a:r>
              <a:rPr lang="en-US" sz="2800" dirty="0" smtClean="0"/>
              <a:t>In a letter to his brother George in Dec 1817, he contends: ‘the excellence of every Art is its intensity, capable of making all </a:t>
            </a:r>
            <a:r>
              <a:rPr lang="en-US" sz="2800" dirty="0" err="1" smtClean="0"/>
              <a:t>disagreeables</a:t>
            </a:r>
            <a:r>
              <a:rPr lang="en-US" sz="2800" dirty="0" smtClean="0"/>
              <a:t> evaporate, from their being in close relationship with beauty &amp; truth…I mean </a:t>
            </a:r>
            <a:r>
              <a:rPr lang="en-US" sz="2800" i="1" dirty="0" smtClean="0"/>
              <a:t>Negative Capability</a:t>
            </a:r>
            <a:r>
              <a:rPr lang="en-US" sz="2800" dirty="0" smtClean="0"/>
              <a:t>, that is when man is capable of being in uncertainties, Mysteries, doubts, without any irritable reaching after fact &amp; reason…with a great poet the sense of Beauty overcomes every other consideration, or rather obliterates all consideration.’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 Capability…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Therefore, Keats’ theory breaks down as the following: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Imagination communicates an intense emotion.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The poet gives up personal identity to focus on the object being described.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As a result, the object becomes symbolic of these intense emotions.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And all other matters not important to this emotion are sidelined.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The poem’s beauty/truth are combination of poetic emotion and perceived object.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The poem thus is a subjective truth.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For Keats therefore, the urn in “Ode to a Grecian Urn” is an object that speaks a truth and a beauty, but that truth and beauty are understood by the negative capability of the artist.</a:t>
            </a:r>
          </a:p>
          <a:p>
            <a:r>
              <a:rPr lang="en-US" sz="2800" dirty="0" smtClean="0"/>
              <a:t>The urn’s message of beauty and truth, thus is open-ended and mysterious.</a:t>
            </a:r>
          </a:p>
          <a:p>
            <a:r>
              <a:rPr lang="en-US" sz="2800" dirty="0" smtClean="0"/>
              <a:t>The ode contains the most discussed two lines of all of Keats’ poetry – “Beauty is truth, truth beauty-that is all/Ye know on earth, and all ye need to know.”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Ode…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It is the third of the five great odes of 1819, which are generally believed to have been written in the following order – Psyche, Nightingale, Grecian Urn, Melancholy, and Autumn.</a:t>
            </a:r>
          </a:p>
          <a:p>
            <a:r>
              <a:rPr lang="en-US" sz="2800" dirty="0" smtClean="0"/>
              <a:t>He conveys his philosophy about art, beauty and love.</a:t>
            </a:r>
          </a:p>
          <a:p>
            <a:r>
              <a:rPr lang="en-US" sz="2800" dirty="0" smtClean="0"/>
              <a:t>Written in ten line stanzas in iambic pentameter with a rhyme scheme of </a:t>
            </a:r>
            <a:r>
              <a:rPr lang="en-US" sz="2800" dirty="0" err="1" smtClean="0"/>
              <a:t>abab</a:t>
            </a:r>
            <a:r>
              <a:rPr lang="en-US" sz="2800" dirty="0" smtClean="0"/>
              <a:t> </a:t>
            </a:r>
            <a:r>
              <a:rPr lang="en-US" sz="2800" dirty="0" err="1" smtClean="0"/>
              <a:t>cde</a:t>
            </a:r>
            <a:r>
              <a:rPr lang="en-US" sz="2800" dirty="0" smtClean="0"/>
              <a:t> </a:t>
            </a:r>
            <a:r>
              <a:rPr lang="en-US" sz="2800" dirty="0" err="1" smtClean="0"/>
              <a:t>cde</a:t>
            </a:r>
            <a:r>
              <a:rPr lang="en-US" sz="2800" dirty="0" smtClean="0"/>
              <a:t>, and is thus </a:t>
            </a:r>
            <a:r>
              <a:rPr lang="en-US" sz="2800" dirty="0" err="1" smtClean="0"/>
              <a:t>Horatian</a:t>
            </a:r>
            <a:r>
              <a:rPr lang="en-US" sz="2800" dirty="0" smtClean="0"/>
              <a:t> (ode with one stanza type).</a:t>
            </a:r>
          </a:p>
          <a:p>
            <a:pPr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Thou </a:t>
            </a:r>
            <a:r>
              <a:rPr lang="en-US" sz="2800" b="1" dirty="0" smtClean="0"/>
              <a:t>still </a:t>
            </a:r>
            <a:r>
              <a:rPr lang="en-US" sz="2800" b="1" dirty="0" err="1" smtClean="0"/>
              <a:t>unravish'd</a:t>
            </a:r>
            <a:r>
              <a:rPr lang="en-US" sz="2800" b="1" dirty="0" smtClean="0"/>
              <a:t> bride of quietness, </a:t>
            </a:r>
          </a:p>
          <a:p>
            <a:pPr>
              <a:buNone/>
            </a:pPr>
            <a:r>
              <a:rPr lang="en-US" sz="2800" dirty="0" smtClean="0"/>
              <a:t>	Thou</a:t>
            </a:r>
            <a:r>
              <a:rPr lang="en-US" sz="2800" b="1" dirty="0" smtClean="0"/>
              <a:t> foster-child of silence and slow time,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Poet addresses the urn, he is preoccupied with the pictures on the urn.</a:t>
            </a:r>
          </a:p>
          <a:p>
            <a:pPr>
              <a:buNone/>
            </a:pPr>
            <a:r>
              <a:rPr lang="en-US" sz="2800" dirty="0" smtClean="0"/>
              <a:t>He imagines a permanent state of unconsumed passion.</a:t>
            </a:r>
          </a:p>
          <a:p>
            <a:pPr>
              <a:buNone/>
            </a:pPr>
            <a:r>
              <a:rPr lang="en-US" sz="2800" dirty="0" err="1" smtClean="0"/>
              <a:t>Unravished</a:t>
            </a:r>
            <a:r>
              <a:rPr lang="en-US" sz="2800" dirty="0" smtClean="0"/>
              <a:t> bride of </a:t>
            </a:r>
            <a:r>
              <a:rPr lang="en-US" sz="2800" dirty="0" err="1" smtClean="0"/>
              <a:t>quiteness</a:t>
            </a:r>
            <a:r>
              <a:rPr lang="en-US" sz="2800" dirty="0" smtClean="0"/>
              <a:t>: a new bride</a:t>
            </a:r>
          </a:p>
          <a:p>
            <a:pPr>
              <a:buNone/>
            </a:pPr>
            <a:r>
              <a:rPr lang="en-US" sz="2800" dirty="0" smtClean="0"/>
              <a:t>Foster child of silence &amp; slow time: sense of timelessness &amp; frozen time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Sylvan historian,</a:t>
            </a:r>
            <a:r>
              <a:rPr lang="en-US" sz="2800" dirty="0" smtClean="0"/>
              <a:t> who canst thus express </a:t>
            </a:r>
          </a:p>
          <a:p>
            <a:pPr>
              <a:buNone/>
            </a:pPr>
            <a:r>
              <a:rPr lang="en-US" sz="2800" dirty="0" smtClean="0"/>
              <a:t>	A flowery tale more sweetly than our rhyme: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Sylvan historian: is a bearer of history, can tell a story</a:t>
            </a:r>
          </a:p>
          <a:p>
            <a:pPr>
              <a:buNone/>
            </a:pPr>
            <a:r>
              <a:rPr lang="en-US" sz="2800" dirty="0" smtClean="0"/>
              <a:t>Our rhyme: our poem or song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What </a:t>
            </a:r>
            <a:r>
              <a:rPr lang="en-US" sz="2800" b="1" dirty="0" smtClean="0"/>
              <a:t>leaf-</a:t>
            </a:r>
            <a:r>
              <a:rPr lang="en-US" sz="2800" b="1" dirty="0" err="1" smtClean="0"/>
              <a:t>fring'd</a:t>
            </a:r>
            <a:r>
              <a:rPr lang="en-US" sz="2800" b="1" dirty="0" smtClean="0"/>
              <a:t> legend haunts about thy shape </a:t>
            </a:r>
          </a:p>
          <a:p>
            <a:pPr>
              <a:buNone/>
            </a:pPr>
            <a:r>
              <a:rPr lang="en-US" sz="2800" dirty="0" smtClean="0"/>
              <a:t>	Of</a:t>
            </a:r>
            <a:r>
              <a:rPr lang="en-US" sz="2800" b="1" dirty="0" smtClean="0"/>
              <a:t> deities or mortals, or of both, </a:t>
            </a:r>
          </a:p>
          <a:p>
            <a:pPr>
              <a:buNone/>
            </a:pPr>
            <a:r>
              <a:rPr lang="en-US" sz="2800" dirty="0" smtClean="0"/>
              <a:t>	In Tempe or the dales of Arcady?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urn is decorated with vines covered in leaves, hence the story of the urn is hidden behind the curtain of leaves.</a:t>
            </a:r>
          </a:p>
          <a:p>
            <a:pPr>
              <a:buNone/>
            </a:pPr>
            <a:r>
              <a:rPr lang="en-US" sz="2800" dirty="0" smtClean="0"/>
              <a:t>Tale is about gods or humans or both.</a:t>
            </a:r>
          </a:p>
          <a:p>
            <a:pPr>
              <a:buNone/>
            </a:pPr>
            <a:r>
              <a:rPr lang="en-US" sz="2800" dirty="0" smtClean="0"/>
              <a:t>Tempe or Arcady: valley in Greece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	What</a:t>
            </a:r>
            <a:r>
              <a:rPr lang="en-US" sz="2800" b="1" dirty="0" smtClean="0"/>
              <a:t> men or gods</a:t>
            </a:r>
            <a:r>
              <a:rPr lang="en-US" sz="2800" dirty="0" smtClean="0"/>
              <a:t> are these? What </a:t>
            </a:r>
            <a:r>
              <a:rPr lang="en-US" sz="2800" b="1" dirty="0" smtClean="0"/>
              <a:t>maidens </a:t>
            </a:r>
            <a:r>
              <a:rPr lang="en-US" sz="2800" dirty="0" err="1" smtClean="0"/>
              <a:t>loth</a:t>
            </a:r>
            <a:r>
              <a:rPr lang="en-US" sz="2800" dirty="0" smtClean="0"/>
              <a:t>? </a:t>
            </a:r>
          </a:p>
          <a:p>
            <a:pPr>
              <a:buNone/>
            </a:pPr>
            <a:r>
              <a:rPr lang="en-US" sz="2800" dirty="0" smtClean="0"/>
              <a:t>	What </a:t>
            </a:r>
            <a:r>
              <a:rPr lang="en-US" sz="2800" b="1" dirty="0" smtClean="0"/>
              <a:t>mad pursuit</a:t>
            </a:r>
            <a:r>
              <a:rPr lang="en-US" sz="2800" dirty="0" smtClean="0"/>
              <a:t>? What</a:t>
            </a:r>
            <a:r>
              <a:rPr lang="en-US" sz="2800" b="1" dirty="0" smtClean="0"/>
              <a:t> struggle to escape? </a:t>
            </a:r>
          </a:p>
          <a:p>
            <a:pPr>
              <a:buNone/>
            </a:pPr>
            <a:r>
              <a:rPr lang="en-US" sz="2800" dirty="0" smtClean="0"/>
              <a:t>	What</a:t>
            </a:r>
            <a:r>
              <a:rPr lang="en-US" sz="2800" b="1" dirty="0" smtClean="0"/>
              <a:t> pipes and </a:t>
            </a:r>
            <a:r>
              <a:rPr lang="en-US" sz="2800" b="1" dirty="0" err="1" smtClean="0"/>
              <a:t>timbrels</a:t>
            </a:r>
            <a:r>
              <a:rPr lang="en-US" sz="2800" b="1" dirty="0" smtClean="0"/>
              <a:t>?</a:t>
            </a:r>
            <a:r>
              <a:rPr lang="en-US" sz="2800" dirty="0" smtClean="0"/>
              <a:t> What</a:t>
            </a:r>
            <a:r>
              <a:rPr lang="en-US" sz="2800" b="1" dirty="0" smtClean="0"/>
              <a:t> wild ecstasy?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Describes different scenes etched on the urn.</a:t>
            </a:r>
          </a:p>
          <a:p>
            <a:pPr>
              <a:buNone/>
            </a:pPr>
            <a:r>
              <a:rPr lang="en-US" sz="2800" dirty="0" err="1" smtClean="0"/>
              <a:t>Loth</a:t>
            </a:r>
            <a:r>
              <a:rPr lang="en-US" sz="2800" dirty="0" smtClean="0"/>
              <a:t>: loath</a:t>
            </a:r>
          </a:p>
          <a:p>
            <a:pPr>
              <a:buNone/>
            </a:pPr>
            <a:r>
              <a:rPr lang="en-US" sz="2800" dirty="0" err="1" smtClean="0"/>
              <a:t>Timbrels</a:t>
            </a:r>
            <a:r>
              <a:rPr lang="en-US" sz="2800" dirty="0" smtClean="0"/>
              <a:t>:</a:t>
            </a:r>
            <a:r>
              <a:rPr lang="en-US" sz="2800" dirty="0"/>
              <a:t> </a:t>
            </a:r>
            <a:r>
              <a:rPr lang="en-US" sz="2800" dirty="0" smtClean="0"/>
              <a:t>small drums</a:t>
            </a:r>
          </a:p>
          <a:p>
            <a:pPr>
              <a:buNone/>
            </a:pPr>
            <a:r>
              <a:rPr lang="en-US" sz="2800" dirty="0" smtClean="0"/>
              <a:t>Pipes: flute</a:t>
            </a:r>
          </a:p>
          <a:p>
            <a:pPr>
              <a:buNone/>
            </a:pPr>
            <a:r>
              <a:rPr lang="en-US" sz="2800" dirty="0" smtClean="0"/>
              <a:t>Wild ecstasy: extreme emotion of joy and complete surrender to the state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Heard melodies are sweet, but those unheard </a:t>
            </a:r>
          </a:p>
          <a:p>
            <a:pPr>
              <a:buNone/>
            </a:pPr>
            <a:r>
              <a:rPr lang="en-US" sz="2800" b="1" dirty="0" smtClean="0"/>
              <a:t>	Are sweeter</a:t>
            </a:r>
            <a:r>
              <a:rPr lang="en-US" sz="2800" dirty="0" smtClean="0"/>
              <a:t>; therefore, ye soft pipes, play on;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unheard songs are sweeter because they are unaffected by time,</a:t>
            </a:r>
          </a:p>
          <a:p>
            <a:pPr>
              <a:buNone/>
            </a:pPr>
            <a:r>
              <a:rPr lang="en-US" sz="2800" dirty="0" smtClean="0"/>
              <a:t>The musicians playing flute are asked to play on since their music is for the soul.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Not to the sensual ear, but,</a:t>
            </a:r>
            <a:r>
              <a:rPr lang="en-US" sz="2800" b="1" dirty="0" smtClean="0"/>
              <a:t> more </a:t>
            </a:r>
            <a:r>
              <a:rPr lang="en-US" sz="2800" b="1" dirty="0" err="1" smtClean="0"/>
              <a:t>endear'd</a:t>
            </a:r>
            <a:r>
              <a:rPr lang="en-US" sz="2800" b="1" dirty="0" smtClean="0"/>
              <a:t>, </a:t>
            </a:r>
          </a:p>
          <a:p>
            <a:pPr>
              <a:buNone/>
            </a:pPr>
            <a:r>
              <a:rPr lang="en-US" sz="2800" b="1" dirty="0" smtClean="0"/>
              <a:t>	Pipe to the spirit ditties of no tone: 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Sensual ear: physical ear</a:t>
            </a:r>
          </a:p>
          <a:p>
            <a:pPr>
              <a:buNone/>
            </a:pPr>
            <a:r>
              <a:rPr lang="en-US" sz="2800" dirty="0" err="1" smtClean="0"/>
              <a:t>Endear’d</a:t>
            </a:r>
            <a:r>
              <a:rPr lang="en-US" sz="2800" dirty="0" smtClean="0"/>
              <a:t>: loved</a:t>
            </a:r>
          </a:p>
          <a:p>
            <a:pPr>
              <a:buNone/>
            </a:pPr>
            <a:r>
              <a:rPr lang="en-US" sz="2800" dirty="0" smtClean="0"/>
              <a:t>Pipe : play on </a:t>
            </a:r>
          </a:p>
          <a:p>
            <a:pPr>
              <a:buNone/>
            </a:pPr>
            <a:r>
              <a:rPr lang="en-US" sz="2800" dirty="0" smtClean="0"/>
              <a:t>Ditties: short songs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Fair youth,</a:t>
            </a:r>
            <a:r>
              <a:rPr lang="en-US" sz="2800" dirty="0" smtClean="0"/>
              <a:t> beneath the trees, </a:t>
            </a:r>
            <a:r>
              <a:rPr lang="en-US" sz="2800" b="1" dirty="0" smtClean="0"/>
              <a:t>thou canst not leave </a:t>
            </a:r>
          </a:p>
          <a:p>
            <a:pPr>
              <a:buNone/>
            </a:pPr>
            <a:r>
              <a:rPr lang="en-US" sz="2800" b="1" dirty="0" smtClean="0"/>
              <a:t>	Thy song, nor ever can those trees be bare;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A young lad lying under the tree is singing for his beloved and must go on singing.</a:t>
            </a:r>
          </a:p>
          <a:p>
            <a:pPr>
              <a:buNone/>
            </a:pPr>
            <a:r>
              <a:rPr lang="en-US" sz="2800" dirty="0" smtClean="0"/>
              <a:t>The trees above will never experience autumn and death.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Bold Lover</a:t>
            </a:r>
            <a:r>
              <a:rPr lang="en-US" sz="2800" dirty="0" smtClean="0"/>
              <a:t>,</a:t>
            </a:r>
            <a:r>
              <a:rPr lang="en-US" sz="2800" b="1" dirty="0" smtClean="0"/>
              <a:t> never, never canst thou kiss</a:t>
            </a:r>
            <a:r>
              <a:rPr lang="en-US" sz="2800" dirty="0" smtClean="0"/>
              <a:t>, </a:t>
            </a:r>
          </a:p>
          <a:p>
            <a:pPr>
              <a:buNone/>
            </a:pPr>
            <a:r>
              <a:rPr lang="en-US" sz="2800" dirty="0" smtClean="0"/>
              <a:t>	Though winning near the goal yet,</a:t>
            </a:r>
            <a:r>
              <a:rPr lang="en-US" sz="2800" b="1" dirty="0" smtClean="0"/>
              <a:t> do not grieve;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lover attempting to kiss his beloved will never be able to do so.</a:t>
            </a:r>
          </a:p>
          <a:p>
            <a:pPr>
              <a:buNone/>
            </a:pPr>
            <a:r>
              <a:rPr lang="en-US" sz="2800" dirty="0" smtClean="0"/>
              <a:t>His love forever will remain unfulfilled.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She cannot fade</a:t>
            </a:r>
            <a:r>
              <a:rPr lang="en-US" sz="2800" dirty="0" smtClean="0"/>
              <a:t>, though thou hast not thy bliss,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For ever wilt thou love, and she be fair!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Tells the beloved to take strength from the fact that she will always be there beside him, though his love never consumed.</a:t>
            </a:r>
          </a:p>
          <a:p>
            <a:pPr>
              <a:buNone/>
            </a:pPr>
            <a:r>
              <a:rPr lang="en-US" sz="2800" dirty="0" smtClean="0"/>
              <a:t>She will always remain beautiful and you will always love her.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Ah,</a:t>
            </a:r>
            <a:r>
              <a:rPr lang="en-US" sz="2800" b="1" dirty="0" smtClean="0"/>
              <a:t> happy, happy boughs!</a:t>
            </a:r>
            <a:r>
              <a:rPr lang="en-US" sz="2800" dirty="0" smtClean="0"/>
              <a:t> that cannot shed </a:t>
            </a:r>
          </a:p>
          <a:p>
            <a:pPr>
              <a:buNone/>
            </a:pPr>
            <a:r>
              <a:rPr lang="en-US" sz="2800" dirty="0" smtClean="0"/>
              <a:t>	Your leaves, nor ever bid the Spring adieu;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branches will forever be green.</a:t>
            </a:r>
          </a:p>
          <a:p>
            <a:pPr>
              <a:buNone/>
            </a:pPr>
            <a:r>
              <a:rPr lang="en-US" sz="2800" dirty="0" smtClean="0"/>
              <a:t>Keats envies them their lasting happiness and fertility and beauty.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And, </a:t>
            </a:r>
            <a:r>
              <a:rPr lang="en-US" sz="2800" b="1" dirty="0" smtClean="0"/>
              <a:t>happy melodist</a:t>
            </a:r>
            <a:r>
              <a:rPr lang="en-US" sz="2800" dirty="0" smtClean="0"/>
              <a:t>, unwearied,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For ever piping songs for ever new;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musician will never stop playing and his songs will always be new for new generations of humans. </a:t>
            </a:r>
          </a:p>
          <a:p>
            <a:pPr>
              <a:buNone/>
            </a:pPr>
            <a:r>
              <a:rPr lang="en-US" sz="2800" dirty="0" smtClean="0"/>
              <a:t>It stays forever while a generation of humans is replaced by another, so in this way the beauty or music of the urn stays fresh and ‘forever new.’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More happy love! more happy, happy love! </a:t>
            </a:r>
          </a:p>
          <a:p>
            <a:pPr>
              <a:buNone/>
            </a:pPr>
            <a:r>
              <a:rPr lang="en-US" sz="2800" b="1" dirty="0" smtClean="0"/>
              <a:t>	For ever warm and still to be </a:t>
            </a:r>
            <a:r>
              <a:rPr lang="en-US" sz="2800" b="1" dirty="0" err="1" smtClean="0"/>
              <a:t>enjoy'd</a:t>
            </a:r>
            <a:r>
              <a:rPr lang="en-US" sz="2800" b="1" dirty="0" smtClean="0"/>
              <a:t>, </a:t>
            </a:r>
          </a:p>
          <a:p>
            <a:pPr>
              <a:buNone/>
            </a:pPr>
            <a:r>
              <a:rPr lang="en-US" sz="2800" b="1" dirty="0" smtClean="0"/>
              <a:t>	For ever panting, and for ever young; 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Love is always happy and never changing.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All </a:t>
            </a:r>
            <a:r>
              <a:rPr lang="en-US" sz="2800" b="1" dirty="0" smtClean="0"/>
              <a:t>breathing human passion far above</a:t>
            </a:r>
            <a:r>
              <a:rPr lang="en-US" sz="2800" dirty="0" smtClean="0"/>
              <a:t>, </a:t>
            </a:r>
          </a:p>
          <a:p>
            <a:pPr>
              <a:buNone/>
            </a:pPr>
            <a:r>
              <a:rPr lang="en-US" sz="2800" dirty="0" smtClean="0"/>
              <a:t>	That leaves a heart</a:t>
            </a:r>
            <a:r>
              <a:rPr lang="en-US" sz="2800" b="1" dirty="0" smtClean="0"/>
              <a:t> high-sorrowful and </a:t>
            </a:r>
            <a:r>
              <a:rPr lang="en-US" sz="2800" b="1" dirty="0" err="1" smtClean="0"/>
              <a:t>cloy'd</a:t>
            </a:r>
            <a:r>
              <a:rPr lang="en-US" sz="2800" b="1" dirty="0" smtClean="0"/>
              <a:t>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b="1" dirty="0" smtClean="0"/>
              <a:t>	A burning forehead, and a parching tongue.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love of the world of mortals is inconsistent and short-lived and dies too soon.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983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Who are these coming to the sacrifice? </a:t>
            </a:r>
          </a:p>
          <a:p>
            <a:pPr>
              <a:buNone/>
            </a:pPr>
            <a:r>
              <a:rPr lang="en-US" sz="2800" b="1" dirty="0" smtClean="0"/>
              <a:t>	To what green altar, O mysterious priest,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Scene of </a:t>
            </a:r>
            <a:r>
              <a:rPr lang="en-US" sz="2800" dirty="0" err="1" smtClean="0"/>
              <a:t>sacrfice</a:t>
            </a:r>
            <a:r>
              <a:rPr lang="en-US" sz="2800" dirty="0" smtClean="0"/>
              <a:t> and offering at the altar – a religious ceremony.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Lead'st</a:t>
            </a:r>
            <a:r>
              <a:rPr lang="en-US" sz="2800" dirty="0" smtClean="0"/>
              <a:t> thou that </a:t>
            </a:r>
            <a:r>
              <a:rPr lang="en-US" sz="2800" b="1" dirty="0" smtClean="0"/>
              <a:t>heifer lowing at the skies,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And all</a:t>
            </a:r>
            <a:r>
              <a:rPr lang="en-US" sz="2800" b="1" dirty="0" smtClean="0"/>
              <a:t> her silken flanks with garlands </a:t>
            </a:r>
            <a:r>
              <a:rPr lang="en-US" sz="2800" b="1" dirty="0" err="1" smtClean="0"/>
              <a:t>drest</a:t>
            </a:r>
            <a:r>
              <a:rPr lang="en-US" sz="2800" b="1" dirty="0" smtClean="0"/>
              <a:t>?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A young ram being led to the altar for sacrifice.</a:t>
            </a:r>
          </a:p>
          <a:p>
            <a:pPr>
              <a:buNone/>
            </a:pPr>
            <a:r>
              <a:rPr lang="en-US" sz="2800" dirty="0" smtClean="0"/>
              <a:t>The body is covered and decorated with flowers, as is done with sacrificial animals.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What </a:t>
            </a:r>
            <a:r>
              <a:rPr lang="en-US" sz="2800" b="1" dirty="0" smtClean="0"/>
              <a:t>little town by river or sea shore,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Or</a:t>
            </a:r>
            <a:r>
              <a:rPr lang="en-US" sz="2800" b="1" dirty="0" smtClean="0"/>
              <a:t> mountain-built with peaceful citadel</a:t>
            </a:r>
            <a:r>
              <a:rPr lang="en-US" sz="2800" dirty="0" smtClean="0"/>
              <a:t>, </a:t>
            </a:r>
          </a:p>
          <a:p>
            <a:pPr>
              <a:buNone/>
            </a:pPr>
            <a:r>
              <a:rPr lang="en-US" sz="2800" dirty="0" smtClean="0"/>
              <a:t>	Is </a:t>
            </a:r>
            <a:r>
              <a:rPr lang="en-US" sz="2800" b="1" dirty="0" smtClean="0"/>
              <a:t>emptied of this folk, this pious morn?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Picture of a deserted village – people may have gone for sacrifice </a:t>
            </a:r>
          </a:p>
          <a:p>
            <a:pPr>
              <a:buNone/>
            </a:pPr>
            <a:r>
              <a:rPr lang="en-US" sz="2800" dirty="0" smtClean="0"/>
              <a:t>Citadel: fortress</a:t>
            </a:r>
          </a:p>
          <a:p>
            <a:pPr>
              <a:buNone/>
            </a:pPr>
            <a:r>
              <a:rPr lang="en-US" sz="2800" dirty="0" smtClean="0"/>
              <a:t>Pious morn: holy morning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And, little town, thy streets for evermore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Will silent be</a:t>
            </a:r>
            <a:r>
              <a:rPr lang="en-US" sz="2800" dirty="0" smtClean="0"/>
              <a:t>; and not a soul to tell </a:t>
            </a:r>
          </a:p>
          <a:p>
            <a:pPr>
              <a:buNone/>
            </a:pPr>
            <a:r>
              <a:rPr lang="en-US" sz="2800" dirty="0" smtClean="0"/>
              <a:t>	Why thou art desolate, can </a:t>
            </a:r>
            <a:r>
              <a:rPr lang="en-US" sz="2800" dirty="0" err="1" smtClean="0"/>
              <a:t>e'er</a:t>
            </a:r>
            <a:r>
              <a:rPr lang="en-US" sz="2800" dirty="0" smtClean="0"/>
              <a:t> return.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picture of silence will never change, the village never be full of people, they will never return to tell their tales.</a:t>
            </a:r>
          </a:p>
          <a:p>
            <a:pPr>
              <a:buNone/>
            </a:pPr>
            <a:r>
              <a:rPr lang="en-US" sz="2800" dirty="0" smtClean="0"/>
              <a:t>The desolate village will remain desolate – sense of deep meditation</a:t>
            </a:r>
          </a:p>
          <a:p>
            <a:pPr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Stanza 5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O Attic shape! Fair attitude! </a:t>
            </a:r>
            <a:r>
              <a:rPr lang="en-US" sz="2800" dirty="0" smtClean="0"/>
              <a:t>with </a:t>
            </a:r>
            <a:r>
              <a:rPr lang="en-US" sz="2800" dirty="0" err="1" smtClean="0"/>
              <a:t>brede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Of marble men and maidens overwrought, </a:t>
            </a:r>
          </a:p>
          <a:p>
            <a:pPr>
              <a:buNone/>
            </a:pPr>
            <a:r>
              <a:rPr lang="en-US" sz="2800" dirty="0" smtClean="0"/>
              <a:t>	With forest branches and the trodden weed;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Shape in ancient Greek city, Attica.</a:t>
            </a:r>
          </a:p>
          <a:p>
            <a:pPr>
              <a:buNone/>
            </a:pPr>
            <a:r>
              <a:rPr lang="en-US" sz="2800" dirty="0" smtClean="0"/>
              <a:t>Fair attitude: abstract form</a:t>
            </a:r>
          </a:p>
          <a:p>
            <a:pPr>
              <a:buNone/>
            </a:pPr>
            <a:r>
              <a:rPr lang="en-US" sz="2800" dirty="0" smtClean="0"/>
              <a:t>Brede: braid, interwoven design</a:t>
            </a:r>
          </a:p>
          <a:p>
            <a:pPr>
              <a:buNone/>
            </a:pPr>
            <a:r>
              <a:rPr lang="en-US" sz="2800" dirty="0" smtClean="0"/>
              <a:t>Overwrought: decorated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Thou, silent form,</a:t>
            </a:r>
            <a:r>
              <a:rPr lang="en-US" sz="2800" dirty="0" smtClean="0"/>
              <a:t> dost tease us out of thought </a:t>
            </a:r>
          </a:p>
          <a:p>
            <a:pPr>
              <a:buNone/>
            </a:pPr>
            <a:r>
              <a:rPr lang="en-US" sz="2800" dirty="0" smtClean="0"/>
              <a:t>	As doth eternity:</a:t>
            </a:r>
            <a:r>
              <a:rPr lang="en-US" sz="2800" b="1" dirty="0" smtClean="0"/>
              <a:t> Cold Pastoral! 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Silent form: reminder of ‘bride of </a:t>
            </a:r>
            <a:r>
              <a:rPr lang="en-US" sz="2800" dirty="0" err="1" smtClean="0"/>
              <a:t>quiteness</a:t>
            </a:r>
            <a:r>
              <a:rPr lang="en-US" sz="2800" dirty="0" smtClean="0"/>
              <a:t>’</a:t>
            </a:r>
          </a:p>
          <a:p>
            <a:pPr>
              <a:buNone/>
            </a:pPr>
            <a:r>
              <a:rPr lang="en-US" sz="2800" dirty="0" smtClean="0"/>
              <a:t>Tease us out of thought: baffle us, confuse us</a:t>
            </a:r>
          </a:p>
          <a:p>
            <a:pPr>
              <a:buNone/>
            </a:pPr>
            <a:r>
              <a:rPr lang="en-US" sz="2800" dirty="0" smtClean="0"/>
              <a:t>The silence of the urn leads man to thoughts of ‘eternity’ or life after death, and hence Keats calls it ‘cold pastoral’.</a:t>
            </a:r>
          </a:p>
          <a:p>
            <a:pPr>
              <a:buNone/>
            </a:pPr>
            <a:r>
              <a:rPr lang="en-US" sz="2800" dirty="0" smtClean="0"/>
              <a:t>The urn is unconcerned with the plight of humans/mortals . 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When </a:t>
            </a:r>
            <a:r>
              <a:rPr lang="en-US" sz="2800" b="1" dirty="0" smtClean="0"/>
              <a:t>old age shall this generation waste,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Thou </a:t>
            </a:r>
            <a:r>
              <a:rPr lang="en-US" sz="2800" b="1" dirty="0" err="1" smtClean="0"/>
              <a:t>shalt</a:t>
            </a:r>
            <a:r>
              <a:rPr lang="en-US" sz="2800" b="1" dirty="0" smtClean="0"/>
              <a:t> remain, </a:t>
            </a:r>
            <a:r>
              <a:rPr lang="en-US" sz="2800" dirty="0" smtClean="0"/>
              <a:t>in midst of other woe </a:t>
            </a:r>
          </a:p>
          <a:p>
            <a:pPr>
              <a:buNone/>
            </a:pPr>
            <a:r>
              <a:rPr lang="en-US" sz="2800" dirty="0" smtClean="0"/>
              <a:t>	Than ours,</a:t>
            </a:r>
            <a:r>
              <a:rPr lang="en-US" sz="2800" b="1" dirty="0" smtClean="0"/>
              <a:t> a friend to man,</a:t>
            </a:r>
            <a:r>
              <a:rPr lang="en-US" sz="2800" dirty="0" smtClean="0"/>
              <a:t> to whom thou </a:t>
            </a:r>
            <a:r>
              <a:rPr lang="en-US" sz="2800" dirty="0" err="1" smtClean="0"/>
              <a:t>say'st</a:t>
            </a:r>
            <a:r>
              <a:rPr lang="en-US" sz="2800" dirty="0" smtClean="0"/>
              <a:t>,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urn induces deep thoughts of the fate of mankind:</a:t>
            </a:r>
            <a:r>
              <a:rPr lang="en-US" sz="2800" dirty="0"/>
              <a:t> </a:t>
            </a:r>
            <a:r>
              <a:rPr lang="en-US" sz="2800" dirty="0" smtClean="0"/>
              <a:t>the ultimate death and replacement of one generation with another.</a:t>
            </a:r>
          </a:p>
          <a:p>
            <a:pPr>
              <a:buNone/>
            </a:pPr>
            <a:r>
              <a:rPr lang="en-US" sz="2800" dirty="0" smtClean="0"/>
              <a:t>But the poet feels that the urn will keep giving lessons to all generations of mankind.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"Beauty is truth, truth beauty,—that is all </a:t>
            </a:r>
          </a:p>
          <a:p>
            <a:pPr>
              <a:buNone/>
            </a:pPr>
            <a:r>
              <a:rPr lang="en-US" sz="2800" b="1" dirty="0" smtClean="0"/>
              <a:t>	Ye know on earth, and all ye need to know."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This, in the words of Keats, is the message of the urn to all generations of mankind.</a:t>
            </a:r>
          </a:p>
          <a:p>
            <a:pPr>
              <a:buNone/>
            </a:pPr>
            <a:r>
              <a:rPr lang="en-US" sz="2800" dirty="0" smtClean="0"/>
              <a:t>That beauty and truth cannot be separated, in the words of Emily </a:t>
            </a:r>
            <a:r>
              <a:rPr lang="en-US" sz="2800" dirty="0" err="1" smtClean="0"/>
              <a:t>Legouis</a:t>
            </a:r>
            <a:r>
              <a:rPr lang="en-US" sz="2800" dirty="0" smtClean="0"/>
              <a:t> “ beauty is the only higher truth,”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623</Words>
  <Application>Microsoft Office PowerPoint</Application>
  <PresentationFormat>On-screen Show (4:3)</PresentationFormat>
  <Paragraphs>163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Ode on a Grecian Urn</vt:lpstr>
      <vt:lpstr>About Keats</vt:lpstr>
      <vt:lpstr>Slide 3</vt:lpstr>
      <vt:lpstr>Negative Capability</vt:lpstr>
      <vt:lpstr>Negative Capability…</vt:lpstr>
      <vt:lpstr>Negative Capability…</vt:lpstr>
      <vt:lpstr>About the Ode</vt:lpstr>
      <vt:lpstr>About the Ode…</vt:lpstr>
      <vt:lpstr>Stanza 1</vt:lpstr>
      <vt:lpstr>Slide 10</vt:lpstr>
      <vt:lpstr>Slide 11</vt:lpstr>
      <vt:lpstr>Slide 12</vt:lpstr>
      <vt:lpstr>Stanza 2</vt:lpstr>
      <vt:lpstr>Slide 14</vt:lpstr>
      <vt:lpstr>Slide 15</vt:lpstr>
      <vt:lpstr>Slide 16</vt:lpstr>
      <vt:lpstr>Slide 17</vt:lpstr>
      <vt:lpstr>Stanza 3</vt:lpstr>
      <vt:lpstr>Slide 19</vt:lpstr>
      <vt:lpstr>Slide 20</vt:lpstr>
      <vt:lpstr>Slide 21</vt:lpstr>
      <vt:lpstr>Stanza 4</vt:lpstr>
      <vt:lpstr>Slide 23</vt:lpstr>
      <vt:lpstr>Slide 24</vt:lpstr>
      <vt:lpstr>Slide 25</vt:lpstr>
      <vt:lpstr>Stanza 5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Ode on a Grecian Urn</dc:title>
  <dc:creator>Acer</dc:creator>
  <cp:lastModifiedBy>NTS</cp:lastModifiedBy>
  <cp:revision>31</cp:revision>
  <dcterms:created xsi:type="dcterms:W3CDTF">2013-04-27T14:53:34Z</dcterms:created>
  <dcterms:modified xsi:type="dcterms:W3CDTF">2013-05-01T12:05:23Z</dcterms:modified>
</cp:coreProperties>
</file>