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BD19-EB78-4003-8D27-EDD0D89E38BF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A05E-4BC0-4333-B51B-3AAA9A5BFF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BD19-EB78-4003-8D27-EDD0D89E38BF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A05E-4BC0-4333-B51B-3AAA9A5BFF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BD19-EB78-4003-8D27-EDD0D89E38BF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A05E-4BC0-4333-B51B-3AAA9A5BFF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BD19-EB78-4003-8D27-EDD0D89E38BF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A05E-4BC0-4333-B51B-3AAA9A5BFF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BD19-EB78-4003-8D27-EDD0D89E38BF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A05E-4BC0-4333-B51B-3AAA9A5BFF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BD19-EB78-4003-8D27-EDD0D89E38BF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A05E-4BC0-4333-B51B-3AAA9A5BFF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BD19-EB78-4003-8D27-EDD0D89E38BF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A05E-4BC0-4333-B51B-3AAA9A5BFF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BD19-EB78-4003-8D27-EDD0D89E38BF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A05E-4BC0-4333-B51B-3AAA9A5BFF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BD19-EB78-4003-8D27-EDD0D89E38BF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A05E-4BC0-4333-B51B-3AAA9A5BFF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BD19-EB78-4003-8D27-EDD0D89E38BF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A05E-4BC0-4333-B51B-3AAA9A5BFF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BD19-EB78-4003-8D27-EDD0D89E38BF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EA05E-4BC0-4333-B51B-3AAA9A5BFF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7BD19-EB78-4003-8D27-EDD0D89E38BF}" type="datetimeFigureOut">
              <a:rPr lang="en-US" smtClean="0"/>
              <a:pPr/>
              <a:t>4/30/2013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EA05E-4BC0-4333-B51B-3AAA9A5BFF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Ode to </a:t>
            </a:r>
            <a:r>
              <a:rPr lang="en-US" smtClean="0"/>
              <a:t>a Skylark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Percy </a:t>
            </a:r>
            <a:r>
              <a:rPr lang="en-US" dirty="0" err="1" smtClean="0"/>
              <a:t>Bysshe</a:t>
            </a:r>
            <a:r>
              <a:rPr lang="en-US" dirty="0" smtClean="0"/>
              <a:t> Shelley</a:t>
            </a:r>
          </a:p>
          <a:p>
            <a:r>
              <a:rPr lang="en-US" dirty="0" smtClean="0"/>
              <a:t>Lecture 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poem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Shelley has personified the skylark as a Spirit, as kind of celestial being.</a:t>
            </a:r>
          </a:p>
          <a:p>
            <a:r>
              <a:rPr lang="en-US" sz="2800" dirty="0" smtClean="0"/>
              <a:t>The bird sours into the sky singing happily, hidden from view but her song fills the earth and sky.</a:t>
            </a:r>
          </a:p>
          <a:p>
            <a:r>
              <a:rPr lang="en-US" sz="2800" dirty="0" smtClean="0"/>
              <a:t>Bird’s song is a symbol of happiness and peace.</a:t>
            </a:r>
          </a:p>
          <a:p>
            <a:r>
              <a:rPr lang="en-US" sz="2800" dirty="0" smtClean="0"/>
              <a:t>Skylark becomes metaphor for the poet, maiden in love, glow worm, rose and sound of rain.</a:t>
            </a:r>
          </a:p>
          <a:p>
            <a:r>
              <a:rPr lang="en-US" sz="2800" dirty="0" smtClean="0"/>
              <a:t>Mary Shelley wrote about the poem, ‘In the Spring we spent a week or two near Leghorn…It was on a beautiful summer evening while wandering among the lanes whose myrtle hedges were the bowers of the fire-flies, that we heard the </a:t>
            </a:r>
            <a:r>
              <a:rPr lang="en-US" sz="2800" dirty="0" err="1" smtClean="0"/>
              <a:t>carolling</a:t>
            </a:r>
            <a:r>
              <a:rPr lang="en-US" sz="2800" dirty="0" smtClean="0"/>
              <a:t> of </a:t>
            </a:r>
            <a:r>
              <a:rPr lang="en-US" sz="2800" dirty="0" smtClean="0"/>
              <a:t>t</a:t>
            </a:r>
            <a:r>
              <a:rPr lang="en-US" sz="2800" dirty="0" smtClean="0"/>
              <a:t>he </a:t>
            </a:r>
            <a:r>
              <a:rPr lang="en-US" sz="2800" dirty="0" smtClean="0"/>
              <a:t>skylark.’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Like the ‘Ode to the West Wind’, ‘the Skylark’ was inspired by a specific experience; Shelley is inspired by the happiness in the song of the bird.</a:t>
            </a:r>
          </a:p>
          <a:p>
            <a:r>
              <a:rPr lang="en-US" sz="2800" dirty="0" smtClean="0"/>
              <a:t>There are two main lines of thought in the poem. The first is to understand what the bird stands for or is comparable to.</a:t>
            </a:r>
          </a:p>
          <a:p>
            <a:r>
              <a:rPr lang="en-US" sz="2800" dirty="0" smtClean="0"/>
              <a:t>The second is about the secret behind the skylark’s happiness, that is so strongly manifested through its song.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Hail to thee,</a:t>
            </a:r>
            <a:r>
              <a:rPr lang="en-US" sz="2800" b="1" dirty="0" smtClean="0"/>
              <a:t> blithe Spirit!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b="1" dirty="0" smtClean="0"/>
              <a:t>Bird thou never wert –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That from Heaven or near it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</a:t>
            </a:r>
            <a:r>
              <a:rPr lang="en-US" sz="2800" dirty="0" err="1" smtClean="0"/>
              <a:t>Pourest</a:t>
            </a:r>
            <a:r>
              <a:rPr lang="en-US" sz="2800" dirty="0" smtClean="0"/>
              <a:t> thy full heart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</a:t>
            </a:r>
            <a:r>
              <a:rPr lang="en-US" sz="2800" b="1" dirty="0" smtClean="0"/>
              <a:t>In profuse strains of unpremeditated art.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Calls her happy spirit.</a:t>
            </a:r>
          </a:p>
          <a:p>
            <a:pPr>
              <a:buNone/>
            </a:pPr>
            <a:r>
              <a:rPr lang="en-US" sz="2800" dirty="0" smtClean="0"/>
              <a:t>Profuse : intense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Higher still and higher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From the earth thou </a:t>
            </a:r>
            <a:r>
              <a:rPr lang="en-US" sz="2800" dirty="0" err="1" smtClean="0"/>
              <a:t>springest</a:t>
            </a:r>
            <a:r>
              <a:rPr lang="en-US" sz="2800" dirty="0" smtClean="0"/>
              <a:t>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</a:t>
            </a:r>
            <a:r>
              <a:rPr lang="en-US" sz="2800" b="1" dirty="0" smtClean="0"/>
              <a:t>Like a cloud of fire;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b="1" dirty="0" smtClean="0"/>
              <a:t> </a:t>
            </a:r>
            <a:r>
              <a:rPr lang="en-US" sz="2800" dirty="0" smtClean="0"/>
              <a:t>The blue deep thou </a:t>
            </a:r>
            <a:r>
              <a:rPr lang="en-US" sz="2800" dirty="0" err="1" smtClean="0"/>
              <a:t>wingest</a:t>
            </a:r>
            <a:r>
              <a:rPr lang="en-US" sz="2800" dirty="0" smtClean="0"/>
              <a:t>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</a:t>
            </a:r>
            <a:r>
              <a:rPr lang="en-US" sz="2800" b="1" dirty="0" smtClean="0"/>
              <a:t>And singing still dost soar, and soaring ever </a:t>
            </a:r>
            <a:r>
              <a:rPr lang="en-US" sz="2800" b="1" dirty="0" err="1" smtClean="0"/>
              <a:t>singest</a:t>
            </a:r>
            <a:r>
              <a:rPr lang="en-US" sz="2800" b="1" dirty="0" smtClean="0"/>
              <a:t>.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Compares it to a cloud lighted by the glowing light of the setting sun.</a:t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In the golden lightning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Of the sunken sun,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O'er which clouds are </a:t>
            </a:r>
            <a:r>
              <a:rPr lang="en-US" sz="2800" dirty="0" err="1" smtClean="0"/>
              <a:t>bright'ning</a:t>
            </a:r>
            <a:r>
              <a:rPr lang="en-US" sz="2800" dirty="0" smtClean="0"/>
              <a:t>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b="1" dirty="0" smtClean="0"/>
              <a:t> Thou dost float and run,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dirty="0" smtClean="0"/>
              <a:t> Like an </a:t>
            </a:r>
            <a:r>
              <a:rPr lang="en-US" sz="2800" dirty="0" err="1" smtClean="0"/>
              <a:t>unbodied</a:t>
            </a:r>
            <a:r>
              <a:rPr lang="en-US" sz="2800" dirty="0" smtClean="0"/>
              <a:t> joy whose race is just begun.</a:t>
            </a:r>
            <a:br>
              <a:rPr lang="en-US" sz="2800" dirty="0" smtClean="0"/>
            </a:b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Captures the evening time.</a:t>
            </a:r>
          </a:p>
          <a:p>
            <a:pPr>
              <a:buNone/>
            </a:pPr>
            <a:r>
              <a:rPr lang="en-US" sz="2800" dirty="0" err="1" smtClean="0"/>
              <a:t>Unbodied</a:t>
            </a:r>
            <a:r>
              <a:rPr lang="en-US" sz="2800" dirty="0" smtClean="0"/>
              <a:t> joy: unbounded joy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The pale purple even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Melts around thy flight;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b="1" dirty="0" smtClean="0"/>
              <a:t>Like a star of Heaven,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dirty="0" smtClean="0"/>
              <a:t> In the broad daylight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Thou art unseen, but yet I hear thy shrill delight –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Night time approaches &amp; the bird in invisible from view.</a:t>
            </a:r>
          </a:p>
          <a:p>
            <a:pPr>
              <a:buNone/>
            </a:pPr>
            <a:r>
              <a:rPr lang="en-US" sz="2800" dirty="0" smtClean="0"/>
              <a:t>Compare the bird to a star in daylight.</a:t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Keen as are the </a:t>
            </a:r>
            <a:r>
              <a:rPr lang="en-US" sz="2800" b="1" dirty="0" smtClean="0"/>
              <a:t>arrows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b="1" dirty="0" smtClean="0"/>
              <a:t>Of that silver sphere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dirty="0" smtClean="0"/>
              <a:t>Whose intense lamp narrows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In the white dawn clear,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Until we hardly see, we feel that it is there.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Talks about the moon, as it is hidden from view in day time.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All the earth and air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dirty="0" smtClean="0"/>
              <a:t>With thy voice is loud,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As, when night is bare,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From one lonely cloud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The moon rains out her beams, and Heaven is overflowed.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Compares the bird &amp; its song to moon &amp; its silver moonlight.</a:t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What thou art we know not; 	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What is most like thee?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b="1" dirty="0" smtClean="0"/>
              <a:t>From rainbow clouds there flow not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dirty="0" smtClean="0"/>
              <a:t> Drops so bright to see,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As from thy presence showers a rain of melody: -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Compares to clouds which shower rain, while the bird springs forth melodious song.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Like a Poet hidden 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dirty="0" smtClean="0"/>
              <a:t>In the light of thought,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Singing hymns unbidden,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Till the world is wrought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To sympathy with hopes and fears it heeded not: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Tries to decide what the singing bird is comparable to; like the skylark they are all hidden from view.</a:t>
            </a:r>
          </a:p>
          <a:p>
            <a:pPr>
              <a:buNone/>
            </a:pPr>
            <a:r>
              <a:rPr lang="en-US" sz="2800" dirty="0" smtClean="0"/>
              <a:t>Like a poet composing who awakens the world.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Like a high-born maiden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dirty="0" smtClean="0"/>
              <a:t>In a palace-tower,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Soothing her love-laden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Soul in secret hour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With music sweet as love, which overflows her bower: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Like a maiden making music to soothe her love.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Like a glow-worm golden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dirty="0" smtClean="0"/>
              <a:t>In a dell of dew,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Scattering </a:t>
            </a:r>
            <a:r>
              <a:rPr lang="en-US" sz="2800" dirty="0" err="1" smtClean="0"/>
              <a:t>unbeholden</a:t>
            </a:r>
            <a:endParaRPr lang="en-US" sz="2800" dirty="0" smtClean="0"/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Its </a:t>
            </a:r>
            <a:r>
              <a:rPr lang="en-US" sz="2800" dirty="0" err="1" smtClean="0"/>
              <a:t>aërial</a:t>
            </a:r>
            <a:r>
              <a:rPr lang="en-US" sz="2800" dirty="0" smtClean="0"/>
              <a:t> hue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Among the flowers and grass which screen it from the view: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Like a glow-worm spreading light in darkness.</a:t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Like a rose embowered 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dirty="0" smtClean="0"/>
              <a:t>In its own green leaves,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By warm winds deflowered,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Till the scent it gives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Makes faint with too much sweet these heavy-</a:t>
            </a:r>
            <a:r>
              <a:rPr lang="en-US" sz="2800" dirty="0" err="1" smtClean="0"/>
              <a:t>wingéd</a:t>
            </a:r>
            <a:r>
              <a:rPr lang="en-US" sz="2800" dirty="0" smtClean="0"/>
              <a:t> thieves: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Like a rose that spreads fragrance everywhere.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Sound of vernal showers 	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On the twinkling grass,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Rain-awakened flowers –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All that ever was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b="1" dirty="0" smtClean="0"/>
              <a:t>Joyous and clear and fresh - thy music doth surpass.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song as welcoming as the spring showers.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Teach us, Sprite or Bird,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dirty="0" smtClean="0"/>
              <a:t>What sweet thoughts are </a:t>
            </a:r>
            <a:r>
              <a:rPr lang="en-US" sz="2800" dirty="0" err="1" smtClean="0"/>
              <a:t>thine</a:t>
            </a:r>
            <a:r>
              <a:rPr lang="en-US" sz="2800" dirty="0" smtClean="0"/>
              <a:t>: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I have never heard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Praise of love or wine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That panted forth a flood of rapture so divine.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Seeks instruction from the bird, calls its song divine.</a:t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800" dirty="0" smtClean="0"/>
              <a:t>	Chorus hymeneal,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Or triumphal chant,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b="1" dirty="0" smtClean="0"/>
              <a:t>Matched with </a:t>
            </a:r>
            <a:r>
              <a:rPr lang="en-US" sz="2800" b="1" dirty="0" err="1" smtClean="0"/>
              <a:t>thine</a:t>
            </a:r>
            <a:r>
              <a:rPr lang="en-US" sz="2800" b="1" dirty="0" smtClean="0"/>
              <a:t> would be all 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b="1" dirty="0" smtClean="0"/>
              <a:t>but an empty vaunt –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dirty="0" smtClean="0"/>
              <a:t>A thing wherein we feel there is some hidden want.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Chorus hymeneal: a religious hymn </a:t>
            </a:r>
          </a:p>
          <a:p>
            <a:pPr>
              <a:buNone/>
            </a:pPr>
            <a:r>
              <a:rPr lang="en-US" sz="2800" dirty="0" smtClean="0"/>
              <a:t>Triumphal chant: song of victory</a:t>
            </a:r>
          </a:p>
          <a:p>
            <a:pPr>
              <a:buNone/>
            </a:pPr>
            <a:r>
              <a:rPr lang="en-US" sz="2800" dirty="0" smtClean="0"/>
              <a:t>Vaunt: empty boast, swagger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What objects are the fountains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Of thy happy strain?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What fields, or waves, or mountains?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What shapes of sky or plain?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What love of </a:t>
            </a:r>
            <a:r>
              <a:rPr lang="en-US" sz="2800" dirty="0" err="1" smtClean="0"/>
              <a:t>thine</a:t>
            </a:r>
            <a:r>
              <a:rPr lang="en-US" sz="2800" dirty="0" smtClean="0"/>
              <a:t> own kind? what ignorance of pain?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Asks about the secret of its happiness.</a:t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3300" dirty="0" smtClean="0"/>
              <a:t>	</a:t>
            </a:r>
            <a:r>
              <a:rPr lang="en-US" sz="2800" dirty="0" smtClean="0"/>
              <a:t>With thy clear keen joyance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Languor cannot be: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Shadow of annoyance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Never came near thee: 	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Thou </a:t>
            </a:r>
            <a:r>
              <a:rPr lang="en-US" sz="2800" dirty="0" err="1" smtClean="0"/>
              <a:t>lovest</a:t>
            </a:r>
            <a:r>
              <a:rPr lang="en-US" sz="2800" dirty="0" smtClean="0"/>
              <a:t>, but ne'er knew love's sad satiety.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Languor: tiredness</a:t>
            </a:r>
          </a:p>
          <a:p>
            <a:pPr>
              <a:buNone/>
            </a:pPr>
            <a:r>
              <a:rPr lang="en-US" sz="2800" dirty="0" smtClean="0"/>
              <a:t>Compares the bird’s life to human condition and experiences of pain, annoyance, tiredness and love’s satiety </a:t>
            </a:r>
          </a:p>
          <a:p>
            <a:pPr>
              <a:buNone/>
            </a:pP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800" dirty="0" smtClean="0"/>
              <a:t>	Waking or asleep,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b="1" dirty="0" smtClean="0"/>
              <a:t>Thou of death must deem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b="1" dirty="0" smtClean="0"/>
              <a:t>Things more true and deep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dirty="0" smtClean="0"/>
              <a:t>Than we mortals dream,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Or how could thy notes flow in such a crystal stream?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skylark has no fear of death, it’s free of all pain of death. Humans fear death because they are ignorant of what lies beyond death.</a:t>
            </a:r>
          </a:p>
          <a:p>
            <a:pPr>
              <a:buNone/>
            </a:pPr>
            <a:r>
              <a:rPr lang="en-US" sz="2800" dirty="0" smtClean="0"/>
              <a:t>The skylark knows that and is therefore not afraid.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	We look before and after,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And pine for what is not: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Our sincerest laughter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With some pain is fraught;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b="1" dirty="0" smtClean="0"/>
              <a:t>Our sweetest songs are those that tell of saddest thought.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Humans worry about their past and future, he longs for what does not exist, and his laughter is mixed with sorrow.</a:t>
            </a:r>
          </a:p>
          <a:p>
            <a:pPr>
              <a:buNone/>
            </a:pP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Yet, if we could scorn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Hate and pride and fear,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If we were things born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Not to shed a tear,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I know not how thy joy we ever should come near.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Humans suffer from hate and pride and fear and do not find happiness.</a:t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	Better than all measures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Of delightful sound,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Better than all treasures </a:t>
            </a:r>
          </a:p>
          <a:p>
            <a:pPr>
              <a:buNone/>
            </a:pPr>
            <a:r>
              <a:rPr lang="en-US" sz="2800" dirty="0"/>
              <a:t>	T</a:t>
            </a:r>
            <a:r>
              <a:rPr lang="en-US" sz="2800" dirty="0" smtClean="0"/>
              <a:t>hat in books are found,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b="1" dirty="0" smtClean="0"/>
              <a:t>Thy skill to poet were, thou scorner of the ground!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pays tribute to the bird’s song.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b="1" dirty="0" smtClean="0"/>
              <a:t/>
            </a:r>
            <a:br>
              <a:rPr lang="en-US" sz="2800" b="1" dirty="0" smtClean="0"/>
            </a:b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Teach me half the gladness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dirty="0" smtClean="0"/>
              <a:t>That thy brain must know;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Such harmonious madness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b="1" dirty="0" smtClean="0"/>
              <a:t>From my lips would flow, 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b="1" dirty="0" smtClean="0"/>
              <a:t>The world should listen then, as I am listening now.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Asks the bird to teach him the art to happiness, since that is the key to the lovely song.</a:t>
            </a:r>
          </a:p>
          <a:p>
            <a:pPr>
              <a:buNone/>
            </a:pPr>
            <a:r>
              <a:rPr lang="en-US" sz="2800" dirty="0" smtClean="0"/>
              <a:t>The world would listen to him as he is now listening to the bird.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Power of the natural world.</a:t>
            </a:r>
          </a:p>
          <a:p>
            <a:r>
              <a:rPr lang="en-US" dirty="0" smtClean="0"/>
              <a:t>Lamenting human condition.</a:t>
            </a:r>
          </a:p>
          <a:p>
            <a:r>
              <a:rPr lang="en-US" dirty="0" smtClean="0"/>
              <a:t>Power of imagination.</a:t>
            </a:r>
          </a:p>
          <a:p>
            <a:r>
              <a:rPr lang="en-US" dirty="0" smtClean="0"/>
              <a:t>Role of poet and poetry in </a:t>
            </a:r>
            <a:r>
              <a:rPr lang="en-US" smtClean="0"/>
              <a:t>reforming society.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230</Words>
  <Application>Microsoft Office PowerPoint</Application>
  <PresentationFormat>On-screen Show (4:3)</PresentationFormat>
  <Paragraphs>176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Ode to a Skylark</vt:lpstr>
      <vt:lpstr>About the poem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themes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Ode to a Sky Lark</dc:title>
  <dc:creator>Acer</dc:creator>
  <cp:lastModifiedBy>vcomsats</cp:lastModifiedBy>
  <cp:revision>15</cp:revision>
  <dcterms:created xsi:type="dcterms:W3CDTF">2013-04-27T14:34:08Z</dcterms:created>
  <dcterms:modified xsi:type="dcterms:W3CDTF">2013-04-30T10:04:37Z</dcterms:modified>
</cp:coreProperties>
</file>