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2" r:id="rId5"/>
    <p:sldId id="259" r:id="rId6"/>
    <p:sldId id="289" r:id="rId7"/>
    <p:sldId id="290" r:id="rId8"/>
    <p:sldId id="260" r:id="rId9"/>
    <p:sldId id="261" r:id="rId10"/>
    <p:sldId id="262" r:id="rId11"/>
    <p:sldId id="263" r:id="rId12"/>
    <p:sldId id="293" r:id="rId13"/>
    <p:sldId id="264" r:id="rId14"/>
    <p:sldId id="265" r:id="rId15"/>
    <p:sldId id="267" r:id="rId16"/>
    <p:sldId id="268" r:id="rId17"/>
    <p:sldId id="294" r:id="rId18"/>
    <p:sldId id="269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5F893-0AB5-4E0C-9A05-7A33650882B0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725F5-DB27-48D4-A909-47E9F5D672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Percy </a:t>
            </a:r>
            <a:r>
              <a:rPr lang="en-US" dirty="0" err="1" smtClean="0"/>
              <a:t>Bysshe</a:t>
            </a:r>
            <a:r>
              <a:rPr lang="en-US" dirty="0" smtClean="0"/>
              <a:t> Shelley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a poet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revolutionary English poet of the romantic period.</a:t>
            </a:r>
          </a:p>
          <a:p>
            <a:r>
              <a:rPr lang="en-US" sz="2800" dirty="0" smtClean="0"/>
              <a:t>In 1881, he and his friend Thomas Jefferson Hogg published their pamphlet </a:t>
            </a:r>
            <a:r>
              <a:rPr lang="en-US" sz="2800" i="1" dirty="0" smtClean="0"/>
              <a:t>The Necessity of Atheism, </a:t>
            </a:r>
            <a:r>
              <a:rPr lang="en-US" sz="2800" dirty="0" smtClean="0"/>
              <a:t>which resulted in the expulsion from the university.</a:t>
            </a:r>
          </a:p>
          <a:p>
            <a:r>
              <a:rPr lang="en-US" sz="2800" dirty="0" smtClean="0"/>
              <a:t>Throughout his life he struggled for social and political reforms.</a:t>
            </a:r>
          </a:p>
          <a:p>
            <a:r>
              <a:rPr lang="en-US" sz="2800" dirty="0" smtClean="0"/>
              <a:t>His first poem </a:t>
            </a:r>
            <a:r>
              <a:rPr lang="en-US" sz="2800" i="1" dirty="0" smtClean="0"/>
              <a:t>Queen </a:t>
            </a:r>
            <a:r>
              <a:rPr lang="en-US" sz="2800" i="1" dirty="0" err="1" smtClean="0"/>
              <a:t>Mab</a:t>
            </a:r>
            <a:r>
              <a:rPr lang="en-US" sz="2800" i="1" dirty="0" smtClean="0"/>
              <a:t> </a:t>
            </a:r>
            <a:r>
              <a:rPr lang="en-US" sz="2800" dirty="0" smtClean="0"/>
              <a:t>, printed in 1813, advocated the destruction of various established institutions.</a:t>
            </a:r>
            <a:endParaRPr lang="en-US" sz="2800" i="1" dirty="0" smtClean="0"/>
          </a:p>
          <a:p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He composed a great body of his poetry in Italy.</a:t>
            </a:r>
          </a:p>
          <a:p>
            <a:r>
              <a:rPr lang="en-US" sz="2800" dirty="0" smtClean="0"/>
              <a:t>His poems reveal his philosophy and belief in human progress and change.</a:t>
            </a:r>
          </a:p>
          <a:p>
            <a:r>
              <a:rPr lang="en-US" sz="2800" dirty="0" smtClean="0"/>
              <a:t>Major themes in his poems are: power of the natural world, revolt against unjust social and political systems, struggle for change.</a:t>
            </a:r>
          </a:p>
          <a:p>
            <a:r>
              <a:rPr lang="en-US" sz="2800" dirty="0" smtClean="0"/>
              <a:t>Shelley admired Keats and during the poet’s visit to his place when </a:t>
            </a:r>
            <a:r>
              <a:rPr lang="en-US" sz="2800" dirty="0" err="1" smtClean="0"/>
              <a:t>keats</a:t>
            </a:r>
            <a:r>
              <a:rPr lang="en-US" sz="2800" dirty="0" smtClean="0"/>
              <a:t> fell ill, he wrote to his friend: ‘ I am aware indeed that I am nourishing a rival who will far surpass me and this is an additional motive &amp; will be an added pleasure.’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a Critic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Shelley wrote an essay called </a:t>
            </a:r>
            <a:r>
              <a:rPr lang="en-US" sz="2800" i="1" dirty="0" smtClean="0"/>
              <a:t>A </a:t>
            </a:r>
            <a:r>
              <a:rPr lang="en-US" sz="2800" i="1" dirty="0" err="1" smtClean="0"/>
              <a:t>Defence</a:t>
            </a:r>
            <a:r>
              <a:rPr lang="en-US" sz="2800" i="1" dirty="0" smtClean="0"/>
              <a:t> of Poetry, </a:t>
            </a:r>
            <a:r>
              <a:rPr lang="en-US" sz="2800" dirty="0" smtClean="0"/>
              <a:t>and defended poetry and poets:</a:t>
            </a:r>
          </a:p>
          <a:p>
            <a:r>
              <a:rPr lang="en-US" sz="2800" dirty="0" smtClean="0"/>
              <a:t>Describes poetry as an ‘expression of imagination.’</a:t>
            </a:r>
          </a:p>
          <a:p>
            <a:r>
              <a:rPr lang="en-US" sz="2800" dirty="0" smtClean="0"/>
              <a:t>Describes poets as ‘the unacknowledged legislators of the world.’</a:t>
            </a:r>
          </a:p>
          <a:p>
            <a:r>
              <a:rPr lang="en-US" sz="2800" dirty="0" smtClean="0"/>
              <a:t>Also said that a poet is the author of ‘revolutions in opinions.’</a:t>
            </a:r>
          </a:p>
          <a:p>
            <a:pPr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Ode to the West Wind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shelley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</a:t>
            </a:r>
            <a:r>
              <a:rPr lang="en-US" i="1" dirty="0" smtClean="0"/>
              <a:t> Ode to the West Wind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lyric poem talking about poet’s feelings and emotions as he witnesses a storm gathering.</a:t>
            </a:r>
          </a:p>
          <a:p>
            <a:r>
              <a:rPr lang="en-US" sz="2800" dirty="0" smtClean="0"/>
              <a:t>Published in 1820, written in the autumn of 1819 in a forest on Arno river near Florence, Italy.</a:t>
            </a:r>
          </a:p>
          <a:p>
            <a:r>
              <a:rPr lang="en-US" sz="2800" dirty="0" smtClean="0"/>
              <a:t>Inspired by a violent storm sweeping across Atlantic, which Shelley himself witnessed.</a:t>
            </a:r>
          </a:p>
          <a:p>
            <a:r>
              <a:rPr lang="en-US" sz="2800" dirty="0" smtClean="0"/>
              <a:t>Written in </a:t>
            </a:r>
            <a:r>
              <a:rPr lang="en-US" sz="2800" dirty="0" err="1" smtClean="0"/>
              <a:t>terza</a:t>
            </a:r>
            <a:r>
              <a:rPr lang="en-US" sz="2800" dirty="0" smtClean="0"/>
              <a:t> </a:t>
            </a:r>
            <a:r>
              <a:rPr lang="en-US" sz="2800" dirty="0" err="1" smtClean="0"/>
              <a:t>rima</a:t>
            </a:r>
            <a:r>
              <a:rPr lang="en-US" sz="2800" dirty="0" smtClean="0"/>
              <a:t> ( inspired by Dante’s</a:t>
            </a:r>
            <a:r>
              <a:rPr lang="en-US" sz="2800" i="1" dirty="0" smtClean="0"/>
              <a:t> Divine Comedy</a:t>
            </a:r>
            <a:r>
              <a:rPr lang="en-US" sz="2800" dirty="0" smtClean="0"/>
              <a:t>): </a:t>
            </a:r>
            <a:r>
              <a:rPr lang="en-US" sz="2800" dirty="0" smtClean="0"/>
              <a:t>Stanza consisting of three lines or</a:t>
            </a:r>
            <a:r>
              <a:rPr lang="en-US" sz="2800" dirty="0" smtClean="0"/>
              <a:t> </a:t>
            </a:r>
            <a:r>
              <a:rPr lang="en-US" sz="2800" dirty="0" err="1" smtClean="0"/>
              <a:t>tercets</a:t>
            </a:r>
            <a:r>
              <a:rPr lang="en-US" sz="2800" dirty="0" smtClean="0"/>
              <a:t> having interlocking rhyme scheme , </a:t>
            </a:r>
            <a:r>
              <a:rPr lang="en-US" sz="2800" dirty="0" err="1" smtClean="0"/>
              <a:t>aba</a:t>
            </a:r>
            <a:r>
              <a:rPr lang="en-US" sz="2800" dirty="0" smtClean="0"/>
              <a:t> </a:t>
            </a:r>
            <a:r>
              <a:rPr lang="en-US" sz="2800" dirty="0" err="1" smtClean="0"/>
              <a:t>bcb</a:t>
            </a:r>
            <a:r>
              <a:rPr lang="en-US" sz="2800" dirty="0" smtClean="0"/>
              <a:t> </a:t>
            </a:r>
            <a:r>
              <a:rPr lang="en-US" sz="2800" dirty="0" err="1" smtClean="0"/>
              <a:t>cdc</a:t>
            </a:r>
            <a:r>
              <a:rPr lang="en-US" sz="2800" dirty="0" smtClean="0"/>
              <a:t>. </a:t>
            </a:r>
          </a:p>
          <a:p>
            <a:pPr>
              <a:buNone/>
            </a:pPr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Poem consists of 5 parts; each part consisting of 4 </a:t>
            </a:r>
            <a:r>
              <a:rPr lang="en-US" sz="2800" dirty="0" err="1" smtClean="0"/>
              <a:t>tercets</a:t>
            </a:r>
            <a:r>
              <a:rPr lang="en-US" sz="2800" dirty="0" smtClean="0"/>
              <a:t> and a couplet.</a:t>
            </a:r>
          </a:p>
          <a:p>
            <a:r>
              <a:rPr lang="en-US" sz="2800" dirty="0" smtClean="0"/>
              <a:t>Theme of first three parts is </a:t>
            </a:r>
            <a:r>
              <a:rPr lang="en-US" sz="2800" b="1" dirty="0" smtClean="0"/>
              <a:t>‘power of wind’</a:t>
            </a:r>
            <a:r>
              <a:rPr lang="en-US" sz="2800" dirty="0" smtClean="0"/>
              <a:t> and of the last two parts is </a:t>
            </a:r>
            <a:r>
              <a:rPr lang="en-US" sz="2800" b="1" dirty="0" smtClean="0"/>
              <a:t>‘poets desire to use the power.’</a:t>
            </a:r>
          </a:p>
          <a:p>
            <a:r>
              <a:rPr lang="en-US" sz="2800" dirty="0" smtClean="0"/>
              <a:t>Poet is appealing the West Wind to infuse him with a new spirit and power to spread his ideas of change.</a:t>
            </a:r>
          </a:p>
          <a:p>
            <a:r>
              <a:rPr lang="en-US" sz="2800" dirty="0" smtClean="0"/>
              <a:t>Invokes West Wind as it nurtures – drives away autumn leaves, places seeds on earth, brings thunderstorms and stirs seas and oceans.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 – Action on Earth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O wild West Wind,</a:t>
            </a:r>
            <a:r>
              <a:rPr lang="en-US" sz="2800" dirty="0" smtClean="0"/>
              <a:t> thou </a:t>
            </a:r>
            <a:r>
              <a:rPr lang="en-US" sz="2800" b="1" dirty="0" smtClean="0"/>
              <a:t>breath of Autumn's being,</a:t>
            </a:r>
            <a:r>
              <a:rPr lang="en-US" sz="2800" dirty="0" smtClean="0"/>
              <a:t> Thou, from whose unseen presence </a:t>
            </a:r>
            <a:r>
              <a:rPr lang="en-US" sz="2800" b="1" dirty="0" smtClean="0"/>
              <a:t>the leaves dead</a:t>
            </a:r>
            <a:r>
              <a:rPr lang="en-US" sz="2800" dirty="0" smtClean="0"/>
              <a:t> Are driven, </a:t>
            </a:r>
            <a:r>
              <a:rPr lang="en-US" sz="2800" b="1" dirty="0" smtClean="0"/>
              <a:t>like ghosts from an enchanter fleeing</a:t>
            </a:r>
            <a:r>
              <a:rPr lang="en-US" sz="2800" dirty="0" smtClean="0"/>
              <a:t>,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Addresses West Wind as a spirit</a:t>
            </a:r>
          </a:p>
          <a:p>
            <a:pPr>
              <a:buNone/>
            </a:pPr>
            <a:r>
              <a:rPr lang="en-US" sz="2800" dirty="0" smtClean="0"/>
              <a:t>Dead leaves are scattering under the effect of the Wind –  simile of ghosts running from magician is used. </a:t>
            </a:r>
            <a:endParaRPr lang="en-US" sz="2800" dirty="0"/>
          </a:p>
          <a:p>
            <a:pPr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Yellow, and black, and pale, and hectic red, </a:t>
            </a:r>
            <a:r>
              <a:rPr lang="en-US" sz="2800" b="1" dirty="0" smtClean="0"/>
              <a:t>Pestilence-stricken multitudes</a:t>
            </a:r>
            <a:r>
              <a:rPr lang="en-US" sz="2800" dirty="0" smtClean="0"/>
              <a:t>: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The leaves are described as diseased and in large numbers – not beautiful.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O thou, Who </a:t>
            </a:r>
            <a:r>
              <a:rPr lang="en-US" sz="2800" b="1" dirty="0" err="1" smtClean="0"/>
              <a:t>chariotest</a:t>
            </a:r>
            <a:r>
              <a:rPr lang="en-US" sz="2800" dirty="0" smtClean="0"/>
              <a:t> to their dark wintry bed </a:t>
            </a:r>
          </a:p>
          <a:p>
            <a:pPr>
              <a:buNone/>
            </a:pPr>
            <a:r>
              <a:rPr lang="en-US" sz="2800" b="1" dirty="0" smtClean="0"/>
              <a:t>The </a:t>
            </a:r>
            <a:r>
              <a:rPr lang="en-US" sz="2800" b="1" dirty="0" err="1" smtClean="0"/>
              <a:t>wingèd</a:t>
            </a:r>
            <a:r>
              <a:rPr lang="en-US" sz="2800" b="1" dirty="0" smtClean="0"/>
              <a:t> seeds,</a:t>
            </a:r>
            <a:r>
              <a:rPr lang="en-US" sz="2800" dirty="0" smtClean="0"/>
              <a:t> where they lie cold and low,</a:t>
            </a:r>
          </a:p>
          <a:p>
            <a:pPr>
              <a:buNone/>
            </a:pPr>
            <a:r>
              <a:rPr lang="en-US" sz="2800" dirty="0" smtClean="0"/>
              <a:t> Each like a </a:t>
            </a:r>
            <a:r>
              <a:rPr lang="en-US" sz="2800" b="1" dirty="0" smtClean="0"/>
              <a:t>corpse within its grave</a:t>
            </a:r>
            <a:r>
              <a:rPr lang="en-US" sz="2800" dirty="0" smtClean="0"/>
              <a:t>,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The Wind carries seeds to their beds in earth, described as a </a:t>
            </a:r>
            <a:r>
              <a:rPr lang="en-US" sz="2800" dirty="0" err="1" smtClean="0"/>
              <a:t>charioter</a:t>
            </a:r>
            <a:r>
              <a:rPr lang="en-US" sz="2800" dirty="0" smtClean="0"/>
              <a:t>.</a:t>
            </a:r>
          </a:p>
          <a:p>
            <a:pPr>
              <a:buNone/>
            </a:pPr>
            <a:r>
              <a:rPr lang="en-US" sz="2800" dirty="0" smtClean="0"/>
              <a:t>Seeds are compared to corpses lying in their graves waiting to be born again.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until </a:t>
            </a:r>
          </a:p>
          <a:p>
            <a:pPr>
              <a:buNone/>
            </a:pPr>
            <a:r>
              <a:rPr lang="en-US" sz="2800" dirty="0" err="1" smtClean="0"/>
              <a:t>Thine</a:t>
            </a:r>
            <a:r>
              <a:rPr lang="en-US" sz="2800" dirty="0" smtClean="0"/>
              <a:t> </a:t>
            </a:r>
            <a:r>
              <a:rPr lang="en-US" sz="2800" b="1" dirty="0" smtClean="0"/>
              <a:t>azure sister of the Spring</a:t>
            </a:r>
            <a:r>
              <a:rPr lang="en-US" sz="2800" dirty="0" smtClean="0"/>
              <a:t> shall blow </a:t>
            </a:r>
          </a:p>
          <a:p>
            <a:pPr>
              <a:buNone/>
            </a:pPr>
            <a:r>
              <a:rPr lang="en-US" sz="2800" dirty="0" smtClean="0"/>
              <a:t>Her clarion o'er the </a:t>
            </a:r>
            <a:r>
              <a:rPr lang="en-US" sz="2800" b="1" dirty="0" smtClean="0"/>
              <a:t>dreaming earth</a:t>
            </a:r>
            <a:r>
              <a:rPr lang="en-US" sz="2800" dirty="0" smtClean="0"/>
              <a:t>,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Azure or blue is the color of life, of Spring.</a:t>
            </a:r>
          </a:p>
          <a:p>
            <a:pPr>
              <a:buNone/>
            </a:pPr>
            <a:r>
              <a:rPr lang="en-US" sz="2800" dirty="0" smtClean="0"/>
              <a:t>The earth is dreaming of life, of regeneration, of re-birth.</a:t>
            </a:r>
          </a:p>
          <a:p>
            <a:pPr>
              <a:buNone/>
            </a:pPr>
            <a:r>
              <a:rPr lang="en-US" sz="2800" dirty="0" smtClean="0"/>
              <a:t>Clarion: trumpet of change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	and fill (Driving </a:t>
            </a:r>
            <a:r>
              <a:rPr lang="en-US" sz="2800" b="1" dirty="0" smtClean="0"/>
              <a:t>sweet buds like flocks</a:t>
            </a:r>
            <a:r>
              <a:rPr lang="en-US" sz="2800" dirty="0" smtClean="0"/>
              <a:t> to feed in air) With </a:t>
            </a:r>
            <a:r>
              <a:rPr lang="en-US" sz="2800" b="1" dirty="0" smtClean="0"/>
              <a:t>living hues</a:t>
            </a:r>
            <a:r>
              <a:rPr lang="en-US" sz="2800" dirty="0" smtClean="0"/>
              <a:t> and </a:t>
            </a:r>
            <a:r>
              <a:rPr lang="en-US" sz="2800" dirty="0" err="1" smtClean="0"/>
              <a:t>odours</a:t>
            </a:r>
            <a:r>
              <a:rPr lang="en-US" sz="2800" dirty="0" smtClean="0"/>
              <a:t> plain and hill: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The Spring wind causes regeneration and flowering and spreads sweet perfumes like the West Wind scatters dead leaves.</a:t>
            </a:r>
          </a:p>
          <a:p>
            <a:pPr>
              <a:buNone/>
            </a:pPr>
            <a:r>
              <a:rPr lang="en-US" sz="2800" dirty="0" smtClean="0"/>
              <a:t>Sweet buds are compared to flocks grazing in the fields.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/>
              <a:t>Wild Spirit,</a:t>
            </a:r>
            <a:r>
              <a:rPr lang="en-US" sz="2800" dirty="0" smtClean="0"/>
              <a:t> which art moving </a:t>
            </a:r>
            <a:r>
              <a:rPr lang="en-US" sz="2800" b="1" dirty="0" smtClean="0"/>
              <a:t>everywhere;</a:t>
            </a:r>
            <a:r>
              <a:rPr lang="en-US" sz="2800" dirty="0" smtClean="0"/>
              <a:t> </a:t>
            </a:r>
            <a:r>
              <a:rPr lang="en-US" sz="2800" b="1" dirty="0" smtClean="0"/>
              <a:t>Destroyer and Preserver</a:t>
            </a:r>
            <a:r>
              <a:rPr lang="en-US" sz="2800" dirty="0" smtClean="0"/>
              <a:t>; hear, O hear! </a:t>
            </a:r>
            <a:endParaRPr lang="en-US" sz="2800" b="1" dirty="0"/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r>
              <a:rPr lang="en-US" sz="2800" dirty="0" smtClean="0"/>
              <a:t>The West Wind described as uncontrollable and powerful and mighty.</a:t>
            </a:r>
          </a:p>
          <a:p>
            <a:pPr>
              <a:buNone/>
            </a:pPr>
            <a:r>
              <a:rPr lang="en-US" sz="2800" dirty="0" smtClean="0"/>
              <a:t>It causes cyclic death and birth of nature.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2 – Action in the Sky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Thou on whose stream, 'mid the </a:t>
            </a:r>
            <a:r>
              <a:rPr lang="en-US" sz="2800" b="1" dirty="0" smtClean="0"/>
              <a:t>steep sky's commotion,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</a:t>
            </a:r>
            <a:r>
              <a:rPr lang="en-US" sz="2800" b="1" dirty="0" smtClean="0"/>
              <a:t>Loose clouds </a:t>
            </a:r>
            <a:r>
              <a:rPr lang="en-US" sz="2800" dirty="0" smtClean="0"/>
              <a:t>like Earth's decaying leaves are shed,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Action of the West Wind on clouds in the sky.</a:t>
            </a:r>
          </a:p>
          <a:p>
            <a:pPr>
              <a:buNone/>
            </a:pPr>
            <a:r>
              <a:rPr lang="en-US" sz="2800" dirty="0" smtClean="0"/>
              <a:t>Sky too is filled with activity.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Shook</a:t>
            </a:r>
            <a:r>
              <a:rPr lang="en-US" sz="2800" dirty="0" smtClean="0"/>
              <a:t> from the </a:t>
            </a:r>
            <a:r>
              <a:rPr lang="en-US" sz="2800" b="1" dirty="0" smtClean="0"/>
              <a:t>tangled boughs</a:t>
            </a:r>
            <a:r>
              <a:rPr lang="en-US" sz="2800" dirty="0" smtClean="0"/>
              <a:t> of Heaven and Ocean,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Angels of rain and lightning:</a:t>
            </a:r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r>
              <a:rPr lang="en-US" sz="2800" dirty="0" smtClean="0"/>
              <a:t>Clouds are shed from branches in the sky like autumn leaves.</a:t>
            </a:r>
          </a:p>
          <a:p>
            <a:pPr>
              <a:buNone/>
            </a:pPr>
            <a:r>
              <a:rPr lang="en-US" sz="2800" dirty="0" smtClean="0"/>
              <a:t>Personifies clouds as angels causing rain.</a:t>
            </a:r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there are spread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On the </a:t>
            </a:r>
            <a:r>
              <a:rPr lang="en-US" sz="2800" b="1" dirty="0" smtClean="0"/>
              <a:t>blue surface of </a:t>
            </a:r>
            <a:r>
              <a:rPr lang="en-US" sz="2800" b="1" dirty="0" err="1" smtClean="0"/>
              <a:t>thine</a:t>
            </a:r>
            <a:r>
              <a:rPr lang="en-US" sz="2800" b="1" dirty="0" smtClean="0"/>
              <a:t> airy surge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Like the </a:t>
            </a:r>
            <a:r>
              <a:rPr lang="en-US" sz="2800" b="1" dirty="0" smtClean="0"/>
              <a:t>bright hair uplifted</a:t>
            </a:r>
            <a:r>
              <a:rPr lang="en-US" sz="2800" dirty="0" smtClean="0"/>
              <a:t> from the head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Of some</a:t>
            </a:r>
            <a:r>
              <a:rPr lang="en-US" sz="2800" b="1" dirty="0" smtClean="0"/>
              <a:t> fierce Maenad,</a:t>
            </a:r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r>
              <a:rPr lang="en-US" sz="2800" dirty="0" smtClean="0"/>
              <a:t>Uses complex simile to describe gathering storm in the sky.</a:t>
            </a:r>
          </a:p>
          <a:p>
            <a:pPr>
              <a:buNone/>
            </a:pPr>
            <a:r>
              <a:rPr lang="en-US" sz="2800" dirty="0" smtClean="0"/>
              <a:t>Clouds are spread vertically like bright locks of a fierce goddess.</a:t>
            </a:r>
          </a:p>
          <a:p>
            <a:pPr>
              <a:buNone/>
            </a:pPr>
            <a:r>
              <a:rPr lang="en-US" sz="2800" dirty="0" smtClean="0"/>
              <a:t>Maenad: one of wild, savage women with god Dionysus (Gk god of wine &amp; revelry).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 even from the dim verge</a:t>
            </a:r>
          </a:p>
          <a:p>
            <a:pPr>
              <a:buNone/>
            </a:pPr>
            <a:r>
              <a:rPr lang="en-US" sz="2800" dirty="0" smtClean="0"/>
              <a:t>	Of the horizon to the zenith's height,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The locks of the approaching storm.</a:t>
            </a:r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r>
              <a:rPr lang="en-US" sz="2800" dirty="0" smtClean="0"/>
              <a:t>The hair like clouds are spread vertically up the sky.</a:t>
            </a:r>
          </a:p>
          <a:p>
            <a:pPr>
              <a:buNone/>
            </a:pP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Thou </a:t>
            </a:r>
            <a:r>
              <a:rPr lang="en-US" sz="2800" b="1" dirty="0" smtClean="0"/>
              <a:t>dirge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Of the dying year, to which </a:t>
            </a:r>
            <a:r>
              <a:rPr lang="en-US" sz="2800" b="1" dirty="0" smtClean="0"/>
              <a:t>this closing night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Will be the </a:t>
            </a:r>
            <a:r>
              <a:rPr lang="en-US" sz="2800" b="1" dirty="0" smtClean="0"/>
              <a:t>dome of a vast </a:t>
            </a:r>
            <a:r>
              <a:rPr lang="en-US" sz="2800" b="1" dirty="0" err="1" smtClean="0"/>
              <a:t>sepulchre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Calls West Wind to play the last (funeral) song of the dying year or the last night of the year.</a:t>
            </a:r>
          </a:p>
          <a:p>
            <a:pPr>
              <a:buNone/>
            </a:pPr>
            <a:r>
              <a:rPr lang="en-US" sz="2800" dirty="0" smtClean="0"/>
              <a:t>The song will be sung in the tomb (dome) of the night.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Vaulted </a:t>
            </a:r>
            <a:r>
              <a:rPr lang="en-US" sz="2800" dirty="0" smtClean="0"/>
              <a:t>with all thy </a:t>
            </a:r>
            <a:r>
              <a:rPr lang="en-US" sz="2800" b="1" dirty="0" smtClean="0"/>
              <a:t>congregated might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 smtClean="0"/>
              <a:t>Of </a:t>
            </a:r>
            <a:r>
              <a:rPr lang="en-US" sz="2800" b="1" dirty="0" err="1" smtClean="0"/>
              <a:t>vapours</a:t>
            </a:r>
            <a:r>
              <a:rPr lang="en-US" sz="2800" b="1" dirty="0" smtClean="0"/>
              <a:t>,</a:t>
            </a:r>
            <a:r>
              <a:rPr lang="en-US" sz="2800" dirty="0" smtClean="0"/>
              <a:t> from whose solid atmosphere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Black rain, and fire, and hail </a:t>
            </a:r>
            <a:r>
              <a:rPr lang="en-US" sz="2800" dirty="0" smtClean="0"/>
              <a:t>will burst: O hear! </a:t>
            </a:r>
            <a:endParaRPr lang="en-US" sz="2800" b="1" dirty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the great dome is surrounded, upheld with </a:t>
            </a:r>
            <a:r>
              <a:rPr lang="en-US" sz="2800" dirty="0" err="1" smtClean="0"/>
              <a:t>vapours</a:t>
            </a:r>
            <a:r>
              <a:rPr lang="en-US" sz="2800" dirty="0" smtClean="0"/>
              <a:t> (like army of soldiers ready to attack) that are ready to burst into showers of thick rain.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564</Words>
  <Application>Microsoft Office PowerPoint</Application>
  <PresentationFormat>On-screen Show (4:3)</PresentationFormat>
  <Paragraphs>97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Percy Bysshe Shelley</vt:lpstr>
      <vt:lpstr>As a poet</vt:lpstr>
      <vt:lpstr>Slide 3</vt:lpstr>
      <vt:lpstr>As a Critic</vt:lpstr>
      <vt:lpstr>Ode to the West Wind</vt:lpstr>
      <vt:lpstr>About Ode to the West Wind</vt:lpstr>
      <vt:lpstr>Slide 7</vt:lpstr>
      <vt:lpstr>Part 1 – Action on Earth</vt:lpstr>
      <vt:lpstr>Slide 9</vt:lpstr>
      <vt:lpstr>Slide 10</vt:lpstr>
      <vt:lpstr>Slide 11</vt:lpstr>
      <vt:lpstr>Slide 12</vt:lpstr>
      <vt:lpstr>Slide 13</vt:lpstr>
      <vt:lpstr>Part 2 – Action in the Sky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vcomsats</cp:lastModifiedBy>
  <cp:revision>23</cp:revision>
  <dcterms:created xsi:type="dcterms:W3CDTF">2013-04-23T13:07:31Z</dcterms:created>
  <dcterms:modified xsi:type="dcterms:W3CDTF">2013-04-24T10:11:42Z</dcterms:modified>
</cp:coreProperties>
</file>