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9CE075-9093-4F65-A82C-29440D1E9AD9}" type="datetimeFigureOut">
              <a:rPr lang="en-US" smtClean="0"/>
              <a:pPr/>
              <a:t>4/18/2013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3980F-5EDF-4FF9-8C09-2A693DEB91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Rime of The Ancient Mariner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Samuel T. Coleridge</a:t>
            </a:r>
          </a:p>
          <a:p>
            <a:r>
              <a:rPr lang="en-US" dirty="0" smtClean="0"/>
              <a:t>Lecture 6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Ancient Mariner (text of 1834)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i="1" dirty="0" smtClean="0"/>
              <a:t>Argument </a:t>
            </a:r>
            <a:br>
              <a:rPr lang="en-US" sz="2800" i="1" dirty="0" smtClean="0"/>
            </a:b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>How a Ship having passed the Line was driven by storms to the cold Country towards the South Pole; and how from thence she made her course to the tropical Latitude of the Great Pacific Ocean; and of the strange things that befell; and in what manner the </a:t>
            </a:r>
            <a:r>
              <a:rPr lang="en-US" sz="2800" i="1" dirty="0" err="1" smtClean="0"/>
              <a:t>Ancyent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Marinere</a:t>
            </a:r>
            <a:r>
              <a:rPr lang="en-US" sz="2800" i="1" dirty="0" smtClean="0"/>
              <a:t> came back to his own Country.</a:t>
            </a: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It is an </a:t>
            </a:r>
            <a:r>
              <a:rPr lang="en-US" b="1" dirty="0" smtClean="0"/>
              <a:t>ancient Mariner,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And he </a:t>
            </a:r>
            <a:r>
              <a:rPr lang="en-US" dirty="0" err="1" smtClean="0"/>
              <a:t>stoppeth</a:t>
            </a:r>
            <a:r>
              <a:rPr lang="en-US" dirty="0" smtClean="0"/>
              <a:t> one of three. </a:t>
            </a:r>
          </a:p>
          <a:p>
            <a:pPr>
              <a:buNone/>
            </a:pPr>
            <a:r>
              <a:rPr lang="en-US" dirty="0" smtClean="0"/>
              <a:t>	'By thy </a:t>
            </a:r>
            <a:r>
              <a:rPr lang="en-US" b="1" dirty="0" smtClean="0"/>
              <a:t>long grey beard and glittering eye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/>
              <a:t>	Now wherefore </a:t>
            </a:r>
            <a:r>
              <a:rPr lang="en-US" dirty="0" err="1" smtClean="0"/>
              <a:t>stopp'st</a:t>
            </a:r>
            <a:r>
              <a:rPr lang="en-US" dirty="0" smtClean="0"/>
              <a:t> thou me?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Bridegroom's doors are opened wide, </a:t>
            </a:r>
          </a:p>
          <a:p>
            <a:pPr>
              <a:buNone/>
            </a:pPr>
            <a:r>
              <a:rPr lang="en-US" dirty="0" smtClean="0"/>
              <a:t>	And I am next of kin; </a:t>
            </a:r>
          </a:p>
          <a:p>
            <a:pPr>
              <a:buNone/>
            </a:pPr>
            <a:r>
              <a:rPr lang="en-US" dirty="0" smtClean="0"/>
              <a:t>	The guests are met, the feast is set: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May'st</a:t>
            </a:r>
            <a:r>
              <a:rPr lang="en-US" dirty="0" smtClean="0"/>
              <a:t> hear the merry din.'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He holds him with </a:t>
            </a:r>
            <a:r>
              <a:rPr lang="en-US" b="1" dirty="0" smtClean="0"/>
              <a:t>his skinny hand,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'There was a ship,' </a:t>
            </a:r>
            <a:r>
              <a:rPr lang="en-US" dirty="0" err="1" smtClean="0"/>
              <a:t>quoth</a:t>
            </a:r>
            <a:r>
              <a:rPr lang="en-US" dirty="0" smtClean="0"/>
              <a:t> he. </a:t>
            </a:r>
          </a:p>
          <a:p>
            <a:pPr>
              <a:buNone/>
            </a:pPr>
            <a:r>
              <a:rPr lang="en-US" dirty="0" smtClean="0"/>
              <a:t>	'Hold off! unhand me, grey-beard loon!'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dirty="0" err="1" smtClean="0"/>
              <a:t>Eftsoons</a:t>
            </a:r>
            <a:r>
              <a:rPr lang="en-US" dirty="0" smtClean="0"/>
              <a:t> his hand dropt he.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None/>
            </a:pPr>
            <a:r>
              <a:rPr lang="en-US" dirty="0" smtClean="0"/>
              <a:t>He holds him with</a:t>
            </a:r>
            <a:r>
              <a:rPr lang="en-US" b="1" dirty="0" smtClean="0"/>
              <a:t> his glittering eye—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  </a:t>
            </a:r>
            <a:r>
              <a:rPr lang="en-US" sz="2800" b="1" dirty="0" smtClean="0"/>
              <a:t>The Wedding-Guest stood still,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  And listens like a three years' child: </a:t>
            </a:r>
          </a:p>
          <a:p>
            <a:pPr>
              <a:buNone/>
            </a:pPr>
            <a:r>
              <a:rPr lang="en-US" sz="2800" dirty="0" smtClean="0"/>
              <a:t>	  The Mariner hath his will. </a:t>
            </a:r>
            <a:endParaRPr lang="en-US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wedding guest is mesmerized.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Wedding-Guest sat on a stone: </a:t>
            </a:r>
          </a:p>
          <a:p>
            <a:pPr>
              <a:buNone/>
            </a:pPr>
            <a:r>
              <a:rPr lang="en-US" dirty="0" smtClean="0"/>
              <a:t>	He cannot choose but hear; </a:t>
            </a:r>
          </a:p>
          <a:p>
            <a:pPr>
              <a:buNone/>
            </a:pPr>
            <a:r>
              <a:rPr lang="en-US" dirty="0" smtClean="0"/>
              <a:t>	And thus </a:t>
            </a:r>
            <a:r>
              <a:rPr lang="en-US" dirty="0" err="1" smtClean="0"/>
              <a:t>spake</a:t>
            </a:r>
            <a:r>
              <a:rPr lang="en-US" dirty="0" smtClean="0"/>
              <a:t> on that ancient man, </a:t>
            </a:r>
          </a:p>
          <a:p>
            <a:pPr>
              <a:buNone/>
            </a:pPr>
            <a:r>
              <a:rPr lang="en-US" dirty="0" smtClean="0"/>
              <a:t>	The </a:t>
            </a:r>
            <a:r>
              <a:rPr lang="en-US" b="1" dirty="0" smtClean="0"/>
              <a:t>bright-eyed Mariner.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	'The ship was cheered, the </a:t>
            </a:r>
            <a:r>
              <a:rPr lang="en-US" dirty="0" err="1" smtClean="0"/>
              <a:t>harbour</a:t>
            </a:r>
            <a:r>
              <a:rPr lang="en-US" dirty="0" smtClean="0"/>
              <a:t> cleared, </a:t>
            </a:r>
          </a:p>
          <a:p>
            <a:pPr>
              <a:buNone/>
            </a:pPr>
            <a:r>
              <a:rPr lang="en-US" dirty="0" smtClean="0"/>
              <a:t>	Merrily did we drop </a:t>
            </a:r>
          </a:p>
          <a:p>
            <a:pPr>
              <a:buNone/>
            </a:pPr>
            <a:r>
              <a:rPr lang="en-US" dirty="0" smtClean="0"/>
              <a:t>	Below the </a:t>
            </a:r>
            <a:r>
              <a:rPr lang="en-US" dirty="0" err="1" smtClean="0"/>
              <a:t>kirk</a:t>
            </a:r>
            <a:r>
              <a:rPr lang="en-US" dirty="0" smtClean="0"/>
              <a:t>, below the hill, </a:t>
            </a:r>
          </a:p>
          <a:p>
            <a:pPr>
              <a:buNone/>
            </a:pPr>
            <a:r>
              <a:rPr lang="en-US" dirty="0" smtClean="0"/>
              <a:t>	Below the lighthouse top.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800" dirty="0" smtClean="0"/>
              <a:t>Kirk: church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 </a:t>
            </a:r>
            <a:r>
              <a:rPr lang="en-US" b="1" dirty="0" smtClean="0"/>
              <a:t>Sun came up upon the left,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Out of the sea came he! </a:t>
            </a:r>
          </a:p>
          <a:p>
            <a:pPr>
              <a:buNone/>
            </a:pPr>
            <a:r>
              <a:rPr lang="en-US" dirty="0" smtClean="0"/>
              <a:t>	And he shone bright, and on the right </a:t>
            </a:r>
          </a:p>
          <a:p>
            <a:pPr>
              <a:buNone/>
            </a:pPr>
            <a:r>
              <a:rPr lang="en-US" dirty="0" smtClean="0"/>
              <a:t>	Went down into the sea.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They are moving towards </a:t>
            </a:r>
            <a:r>
              <a:rPr lang="en-US" dirty="0" err="1" smtClean="0"/>
              <a:t>soth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	Higher and higher every day, </a:t>
            </a:r>
          </a:p>
          <a:p>
            <a:pPr>
              <a:buNone/>
            </a:pPr>
            <a:r>
              <a:rPr lang="en-US" sz="2800" dirty="0" smtClean="0"/>
              <a:t>	Till over the mast at noon—' </a:t>
            </a:r>
          </a:p>
          <a:p>
            <a:pPr>
              <a:buNone/>
            </a:pPr>
            <a:r>
              <a:rPr lang="en-US" sz="2800" dirty="0" smtClean="0"/>
              <a:t>	The Wedding-Guest here </a:t>
            </a:r>
            <a:r>
              <a:rPr lang="en-US" sz="2800" b="1" dirty="0" smtClean="0"/>
              <a:t>beat his breast,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For he heard the loud bassoon.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800" dirty="0" smtClean="0"/>
              <a:t>The wedding guest feels agitated.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 bride hath paced into the hall, </a:t>
            </a:r>
          </a:p>
          <a:p>
            <a:pPr>
              <a:buNone/>
            </a:pPr>
            <a:r>
              <a:rPr lang="en-US" dirty="0" smtClean="0"/>
              <a:t>	Red as a rose is she; </a:t>
            </a:r>
          </a:p>
          <a:p>
            <a:pPr>
              <a:buNone/>
            </a:pPr>
            <a:r>
              <a:rPr lang="en-US" dirty="0" smtClean="0"/>
              <a:t>	Nodding their heads before her goes </a:t>
            </a:r>
          </a:p>
          <a:p>
            <a:pPr>
              <a:buNone/>
            </a:pPr>
            <a:r>
              <a:rPr lang="en-US" dirty="0" smtClean="0"/>
              <a:t>	The merry minstrelsy.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wedding is in full swing.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Wedding-Guest he beat his breast,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Yet he cannot choose but hear;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And thus </a:t>
            </a:r>
            <a:r>
              <a:rPr lang="en-US" dirty="0" err="1" smtClean="0"/>
              <a:t>spake</a:t>
            </a:r>
            <a:r>
              <a:rPr lang="en-US" dirty="0" smtClean="0"/>
              <a:t> on that ancient man, </a:t>
            </a:r>
          </a:p>
          <a:p>
            <a:pPr>
              <a:buNone/>
            </a:pPr>
            <a:r>
              <a:rPr lang="en-US" dirty="0" smtClean="0"/>
              <a:t>	The </a:t>
            </a:r>
            <a:r>
              <a:rPr lang="en-US" b="1" dirty="0" smtClean="0"/>
              <a:t>bright-eyed Mariner.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And now the</a:t>
            </a:r>
            <a:r>
              <a:rPr lang="en-US" b="1" dirty="0" smtClean="0"/>
              <a:t> STORM-BLAST</a:t>
            </a:r>
            <a:r>
              <a:rPr lang="en-US" dirty="0" smtClean="0"/>
              <a:t> came, and he </a:t>
            </a:r>
          </a:p>
          <a:p>
            <a:pPr>
              <a:buNone/>
            </a:pPr>
            <a:r>
              <a:rPr lang="en-US" dirty="0" smtClean="0"/>
              <a:t>	Was tyrannous and strong: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He struck with his </a:t>
            </a:r>
            <a:r>
              <a:rPr lang="en-US" b="1" dirty="0" err="1" smtClean="0"/>
              <a:t>o'ertaking</a:t>
            </a:r>
            <a:r>
              <a:rPr lang="en-US" b="1" dirty="0" smtClean="0"/>
              <a:t> wings,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And chased us south along.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ship reaches the equator.</a:t>
            </a:r>
          </a:p>
          <a:p>
            <a:pPr>
              <a:buNone/>
            </a:pPr>
            <a:r>
              <a:rPr lang="en-US" dirty="0" smtClean="0"/>
              <a:t>Compared to a flying creature of huge </a:t>
            </a:r>
            <a:r>
              <a:rPr lang="en-US" dirty="0" err="1" smtClean="0"/>
              <a:t>size:metaphor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With sloping masts and dipping prow, </a:t>
            </a:r>
          </a:p>
          <a:p>
            <a:pPr>
              <a:buNone/>
            </a:pPr>
            <a:r>
              <a:rPr lang="en-US" sz="2800" dirty="0" smtClean="0"/>
              <a:t>	As who pursued with yell and blow </a:t>
            </a:r>
          </a:p>
          <a:p>
            <a:pPr>
              <a:buNone/>
            </a:pPr>
            <a:r>
              <a:rPr lang="en-US" sz="2800" dirty="0" smtClean="0"/>
              <a:t>	Still</a:t>
            </a:r>
            <a:r>
              <a:rPr lang="en-US" sz="2800" b="1" dirty="0" smtClean="0"/>
              <a:t> treads the shadow of his foe,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And forward bends his head, </a:t>
            </a:r>
          </a:p>
          <a:p>
            <a:pPr>
              <a:buNone/>
            </a:pPr>
            <a:r>
              <a:rPr lang="en-US" sz="2800" dirty="0" smtClean="0"/>
              <a:t>	The ship drove fast, loud roared the blast, </a:t>
            </a:r>
          </a:p>
          <a:p>
            <a:pPr>
              <a:buNone/>
            </a:pPr>
            <a:r>
              <a:rPr lang="en-US" sz="2800" dirty="0" smtClean="0"/>
              <a:t>	And southward aye we fled.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Followed them like an enemy.</a:t>
            </a:r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And now there came</a:t>
            </a:r>
            <a:r>
              <a:rPr lang="en-US" b="1" dirty="0" smtClean="0"/>
              <a:t> both mist and snow,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And it grew wondrous cold: </a:t>
            </a:r>
          </a:p>
          <a:p>
            <a:pPr>
              <a:buNone/>
            </a:pPr>
            <a:r>
              <a:rPr lang="en-US" dirty="0" smtClean="0"/>
              <a:t>	And ice, mast-high, came floating by, </a:t>
            </a:r>
          </a:p>
          <a:p>
            <a:pPr>
              <a:buNone/>
            </a:pPr>
            <a:r>
              <a:rPr lang="en-US" dirty="0" smtClean="0"/>
              <a:t>	As green as emerald.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They reach the Arctic and the ship gets stuck.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And through the drifts the snowy </a:t>
            </a:r>
            <a:r>
              <a:rPr lang="en-US" dirty="0" err="1" smtClean="0"/>
              <a:t>clifts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Did send a dismal sheen: </a:t>
            </a:r>
          </a:p>
          <a:p>
            <a:pPr>
              <a:buNone/>
            </a:pPr>
            <a:r>
              <a:rPr lang="en-US" dirty="0" smtClean="0"/>
              <a:t>	Nor shapes of men nor beasts we ken— </a:t>
            </a:r>
          </a:p>
          <a:p>
            <a:pPr>
              <a:buNone/>
            </a:pPr>
            <a:r>
              <a:rPr lang="en-US" dirty="0" smtClean="0"/>
              <a:t>	The ice was all between.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ice was here, the ice was there,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ice was all around: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It cracked and growled, and roared and howled, 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Like noises in a </a:t>
            </a:r>
            <a:r>
              <a:rPr lang="en-US" dirty="0" err="1" smtClean="0"/>
              <a:t>swound</a:t>
            </a:r>
            <a:r>
              <a:rPr lang="en-US" dirty="0" smtClean="0"/>
              <a:t>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ice compared to an animal.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At length did cross an </a:t>
            </a:r>
            <a:r>
              <a:rPr lang="en-US" b="1" dirty="0" smtClean="0"/>
              <a:t>Albatross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/>
              <a:t>	Thorough the fog it came; </a:t>
            </a:r>
          </a:p>
          <a:p>
            <a:pPr>
              <a:buNone/>
            </a:pPr>
            <a:r>
              <a:rPr lang="en-US" dirty="0" smtClean="0"/>
              <a:t>	As if it had been a Christian soul,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We hailed it in God's name.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Bird a sign of blessing for them.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It ate the food it ne'er had eat, </a:t>
            </a:r>
          </a:p>
          <a:p>
            <a:pPr>
              <a:buNone/>
            </a:pPr>
            <a:r>
              <a:rPr lang="en-US" dirty="0" smtClean="0"/>
              <a:t>	And round and round it flew.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ice did split with a thunder-fit;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The helmsman steered us through!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ice cracked and the ship could move.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And a </a:t>
            </a:r>
            <a:r>
              <a:rPr lang="en-US" b="1" dirty="0" smtClean="0"/>
              <a:t>good south wind sprung up behind;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The Albatross did follow, </a:t>
            </a:r>
          </a:p>
          <a:p>
            <a:pPr>
              <a:buNone/>
            </a:pPr>
            <a:r>
              <a:rPr lang="en-US" dirty="0" smtClean="0"/>
              <a:t>	And every day, for food or play, </a:t>
            </a:r>
          </a:p>
          <a:p>
            <a:pPr>
              <a:buNone/>
            </a:pPr>
            <a:r>
              <a:rPr lang="en-US" dirty="0" smtClean="0"/>
              <a:t>	Came to the mariner's </a:t>
            </a:r>
            <a:r>
              <a:rPr lang="en-US" dirty="0" err="1" smtClean="0"/>
              <a:t>hollo</a:t>
            </a:r>
            <a:r>
              <a:rPr lang="en-US" dirty="0" smtClean="0"/>
              <a:t>! </a:t>
            </a:r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	In mist or cloud, on mast or shroud, </a:t>
            </a:r>
          </a:p>
          <a:p>
            <a:pPr>
              <a:buNone/>
            </a:pPr>
            <a:r>
              <a:rPr lang="en-US" dirty="0" smtClean="0"/>
              <a:t>	It perched for vespers nine; </a:t>
            </a:r>
          </a:p>
          <a:p>
            <a:pPr>
              <a:buNone/>
            </a:pPr>
            <a:r>
              <a:rPr lang="en-US" dirty="0" smtClean="0"/>
              <a:t>	Whiles all the night, through fog-smoke white,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Glimmered the white Moon-shine.'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Nature showers its blessings in the form of peaceful bright nights.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'God save thee, ancient Mariner! </a:t>
            </a:r>
          </a:p>
          <a:p>
            <a:pPr>
              <a:buNone/>
            </a:pPr>
            <a:r>
              <a:rPr lang="en-US" dirty="0" smtClean="0"/>
              <a:t>	From the fiends, that plague thee thus!— </a:t>
            </a:r>
          </a:p>
          <a:p>
            <a:pPr>
              <a:buNone/>
            </a:pPr>
            <a:r>
              <a:rPr lang="en-US" dirty="0" smtClean="0"/>
              <a:t>	Why </a:t>
            </a:r>
            <a:r>
              <a:rPr lang="en-US" dirty="0" err="1" smtClean="0"/>
              <a:t>look'st</a:t>
            </a:r>
            <a:r>
              <a:rPr lang="en-US" dirty="0" smtClean="0"/>
              <a:t> thou so?'—With my cross-bow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 shot the ALBATROSS.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The mariner kills the bird without reason.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33</Words>
  <Application>Microsoft Office PowerPoint</Application>
  <PresentationFormat>On-screen Show (4:3)</PresentationFormat>
  <Paragraphs>125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The Rime of The Ancient Mariner</vt:lpstr>
      <vt:lpstr>The Ancient Mariner (text of 1834)</vt:lpstr>
      <vt:lpstr>Part 1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Rime of The Ancient Mariner</dc:title>
  <dc:creator>Acer</dc:creator>
  <cp:lastModifiedBy>Administrator</cp:lastModifiedBy>
  <cp:revision>11</cp:revision>
  <dcterms:created xsi:type="dcterms:W3CDTF">2013-04-12T15:37:23Z</dcterms:created>
  <dcterms:modified xsi:type="dcterms:W3CDTF">2013-04-18T14:07:18Z</dcterms:modified>
</cp:coreProperties>
</file>