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6" r:id="rId4"/>
    <p:sldId id="278" r:id="rId5"/>
    <p:sldId id="279" r:id="rId6"/>
    <p:sldId id="280" r:id="rId7"/>
    <p:sldId id="281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1" r:id="rId21"/>
    <p:sldId id="272" r:id="rId22"/>
    <p:sldId id="273" r:id="rId23"/>
    <p:sldId id="274" r:id="rId24"/>
    <p:sldId id="275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C6B15-61DD-4A04-A163-2BED7AB242BF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189B0-2574-4AB1-A696-E54454BE8F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C6B15-61DD-4A04-A163-2BED7AB242BF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189B0-2574-4AB1-A696-E54454BE8F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C6B15-61DD-4A04-A163-2BED7AB242BF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189B0-2574-4AB1-A696-E54454BE8F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C6B15-61DD-4A04-A163-2BED7AB242BF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189B0-2574-4AB1-A696-E54454BE8F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C6B15-61DD-4A04-A163-2BED7AB242BF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189B0-2574-4AB1-A696-E54454BE8F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C6B15-61DD-4A04-A163-2BED7AB242BF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189B0-2574-4AB1-A696-E54454BE8F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C6B15-61DD-4A04-A163-2BED7AB242BF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189B0-2574-4AB1-A696-E54454BE8F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C6B15-61DD-4A04-A163-2BED7AB242BF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189B0-2574-4AB1-A696-E54454BE8F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C6B15-61DD-4A04-A163-2BED7AB242BF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189B0-2574-4AB1-A696-E54454BE8F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C6B15-61DD-4A04-A163-2BED7AB242BF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189B0-2574-4AB1-A696-E54454BE8F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C6B15-61DD-4A04-A163-2BED7AB242BF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189B0-2574-4AB1-A696-E54454BE8F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5C6B15-61DD-4A04-A163-2BED7AB242BF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6189B0-2574-4AB1-A696-E54454BE8F6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Kubla</a:t>
            </a:r>
            <a:r>
              <a:rPr lang="en-US" dirty="0" smtClean="0"/>
              <a:t> khan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By: Samuel T. Coleridge</a:t>
            </a:r>
          </a:p>
          <a:p>
            <a:r>
              <a:rPr lang="en-US" dirty="0" smtClean="0"/>
              <a:t>Lecture 5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Coleridge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/>
              <a:t>A critic, philosopher and a poet.</a:t>
            </a:r>
          </a:p>
          <a:p>
            <a:r>
              <a:rPr lang="en-US" sz="2800" dirty="0" smtClean="0"/>
              <a:t>Chief characteristics of his poetry are:</a:t>
            </a:r>
            <a:r>
              <a:rPr lang="en-US" sz="2800" dirty="0"/>
              <a:t> </a:t>
            </a:r>
            <a:r>
              <a:rPr lang="en-US" sz="2800" dirty="0" smtClean="0"/>
              <a:t>supernaturalism, element of mystery, fertile imagination, dream quality, medievalism, love of Nature, and narrative skill.</a:t>
            </a:r>
          </a:p>
          <a:p>
            <a:r>
              <a:rPr lang="en-US" sz="2800" dirty="0" smtClean="0"/>
              <a:t>He takes us to strange territories of strange birds, phantom ships, </a:t>
            </a:r>
            <a:r>
              <a:rPr lang="en-US" sz="2800" dirty="0" smtClean="0"/>
              <a:t>Arctic </a:t>
            </a:r>
            <a:r>
              <a:rPr lang="en-US" sz="2800" dirty="0" smtClean="0"/>
              <a:t>seas, caverns, sounds of unearthly instruments and haunted figures.</a:t>
            </a:r>
          </a:p>
          <a:p>
            <a:r>
              <a:rPr lang="en-US" sz="2800" dirty="0" smtClean="0"/>
              <a:t>His imaginary world is beyond the control of reason and logic.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The poem was written in the fall of 1797, but was not published until Coleridge read it to Lord Byron in 1816, who insisted on publishing it.</a:t>
            </a:r>
          </a:p>
          <a:p>
            <a:pPr>
              <a:buNone/>
            </a:pPr>
            <a:r>
              <a:rPr lang="en-US" sz="2800" dirty="0" smtClean="0"/>
              <a:t>Coleridge wrote about the poem in the prefatory note published with the poem: ‘the following fragment is here published at the request of a poet of great and deserved celebrity (Lord Byron)and, as far as the Author’s own opinions are concerned, rather as a psychological curiosity, than on the ground of any supposed poetic merits.’</a:t>
            </a:r>
          </a:p>
          <a:p>
            <a:pPr>
              <a:buNone/>
            </a:pP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It is considered as a fragment, but offers a complete definition of Coleridge’s fertile imagination.</a:t>
            </a:r>
          </a:p>
          <a:p>
            <a:r>
              <a:rPr lang="en-US" sz="2800" dirty="0" smtClean="0"/>
              <a:t>It was composed one morning after he had a dream under the effect of opium. He could write only fifty-four lines when he was interrupted by a visitor and never finished the poem.</a:t>
            </a:r>
          </a:p>
          <a:p>
            <a:r>
              <a:rPr lang="en-US" sz="2800" dirty="0" smtClean="0"/>
              <a:t>Coleridge had gone to sleep while reading about </a:t>
            </a:r>
            <a:r>
              <a:rPr lang="en-US" sz="2800" dirty="0" err="1" smtClean="0"/>
              <a:t>Kubla</a:t>
            </a:r>
            <a:r>
              <a:rPr lang="en-US" sz="2800" dirty="0" smtClean="0"/>
              <a:t> Khan in the book Purchas’s Pilgrimage. The sentence read: ‘here the </a:t>
            </a:r>
            <a:r>
              <a:rPr lang="en-US" sz="2800" dirty="0" err="1" smtClean="0"/>
              <a:t>Kubla</a:t>
            </a:r>
            <a:r>
              <a:rPr lang="en-US" sz="2800" dirty="0" smtClean="0"/>
              <a:t> Khan commanded a palace to be built, and a stately garden there unto. And thus ten miles of fertile ground were enclosed with a wall.’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/>
              <a:t>The first stanza describes the summer palace built by </a:t>
            </a:r>
            <a:r>
              <a:rPr lang="en-US" sz="2800" dirty="0" err="1" smtClean="0"/>
              <a:t>Kubla</a:t>
            </a:r>
            <a:r>
              <a:rPr lang="en-US" sz="2800" dirty="0" smtClean="0"/>
              <a:t> Khan, the grandson of the Mongol warrior Genghis Khan and the founder of the Yuan Dynasty of Chinese Emperors in the 13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century, at </a:t>
            </a:r>
            <a:r>
              <a:rPr lang="en-US" sz="2800" dirty="0" err="1" smtClean="0"/>
              <a:t>Xanadu</a:t>
            </a:r>
            <a:endParaRPr lang="en-US" sz="2800" dirty="0" smtClean="0"/>
          </a:p>
          <a:p>
            <a:r>
              <a:rPr lang="en-US" sz="2800" dirty="0" err="1" smtClean="0"/>
              <a:t>Xanadu</a:t>
            </a:r>
            <a:r>
              <a:rPr lang="en-US" sz="2800" dirty="0" smtClean="0"/>
              <a:t> was in north of China and part of Mongolia.</a:t>
            </a:r>
          </a:p>
          <a:p>
            <a:r>
              <a:rPr lang="en-US" sz="2800" dirty="0" smtClean="0"/>
              <a:t>Was visited by Marco Polo in 1275, who described the </a:t>
            </a:r>
            <a:r>
              <a:rPr lang="en-US" sz="2800" dirty="0" err="1" smtClean="0"/>
              <a:t>splendour</a:t>
            </a:r>
            <a:r>
              <a:rPr lang="en-US" sz="2800" dirty="0" smtClean="0"/>
              <a:t> and opulence of the courts of </a:t>
            </a:r>
            <a:r>
              <a:rPr lang="en-US" sz="2800" dirty="0" err="1" smtClean="0"/>
              <a:t>Kubla</a:t>
            </a:r>
            <a:r>
              <a:rPr lang="en-US" sz="2800" dirty="0" smtClean="0"/>
              <a:t> Khan.</a:t>
            </a:r>
          </a:p>
          <a:p>
            <a:r>
              <a:rPr lang="en-US" sz="2800" dirty="0" smtClean="0"/>
              <a:t>The army of Genghis Khan known to Europeans as Tartars.</a:t>
            </a:r>
          </a:p>
          <a:p>
            <a:pPr>
              <a:buNone/>
            </a:pP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Coleridge and Imagination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In </a:t>
            </a:r>
            <a:r>
              <a:rPr lang="en-US" sz="2800" dirty="0" err="1" smtClean="0"/>
              <a:t>Biographia</a:t>
            </a:r>
            <a:r>
              <a:rPr lang="en-US" sz="2800" dirty="0" smtClean="0"/>
              <a:t> </a:t>
            </a:r>
            <a:r>
              <a:rPr lang="en-US" sz="2800" dirty="0" err="1" smtClean="0"/>
              <a:t>Literaria</a:t>
            </a:r>
            <a:r>
              <a:rPr lang="en-US" sz="2800" dirty="0" smtClean="0"/>
              <a:t>, Coleridge defined imagination as:</a:t>
            </a:r>
          </a:p>
          <a:p>
            <a:pPr marL="514350" indent="-514350">
              <a:buAutoNum type="arabicPeriod"/>
            </a:pPr>
            <a:r>
              <a:rPr lang="en-US" sz="2800" dirty="0" smtClean="0"/>
              <a:t>Primary Imagination: power of receiving impressions of external world through senses; it is ‘living power’ and ‘prime agent’ and is universal i.e. possessed by all.</a:t>
            </a:r>
          </a:p>
          <a:p>
            <a:pPr marL="514350" indent="-514350">
              <a:buAutoNum type="arabicPeriod"/>
            </a:pPr>
            <a:r>
              <a:rPr lang="en-US" sz="2800" dirty="0" smtClean="0"/>
              <a:t>Secondary imagination: act of conscious will that is peculiar to artists; an act of creation or the ‘magical, synthetic power’ supplied by primary imagination.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Also distinguishes between imagination and fancy:</a:t>
            </a:r>
          </a:p>
          <a:p>
            <a:r>
              <a:rPr lang="en-US" sz="2800" dirty="0" smtClean="0"/>
              <a:t>Fancy is not creative power, only combines beautiful shapes but doesn’t fuse and unify.</a:t>
            </a:r>
          </a:p>
          <a:p>
            <a:r>
              <a:rPr lang="en-US" sz="2800" dirty="0" smtClean="0"/>
              <a:t>Compares to compound (an act of creation) and mixture (bringing together of a number of separate elements).</a:t>
            </a:r>
          </a:p>
          <a:p>
            <a:r>
              <a:rPr lang="en-US" sz="2800" dirty="0" smtClean="0"/>
              <a:t>poem is highly imaginary and is connected to Coleridge’s belief in secondary imagination.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Kubla</a:t>
            </a:r>
            <a:r>
              <a:rPr lang="en-US" dirty="0" smtClean="0"/>
              <a:t> Khan</a:t>
            </a:r>
            <a:br>
              <a:rPr lang="en-US" dirty="0" smtClean="0"/>
            </a:br>
            <a:r>
              <a:rPr lang="en-US" dirty="0" smtClean="0"/>
              <a:t>or, a vision in a dream. A Fragment.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	</a:t>
            </a:r>
            <a:r>
              <a:rPr lang="en-US" sz="2400" dirty="0" smtClean="0"/>
              <a:t>In </a:t>
            </a:r>
            <a:r>
              <a:rPr lang="en-US" sz="2400" b="1" dirty="0" err="1" smtClean="0"/>
              <a:t>Xanadu</a:t>
            </a:r>
            <a:r>
              <a:rPr lang="en-US" sz="2400" dirty="0" smtClean="0"/>
              <a:t> did </a:t>
            </a:r>
            <a:r>
              <a:rPr lang="en-US" sz="2400" dirty="0" err="1" smtClean="0"/>
              <a:t>Kubla</a:t>
            </a:r>
            <a:r>
              <a:rPr lang="en-US" sz="2400" dirty="0" smtClean="0"/>
              <a:t> Khan </a:t>
            </a:r>
          </a:p>
          <a:p>
            <a:pPr>
              <a:buNone/>
            </a:pPr>
            <a:r>
              <a:rPr lang="en-US" sz="2400" dirty="0" smtClean="0"/>
              <a:t>	A stately pleasure-dome decree: </a:t>
            </a:r>
          </a:p>
          <a:p>
            <a:pPr>
              <a:buNone/>
            </a:pPr>
            <a:r>
              <a:rPr lang="en-US" sz="2400" dirty="0" smtClean="0"/>
              <a:t>	Where </a:t>
            </a:r>
            <a:r>
              <a:rPr lang="en-US" sz="2400" b="1" dirty="0" err="1" smtClean="0"/>
              <a:t>Alph</a:t>
            </a:r>
            <a:r>
              <a:rPr lang="en-US" sz="2400" dirty="0" smtClean="0"/>
              <a:t>, the sacred river, ran </a:t>
            </a:r>
          </a:p>
          <a:p>
            <a:pPr>
              <a:buNone/>
            </a:pPr>
            <a:r>
              <a:rPr lang="en-US" sz="2400" dirty="0" smtClean="0"/>
              <a:t>	Through </a:t>
            </a:r>
            <a:r>
              <a:rPr lang="en-US" sz="2400" b="1" dirty="0" smtClean="0"/>
              <a:t>caverns</a:t>
            </a:r>
            <a:r>
              <a:rPr lang="en-US" sz="2400" dirty="0" smtClean="0"/>
              <a:t> </a:t>
            </a:r>
            <a:r>
              <a:rPr lang="en-US" sz="2400" b="1" dirty="0" smtClean="0"/>
              <a:t>measureless </a:t>
            </a:r>
            <a:r>
              <a:rPr lang="en-US" sz="2400" dirty="0" smtClean="0"/>
              <a:t>to man </a:t>
            </a:r>
          </a:p>
          <a:p>
            <a:pPr>
              <a:buNone/>
            </a:pPr>
            <a:r>
              <a:rPr lang="en-US" sz="2400" dirty="0" smtClean="0"/>
              <a:t>	Down to a </a:t>
            </a:r>
            <a:r>
              <a:rPr lang="en-US" sz="2400" b="1" dirty="0" smtClean="0"/>
              <a:t>sunless sea. 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err="1" smtClean="0"/>
              <a:t>Xanadu</a:t>
            </a:r>
            <a:r>
              <a:rPr lang="en-US" sz="2400" dirty="0" smtClean="0"/>
              <a:t>: summer palace in Mongolia</a:t>
            </a:r>
          </a:p>
          <a:p>
            <a:pPr>
              <a:buNone/>
            </a:pPr>
            <a:r>
              <a:rPr lang="en-US" sz="2400" dirty="0" err="1" smtClean="0"/>
              <a:t>Alph</a:t>
            </a:r>
            <a:r>
              <a:rPr lang="en-US" sz="2400" dirty="0" smtClean="0"/>
              <a:t>: Greek myth – river Alpheus connected to worship of sun, also compare to river in Eden granting Immortality</a:t>
            </a:r>
          </a:p>
          <a:p>
            <a:pPr>
              <a:buNone/>
            </a:pPr>
            <a:r>
              <a:rPr lang="en-US" sz="2400" dirty="0" smtClean="0"/>
              <a:t>Caverns: caves, huge landscape - unknowable</a:t>
            </a:r>
          </a:p>
          <a:p>
            <a:pPr>
              <a:buNone/>
            </a:pPr>
            <a:endParaRPr lang="en-US" sz="2400" dirty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sz="2800" dirty="0" smtClean="0"/>
              <a:t>So twice five miles of </a:t>
            </a:r>
            <a:r>
              <a:rPr lang="en-US" sz="2800" b="1" dirty="0" smtClean="0"/>
              <a:t>fertile ground</a:t>
            </a:r>
            <a:r>
              <a:rPr lang="en-US" sz="2800" dirty="0" smtClean="0"/>
              <a:t> </a:t>
            </a:r>
          </a:p>
          <a:p>
            <a:pPr>
              <a:buNone/>
            </a:pPr>
            <a:r>
              <a:rPr lang="en-US" sz="2800" dirty="0" smtClean="0"/>
              <a:t>	With walls and towers were </a:t>
            </a:r>
            <a:r>
              <a:rPr lang="en-US" sz="2800" b="1" dirty="0" smtClean="0"/>
              <a:t>girdled round</a:t>
            </a:r>
            <a:r>
              <a:rPr lang="en-US" sz="2800" dirty="0" smtClean="0"/>
              <a:t>;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Girdled round: surrounded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sz="2800" dirty="0" smtClean="0"/>
              <a:t>And there were </a:t>
            </a:r>
            <a:r>
              <a:rPr lang="en-US" sz="2800" b="1" dirty="0" smtClean="0"/>
              <a:t>gardens</a:t>
            </a:r>
            <a:r>
              <a:rPr lang="en-US" sz="2800" dirty="0" smtClean="0"/>
              <a:t> bright with </a:t>
            </a:r>
            <a:r>
              <a:rPr lang="en-US" sz="2800" b="1" dirty="0" smtClean="0"/>
              <a:t>sinuous rills</a:t>
            </a:r>
            <a:r>
              <a:rPr lang="en-US" sz="2800" dirty="0" smtClean="0"/>
              <a:t>, </a:t>
            </a:r>
          </a:p>
          <a:p>
            <a:pPr>
              <a:buNone/>
            </a:pPr>
            <a:r>
              <a:rPr lang="en-US" sz="2800" dirty="0" smtClean="0"/>
              <a:t>	Where blossomed many an </a:t>
            </a:r>
            <a:r>
              <a:rPr lang="en-US" sz="2800" b="1" dirty="0" smtClean="0"/>
              <a:t>incense-bearing</a:t>
            </a:r>
            <a:r>
              <a:rPr lang="en-US" sz="2800" dirty="0" smtClean="0"/>
              <a:t> tree; </a:t>
            </a:r>
          </a:p>
          <a:p>
            <a:pPr>
              <a:buNone/>
            </a:pPr>
            <a:r>
              <a:rPr lang="en-US" sz="2800" dirty="0" smtClean="0"/>
              <a:t>	And here were </a:t>
            </a:r>
            <a:r>
              <a:rPr lang="en-US" sz="2800" b="1" dirty="0" smtClean="0"/>
              <a:t>forests ancient</a:t>
            </a:r>
            <a:r>
              <a:rPr lang="en-US" sz="2800" dirty="0" smtClean="0"/>
              <a:t> as </a:t>
            </a:r>
            <a:r>
              <a:rPr lang="en-US" sz="2800" b="1" dirty="0" smtClean="0"/>
              <a:t>the hills</a:t>
            </a:r>
            <a:r>
              <a:rPr lang="en-US" sz="2800" dirty="0" smtClean="0"/>
              <a:t>, </a:t>
            </a:r>
          </a:p>
          <a:p>
            <a:pPr>
              <a:buNone/>
            </a:pPr>
            <a:r>
              <a:rPr lang="en-US" sz="2800" dirty="0" smtClean="0"/>
              <a:t>	Enfolding sunny spots of greenery.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Sinuous rills: twisting streams</a:t>
            </a:r>
          </a:p>
          <a:p>
            <a:pPr>
              <a:buNone/>
            </a:pPr>
            <a:r>
              <a:rPr lang="en-US" sz="2800" dirty="0" smtClean="0"/>
              <a:t>Incense bearing: sweet smelling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But oh! that </a:t>
            </a:r>
            <a:r>
              <a:rPr lang="en-US" b="1" dirty="0" smtClean="0"/>
              <a:t>deep romantic chasm</a:t>
            </a:r>
            <a:r>
              <a:rPr lang="en-US" dirty="0" smtClean="0"/>
              <a:t> which slanted </a:t>
            </a:r>
          </a:p>
          <a:p>
            <a:pPr>
              <a:buNone/>
            </a:pPr>
            <a:r>
              <a:rPr lang="en-US" dirty="0" smtClean="0"/>
              <a:t>	Down the green hill athwart a cedarn cover!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River </a:t>
            </a:r>
            <a:r>
              <a:rPr lang="en-US" dirty="0" err="1" smtClean="0"/>
              <a:t>Alph</a:t>
            </a:r>
            <a:r>
              <a:rPr lang="en-US" dirty="0" smtClean="0"/>
              <a:t> cuts deep chasm in the hill</a:t>
            </a:r>
          </a:p>
          <a:p>
            <a:pPr>
              <a:buNone/>
            </a:pPr>
            <a:r>
              <a:rPr lang="en-US" dirty="0" smtClean="0"/>
              <a:t>Athwart a cedarn cover: covered with cedarn trees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A </a:t>
            </a:r>
            <a:r>
              <a:rPr lang="en-US" b="1" dirty="0" smtClean="0"/>
              <a:t>savage place</a:t>
            </a:r>
            <a:r>
              <a:rPr lang="en-US" dirty="0" smtClean="0"/>
              <a:t>! as </a:t>
            </a:r>
            <a:r>
              <a:rPr lang="en-US" b="1" dirty="0" smtClean="0"/>
              <a:t>holy and enchanted </a:t>
            </a:r>
          </a:p>
          <a:p>
            <a:pPr>
              <a:buNone/>
            </a:pPr>
            <a:r>
              <a:rPr lang="en-US" dirty="0" smtClean="0"/>
              <a:t>	As </a:t>
            </a:r>
            <a:r>
              <a:rPr lang="en-US" dirty="0" err="1" smtClean="0"/>
              <a:t>e’er</a:t>
            </a:r>
            <a:r>
              <a:rPr lang="en-US" dirty="0" smtClean="0"/>
              <a:t> beneath a </a:t>
            </a:r>
            <a:r>
              <a:rPr lang="en-US" b="1" dirty="0" smtClean="0"/>
              <a:t>waning moon</a:t>
            </a:r>
            <a:r>
              <a:rPr lang="en-US" dirty="0" smtClean="0"/>
              <a:t> was haunted </a:t>
            </a:r>
          </a:p>
          <a:p>
            <a:pPr>
              <a:buNone/>
            </a:pPr>
            <a:r>
              <a:rPr lang="en-US" dirty="0" smtClean="0"/>
              <a:t>	By </a:t>
            </a:r>
            <a:r>
              <a:rPr lang="en-US" b="1" dirty="0" smtClean="0"/>
              <a:t>woman wailing </a:t>
            </a:r>
            <a:r>
              <a:rPr lang="en-US" dirty="0" smtClean="0"/>
              <a:t>for her demon-lover!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A violent and uncontrollable place.</a:t>
            </a:r>
          </a:p>
          <a:p>
            <a:pPr>
              <a:buNone/>
            </a:pPr>
            <a:r>
              <a:rPr lang="en-US" dirty="0" smtClean="0"/>
              <a:t>Waning moon: decreasing moon</a:t>
            </a:r>
          </a:p>
          <a:p>
            <a:pPr>
              <a:buNone/>
            </a:pPr>
            <a:r>
              <a:rPr lang="en-US" dirty="0" smtClean="0"/>
              <a:t>Wailing: crying loudly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800" dirty="0" smtClean="0"/>
              <a:t>	And from this chasm, with </a:t>
            </a:r>
            <a:r>
              <a:rPr lang="en-US" sz="2800" b="1" dirty="0" smtClean="0"/>
              <a:t>ceaseless turmoil</a:t>
            </a:r>
            <a:r>
              <a:rPr lang="en-US" sz="2800" dirty="0" smtClean="0"/>
              <a:t> seething, </a:t>
            </a:r>
          </a:p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As if </a:t>
            </a:r>
            <a:r>
              <a:rPr lang="en-US" sz="2800" dirty="0" smtClean="0"/>
              <a:t>this earth in fast thick pants were breathing, </a:t>
            </a:r>
          </a:p>
          <a:p>
            <a:pPr>
              <a:buNone/>
            </a:pPr>
            <a:r>
              <a:rPr lang="en-US" sz="2800" dirty="0" smtClean="0"/>
              <a:t>	A </a:t>
            </a:r>
            <a:r>
              <a:rPr lang="en-US" sz="2800" b="1" dirty="0" smtClean="0"/>
              <a:t>mighty fountain</a:t>
            </a:r>
            <a:r>
              <a:rPr lang="en-US" sz="2800" dirty="0" smtClean="0"/>
              <a:t> </a:t>
            </a:r>
            <a:r>
              <a:rPr lang="en-US" sz="2800" dirty="0" err="1" smtClean="0"/>
              <a:t>momently</a:t>
            </a:r>
            <a:r>
              <a:rPr lang="en-US" sz="2800" dirty="0" smtClean="0"/>
              <a:t> was forced: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Ceaseless turmoil: never stopping and violent</a:t>
            </a:r>
          </a:p>
          <a:p>
            <a:pPr>
              <a:buNone/>
            </a:pPr>
            <a:r>
              <a:rPr lang="en-US" sz="2800" dirty="0" smtClean="0"/>
              <a:t>Poetic device: </a:t>
            </a:r>
            <a:r>
              <a:rPr lang="en-US" sz="2800" dirty="0" err="1" smtClean="0"/>
              <a:t>similie</a:t>
            </a:r>
            <a:r>
              <a:rPr lang="en-US" sz="2800" dirty="0" smtClean="0"/>
              <a:t>, earth like a breathing animal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sz="2800" b="1" dirty="0" smtClean="0"/>
              <a:t>Amid</a:t>
            </a:r>
            <a:r>
              <a:rPr lang="en-US" sz="2800" dirty="0" smtClean="0"/>
              <a:t> whose swift </a:t>
            </a:r>
            <a:r>
              <a:rPr lang="en-US" sz="2800" b="1" dirty="0" smtClean="0"/>
              <a:t>half-intermitted burst </a:t>
            </a:r>
          </a:p>
          <a:p>
            <a:pPr>
              <a:buNone/>
            </a:pPr>
            <a:r>
              <a:rPr lang="en-US" sz="2800" dirty="0" smtClean="0"/>
              <a:t>	Huge fragments </a:t>
            </a:r>
            <a:r>
              <a:rPr lang="en-US" sz="2800" b="1" dirty="0" smtClean="0"/>
              <a:t>vaulted</a:t>
            </a:r>
            <a:r>
              <a:rPr lang="en-US" sz="2800" dirty="0" smtClean="0"/>
              <a:t> like rebounding hail, </a:t>
            </a:r>
          </a:p>
          <a:p>
            <a:pPr>
              <a:buNone/>
            </a:pPr>
            <a:r>
              <a:rPr lang="en-US" sz="2800" dirty="0" smtClean="0"/>
              <a:t>	Or </a:t>
            </a:r>
            <a:r>
              <a:rPr lang="en-US" sz="2800" b="1" dirty="0" smtClean="0"/>
              <a:t>chaffy grain</a:t>
            </a:r>
            <a:r>
              <a:rPr lang="en-US" sz="2800" dirty="0" smtClean="0"/>
              <a:t> beneath the thresher’s flail: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Amid: in the middle of</a:t>
            </a:r>
          </a:p>
          <a:p>
            <a:pPr>
              <a:buNone/>
            </a:pPr>
            <a:r>
              <a:rPr lang="en-US" sz="2800" dirty="0" smtClean="0"/>
              <a:t>At intervals, water bounced off the rocks like hail or grain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And mid these dancing rocks at once and ever </a:t>
            </a:r>
          </a:p>
          <a:p>
            <a:pPr>
              <a:buNone/>
            </a:pPr>
            <a:r>
              <a:rPr lang="en-US" dirty="0" smtClean="0"/>
              <a:t>	It flung up </a:t>
            </a:r>
            <a:r>
              <a:rPr lang="en-US" dirty="0" err="1" smtClean="0"/>
              <a:t>momently</a:t>
            </a:r>
            <a:r>
              <a:rPr lang="en-US" dirty="0" smtClean="0"/>
              <a:t> the sacred river.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sz="2800" dirty="0" smtClean="0"/>
              <a:t>Five miles meandering with a </a:t>
            </a:r>
            <a:r>
              <a:rPr lang="en-US" sz="2800" b="1" dirty="0" smtClean="0"/>
              <a:t>mazy motion </a:t>
            </a:r>
          </a:p>
          <a:p>
            <a:pPr>
              <a:buNone/>
            </a:pPr>
            <a:r>
              <a:rPr lang="en-US" sz="2800" dirty="0" smtClean="0"/>
              <a:t>	Through wood and </a:t>
            </a:r>
            <a:r>
              <a:rPr lang="en-US" sz="2800" b="1" dirty="0" smtClean="0"/>
              <a:t>dale</a:t>
            </a:r>
            <a:r>
              <a:rPr lang="en-US" sz="2800" dirty="0" smtClean="0"/>
              <a:t> the sacred river ran, </a:t>
            </a:r>
          </a:p>
          <a:p>
            <a:pPr>
              <a:buNone/>
            </a:pPr>
            <a:r>
              <a:rPr lang="en-US" sz="2800" dirty="0" smtClean="0"/>
              <a:t>	Then reached the </a:t>
            </a:r>
            <a:r>
              <a:rPr lang="en-US" sz="2800" b="1" dirty="0" smtClean="0"/>
              <a:t>caverns measureless</a:t>
            </a:r>
            <a:r>
              <a:rPr lang="en-US" sz="2800" dirty="0" smtClean="0"/>
              <a:t> to man, </a:t>
            </a:r>
          </a:p>
          <a:p>
            <a:pPr>
              <a:buNone/>
            </a:pPr>
            <a:r>
              <a:rPr lang="en-US" sz="2800" dirty="0" smtClean="0"/>
              <a:t>	And sank in tumult to a </a:t>
            </a:r>
            <a:r>
              <a:rPr lang="en-US" sz="2800" b="1" dirty="0" smtClean="0"/>
              <a:t>lifeless ocean</a:t>
            </a:r>
            <a:r>
              <a:rPr lang="en-US" sz="2800" dirty="0" smtClean="0"/>
              <a:t>;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Mazy motion: river slows down, calmness and peace</a:t>
            </a:r>
          </a:p>
          <a:p>
            <a:pPr>
              <a:buNone/>
            </a:pPr>
            <a:r>
              <a:rPr lang="en-US" sz="2800" dirty="0" smtClean="0"/>
              <a:t>dale: valley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sz="2800" dirty="0" smtClean="0"/>
              <a:t>And ’mid this tumult </a:t>
            </a:r>
            <a:r>
              <a:rPr lang="en-US" sz="2800" dirty="0" err="1" smtClean="0"/>
              <a:t>Kubla</a:t>
            </a:r>
            <a:r>
              <a:rPr lang="en-US" sz="2800" dirty="0" smtClean="0"/>
              <a:t> heard from far </a:t>
            </a:r>
          </a:p>
          <a:p>
            <a:pPr>
              <a:buNone/>
            </a:pPr>
            <a:r>
              <a:rPr lang="en-US" sz="2800" dirty="0" smtClean="0"/>
              <a:t>	Ancestral voices prophesying war! </a:t>
            </a:r>
          </a:p>
          <a:p>
            <a:pPr>
              <a:buNone/>
            </a:pPr>
            <a:r>
              <a:rPr lang="en-US" sz="2800" dirty="0" smtClean="0"/>
              <a:t>	The shadow of the dome of pleasure </a:t>
            </a:r>
          </a:p>
          <a:p>
            <a:pPr>
              <a:buNone/>
            </a:pPr>
            <a:r>
              <a:rPr lang="en-US" sz="2800" dirty="0" smtClean="0"/>
              <a:t>	Floated midway on the waves;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US" sz="2800" dirty="0" smtClean="0"/>
              <a:t>	Where was heard the mingled measure </a:t>
            </a:r>
          </a:p>
          <a:p>
            <a:pPr>
              <a:buNone/>
            </a:pPr>
            <a:r>
              <a:rPr lang="en-US" sz="2800" dirty="0" smtClean="0"/>
              <a:t>	From the fountain and the caves. </a:t>
            </a:r>
          </a:p>
          <a:p>
            <a:pPr>
              <a:buNone/>
            </a:pPr>
            <a:r>
              <a:rPr lang="en-US" sz="2800" dirty="0" smtClean="0"/>
              <a:t>	It was a miracle of rare device, </a:t>
            </a:r>
          </a:p>
          <a:p>
            <a:pPr>
              <a:buNone/>
            </a:pPr>
            <a:r>
              <a:rPr lang="en-US" sz="2800" dirty="0" smtClean="0"/>
              <a:t>	A </a:t>
            </a:r>
            <a:r>
              <a:rPr lang="en-US" sz="2800" b="1" dirty="0" smtClean="0"/>
              <a:t>sunny pleasure-dome</a:t>
            </a:r>
            <a:r>
              <a:rPr lang="en-US" sz="2800" dirty="0" smtClean="0"/>
              <a:t> with </a:t>
            </a:r>
            <a:r>
              <a:rPr lang="en-US" sz="2800" b="1" dirty="0" smtClean="0"/>
              <a:t>caves of ice</a:t>
            </a:r>
            <a:r>
              <a:rPr lang="en-US" sz="2800" dirty="0" smtClean="0"/>
              <a:t>!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Opposites clashing together</a:t>
            </a:r>
          </a:p>
          <a:p>
            <a:pPr>
              <a:buNone/>
            </a:pPr>
            <a:r>
              <a:rPr lang="en-US" sz="2800" dirty="0" smtClean="0"/>
              <a:t>Sunny dome: symbol of immoral life, of sensuality and pleasure</a:t>
            </a:r>
          </a:p>
          <a:p>
            <a:pPr>
              <a:buNone/>
            </a:pPr>
            <a:r>
              <a:rPr lang="en-US" sz="2800" dirty="0" smtClean="0"/>
              <a:t>Ice caves: savage brutality of Tartars, cold – bloodedness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2800" dirty="0" smtClean="0"/>
              <a:t>	A damsel with a </a:t>
            </a:r>
            <a:r>
              <a:rPr lang="en-US" sz="2800" b="1" dirty="0" smtClean="0"/>
              <a:t>dulcimer</a:t>
            </a:r>
            <a:r>
              <a:rPr lang="en-US" sz="2800" dirty="0" smtClean="0"/>
              <a:t> </a:t>
            </a:r>
          </a:p>
          <a:p>
            <a:pPr>
              <a:buNone/>
            </a:pPr>
            <a:r>
              <a:rPr lang="en-US" sz="2800" dirty="0" smtClean="0"/>
              <a:t>	In a vision once I saw: </a:t>
            </a:r>
          </a:p>
          <a:p>
            <a:pPr>
              <a:buNone/>
            </a:pPr>
            <a:r>
              <a:rPr lang="en-US" sz="2800" dirty="0" smtClean="0"/>
              <a:t>	It was an </a:t>
            </a:r>
            <a:r>
              <a:rPr lang="en-US" sz="2800" b="1" dirty="0" smtClean="0"/>
              <a:t>Abyssinian</a:t>
            </a:r>
            <a:r>
              <a:rPr lang="en-US" sz="2800" dirty="0" smtClean="0"/>
              <a:t> maid </a:t>
            </a:r>
          </a:p>
          <a:p>
            <a:pPr>
              <a:buNone/>
            </a:pPr>
            <a:r>
              <a:rPr lang="en-US" sz="2800" dirty="0" smtClean="0"/>
              <a:t>	And on her dulcimer she played, </a:t>
            </a:r>
          </a:p>
          <a:p>
            <a:pPr>
              <a:buNone/>
            </a:pPr>
            <a:r>
              <a:rPr lang="en-US" sz="2800" dirty="0" smtClean="0"/>
              <a:t>	Singing of </a:t>
            </a:r>
            <a:r>
              <a:rPr lang="en-US" sz="2800" b="1" dirty="0" smtClean="0"/>
              <a:t>Mount </a:t>
            </a:r>
            <a:r>
              <a:rPr lang="en-US" sz="2800" b="1" dirty="0" err="1" smtClean="0"/>
              <a:t>Abora</a:t>
            </a:r>
            <a:r>
              <a:rPr lang="en-US" sz="2800" dirty="0" smtClean="0"/>
              <a:t>.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Dulcimer: a plucked musical instrument</a:t>
            </a:r>
          </a:p>
          <a:p>
            <a:pPr>
              <a:buNone/>
            </a:pPr>
            <a:r>
              <a:rPr lang="en-US" sz="2800" dirty="0" smtClean="0"/>
              <a:t>Abyssinian maid: Ethiopian </a:t>
            </a:r>
          </a:p>
          <a:p>
            <a:pPr>
              <a:buNone/>
            </a:pPr>
            <a:r>
              <a:rPr lang="en-US" sz="2800" dirty="0" smtClean="0"/>
              <a:t>Mount </a:t>
            </a:r>
            <a:r>
              <a:rPr lang="en-US" sz="2800" dirty="0" err="1" smtClean="0"/>
              <a:t>Abora</a:t>
            </a:r>
            <a:r>
              <a:rPr lang="en-US" sz="2800" dirty="0" smtClean="0"/>
              <a:t>: Mount </a:t>
            </a:r>
            <a:r>
              <a:rPr lang="en-US" sz="2800" dirty="0" err="1" smtClean="0"/>
              <a:t>Amara</a:t>
            </a:r>
            <a:r>
              <a:rPr lang="en-US" sz="2800" dirty="0" smtClean="0"/>
              <a:t>, in Abyssinia, at the source of Nile.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Could I revive within me </a:t>
            </a:r>
          </a:p>
          <a:p>
            <a:pPr>
              <a:buNone/>
            </a:pPr>
            <a:r>
              <a:rPr lang="en-US" dirty="0" smtClean="0"/>
              <a:t>	Her </a:t>
            </a:r>
            <a:r>
              <a:rPr lang="en-US" b="1" dirty="0" smtClean="0"/>
              <a:t>symphony and song</a:t>
            </a:r>
            <a:r>
              <a:rPr lang="en-US" dirty="0" smtClean="0"/>
              <a:t>, </a:t>
            </a:r>
          </a:p>
          <a:p>
            <a:pPr>
              <a:buNone/>
            </a:pPr>
            <a:r>
              <a:rPr lang="en-US" dirty="0" smtClean="0"/>
              <a:t>	To such a deep delight ’</a:t>
            </a:r>
            <a:r>
              <a:rPr lang="en-US" dirty="0" err="1" smtClean="0"/>
              <a:t>twould</a:t>
            </a:r>
            <a:r>
              <a:rPr lang="en-US" dirty="0" smtClean="0"/>
              <a:t> win me,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Wants to revive the power of song and music.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That with music loud and long, </a:t>
            </a:r>
          </a:p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I would build </a:t>
            </a:r>
            <a:r>
              <a:rPr lang="en-US" sz="2800" dirty="0" smtClean="0"/>
              <a:t>that dome in air, </a:t>
            </a:r>
          </a:p>
          <a:p>
            <a:pPr>
              <a:buNone/>
            </a:pPr>
            <a:r>
              <a:rPr lang="en-US" sz="2800" dirty="0" smtClean="0"/>
              <a:t>	That </a:t>
            </a:r>
            <a:r>
              <a:rPr lang="en-US" sz="2800" b="1" dirty="0" smtClean="0"/>
              <a:t>sunny dome!</a:t>
            </a:r>
            <a:r>
              <a:rPr lang="en-US" sz="2800" dirty="0" smtClean="0"/>
              <a:t> those </a:t>
            </a:r>
            <a:r>
              <a:rPr lang="en-US" sz="2800" b="1" dirty="0" smtClean="0"/>
              <a:t>caves of ice!</a:t>
            </a:r>
            <a:r>
              <a:rPr lang="en-US" sz="2800" dirty="0" smtClean="0"/>
              <a:t> </a:t>
            </a:r>
            <a:endParaRPr lang="en-US" sz="2800" dirty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Again obsession with contrasts.</a:t>
            </a:r>
          </a:p>
          <a:p>
            <a:pPr>
              <a:buNone/>
            </a:pPr>
            <a:r>
              <a:rPr lang="en-US" sz="2800" dirty="0" smtClean="0"/>
              <a:t>Tartars worshipped sun because it reminds them of Paradise, and they wanted to build gardens to recreate paradise on earth.</a:t>
            </a:r>
          </a:p>
          <a:p>
            <a:pPr>
              <a:buNone/>
            </a:pP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And all who heard should see them there, </a:t>
            </a:r>
          </a:p>
          <a:p>
            <a:pPr>
              <a:buNone/>
            </a:pPr>
            <a:r>
              <a:rPr lang="en-US" dirty="0" smtClean="0"/>
              <a:t>	And all should cry, Beware! Beware!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b="1" dirty="0" smtClean="0"/>
              <a:t>His flashing eyes</a:t>
            </a:r>
            <a:r>
              <a:rPr lang="en-US" dirty="0" smtClean="0"/>
              <a:t>, </a:t>
            </a:r>
            <a:r>
              <a:rPr lang="en-US" b="1" dirty="0" smtClean="0"/>
              <a:t>his floating hair</a:t>
            </a:r>
            <a:r>
              <a:rPr lang="en-US" dirty="0" smtClean="0"/>
              <a:t>!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The mighty </a:t>
            </a:r>
            <a:r>
              <a:rPr lang="en-US" dirty="0" err="1" smtClean="0"/>
              <a:t>Kubla</a:t>
            </a:r>
            <a:r>
              <a:rPr lang="en-US" dirty="0" smtClean="0"/>
              <a:t> Khan is described.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Weave a circle round him thrice, </a:t>
            </a:r>
          </a:p>
          <a:p>
            <a:pPr>
              <a:buNone/>
            </a:pPr>
            <a:r>
              <a:rPr lang="en-US" dirty="0" smtClean="0"/>
              <a:t>	And close your eyes with holy dread </a:t>
            </a:r>
          </a:p>
          <a:p>
            <a:pPr>
              <a:buNone/>
            </a:pPr>
            <a:r>
              <a:rPr lang="en-US" dirty="0" smtClean="0"/>
              <a:t>	For </a:t>
            </a:r>
            <a:r>
              <a:rPr lang="en-US" b="1" dirty="0" smtClean="0"/>
              <a:t>he </a:t>
            </a:r>
            <a:r>
              <a:rPr lang="en-US" dirty="0" smtClean="0"/>
              <a:t>on honey-dew hath fed, </a:t>
            </a:r>
          </a:p>
          <a:p>
            <a:pPr>
              <a:buNone/>
            </a:pPr>
            <a:r>
              <a:rPr lang="en-US" dirty="0" smtClean="0"/>
              <a:t>	And drunk the milk of Paradise.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err="1" smtClean="0"/>
              <a:t>Kubla</a:t>
            </a:r>
            <a:r>
              <a:rPr lang="en-US" dirty="0" smtClean="0"/>
              <a:t> Khan </a:t>
            </a:r>
            <a:r>
              <a:rPr lang="en-US" smtClean="0"/>
              <a:t>is immortal.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poem is an example of extreme fantasy</a:t>
            </a:r>
          </a:p>
          <a:p>
            <a:r>
              <a:rPr lang="en-US" dirty="0" smtClean="0"/>
              <a:t>A superb example of </a:t>
            </a:r>
            <a:r>
              <a:rPr lang="en-US" dirty="0" smtClean="0"/>
              <a:t>Coleridge’s fertile imagination</a:t>
            </a:r>
          </a:p>
          <a:p>
            <a:r>
              <a:rPr lang="en-US" dirty="0" smtClean="0"/>
              <a:t>Role of imagination as a creative power</a:t>
            </a:r>
          </a:p>
          <a:p>
            <a:r>
              <a:rPr lang="en-US" dirty="0" smtClean="0"/>
              <a:t>Synthesis of contrast throughout the poem</a:t>
            </a:r>
          </a:p>
          <a:p>
            <a:r>
              <a:rPr lang="en-US" dirty="0" smtClean="0"/>
              <a:t>Exotic and destructive power of Nature</a:t>
            </a:r>
          </a:p>
          <a:p>
            <a:r>
              <a:rPr lang="en-US" dirty="0" smtClean="0"/>
              <a:t>Poet as supreme creator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</TotalTime>
  <Words>537</Words>
  <Application>Microsoft Office PowerPoint</Application>
  <PresentationFormat>On-screen Show (4:3)</PresentationFormat>
  <Paragraphs>139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Kubla khan</vt:lpstr>
      <vt:lpstr>About Coleridge</vt:lpstr>
      <vt:lpstr>Slide 3</vt:lpstr>
      <vt:lpstr>Slide 4</vt:lpstr>
      <vt:lpstr>Slide 5</vt:lpstr>
      <vt:lpstr>Coleridge and Imagination</vt:lpstr>
      <vt:lpstr>Slide 7</vt:lpstr>
      <vt:lpstr>Kubla Khan or, a vision in a dream. A Fragment.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THEMES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Kubla khan</dc:title>
  <dc:creator>Acer</dc:creator>
  <cp:lastModifiedBy>NTS</cp:lastModifiedBy>
  <cp:revision>21</cp:revision>
  <dcterms:created xsi:type="dcterms:W3CDTF">2013-04-12T15:20:08Z</dcterms:created>
  <dcterms:modified xsi:type="dcterms:W3CDTF">2013-04-15T07:42:51Z</dcterms:modified>
</cp:coreProperties>
</file>