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884DE-D6CF-4549-9A62-1CDBB411C4E3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/>
              <a:t>Tintern</a:t>
            </a:r>
            <a:r>
              <a:rPr lang="en-US" sz="5400" dirty="0" smtClean="0"/>
              <a:t> Abbey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By:  William Wordsworth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Lecture 04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Nor perchance,</a:t>
            </a:r>
            <a:br>
              <a:rPr lang="en-US" dirty="0" smtClean="0"/>
            </a:br>
            <a:r>
              <a:rPr lang="en-US" dirty="0" smtClean="0"/>
              <a:t>If I were not thus taught, should I the more</a:t>
            </a:r>
            <a:br>
              <a:rPr lang="en-US" dirty="0" smtClean="0"/>
            </a:br>
            <a:r>
              <a:rPr lang="en-US" dirty="0" smtClean="0"/>
              <a:t>Suffer my genial spirits to decay: 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Poet wonders what would have happened to him if he didn’t recognize nature’s blessings!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For </a:t>
            </a:r>
            <a:r>
              <a:rPr lang="en-US" sz="2800" b="1" dirty="0" smtClean="0"/>
              <a:t>thou art with me </a:t>
            </a:r>
            <a:r>
              <a:rPr lang="en-US" sz="2800" dirty="0" smtClean="0"/>
              <a:t>here upon the banks</a:t>
            </a:r>
            <a:br>
              <a:rPr lang="en-US" sz="2800" dirty="0" smtClean="0"/>
            </a:br>
            <a:r>
              <a:rPr lang="en-US" sz="2800" dirty="0" smtClean="0"/>
              <a:t>Of this fair river; </a:t>
            </a:r>
            <a:r>
              <a:rPr lang="en-US" sz="2800" b="1" dirty="0" smtClean="0"/>
              <a:t>thou my dearest Friend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b="1" dirty="0" smtClean="0"/>
              <a:t>My dear, dear Friend 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Dorothy is introduced here, as a friend.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	and </a:t>
            </a:r>
            <a:r>
              <a:rPr lang="en-US" sz="2800" b="1" dirty="0" smtClean="0"/>
              <a:t>in thy voice </a:t>
            </a:r>
            <a:r>
              <a:rPr lang="en-US" sz="2800" dirty="0" smtClean="0"/>
              <a:t>I catch</a:t>
            </a:r>
            <a:br>
              <a:rPr lang="en-US" sz="2800" dirty="0" smtClean="0"/>
            </a:br>
            <a:r>
              <a:rPr lang="en-US" sz="2800" dirty="0" smtClean="0"/>
              <a:t>The language of my former heart, and read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my former pleasures in the shooting 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thy wild eyes</a:t>
            </a:r>
            <a:r>
              <a:rPr lang="en-US" sz="2800" dirty="0" smtClean="0"/>
              <a:t>. Oh! yet a little while</a:t>
            </a:r>
            <a:br>
              <a:rPr lang="en-US" sz="2800" dirty="0" smtClean="0"/>
            </a:br>
            <a:r>
              <a:rPr lang="en-US" sz="2800" dirty="0" smtClean="0"/>
              <a:t>May I behold in thee what I was once, </a:t>
            </a:r>
          </a:p>
          <a:p>
            <a:pPr>
              <a:buNone/>
            </a:pPr>
            <a:r>
              <a:rPr lang="en-US" sz="2800" dirty="0" smtClean="0"/>
              <a:t>	My dear, dear Sister!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In her youth, Wordsworth finds his former pleasures.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dirty="0" smtClean="0"/>
              <a:t>and this prayer I make,</a:t>
            </a:r>
            <a:br>
              <a:rPr lang="en-US" sz="2800" dirty="0" smtClean="0"/>
            </a:br>
            <a:r>
              <a:rPr lang="en-US" sz="2800" dirty="0" smtClean="0"/>
              <a:t>Knowing that </a:t>
            </a:r>
            <a:r>
              <a:rPr lang="en-US" sz="2800" b="1" dirty="0" smtClean="0"/>
              <a:t>Nature never did betray</a:t>
            </a:r>
            <a:br>
              <a:rPr lang="en-US" sz="2800" b="1" dirty="0" smtClean="0"/>
            </a:br>
            <a:r>
              <a:rPr lang="en-US" sz="2800" b="1" dirty="0" smtClean="0"/>
              <a:t>The heart that loved her;</a:t>
            </a:r>
            <a:r>
              <a:rPr lang="en-US" sz="2800" dirty="0" smtClean="0"/>
              <a:t> 'tis her privilege,</a:t>
            </a:r>
            <a:br>
              <a:rPr lang="en-US" sz="2800" dirty="0" smtClean="0"/>
            </a:br>
            <a:r>
              <a:rPr lang="en-US" sz="2800" dirty="0" smtClean="0"/>
              <a:t>Through all the years of this our life, to </a:t>
            </a:r>
            <a:r>
              <a:rPr lang="en-US" sz="2800" b="1" dirty="0" smtClean="0"/>
              <a:t>lead</a:t>
            </a:r>
            <a:br>
              <a:rPr lang="en-US" sz="2800" b="1" dirty="0" smtClean="0"/>
            </a:br>
            <a:r>
              <a:rPr lang="en-US" sz="2800" b="1" dirty="0" smtClean="0"/>
              <a:t>From joy to joy: </a:t>
            </a:r>
            <a:endParaRPr lang="en-US" sz="2800" dirty="0" smtClean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dirty="0" smtClean="0"/>
              <a:t>Because Nature never betrays, it always gives joy.</a:t>
            </a:r>
          </a:p>
          <a:p>
            <a:pPr>
              <a:buNone/>
            </a:pPr>
            <a:r>
              <a:rPr lang="en-US" sz="2800" dirty="0" smtClean="0"/>
              <a:t>Nature personified as guide.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for </a:t>
            </a:r>
            <a:r>
              <a:rPr lang="en-US" sz="2800" b="1" dirty="0" smtClean="0"/>
              <a:t>she</a:t>
            </a:r>
            <a:r>
              <a:rPr lang="en-US" sz="2800" dirty="0" smtClean="0"/>
              <a:t> can </a:t>
            </a:r>
            <a:r>
              <a:rPr lang="en-US" sz="2800" b="1" dirty="0" smtClean="0"/>
              <a:t>so inform</a:t>
            </a:r>
            <a:br>
              <a:rPr lang="en-US" sz="2800" b="1" dirty="0" smtClean="0"/>
            </a:br>
            <a:r>
              <a:rPr lang="en-US" sz="2800" dirty="0" smtClean="0"/>
              <a:t>The mind that is within us, </a:t>
            </a:r>
            <a:r>
              <a:rPr lang="en-US" sz="2800" b="1" dirty="0" smtClean="0"/>
              <a:t>so impress</a:t>
            </a:r>
            <a:br>
              <a:rPr lang="en-US" sz="2800" b="1" dirty="0" smtClean="0"/>
            </a:br>
            <a:r>
              <a:rPr lang="en-US" sz="2800" dirty="0" smtClean="0"/>
              <a:t>With quietness and beauty, and </a:t>
            </a:r>
            <a:r>
              <a:rPr lang="en-US" sz="2800" b="1" dirty="0" smtClean="0"/>
              <a:t>so feed</a:t>
            </a:r>
            <a:br>
              <a:rPr lang="en-US" sz="2800" b="1" dirty="0" smtClean="0"/>
            </a:br>
            <a:r>
              <a:rPr lang="en-US" sz="2800" dirty="0" smtClean="0"/>
              <a:t>With lofty thoughts,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Different roles of Nature: a teacher, a nurse and as an art.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that neither </a:t>
            </a:r>
            <a:r>
              <a:rPr lang="en-US" sz="2400" b="1" dirty="0" smtClean="0"/>
              <a:t>evil tongues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b="1" dirty="0" smtClean="0"/>
              <a:t>Rash judgments</a:t>
            </a:r>
            <a:r>
              <a:rPr lang="en-US" sz="2400" dirty="0" smtClean="0"/>
              <a:t>, nor the </a:t>
            </a:r>
            <a:r>
              <a:rPr lang="en-US" sz="2400" b="1" dirty="0" smtClean="0"/>
              <a:t>sneers of selfish men,</a:t>
            </a:r>
            <a:br>
              <a:rPr lang="en-US" sz="2400" b="1" dirty="0" smtClean="0"/>
            </a:br>
            <a:r>
              <a:rPr lang="en-US" sz="2400" dirty="0" smtClean="0"/>
              <a:t>Nor </a:t>
            </a:r>
            <a:r>
              <a:rPr lang="en-US" sz="2400" b="1" dirty="0" smtClean="0"/>
              <a:t>greetings where no kindness </a:t>
            </a:r>
            <a:r>
              <a:rPr lang="en-US" sz="2400" dirty="0" smtClean="0"/>
              <a:t>is, nor all</a:t>
            </a:r>
          </a:p>
          <a:p>
            <a:pPr>
              <a:buNone/>
            </a:pPr>
            <a:r>
              <a:rPr lang="en-US" sz="2400" dirty="0" smtClean="0"/>
              <a:t>	The </a:t>
            </a:r>
            <a:r>
              <a:rPr lang="en-US" sz="2400" b="1" dirty="0" smtClean="0"/>
              <a:t>dreary intercourse of daily life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Shall </a:t>
            </a:r>
            <a:r>
              <a:rPr lang="en-US" sz="2400" dirty="0" err="1" smtClean="0"/>
              <a:t>e'er</a:t>
            </a:r>
            <a:r>
              <a:rPr lang="en-US" sz="2400" dirty="0" smtClean="0"/>
              <a:t> prevail against us, or disturb</a:t>
            </a:r>
            <a:br>
              <a:rPr lang="en-US" sz="2400" dirty="0" smtClean="0"/>
            </a:br>
            <a:r>
              <a:rPr lang="en-US" sz="2400" dirty="0" smtClean="0"/>
              <a:t>Our cheerful faith, that all which we behold</a:t>
            </a:r>
            <a:br>
              <a:rPr lang="en-US" sz="2400" dirty="0" smtClean="0"/>
            </a:br>
            <a:r>
              <a:rPr lang="en-US" sz="2400" dirty="0" smtClean="0"/>
              <a:t>Is full of blessings.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Nature protects us from every mischief, and prevents our hearts from being polluted or corrupted.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dirty="0" smtClean="0"/>
              <a:t>Therefore let </a:t>
            </a:r>
            <a:r>
              <a:rPr lang="en-US" sz="2800" b="1" dirty="0" smtClean="0"/>
              <a:t>the moon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Shine on thee in thy solitary walk;</a:t>
            </a:r>
            <a:br>
              <a:rPr lang="en-US" sz="2800" dirty="0" smtClean="0"/>
            </a:br>
            <a:r>
              <a:rPr lang="en-US" sz="2800" dirty="0" smtClean="0"/>
              <a:t>And let the </a:t>
            </a:r>
            <a:r>
              <a:rPr lang="en-US" sz="2800" b="1" dirty="0" smtClean="0"/>
              <a:t>misty mountain-winds </a:t>
            </a:r>
            <a:r>
              <a:rPr lang="en-US" sz="2800" dirty="0" smtClean="0"/>
              <a:t>be free</a:t>
            </a:r>
            <a:br>
              <a:rPr lang="en-US" sz="2800" dirty="0" smtClean="0"/>
            </a:br>
            <a:r>
              <a:rPr lang="en-US" sz="2800" dirty="0" smtClean="0"/>
              <a:t>To blow against thee: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Wordsworth’s love for his sister.</a:t>
            </a:r>
          </a:p>
          <a:p>
            <a:pPr>
              <a:buNone/>
            </a:pPr>
            <a:r>
              <a:rPr lang="en-US" sz="2800" dirty="0" smtClean="0"/>
              <a:t>Tells her to seek Nature’s blessings, and experience Nature like his former days.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and</a:t>
            </a:r>
            <a:r>
              <a:rPr lang="en-US" sz="2400" b="1" dirty="0" smtClean="0"/>
              <a:t>, in after years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When these wild ecstasies shall be matured</a:t>
            </a:r>
            <a:br>
              <a:rPr lang="en-US" sz="2400" dirty="0" smtClean="0"/>
            </a:br>
            <a:r>
              <a:rPr lang="en-US" sz="2400" dirty="0" smtClean="0"/>
              <a:t>Into a sober pleasure; when thy mind</a:t>
            </a:r>
            <a:br>
              <a:rPr lang="en-US" sz="2400" dirty="0" smtClean="0"/>
            </a:br>
            <a:r>
              <a:rPr lang="en-US" sz="2400" dirty="0" smtClean="0"/>
              <a:t>Shall be a mansion for all lovely forms,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Thy memory be as a dwelling-place</a:t>
            </a:r>
            <a:br>
              <a:rPr lang="en-US" sz="2400" b="1" dirty="0" smtClean="0"/>
            </a:br>
            <a:r>
              <a:rPr lang="en-US" sz="2400" b="1" dirty="0" smtClean="0"/>
              <a:t>For all sweet sounds and harmonies; </a:t>
            </a:r>
          </a:p>
          <a:p>
            <a:pPr>
              <a:buNone/>
            </a:pPr>
            <a:r>
              <a:rPr lang="en-US" sz="2400" dirty="0" smtClean="0"/>
              <a:t> 	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He believes that later she too will find mature pleasures.</a:t>
            </a:r>
          </a:p>
          <a:p>
            <a:pPr>
              <a:buNone/>
            </a:pPr>
            <a:r>
              <a:rPr lang="en-US" sz="2400" dirty="0" smtClean="0"/>
              <a:t>‘mind a mansion for lovely forms’ – store house of beauteous forms</a:t>
            </a:r>
          </a:p>
          <a:p>
            <a:pPr>
              <a:buNone/>
            </a:pPr>
            <a:r>
              <a:rPr lang="en-US" sz="2400" dirty="0" smtClean="0"/>
              <a:t>Connects the mind and the memory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oh! then,</a:t>
            </a:r>
            <a:br>
              <a:rPr lang="en-US" sz="2800" dirty="0" smtClean="0"/>
            </a:br>
            <a:r>
              <a:rPr lang="en-US" sz="2800" dirty="0" smtClean="0"/>
              <a:t>If solitude, or fear, or pain, or grief,</a:t>
            </a:r>
            <a:br>
              <a:rPr lang="en-US" sz="2800" dirty="0" smtClean="0"/>
            </a:br>
            <a:r>
              <a:rPr lang="en-US" sz="2800" dirty="0" smtClean="0"/>
              <a:t>Should be thy portion, with what </a:t>
            </a:r>
            <a:r>
              <a:rPr lang="en-US" sz="2800" b="1" dirty="0" smtClean="0"/>
              <a:t>healing thoughts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Of tender joy wilt thou remember me,</a:t>
            </a:r>
            <a:br>
              <a:rPr lang="en-US" sz="2800" dirty="0" smtClean="0"/>
            </a:br>
            <a:r>
              <a:rPr lang="en-US" sz="2800" dirty="0" smtClean="0"/>
              <a:t>And these my exhortations!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These present joys will always give her strength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Nor, perchance — </a:t>
            </a:r>
            <a:br>
              <a:rPr lang="en-US" sz="2400" dirty="0" smtClean="0"/>
            </a:br>
            <a:r>
              <a:rPr lang="en-US" sz="2400" dirty="0" smtClean="0"/>
              <a:t>If I should be where I no more can hear</a:t>
            </a:r>
            <a:br>
              <a:rPr lang="en-US" sz="2400" dirty="0" smtClean="0"/>
            </a:br>
            <a:r>
              <a:rPr lang="en-US" sz="2400" dirty="0" smtClean="0"/>
              <a:t>Thy voice, nor catch from thy wild eyes these gleams</a:t>
            </a:r>
            <a:br>
              <a:rPr lang="en-US" sz="2400" dirty="0" smtClean="0"/>
            </a:br>
            <a:r>
              <a:rPr lang="en-US" sz="2400" dirty="0" smtClean="0"/>
              <a:t>Of past existence — wilt thou then forget</a:t>
            </a:r>
            <a:br>
              <a:rPr lang="en-US" sz="2400" dirty="0" smtClean="0"/>
            </a:br>
            <a:r>
              <a:rPr lang="en-US" sz="2400" dirty="0" smtClean="0"/>
              <a:t>That on </a:t>
            </a:r>
            <a:r>
              <a:rPr lang="en-US" sz="2400" b="1" dirty="0" smtClean="0"/>
              <a:t>the banks of this delightful stream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We stood together</a:t>
            </a:r>
            <a:r>
              <a:rPr lang="en-US" sz="2400" dirty="0" smtClean="0"/>
              <a:t>;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Wordsworth asks her to remember him even when he is no more.</a:t>
            </a:r>
          </a:p>
          <a:p>
            <a:pPr>
              <a:buNone/>
            </a:pPr>
            <a:r>
              <a:rPr lang="en-US" sz="2400" dirty="0" smtClean="0"/>
              <a:t>	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and that </a:t>
            </a:r>
            <a:r>
              <a:rPr lang="en-US" sz="2800" b="1" dirty="0" smtClean="0"/>
              <a:t>I</a:t>
            </a:r>
            <a:r>
              <a:rPr lang="en-US" sz="2800" dirty="0" smtClean="0"/>
              <a:t>, so long</a:t>
            </a:r>
            <a:br>
              <a:rPr lang="en-US" sz="2800" dirty="0" smtClean="0"/>
            </a:br>
            <a:r>
              <a:rPr lang="en-US" sz="2800" dirty="0" smtClean="0"/>
              <a:t>A </a:t>
            </a:r>
            <a:r>
              <a:rPr lang="en-US" sz="2800" b="1" dirty="0" smtClean="0"/>
              <a:t>worshipper of Nature</a:t>
            </a:r>
            <a:r>
              <a:rPr lang="en-US" sz="2800" dirty="0" smtClean="0"/>
              <a:t>, hither came</a:t>
            </a:r>
            <a:br>
              <a:rPr lang="en-US" sz="2800" dirty="0" smtClean="0"/>
            </a:br>
            <a:r>
              <a:rPr lang="en-US" sz="2800" dirty="0" smtClean="0"/>
              <a:t>Unwearied in that service: rather say</a:t>
            </a:r>
            <a:br>
              <a:rPr lang="en-US" sz="2800" dirty="0" smtClean="0"/>
            </a:br>
            <a:r>
              <a:rPr lang="en-US" sz="2800" b="1" dirty="0" smtClean="0"/>
              <a:t>With warmer love </a:t>
            </a:r>
            <a:r>
              <a:rPr lang="en-US" sz="2800" dirty="0" smtClean="0"/>
              <a:t>—oh! with far deeper zeal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holier love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Poet declares himself a ‘worshipper of Nature’ </a:t>
            </a:r>
          </a:p>
          <a:p>
            <a:pPr>
              <a:buNone/>
            </a:pPr>
            <a:r>
              <a:rPr lang="en-US" sz="2800" dirty="0" smtClean="0"/>
              <a:t>He came here in servitude and in knowledge of Nature’s immense blessings.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Nor wilt thou then forget,</a:t>
            </a:r>
            <a:br>
              <a:rPr lang="en-US" sz="2400" dirty="0" smtClean="0"/>
            </a:br>
            <a:r>
              <a:rPr lang="en-US" sz="2400" dirty="0" smtClean="0"/>
              <a:t>That after many wanderings, many years</a:t>
            </a:r>
            <a:br>
              <a:rPr lang="en-US" sz="2400" dirty="0" smtClean="0"/>
            </a:br>
            <a:r>
              <a:rPr lang="en-US" sz="2400" dirty="0" smtClean="0"/>
              <a:t>Of absence, these steep woods and lofty cliffs,</a:t>
            </a:r>
            <a:br>
              <a:rPr lang="en-US" sz="2400" dirty="0" smtClean="0"/>
            </a:br>
            <a:r>
              <a:rPr lang="en-US" sz="2400" dirty="0" smtClean="0"/>
              <a:t>And this green pastoral landscape, </a:t>
            </a:r>
            <a:r>
              <a:rPr lang="en-US" sz="2400" b="1" dirty="0" smtClean="0"/>
              <a:t>were to me</a:t>
            </a:r>
            <a:br>
              <a:rPr lang="en-US" sz="2400" b="1" dirty="0" smtClean="0"/>
            </a:br>
            <a:r>
              <a:rPr lang="en-US" sz="2400" b="1" dirty="0" smtClean="0"/>
              <a:t>More dear, both for themselves and for thy sake! 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 smtClean="0"/>
              <a:t>The scene was memorable for its own sake and herself.</a:t>
            </a:r>
          </a:p>
          <a:p>
            <a:pPr>
              <a:buNone/>
            </a:pPr>
            <a:r>
              <a:rPr lang="en-US" sz="2400" dirty="0" smtClean="0"/>
              <a:t>Previous memory was of the place alone, but now Dorothy has become part of it.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Themes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Poems explore the impact of passing time on his relationship with Nature.</a:t>
            </a:r>
          </a:p>
          <a:p>
            <a:r>
              <a:rPr lang="en-US" dirty="0" smtClean="0"/>
              <a:t>Wordsworth’s intellectual and spiritual transformation</a:t>
            </a:r>
          </a:p>
          <a:p>
            <a:r>
              <a:rPr lang="en-US" dirty="0" smtClean="0"/>
              <a:t>Wordsworth’s deepening relationship with nature- his mysticism &amp; pantheism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panthism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Idea of divinity of Nature – Nature is divine</a:t>
            </a:r>
          </a:p>
          <a:p>
            <a:pPr>
              <a:buNone/>
            </a:pPr>
            <a:r>
              <a:rPr lang="en-US" sz="2800" dirty="0" smtClean="0"/>
              <a:t>	‘pan’= everything</a:t>
            </a:r>
          </a:p>
          <a:p>
            <a:pPr>
              <a:buNone/>
            </a:pPr>
            <a:r>
              <a:rPr lang="en-US" sz="2800" dirty="0" smtClean="0"/>
              <a:t>	‘</a:t>
            </a:r>
            <a:r>
              <a:rPr lang="en-US" sz="2800" dirty="0" err="1" smtClean="0"/>
              <a:t>theos</a:t>
            </a:r>
            <a:r>
              <a:rPr lang="en-US" sz="2800" dirty="0" smtClean="0"/>
              <a:t>’ = God</a:t>
            </a:r>
          </a:p>
          <a:p>
            <a:r>
              <a:rPr lang="en-US" sz="2800" dirty="0" smtClean="0"/>
              <a:t>Irish writer, John </a:t>
            </a:r>
            <a:r>
              <a:rPr lang="en-US" sz="2800" dirty="0" err="1" smtClean="0"/>
              <a:t>Toland</a:t>
            </a:r>
            <a:r>
              <a:rPr lang="en-US" sz="2800" dirty="0" smtClean="0"/>
              <a:t>, first used the term in 1705, deriving it from Dutch philosopher Spinoza.</a:t>
            </a:r>
          </a:p>
          <a:p>
            <a:r>
              <a:rPr lang="en-US" sz="2800" dirty="0" smtClean="0"/>
              <a:t>Spinoza </a:t>
            </a:r>
            <a:r>
              <a:rPr lang="en-US" sz="2800" dirty="0" err="1" smtClean="0"/>
              <a:t>belived</a:t>
            </a:r>
            <a:r>
              <a:rPr lang="en-US" sz="2800" dirty="0" smtClean="0"/>
              <a:t> that everything that exists in Nature is ONE reality. For him God and Nature were two names for the same reality, God is the natural world and have no personality.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Paulo </a:t>
            </a:r>
            <a:r>
              <a:rPr lang="en-US" dirty="0" err="1" smtClean="0"/>
              <a:t>Cohelo</a:t>
            </a:r>
            <a:r>
              <a:rPr lang="en-US" dirty="0" smtClean="0"/>
              <a:t>- modern writer uses the idea in his works</a:t>
            </a:r>
          </a:p>
          <a:p>
            <a:r>
              <a:rPr lang="en-US" dirty="0" smtClean="0"/>
              <a:t>Root of the philosophy is the ‘All is one and Interconnected’</a:t>
            </a:r>
          </a:p>
          <a:p>
            <a:r>
              <a:rPr lang="en-US" dirty="0" smtClean="0"/>
              <a:t>Harrison (1999): ‘In essence, pantheism holds that there is no divinity other than the universe.</a:t>
            </a:r>
          </a:p>
          <a:p>
            <a:r>
              <a:rPr lang="en-US" dirty="0" smtClean="0"/>
              <a:t>Different from Islamic 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Islamic pantheism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Associated with </a:t>
            </a:r>
            <a:r>
              <a:rPr lang="en-US" dirty="0" err="1" smtClean="0"/>
              <a:t>Ibn</a:t>
            </a:r>
            <a:r>
              <a:rPr lang="en-US" dirty="0" smtClean="0"/>
              <a:t> e </a:t>
            </a:r>
            <a:r>
              <a:rPr lang="en-US" dirty="0" err="1" smtClean="0"/>
              <a:t>Arabi</a:t>
            </a:r>
            <a:r>
              <a:rPr lang="en-US" dirty="0" smtClean="0"/>
              <a:t> born in the year 560 A.H. (1165 A.D.)</a:t>
            </a:r>
          </a:p>
          <a:p>
            <a:r>
              <a:rPr lang="en-US" dirty="0" smtClean="0"/>
              <a:t>Islamic view of ‘</a:t>
            </a:r>
            <a:r>
              <a:rPr lang="en-US" dirty="0" err="1" smtClean="0"/>
              <a:t>wahdat</a:t>
            </a:r>
            <a:r>
              <a:rPr lang="en-US" dirty="0" smtClean="0"/>
              <a:t> al </a:t>
            </a:r>
            <a:r>
              <a:rPr lang="en-US" dirty="0" err="1" smtClean="0"/>
              <a:t>wujud</a:t>
            </a:r>
            <a:r>
              <a:rPr lang="en-US" dirty="0" smtClean="0"/>
              <a:t>’ says there is God and nothing else. For a </a:t>
            </a:r>
            <a:r>
              <a:rPr lang="en-US" dirty="0" err="1" smtClean="0"/>
              <a:t>sufi</a:t>
            </a:r>
            <a:r>
              <a:rPr lang="en-US" dirty="0" smtClean="0"/>
              <a:t>, there is only ONE reality or </a:t>
            </a:r>
            <a:r>
              <a:rPr lang="en-US" i="1" dirty="0" err="1" smtClean="0"/>
              <a:t>Haq</a:t>
            </a:r>
            <a:r>
              <a:rPr lang="en-US" i="1" dirty="0" smtClean="0"/>
              <a:t> – God.</a:t>
            </a:r>
          </a:p>
          <a:p>
            <a:r>
              <a:rPr lang="en-US" dirty="0" smtClean="0"/>
              <a:t>Islamic view is that this universe or nature and everything within it are manifestations of different attributes of God.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Wordsworth’s pantheism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Wordsworth does not talk about the personal or biblical God, </a:t>
            </a:r>
          </a:p>
          <a:p>
            <a:r>
              <a:rPr lang="en-US" dirty="0" smtClean="0"/>
              <a:t>He talks about the Spirit of the universe that is everywhere.</a:t>
            </a:r>
          </a:p>
          <a:p>
            <a:r>
              <a:rPr lang="en-US" dirty="0" smtClean="0"/>
              <a:t>It is the result of his deep association with Nature, that he sees Nature as having influence in our lives.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Words worth’s relationship with Nature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 describes the influences of Nature on individual rather than a simple observation of natural phenomena.</a:t>
            </a:r>
          </a:p>
          <a:p>
            <a:r>
              <a:rPr lang="en-US" dirty="0" smtClean="0"/>
              <a:t>In both the poem, when nature was described the main focus was the response of the poet himself to nature.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wordsworth’s</a:t>
            </a:r>
            <a:r>
              <a:rPr lang="en-US" dirty="0" smtClean="0"/>
              <a:t> philosophy man </a:t>
            </a:r>
            <a:r>
              <a:rPr lang="en-US" dirty="0" smtClean="0"/>
              <a:t>is </a:t>
            </a:r>
            <a:r>
              <a:rPr lang="en-US" dirty="0" smtClean="0"/>
              <a:t>in</a:t>
            </a:r>
            <a:r>
              <a:rPr lang="en-US" dirty="0" smtClean="0"/>
              <a:t>separable </a:t>
            </a:r>
            <a:r>
              <a:rPr lang="en-US" dirty="0" smtClean="0"/>
              <a:t>from nature and shares a bond of unity with nature.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265</Words>
  <Application>Microsoft Office PowerPoint</Application>
  <PresentationFormat>On-screen Show (4:3)</PresentationFormat>
  <Paragraphs>77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Tintern Abbey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Themes </vt:lpstr>
      <vt:lpstr>panthism</vt:lpstr>
      <vt:lpstr>Slide 16</vt:lpstr>
      <vt:lpstr>Islamic pantheism</vt:lpstr>
      <vt:lpstr>Wordsworth’s pantheism</vt:lpstr>
      <vt:lpstr> Words worth’s relationship with Nature 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Administrator</cp:lastModifiedBy>
  <cp:revision>51</cp:revision>
  <dcterms:created xsi:type="dcterms:W3CDTF">2013-04-10T12:31:11Z</dcterms:created>
  <dcterms:modified xsi:type="dcterms:W3CDTF">2013-04-12T13:51:32Z</dcterms:modified>
</cp:coreProperties>
</file>