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884DE-D6CF-4549-9A62-1CDBB411C4E3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884DE-D6CF-4549-9A62-1CDBB411C4E3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E6491-31D4-4F80-8A95-7B2917412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Tintern</a:t>
            </a:r>
            <a:r>
              <a:rPr lang="en-US" dirty="0" smtClean="0"/>
              <a:t> </a:t>
            </a:r>
            <a:r>
              <a:rPr lang="en-US" dirty="0" smtClean="0"/>
              <a:t>Abbey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 William Wordsworth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Analysis of the poem ‘Solitary Reaper’ </a:t>
            </a:r>
          </a:p>
          <a:p>
            <a:r>
              <a:rPr lang="en-US" dirty="0" smtClean="0"/>
              <a:t>Poet draws on rustic life and common girl </a:t>
            </a:r>
          </a:p>
          <a:p>
            <a:r>
              <a:rPr lang="en-US" dirty="0" smtClean="0"/>
              <a:t>Theme of lasting effect of natural surrounding</a:t>
            </a:r>
          </a:p>
          <a:p>
            <a:r>
              <a:rPr lang="en-US" dirty="0" smtClean="0"/>
              <a:t>Theme of loneliness and isolation from the world and its matters</a:t>
            </a:r>
          </a:p>
          <a:p>
            <a:r>
              <a:rPr lang="en-US" dirty="0" smtClean="0"/>
              <a:t>Role of memory and power of recollection </a:t>
            </a:r>
          </a:p>
          <a:p>
            <a:r>
              <a:rPr lang="en-US" dirty="0" smtClean="0"/>
              <a:t>Nature as source of peace and happiness</a:t>
            </a:r>
          </a:p>
          <a:p>
            <a:r>
              <a:rPr lang="en-US" dirty="0" smtClean="0"/>
              <a:t>Simple language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Tintern</a:t>
            </a:r>
            <a:r>
              <a:rPr lang="en-US" dirty="0" smtClean="0"/>
              <a:t> Abbey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	 No poem of mine was composed under circumstances more pleasant for me to remember than this. I began it upon leaving </a:t>
            </a:r>
            <a:r>
              <a:rPr lang="en-US" dirty="0" err="1" smtClean="0"/>
              <a:t>Tintern</a:t>
            </a:r>
            <a:r>
              <a:rPr lang="en-US" dirty="0" smtClean="0"/>
              <a:t>, after crossing the </a:t>
            </a:r>
            <a:r>
              <a:rPr lang="en-US" dirty="0" err="1" smtClean="0"/>
              <a:t>Wye</a:t>
            </a:r>
            <a:r>
              <a:rPr lang="en-US" dirty="0" smtClean="0"/>
              <a:t>, and concluded it just as I was entering Bristol in the evening, after a ramble of four or five days, with my Sister. </a:t>
            </a:r>
            <a:r>
              <a:rPr lang="en-US" b="1" dirty="0" smtClean="0"/>
              <a:t>Not a line of it was altered, and not any part of it written down till I reached Bristol</a:t>
            </a:r>
            <a:r>
              <a:rPr lang="en-US" dirty="0" smtClean="0"/>
              <a:t>. It was published almost immediately after in the little volume of which so much has been said in these Notes. (William Wordsworth, 1798)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Tintern</a:t>
            </a:r>
            <a:r>
              <a:rPr lang="en-US" dirty="0" smtClean="0"/>
              <a:t> Abbey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complete title that Wordsworth gave it was: Lines Composed A Few Miles Above </a:t>
            </a:r>
            <a:r>
              <a:rPr lang="en-US" sz="2400" dirty="0" err="1" smtClean="0"/>
              <a:t>Tintern</a:t>
            </a:r>
            <a:r>
              <a:rPr lang="en-US" sz="2400" dirty="0" smtClean="0"/>
              <a:t> Abbey, On Revisiting the banks of the </a:t>
            </a:r>
            <a:r>
              <a:rPr lang="en-US" sz="2400" dirty="0" err="1" smtClean="0"/>
              <a:t>Wye</a:t>
            </a:r>
            <a:r>
              <a:rPr lang="en-US" sz="2400" dirty="0" smtClean="0"/>
              <a:t> during a Tour. July 13, 1798.</a:t>
            </a:r>
          </a:p>
          <a:p>
            <a:r>
              <a:rPr lang="en-US" sz="2400" dirty="0" smtClean="0"/>
              <a:t>It was published as the last poem of the Lyrical Ballads</a:t>
            </a:r>
          </a:p>
          <a:p>
            <a:r>
              <a:rPr lang="en-US" sz="2400" dirty="0" smtClean="0"/>
              <a:t>At the age of 23, poet visited the abbey alone. In 1798, he revisited with his sister Dorothy, referred as ‘friend’ throughout.</a:t>
            </a:r>
          </a:p>
          <a:p>
            <a:r>
              <a:rPr lang="en-US" sz="2400" dirty="0" smtClean="0"/>
              <a:t>Poem is a recollection of poet’s visit of 1793, which he visited alone. </a:t>
            </a:r>
            <a:endParaRPr lang="en-US" sz="2800" dirty="0" smtClean="0"/>
          </a:p>
          <a:p>
            <a:r>
              <a:rPr lang="en-US" sz="2400" dirty="0" smtClean="0"/>
              <a:t>the abbey is not described in the poem; river </a:t>
            </a:r>
            <a:r>
              <a:rPr lang="en-US" sz="2400" dirty="0" err="1" smtClean="0"/>
              <a:t>Wye</a:t>
            </a:r>
            <a:r>
              <a:rPr lang="en-US" sz="2400" dirty="0" smtClean="0"/>
              <a:t> is described passionately.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</a:t>
            </a:r>
            <a:r>
              <a:rPr lang="en-US" dirty="0" err="1" smtClean="0"/>
              <a:t>Tintern</a:t>
            </a:r>
            <a:r>
              <a:rPr lang="en-US" dirty="0" smtClean="0"/>
              <a:t> Abbey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It is a complex poem addressing a lot of themes at the same time: memory, mortality, faith, nature, friendship and familial love.</a:t>
            </a:r>
          </a:p>
          <a:p>
            <a:r>
              <a:rPr lang="en-US" dirty="0" smtClean="0"/>
              <a:t>Employs a more intellectual &amp; philosophical relationship with nature.</a:t>
            </a:r>
          </a:p>
          <a:p>
            <a:r>
              <a:rPr lang="en-US" dirty="0" smtClean="0"/>
              <a:t>Structure of the poem is complex: there’s no rhyme, no regular division of stanzas.</a:t>
            </a:r>
          </a:p>
          <a:p>
            <a:r>
              <a:rPr lang="en-US" dirty="0" smtClean="0"/>
              <a:t>Written in blank verse or iambic pentameter</a:t>
            </a:r>
          </a:p>
          <a:p>
            <a:r>
              <a:rPr lang="en-US" dirty="0" smtClean="0"/>
              <a:t>Poetic devices: repetitions of sounds and words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the poem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    </a:t>
            </a:r>
            <a:r>
              <a:rPr lang="en-US" sz="2800" b="1" dirty="0" smtClean="0"/>
              <a:t>FIVE </a:t>
            </a:r>
            <a:r>
              <a:rPr lang="en-US" sz="2800" dirty="0" smtClean="0"/>
              <a:t>years have past; </a:t>
            </a:r>
            <a:r>
              <a:rPr lang="en-US" sz="2800" b="1" dirty="0" smtClean="0"/>
              <a:t>five </a:t>
            </a:r>
            <a:r>
              <a:rPr lang="en-US" sz="2800" dirty="0" smtClean="0"/>
              <a:t>summers, with the length</a:t>
            </a:r>
            <a:br>
              <a:rPr lang="en-US" sz="2800" dirty="0" smtClean="0"/>
            </a:br>
            <a:r>
              <a:rPr lang="en-US" sz="2800" dirty="0" smtClean="0"/>
              <a:t>Of </a:t>
            </a:r>
            <a:r>
              <a:rPr lang="en-US" sz="2800" b="1" dirty="0" smtClean="0"/>
              <a:t>five</a:t>
            </a:r>
            <a:r>
              <a:rPr lang="en-US" sz="2800" dirty="0" smtClean="0"/>
              <a:t> long winters! and again I hear</a:t>
            </a:r>
            <a:br>
              <a:rPr lang="en-US" sz="2800" dirty="0" smtClean="0"/>
            </a:br>
            <a:r>
              <a:rPr lang="en-US" sz="2800" dirty="0" smtClean="0"/>
              <a:t>These </a:t>
            </a:r>
            <a:r>
              <a:rPr lang="en-US" sz="2800" b="1" dirty="0" smtClean="0"/>
              <a:t>waters</a:t>
            </a:r>
            <a:r>
              <a:rPr lang="en-US" sz="2800" dirty="0" smtClean="0"/>
              <a:t>, rolling from their mountain-springs</a:t>
            </a:r>
            <a:br>
              <a:rPr lang="en-US" sz="2800" dirty="0" smtClean="0"/>
            </a:br>
            <a:r>
              <a:rPr lang="en-US" sz="2800" dirty="0" smtClean="0"/>
              <a:t>with a sweet inland murmur. </a:t>
            </a:r>
          </a:p>
          <a:p>
            <a:pPr>
              <a:buNone/>
            </a:pP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Repetition is used to emphasize his separation and sense of delight at being back.</a:t>
            </a:r>
          </a:p>
          <a:p>
            <a:pPr>
              <a:buNone/>
            </a:pPr>
            <a:r>
              <a:rPr lang="en-US" sz="2800" dirty="0" smtClean="0"/>
              <a:t>First natural object he describes is ‘water’ &amp; its ‘sweet inland murmur’</a:t>
            </a:r>
            <a:endParaRPr lang="en-US" sz="2800" dirty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Once again</a:t>
            </a:r>
            <a:br>
              <a:rPr lang="en-US" sz="2800" dirty="0" smtClean="0"/>
            </a:br>
            <a:r>
              <a:rPr lang="en-US" sz="2800" dirty="0" smtClean="0"/>
              <a:t>Do I behold these steep and lofty </a:t>
            </a:r>
            <a:r>
              <a:rPr lang="en-US" sz="2800" b="1" dirty="0" smtClean="0"/>
              <a:t>cliffs</a:t>
            </a:r>
            <a:r>
              <a:rPr lang="en-US" sz="2800" dirty="0" smtClean="0"/>
              <a:t>,</a:t>
            </a:r>
            <a:br>
              <a:rPr lang="en-US" sz="2800" dirty="0" smtClean="0"/>
            </a:br>
            <a:r>
              <a:rPr lang="en-US" sz="2800" dirty="0" smtClean="0"/>
              <a:t>That on a </a:t>
            </a:r>
            <a:r>
              <a:rPr lang="en-US" sz="2800" b="1" dirty="0" smtClean="0"/>
              <a:t>wild secluded scene</a:t>
            </a:r>
            <a:r>
              <a:rPr lang="en-US" sz="2800" dirty="0" smtClean="0"/>
              <a:t> impress</a:t>
            </a:r>
            <a:br>
              <a:rPr lang="en-US" sz="2800" dirty="0" smtClean="0"/>
            </a:br>
            <a:r>
              <a:rPr lang="en-US" sz="2800" dirty="0" smtClean="0"/>
              <a:t>Thoughts of more deep seclusion; and </a:t>
            </a:r>
            <a:r>
              <a:rPr lang="en-US" sz="2800" b="1" dirty="0" smtClean="0"/>
              <a:t>connect</a:t>
            </a:r>
            <a:br>
              <a:rPr lang="en-US" sz="2800" b="1" dirty="0" smtClean="0"/>
            </a:br>
            <a:r>
              <a:rPr lang="en-US" sz="2800" dirty="0" smtClean="0"/>
              <a:t>The landscape with the quiet of the sky.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The next object of Nature are the cliffs.</a:t>
            </a:r>
          </a:p>
          <a:p>
            <a:pPr>
              <a:buNone/>
            </a:pPr>
            <a:r>
              <a:rPr lang="en-US" sz="2800" dirty="0" smtClean="0"/>
              <a:t>He describes the scene before him as ‘wild’ and ‘secluded’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400" dirty="0" smtClean="0"/>
              <a:t>The day is come when I again repose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dirty="0" smtClean="0"/>
              <a:t>Here, under this </a:t>
            </a:r>
            <a:r>
              <a:rPr lang="en-US" sz="2400" b="1" dirty="0" smtClean="0"/>
              <a:t>dark sycamore</a:t>
            </a:r>
            <a:r>
              <a:rPr lang="en-US" sz="2400" dirty="0" smtClean="0"/>
              <a:t>, and view </a:t>
            </a:r>
          </a:p>
          <a:p>
            <a:pPr>
              <a:buNone/>
            </a:pPr>
            <a:r>
              <a:rPr lang="en-US" sz="2400" dirty="0" smtClean="0"/>
              <a:t>	These plots of </a:t>
            </a:r>
            <a:r>
              <a:rPr lang="en-US" sz="2400" b="1" dirty="0" smtClean="0"/>
              <a:t>cottage-ground</a:t>
            </a:r>
            <a:r>
              <a:rPr lang="en-US" sz="2400" dirty="0" smtClean="0"/>
              <a:t>, these </a:t>
            </a:r>
            <a:r>
              <a:rPr lang="en-US" sz="2400" b="1" dirty="0" smtClean="0"/>
              <a:t>orchard-tufts</a:t>
            </a:r>
            <a:r>
              <a:rPr lang="en-US" sz="2400" dirty="0" smtClean="0"/>
              <a:t>,</a:t>
            </a:r>
            <a:br>
              <a:rPr lang="en-US" sz="2400" dirty="0" smtClean="0"/>
            </a:br>
            <a:r>
              <a:rPr lang="en-US" sz="2400" dirty="0" smtClean="0"/>
              <a:t>Which at this season, with their unripe fruits,</a:t>
            </a:r>
            <a:br>
              <a:rPr lang="en-US" sz="2400" dirty="0" smtClean="0"/>
            </a:br>
            <a:r>
              <a:rPr lang="en-US" sz="2400" dirty="0" smtClean="0"/>
              <a:t>Are clad in one green hue, and lose themselves</a:t>
            </a:r>
            <a:br>
              <a:rPr lang="en-US" sz="2400" dirty="0" smtClean="0"/>
            </a:br>
            <a:r>
              <a:rPr lang="en-US" sz="2400" dirty="0" smtClean="0"/>
              <a:t>'Mid </a:t>
            </a:r>
            <a:r>
              <a:rPr lang="en-US" sz="2400" b="1" dirty="0" smtClean="0"/>
              <a:t>groves and copses 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Poet describes the beauty of the River </a:t>
            </a:r>
            <a:r>
              <a:rPr lang="en-US" sz="2400" dirty="0" err="1" smtClean="0"/>
              <a:t>Wye</a:t>
            </a:r>
            <a:r>
              <a:rPr lang="en-US" sz="2400" dirty="0" smtClean="0"/>
              <a:t> area</a:t>
            </a:r>
          </a:p>
          <a:p>
            <a:pPr>
              <a:buNone/>
            </a:pPr>
            <a:r>
              <a:rPr lang="en-US" sz="2400" dirty="0" smtClean="0"/>
              <a:t>‘Plots of cottage-ground’ are the small gardens</a:t>
            </a:r>
          </a:p>
          <a:p>
            <a:pPr>
              <a:buNone/>
            </a:pPr>
            <a:r>
              <a:rPr lang="en-US" sz="2400" dirty="0" smtClean="0"/>
              <a:t>‘orchard tufts’ are groups of fruit tress</a:t>
            </a:r>
          </a:p>
          <a:p>
            <a:pPr>
              <a:buNone/>
            </a:pPr>
            <a:r>
              <a:rPr lang="en-US" sz="2400" dirty="0" smtClean="0"/>
              <a:t>‘woods and copses’ are forests and thickets of small trees or shrubs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Once again I see</a:t>
            </a:r>
            <a:br>
              <a:rPr lang="en-US" sz="2800" dirty="0" smtClean="0"/>
            </a:br>
            <a:r>
              <a:rPr lang="en-US" sz="2800" dirty="0" smtClean="0"/>
              <a:t>These </a:t>
            </a:r>
            <a:r>
              <a:rPr lang="en-US" sz="2800" b="1" dirty="0" smtClean="0"/>
              <a:t>hedge-rows,</a:t>
            </a:r>
            <a:r>
              <a:rPr lang="en-US" sz="2800" dirty="0" smtClean="0"/>
              <a:t> hardly hedge-rows, little lines</a:t>
            </a:r>
            <a:br>
              <a:rPr lang="en-US" sz="2800" dirty="0" smtClean="0"/>
            </a:br>
            <a:r>
              <a:rPr lang="en-US" sz="2800" dirty="0" smtClean="0"/>
              <a:t>Of sportive wood run wild: these </a:t>
            </a:r>
            <a:r>
              <a:rPr lang="en-US" sz="2800" b="1" dirty="0" smtClean="0"/>
              <a:t>pastoral farms</a:t>
            </a:r>
            <a:r>
              <a:rPr lang="en-US" sz="2800" dirty="0" smtClean="0"/>
              <a:t>,</a:t>
            </a:r>
            <a:br>
              <a:rPr lang="en-US" sz="2800" dirty="0" smtClean="0"/>
            </a:br>
            <a:r>
              <a:rPr lang="en-US" sz="2800" dirty="0" smtClean="0"/>
              <a:t>Green to the very door;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The ‘hedge rows’ are guarding the sheep farms.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sz="5100" dirty="0" smtClean="0"/>
              <a:t>	and </a:t>
            </a:r>
            <a:r>
              <a:rPr lang="en-US" sz="5100" b="1" dirty="0" smtClean="0"/>
              <a:t>wreaths of smoke</a:t>
            </a:r>
            <a:r>
              <a:rPr lang="en-US" sz="5100" dirty="0" smtClean="0"/>
              <a:t/>
            </a:r>
            <a:br>
              <a:rPr lang="en-US" sz="5100" dirty="0" smtClean="0"/>
            </a:br>
            <a:r>
              <a:rPr lang="en-US" sz="5100" dirty="0" smtClean="0"/>
              <a:t>Sent up, in silence, from among the trees!</a:t>
            </a:r>
            <a:br>
              <a:rPr lang="en-US" sz="5100" dirty="0" smtClean="0"/>
            </a:br>
            <a:r>
              <a:rPr lang="en-US" sz="5100" dirty="0" smtClean="0"/>
              <a:t>With some uncertain notice, as might seem</a:t>
            </a:r>
            <a:br>
              <a:rPr lang="en-US" sz="5100" dirty="0" smtClean="0"/>
            </a:br>
            <a:r>
              <a:rPr lang="en-US" sz="5100" dirty="0" smtClean="0"/>
              <a:t>Of </a:t>
            </a:r>
            <a:r>
              <a:rPr lang="en-US" sz="5100" b="1" dirty="0" smtClean="0"/>
              <a:t>vagrant dwellers</a:t>
            </a:r>
            <a:r>
              <a:rPr lang="en-US" sz="5100" dirty="0" smtClean="0"/>
              <a:t> in the houseless woods,</a:t>
            </a:r>
          </a:p>
          <a:p>
            <a:pPr>
              <a:buNone/>
            </a:pPr>
            <a:r>
              <a:rPr lang="en-US" sz="5100" dirty="0" smtClean="0"/>
              <a:t>	Or of some </a:t>
            </a:r>
            <a:r>
              <a:rPr lang="en-US" sz="5100" b="1" dirty="0" smtClean="0"/>
              <a:t>Hermit's cave</a:t>
            </a:r>
            <a:r>
              <a:rPr lang="en-US" sz="5100" dirty="0" smtClean="0"/>
              <a:t>, where by his fire</a:t>
            </a:r>
            <a:br>
              <a:rPr lang="en-US" sz="5100" dirty="0" smtClean="0"/>
            </a:br>
            <a:r>
              <a:rPr lang="en-US" sz="5100" dirty="0" smtClean="0"/>
              <a:t>The Hermit sits alone.</a:t>
            </a:r>
            <a:r>
              <a:rPr lang="en-US" sz="5100" b="1" dirty="0" smtClean="0"/>
              <a:t> </a:t>
            </a:r>
            <a:endParaRPr lang="en-US" sz="5100" dirty="0" smtClean="0"/>
          </a:p>
          <a:p>
            <a:pPr>
              <a:buNone/>
            </a:pPr>
            <a:endParaRPr lang="en-US" sz="5100" b="1" dirty="0"/>
          </a:p>
          <a:p>
            <a:pPr>
              <a:buNone/>
            </a:pPr>
            <a:r>
              <a:rPr lang="en-US" sz="5100" dirty="0" smtClean="0"/>
              <a:t>‘smoke’ is the sign of human life; of some vagabonds or hermit.</a:t>
            </a:r>
          </a:p>
          <a:p>
            <a:pPr>
              <a:buNone/>
            </a:pPr>
            <a:r>
              <a:rPr lang="en-US" sz="5100" dirty="0" smtClean="0"/>
              <a:t>‘hermit’ is someone who leaves the material world and dwells among nature</a:t>
            </a:r>
          </a:p>
          <a:p>
            <a:pPr>
              <a:buNone/>
            </a:pPr>
            <a:endParaRPr lang="en-US" sz="5100" dirty="0"/>
          </a:p>
          <a:p>
            <a:pPr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 These </a:t>
            </a:r>
            <a:r>
              <a:rPr lang="en-US" sz="2800" b="1" dirty="0" smtClean="0"/>
              <a:t>beauteous forms</a:t>
            </a:r>
            <a:r>
              <a:rPr lang="en-US" sz="2800" dirty="0" smtClean="0"/>
              <a:t>,</a:t>
            </a:r>
            <a:br>
              <a:rPr lang="en-US" sz="2800" dirty="0" smtClean="0"/>
            </a:br>
            <a:r>
              <a:rPr lang="en-US" sz="2800" dirty="0" smtClean="0"/>
              <a:t>Through a long absence, have not been to me</a:t>
            </a:r>
            <a:br>
              <a:rPr lang="en-US" sz="2800" dirty="0" smtClean="0"/>
            </a:br>
            <a:r>
              <a:rPr lang="en-US" sz="2800" dirty="0" smtClean="0"/>
              <a:t>As is a landscape to a blind man's eye: (23-25)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poet emphasizes his bond with nature that absence did not make him forget this beautiful scene.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 </a:t>
            </a:r>
            <a:r>
              <a:rPr lang="en-US" sz="2800" dirty="0" smtClean="0"/>
              <a:t>But oft, in lonely rooms, and 'mid the din</a:t>
            </a:r>
            <a:br>
              <a:rPr lang="en-US" sz="2800" dirty="0" smtClean="0"/>
            </a:br>
            <a:r>
              <a:rPr lang="en-US" sz="2800" dirty="0" smtClean="0"/>
              <a:t>Of towns and cities, I have owed to them</a:t>
            </a:r>
            <a:br>
              <a:rPr lang="en-US" sz="2800" dirty="0" smtClean="0"/>
            </a:br>
            <a:r>
              <a:rPr lang="en-US" sz="2800" dirty="0" smtClean="0"/>
              <a:t>In hours of weariness, </a:t>
            </a:r>
            <a:r>
              <a:rPr lang="en-US" sz="2800" b="1" dirty="0" smtClean="0"/>
              <a:t>sensations sweet</a:t>
            </a:r>
            <a:r>
              <a:rPr lang="en-US" sz="2800" dirty="0" smtClean="0"/>
              <a:t>,</a:t>
            </a:r>
            <a:br>
              <a:rPr lang="en-US" sz="2800" dirty="0" smtClean="0"/>
            </a:br>
            <a:r>
              <a:rPr lang="en-US" sz="2800" dirty="0" smtClean="0"/>
              <a:t>Felt in the </a:t>
            </a:r>
            <a:r>
              <a:rPr lang="en-US" sz="2800" u="sng" dirty="0" smtClean="0"/>
              <a:t>blood</a:t>
            </a:r>
            <a:r>
              <a:rPr lang="en-US" sz="2800" dirty="0" smtClean="0"/>
              <a:t>, and felt along the </a:t>
            </a:r>
            <a:r>
              <a:rPr lang="en-US" sz="2800" u="sng" dirty="0" smtClean="0"/>
              <a:t>heart</a:t>
            </a:r>
            <a:r>
              <a:rPr lang="en-US" sz="2800" dirty="0" smtClean="0"/>
              <a:t>;</a:t>
            </a:r>
            <a:br>
              <a:rPr lang="en-US" sz="2800" dirty="0" smtClean="0"/>
            </a:br>
            <a:r>
              <a:rPr lang="en-US" sz="2800" dirty="0" smtClean="0"/>
              <a:t>And passing even into my purer </a:t>
            </a:r>
            <a:r>
              <a:rPr lang="en-US" sz="2800" u="sng" dirty="0" smtClean="0"/>
              <a:t>mind</a:t>
            </a:r>
            <a:r>
              <a:rPr lang="en-US" sz="2800" dirty="0" smtClean="0"/>
              <a:t>,</a:t>
            </a:r>
            <a:br>
              <a:rPr lang="en-US" sz="2800" dirty="0" smtClean="0"/>
            </a:br>
            <a:r>
              <a:rPr lang="en-US" sz="2800" dirty="0" smtClean="0"/>
              <a:t>With </a:t>
            </a:r>
            <a:r>
              <a:rPr lang="en-US" sz="2800" b="1" dirty="0" smtClean="0"/>
              <a:t>tranquil restoration</a:t>
            </a:r>
            <a:r>
              <a:rPr lang="en-US" sz="2800" dirty="0" smtClean="0"/>
              <a:t>: —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Nature blessed the poet with two gifts after his first visit:</a:t>
            </a:r>
          </a:p>
          <a:p>
            <a:pPr>
              <a:buNone/>
            </a:pPr>
            <a:r>
              <a:rPr lang="en-US" sz="2800" dirty="0" smtClean="0"/>
              <a:t>First gift: recollection/memory of these beautiful scenes lead to ‘sensations sweet’(pleasurable feelings) and tranquility.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	 feelings too </a:t>
            </a:r>
          </a:p>
          <a:p>
            <a:pPr>
              <a:buNone/>
            </a:pPr>
            <a:r>
              <a:rPr lang="en-US" sz="2400" dirty="0" smtClean="0"/>
              <a:t>	Of </a:t>
            </a:r>
            <a:r>
              <a:rPr lang="en-US" sz="2400" b="1" dirty="0" smtClean="0"/>
              <a:t>unremembered pleasure</a:t>
            </a:r>
            <a:r>
              <a:rPr lang="en-US" sz="2400" dirty="0" smtClean="0"/>
              <a:t>: such, perhaps,</a:t>
            </a:r>
            <a:br>
              <a:rPr lang="en-US" sz="2400" dirty="0" smtClean="0"/>
            </a:br>
            <a:r>
              <a:rPr lang="en-US" sz="2400" dirty="0" smtClean="0"/>
              <a:t>As have no slight or trivial influence</a:t>
            </a:r>
            <a:br>
              <a:rPr lang="en-US" sz="2400" dirty="0" smtClean="0"/>
            </a:br>
            <a:r>
              <a:rPr lang="en-US" sz="2400" dirty="0" smtClean="0"/>
              <a:t>On that best portion of a good man's life,</a:t>
            </a:r>
            <a:br>
              <a:rPr lang="en-US" sz="2400" dirty="0" smtClean="0"/>
            </a:br>
            <a:r>
              <a:rPr lang="en-US" sz="2400" b="1" dirty="0" smtClean="0"/>
              <a:t>His little, nameless, unremembered, acts</a:t>
            </a:r>
            <a:br>
              <a:rPr lang="en-US" sz="2400" b="1" dirty="0" smtClean="0"/>
            </a:br>
            <a:r>
              <a:rPr lang="en-US" sz="2400" b="1" dirty="0" smtClean="0"/>
              <a:t>Of kindness and of love. </a:t>
            </a:r>
            <a:endParaRPr lang="en-US" sz="2400" dirty="0" smtClean="0"/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dirty="0" smtClean="0"/>
              <a:t>Poet shows more gratitude for this memory - the joy of which caused him to be a good person.  </a:t>
            </a:r>
          </a:p>
          <a:p>
            <a:pPr>
              <a:buNone/>
            </a:pPr>
            <a:r>
              <a:rPr lang="en-US" sz="2400" dirty="0" smtClean="0"/>
              <a:t>Wordsworth gives his moral doctrine here: nature improves character </a:t>
            </a:r>
            <a:endParaRPr lang="en-US" sz="2400" dirty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b="1" dirty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b="1" dirty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b="1" dirty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b="1" dirty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/>
              <a:t>	</a:t>
            </a:r>
            <a:r>
              <a:rPr lang="en-US" sz="2400" dirty="0" smtClean="0"/>
              <a:t>Nor less, I trust,</a:t>
            </a:r>
            <a:br>
              <a:rPr lang="en-US" sz="2400" dirty="0" smtClean="0"/>
            </a:br>
            <a:r>
              <a:rPr lang="en-US" sz="2400" dirty="0" smtClean="0"/>
              <a:t>To them I may have owed </a:t>
            </a:r>
            <a:r>
              <a:rPr lang="en-US" sz="2400" b="1" dirty="0" smtClean="0"/>
              <a:t>another gift</a:t>
            </a:r>
            <a:r>
              <a:rPr lang="en-US" sz="2400" dirty="0" smtClean="0"/>
              <a:t>,</a:t>
            </a:r>
            <a:br>
              <a:rPr lang="en-US" sz="2400" dirty="0" smtClean="0"/>
            </a:br>
            <a:r>
              <a:rPr lang="en-US" sz="2400" dirty="0" smtClean="0"/>
              <a:t>Of aspect more sublime; that</a:t>
            </a:r>
            <a:r>
              <a:rPr lang="en-US" sz="2400" b="1" dirty="0" smtClean="0"/>
              <a:t> blessed mood</a:t>
            </a:r>
            <a:r>
              <a:rPr lang="en-US" sz="2400" dirty="0" smtClean="0"/>
              <a:t>,</a:t>
            </a:r>
            <a:br>
              <a:rPr lang="en-US" sz="2400" dirty="0" smtClean="0"/>
            </a:br>
            <a:r>
              <a:rPr lang="en-US" sz="2400" dirty="0" smtClean="0"/>
              <a:t>In which the burthen of the mystery,</a:t>
            </a:r>
            <a:br>
              <a:rPr lang="en-US" sz="2400" dirty="0" smtClean="0"/>
            </a:br>
            <a:r>
              <a:rPr lang="en-US" sz="2400" dirty="0" smtClean="0"/>
              <a:t>In which the heavy and the weary weight</a:t>
            </a:r>
            <a:br>
              <a:rPr lang="en-US" sz="2400" dirty="0" smtClean="0"/>
            </a:br>
            <a:r>
              <a:rPr lang="en-US" sz="2400" dirty="0" smtClean="0"/>
              <a:t>Of all this </a:t>
            </a:r>
            <a:r>
              <a:rPr lang="en-US" sz="2400" b="1" dirty="0" smtClean="0"/>
              <a:t>unintelligible world</a:t>
            </a:r>
            <a:r>
              <a:rPr lang="en-US" sz="2400" dirty="0" smtClean="0"/>
              <a:t>,</a:t>
            </a:r>
          </a:p>
          <a:p>
            <a:pPr>
              <a:buNone/>
            </a:pPr>
            <a:r>
              <a:rPr lang="en-US" sz="2400" dirty="0" smtClean="0"/>
              <a:t>	Is lightened: —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Second gift : ‘blessed mood’</a:t>
            </a:r>
          </a:p>
          <a:p>
            <a:pPr>
              <a:buNone/>
            </a:pPr>
            <a:r>
              <a:rPr lang="en-US" sz="2400" dirty="0" smtClean="0"/>
              <a:t>The world is ‘unintelligible’ for the poet (disappointment with French Revolution)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	 </a:t>
            </a:r>
            <a:r>
              <a:rPr lang="en-US" sz="2400" b="1" dirty="0" smtClean="0"/>
              <a:t>that </a:t>
            </a:r>
            <a:r>
              <a:rPr lang="en-US" sz="2400" dirty="0" smtClean="0"/>
              <a:t>serene and blessed mood,</a:t>
            </a:r>
            <a:br>
              <a:rPr lang="en-US" sz="2400" dirty="0" smtClean="0"/>
            </a:br>
            <a:r>
              <a:rPr lang="en-US" sz="2400" dirty="0" smtClean="0"/>
              <a:t>In which the affections gently lead us on, — </a:t>
            </a:r>
            <a:br>
              <a:rPr lang="en-US" sz="2400" dirty="0" smtClean="0"/>
            </a:br>
            <a:r>
              <a:rPr lang="en-US" sz="2400" b="1" dirty="0" smtClean="0"/>
              <a:t>Until</a:t>
            </a:r>
            <a:r>
              <a:rPr lang="en-US" sz="2400" dirty="0" smtClean="0"/>
              <a:t>, the breath of this corporeal frame</a:t>
            </a:r>
            <a:br>
              <a:rPr lang="en-US" sz="2400" dirty="0" smtClean="0"/>
            </a:br>
            <a:r>
              <a:rPr lang="en-US" sz="2400" dirty="0" smtClean="0"/>
              <a:t>And even the motion of our human blood</a:t>
            </a:r>
            <a:br>
              <a:rPr lang="en-US" sz="2400" dirty="0" smtClean="0"/>
            </a:br>
            <a:r>
              <a:rPr lang="en-US" sz="2400" dirty="0" smtClean="0"/>
              <a:t>Almost suspended, </a:t>
            </a:r>
            <a:r>
              <a:rPr lang="en-US" sz="2400" b="1" dirty="0" smtClean="0"/>
              <a:t>we are laid asleep</a:t>
            </a:r>
            <a:br>
              <a:rPr lang="en-US" sz="2400" b="1" dirty="0" smtClean="0"/>
            </a:br>
            <a:r>
              <a:rPr lang="en-US" sz="2400" b="1" dirty="0" smtClean="0"/>
              <a:t>In body, and become a living soul: </a:t>
            </a:r>
            <a:endParaRPr lang="en-US" sz="2400" dirty="0" smtClean="0"/>
          </a:p>
          <a:p>
            <a:pPr>
              <a:buNone/>
            </a:pPr>
            <a:endParaRPr lang="en-US" sz="2400" b="1" dirty="0"/>
          </a:p>
          <a:p>
            <a:pPr>
              <a:buNone/>
            </a:pPr>
            <a:r>
              <a:rPr lang="en-US" sz="2400" dirty="0" smtClean="0"/>
              <a:t>Poet’s throws light on his deep spiritual relationship with nature.</a:t>
            </a:r>
          </a:p>
          <a:p>
            <a:pPr>
              <a:buNone/>
            </a:pPr>
            <a:r>
              <a:rPr lang="en-US" sz="2400" dirty="0" smtClean="0"/>
              <a:t>Corporeal frame or physical body becomes dead or irrelevant but the inner eye or soul awakens.</a:t>
            </a:r>
          </a:p>
          <a:p>
            <a:pPr>
              <a:buNone/>
            </a:pPr>
            <a:endParaRPr lang="en-US" sz="2800" b="1" dirty="0"/>
          </a:p>
          <a:p>
            <a:pPr>
              <a:buNone/>
            </a:pP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While with an eye made quiet by the </a:t>
            </a:r>
            <a:r>
              <a:rPr lang="en-US" sz="2800" b="1" dirty="0" smtClean="0"/>
              <a:t>power</a:t>
            </a:r>
            <a:br>
              <a:rPr lang="en-US" sz="2800" b="1" dirty="0" smtClean="0"/>
            </a:br>
            <a:r>
              <a:rPr lang="en-US" sz="2800" b="1" dirty="0" smtClean="0"/>
              <a:t>Of harmony</a:t>
            </a:r>
            <a:r>
              <a:rPr lang="en-US" sz="2800" dirty="0" smtClean="0"/>
              <a:t>, and the deep </a:t>
            </a:r>
            <a:r>
              <a:rPr lang="en-US" sz="2800" b="1" dirty="0" smtClean="0"/>
              <a:t>power of joy</a:t>
            </a:r>
            <a:r>
              <a:rPr lang="en-US" sz="2800" dirty="0" smtClean="0"/>
              <a:t>,</a:t>
            </a:r>
            <a:br>
              <a:rPr lang="en-US" sz="2800" dirty="0" smtClean="0"/>
            </a:br>
            <a:r>
              <a:rPr lang="en-US" sz="2800" dirty="0" smtClean="0"/>
              <a:t>We see into the life of things.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‘eye made quite’ means that he is no longer aware of his surroundings</a:t>
            </a:r>
          </a:p>
          <a:p>
            <a:pPr>
              <a:buNone/>
            </a:pPr>
            <a:r>
              <a:rPr lang="en-US" sz="2800" dirty="0" smtClean="0"/>
              <a:t>poet becomes a mystic through power of meditation</a:t>
            </a:r>
          </a:p>
          <a:p>
            <a:pPr>
              <a:buNone/>
            </a:pPr>
            <a:r>
              <a:rPr lang="en-US" sz="2800" dirty="0" smtClean="0"/>
              <a:t>coupled with powers of ‘harmony’ with nature and ‘joy’ at this union with nature , he attains a spiritual status.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Yet oh, how oft,</a:t>
            </a:r>
          </a:p>
          <a:p>
            <a:pPr>
              <a:buNone/>
            </a:pPr>
            <a:r>
              <a:rPr lang="en-US" sz="2800" dirty="0" smtClean="0"/>
              <a:t>	In </a:t>
            </a:r>
            <a:r>
              <a:rPr lang="en-US" sz="2800" b="1" dirty="0" smtClean="0"/>
              <a:t>darkness</a:t>
            </a:r>
            <a:r>
              <a:rPr lang="en-US" sz="2800" dirty="0" smtClean="0"/>
              <a:t> and amid the many shapes</a:t>
            </a:r>
            <a:br>
              <a:rPr lang="en-US" sz="2800" dirty="0" smtClean="0"/>
            </a:br>
            <a:r>
              <a:rPr lang="en-US" sz="2800" dirty="0" smtClean="0"/>
              <a:t>Of </a:t>
            </a:r>
            <a:r>
              <a:rPr lang="en-US" sz="2800" b="1" dirty="0" smtClean="0"/>
              <a:t>joyless daylight</a:t>
            </a:r>
            <a:r>
              <a:rPr lang="en-US" sz="2800" dirty="0" smtClean="0"/>
              <a:t>; when the </a:t>
            </a:r>
            <a:r>
              <a:rPr lang="en-US" sz="2800" b="1" dirty="0" smtClean="0"/>
              <a:t>fretful stir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Unprofitable</a:t>
            </a:r>
            <a:r>
              <a:rPr lang="en-US" sz="2800" dirty="0" smtClean="0"/>
              <a:t>, and the </a:t>
            </a:r>
            <a:r>
              <a:rPr lang="en-US" sz="2800" b="1" dirty="0" smtClean="0"/>
              <a:t>fever of the world</a:t>
            </a:r>
            <a:r>
              <a:rPr lang="en-US" sz="2800" dirty="0" smtClean="0"/>
              <a:t>,</a:t>
            </a:r>
            <a:br>
              <a:rPr lang="en-US" sz="2800" dirty="0" smtClean="0"/>
            </a:br>
            <a:r>
              <a:rPr lang="en-US" sz="2800" dirty="0" smtClean="0"/>
              <a:t>Have hung upon the beatings of my heart — </a:t>
            </a:r>
          </a:p>
          <a:p>
            <a:pPr>
              <a:buNone/>
            </a:pPr>
            <a:r>
              <a:rPr lang="en-US" sz="2800" dirty="0" smtClean="0"/>
              <a:t>     </a:t>
            </a:r>
            <a:endParaRPr lang="en-US" sz="2800" dirty="0"/>
          </a:p>
          <a:p>
            <a:pPr>
              <a:buNone/>
            </a:pPr>
            <a:r>
              <a:rPr lang="en-US" sz="2800" dirty="0" smtClean="0"/>
              <a:t>‘fretful stir’ is disturbing noises of the world </a:t>
            </a:r>
          </a:p>
          <a:p>
            <a:pPr>
              <a:buNone/>
            </a:pPr>
            <a:r>
              <a:rPr lang="en-US" sz="2800" dirty="0" smtClean="0"/>
              <a:t>‘unprofitable’ as there are no gains</a:t>
            </a:r>
          </a:p>
          <a:p>
            <a:pPr>
              <a:buNone/>
            </a:pPr>
            <a:r>
              <a:rPr lang="en-US" sz="2800" dirty="0" smtClean="0"/>
              <a:t>‘fever of the world’ are materialistic obsessions of this world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How oft, in spirit, have I turned to thee,</a:t>
            </a:r>
            <a:br>
              <a:rPr lang="en-US" sz="2800" dirty="0" smtClean="0"/>
            </a:br>
            <a:r>
              <a:rPr lang="en-US" sz="2800" dirty="0" smtClean="0"/>
              <a:t>O </a:t>
            </a:r>
            <a:r>
              <a:rPr lang="en-US" sz="2800" b="1" dirty="0" smtClean="0"/>
              <a:t>sylvan </a:t>
            </a:r>
            <a:r>
              <a:rPr lang="en-US" sz="2800" b="1" dirty="0" err="1" smtClean="0"/>
              <a:t>Wye</a:t>
            </a:r>
            <a:r>
              <a:rPr lang="en-US" sz="2800" dirty="0" smtClean="0"/>
              <a:t>! thou wanderer thro' the woods,</a:t>
            </a:r>
            <a:br>
              <a:rPr lang="en-US" sz="2800" dirty="0" smtClean="0"/>
            </a:br>
            <a:r>
              <a:rPr lang="en-US" sz="2800" dirty="0" smtClean="0"/>
              <a:t>How often has my spirit turned to thee! </a:t>
            </a:r>
            <a:br>
              <a:rPr lang="en-US" sz="2800" dirty="0" smtClean="0"/>
            </a:b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‘sylvan </a:t>
            </a:r>
            <a:r>
              <a:rPr lang="en-US" sz="2800" dirty="0" err="1" smtClean="0"/>
              <a:t>wye</a:t>
            </a:r>
            <a:r>
              <a:rPr lang="en-US" sz="2800" dirty="0" smtClean="0"/>
              <a:t>’ – calls it a spirit,</a:t>
            </a:r>
          </a:p>
          <a:p>
            <a:pPr>
              <a:buNone/>
            </a:pPr>
            <a:r>
              <a:rPr lang="en-US" sz="2800" dirty="0" smtClean="0"/>
              <a:t>He compares the ‘fever of the world’ with the tranquility of the river </a:t>
            </a:r>
            <a:r>
              <a:rPr lang="en-US" sz="2800" dirty="0" err="1" smtClean="0"/>
              <a:t>Wye</a:t>
            </a:r>
            <a:r>
              <a:rPr lang="en-US" sz="2800" dirty="0" smtClean="0"/>
              <a:t>.</a:t>
            </a:r>
          </a:p>
          <a:p>
            <a:pPr>
              <a:buNone/>
            </a:pPr>
            <a:r>
              <a:rPr lang="en-US" sz="2800" dirty="0" smtClean="0"/>
              <a:t>Poet turned to </a:t>
            </a:r>
            <a:r>
              <a:rPr lang="en-US" sz="2800" dirty="0" err="1" smtClean="0"/>
              <a:t>Wye</a:t>
            </a:r>
            <a:r>
              <a:rPr lang="en-US" sz="2800" dirty="0" smtClean="0"/>
              <a:t> for inspiration and for meaning to life.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And </a:t>
            </a:r>
            <a:r>
              <a:rPr lang="en-US" sz="2800" b="1" dirty="0" smtClean="0"/>
              <a:t>now</a:t>
            </a:r>
            <a:r>
              <a:rPr lang="en-US" sz="2800" dirty="0" smtClean="0"/>
              <a:t>, with gleams of half-extinguished thought,</a:t>
            </a:r>
            <a:br>
              <a:rPr lang="en-US" sz="2800" dirty="0" smtClean="0"/>
            </a:br>
            <a:r>
              <a:rPr lang="en-US" sz="2800" dirty="0" smtClean="0"/>
              <a:t>With many recognitions dim and faint,</a:t>
            </a:r>
            <a:br>
              <a:rPr lang="en-US" sz="2800" dirty="0" smtClean="0"/>
            </a:br>
            <a:r>
              <a:rPr lang="en-US" sz="2800" dirty="0" smtClean="0"/>
              <a:t>And somewhat of a sad perplexity, The picture of the mind revives again: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Upon this second visit, Wordsworth says that his memories are revived again.</a:t>
            </a:r>
            <a:br>
              <a:rPr lang="en-US" sz="2800" dirty="0" smtClean="0"/>
            </a:b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While </a:t>
            </a:r>
            <a:r>
              <a:rPr lang="en-US" sz="2800" b="1" dirty="0" smtClean="0"/>
              <a:t>here</a:t>
            </a:r>
            <a:r>
              <a:rPr lang="en-US" sz="2800" dirty="0" smtClean="0"/>
              <a:t> I stand, not only with the sense</a:t>
            </a:r>
            <a:br>
              <a:rPr lang="en-US" sz="2800" dirty="0" smtClean="0"/>
            </a:br>
            <a:r>
              <a:rPr lang="en-US" sz="2800" dirty="0" smtClean="0"/>
              <a:t>Of </a:t>
            </a:r>
            <a:r>
              <a:rPr lang="en-US" sz="2800" b="1" dirty="0" smtClean="0"/>
              <a:t>present pleasure</a:t>
            </a:r>
            <a:r>
              <a:rPr lang="en-US" sz="2800" dirty="0" smtClean="0"/>
              <a:t>, but with pleasing thoughts</a:t>
            </a:r>
            <a:br>
              <a:rPr lang="en-US" sz="2800" dirty="0" smtClean="0"/>
            </a:br>
            <a:r>
              <a:rPr lang="en-US" sz="2800" dirty="0" smtClean="0"/>
              <a:t>That in this moment there </a:t>
            </a:r>
            <a:r>
              <a:rPr lang="en-US" sz="2800" b="1" dirty="0" smtClean="0"/>
              <a:t>is life and food</a:t>
            </a:r>
            <a:br>
              <a:rPr lang="en-US" sz="2800" b="1" dirty="0" smtClean="0"/>
            </a:br>
            <a:r>
              <a:rPr lang="en-US" sz="2800" b="1" dirty="0" smtClean="0"/>
              <a:t>For future years </a:t>
            </a: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Wordsworth’s belief that Nature is source of pleasure for all times to come.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And so I dare to hope,</a:t>
            </a:r>
            <a:br>
              <a:rPr lang="en-US" sz="2800" dirty="0" smtClean="0"/>
            </a:br>
            <a:r>
              <a:rPr lang="en-US" sz="2800" dirty="0" smtClean="0"/>
              <a:t>Though changed, no doubt, from what I was </a:t>
            </a:r>
            <a:r>
              <a:rPr lang="en-US" sz="2800" b="1" dirty="0" smtClean="0"/>
              <a:t>when first</a:t>
            </a:r>
            <a:br>
              <a:rPr lang="en-US" sz="2800" b="1" dirty="0" smtClean="0"/>
            </a:br>
            <a:r>
              <a:rPr lang="en-US" sz="2800" b="1" dirty="0" smtClean="0"/>
              <a:t>I came among these hills</a:t>
            </a:r>
            <a:r>
              <a:rPr lang="en-US" sz="2800" dirty="0" smtClean="0"/>
              <a:t>; when like a </a:t>
            </a:r>
            <a:r>
              <a:rPr lang="en-US" sz="2800" b="1" dirty="0" smtClean="0"/>
              <a:t>roe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I bounded o'er the mountains, by the sides</a:t>
            </a:r>
            <a:br>
              <a:rPr lang="en-US" sz="2800" dirty="0" smtClean="0"/>
            </a:br>
            <a:r>
              <a:rPr lang="en-US" sz="2800" dirty="0" smtClean="0"/>
              <a:t>Of the deep rivers, and the lonely streams,</a:t>
            </a:r>
            <a:br>
              <a:rPr lang="en-US" sz="2800" dirty="0" smtClean="0"/>
            </a:br>
            <a:r>
              <a:rPr lang="en-US" sz="2800" b="1" dirty="0" smtClean="0"/>
              <a:t>Wherever nature led: 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Wordsworth gives us flashback again.</a:t>
            </a:r>
          </a:p>
          <a:p>
            <a:pPr>
              <a:buNone/>
            </a:pPr>
            <a:r>
              <a:rPr lang="en-US" sz="2800" dirty="0" smtClean="0"/>
              <a:t>Like a ‘roe’ or deer, without thinking, he followed nature.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more like a man </a:t>
            </a:r>
          </a:p>
          <a:p>
            <a:pPr>
              <a:buNone/>
            </a:pPr>
            <a:r>
              <a:rPr lang="en-US" dirty="0" smtClean="0"/>
              <a:t>	Flying from something that he dreads, than one</a:t>
            </a:r>
            <a:br>
              <a:rPr lang="en-US" dirty="0" smtClean="0"/>
            </a:br>
            <a:r>
              <a:rPr lang="en-US" dirty="0" smtClean="0"/>
              <a:t>Who sought the thing he loved.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Nature sometimes filled him with fear.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For nature then</a:t>
            </a:r>
            <a:br>
              <a:rPr lang="en-US" dirty="0" smtClean="0"/>
            </a:br>
            <a:r>
              <a:rPr lang="en-US" dirty="0" smtClean="0"/>
              <a:t>(The </a:t>
            </a:r>
            <a:r>
              <a:rPr lang="en-US" b="1" dirty="0" smtClean="0"/>
              <a:t>coarser pleasures of my boyish days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And their glad animal movements all gone by)</a:t>
            </a:r>
            <a:br>
              <a:rPr lang="en-US" dirty="0" smtClean="0"/>
            </a:br>
            <a:r>
              <a:rPr lang="en-US" b="1" dirty="0" smtClean="0"/>
              <a:t>To me was all in all</a:t>
            </a:r>
            <a:r>
              <a:rPr lang="en-US" dirty="0" smtClean="0"/>
              <a:t>. —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‘all in all’- a passion and an appetite, filling up both his emotional and physical desires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I cannot paint</a:t>
            </a:r>
            <a:br>
              <a:rPr lang="en-US" sz="2800" dirty="0" smtClean="0"/>
            </a:br>
            <a:r>
              <a:rPr lang="en-US" sz="2800" dirty="0" smtClean="0"/>
              <a:t>What then I was. The sounding cataract</a:t>
            </a:r>
            <a:br>
              <a:rPr lang="en-US" sz="2800" dirty="0" smtClean="0"/>
            </a:br>
            <a:r>
              <a:rPr lang="en-US" sz="2800" dirty="0" smtClean="0"/>
              <a:t>Haunted me like </a:t>
            </a:r>
            <a:r>
              <a:rPr lang="en-US" sz="2800" b="1" dirty="0" smtClean="0"/>
              <a:t>a passion</a:t>
            </a:r>
            <a:r>
              <a:rPr lang="en-US" sz="2800" dirty="0" smtClean="0"/>
              <a:t>: the tall rock,</a:t>
            </a:r>
            <a:br>
              <a:rPr lang="en-US" sz="2800" dirty="0" smtClean="0"/>
            </a:br>
            <a:r>
              <a:rPr lang="en-US" sz="2800" dirty="0" smtClean="0"/>
              <a:t>The mountain, and the deep and gloomy wood,</a:t>
            </a:r>
            <a:br>
              <a:rPr lang="en-US" sz="2800" dirty="0" smtClean="0"/>
            </a:br>
            <a:r>
              <a:rPr lang="en-US" sz="2800" dirty="0" smtClean="0"/>
              <a:t>Their </a:t>
            </a:r>
            <a:r>
              <a:rPr lang="en-US" sz="2800" dirty="0" err="1" smtClean="0"/>
              <a:t>colours</a:t>
            </a:r>
            <a:r>
              <a:rPr lang="en-US" sz="2800" dirty="0" smtClean="0"/>
              <a:t> and their forms, were then to me</a:t>
            </a:r>
            <a:br>
              <a:rPr lang="en-US" sz="2800" dirty="0" smtClean="0"/>
            </a:br>
            <a:r>
              <a:rPr lang="en-US" sz="2800" b="1" dirty="0" smtClean="0"/>
              <a:t>An appetite</a:t>
            </a:r>
            <a:r>
              <a:rPr lang="en-US" sz="2800" dirty="0" smtClean="0"/>
              <a:t>; 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In the past, natural beauty attracted him.</a:t>
            </a:r>
            <a:endParaRPr lang="en-US" sz="2800" dirty="0"/>
          </a:p>
          <a:p>
            <a:pPr>
              <a:buNone/>
            </a:pPr>
            <a:r>
              <a:rPr lang="en-US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	a </a:t>
            </a:r>
            <a:r>
              <a:rPr lang="en-US" sz="2800" b="1" dirty="0" smtClean="0"/>
              <a:t>feeling</a:t>
            </a:r>
            <a:r>
              <a:rPr lang="en-US" sz="2800" dirty="0" smtClean="0"/>
              <a:t> and a </a:t>
            </a:r>
            <a:r>
              <a:rPr lang="en-US" sz="2800" b="1" dirty="0" smtClean="0"/>
              <a:t>love</a:t>
            </a:r>
            <a:r>
              <a:rPr lang="en-US" sz="2800" dirty="0" smtClean="0"/>
              <a:t>, </a:t>
            </a:r>
          </a:p>
          <a:p>
            <a:pPr>
              <a:buNone/>
            </a:pPr>
            <a:r>
              <a:rPr lang="en-US" sz="2800" dirty="0" smtClean="0"/>
              <a:t>	That had no need of a remoter charm,</a:t>
            </a:r>
            <a:br>
              <a:rPr lang="en-US" sz="2800" dirty="0" smtClean="0"/>
            </a:br>
            <a:r>
              <a:rPr lang="en-US" sz="2800" b="1" dirty="0" smtClean="0"/>
              <a:t>By thought supplied</a:t>
            </a:r>
            <a:r>
              <a:rPr lang="en-US" sz="2800" dirty="0" smtClean="0"/>
              <a:t>, nor any interest</a:t>
            </a:r>
            <a:br>
              <a:rPr lang="en-US" sz="2800" dirty="0" smtClean="0"/>
            </a:br>
            <a:r>
              <a:rPr lang="en-US" sz="2800" dirty="0" err="1" smtClean="0"/>
              <a:t>Unborrowed</a:t>
            </a:r>
            <a:r>
              <a:rPr lang="en-US" sz="2800" dirty="0" smtClean="0"/>
              <a:t> from the eye. —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Poet then was only emotionally attached to Nature and had no relationship at deeper level of thought.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That time </a:t>
            </a:r>
            <a:r>
              <a:rPr lang="en-US" sz="2800" dirty="0" smtClean="0"/>
              <a:t>is past,</a:t>
            </a:r>
            <a:br>
              <a:rPr lang="en-US" sz="2800" dirty="0" smtClean="0"/>
            </a:br>
            <a:r>
              <a:rPr lang="en-US" sz="2800" dirty="0" smtClean="0"/>
              <a:t>And all its aching joys are now no more,</a:t>
            </a:r>
            <a:br>
              <a:rPr lang="en-US" sz="2800" dirty="0" smtClean="0"/>
            </a:br>
            <a:r>
              <a:rPr lang="en-US" sz="2800" dirty="0" smtClean="0"/>
              <a:t>And all its dizzy raptures. 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The past with old feelings is no more.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Not for this</a:t>
            </a:r>
            <a:br>
              <a:rPr lang="en-US" sz="2800" dirty="0" smtClean="0"/>
            </a:br>
            <a:r>
              <a:rPr lang="en-US" sz="2800" dirty="0" smtClean="0"/>
              <a:t>Faint I, nor mourn nor murmur, </a:t>
            </a:r>
            <a:r>
              <a:rPr lang="en-US" sz="2800" b="1" dirty="0" smtClean="0"/>
              <a:t>other gifts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Have followed</a:t>
            </a:r>
            <a:r>
              <a:rPr lang="en-US" sz="2800" dirty="0" smtClean="0"/>
              <a:t>; for such loss, I would believe,</a:t>
            </a:r>
            <a:br>
              <a:rPr lang="en-US" sz="2800" dirty="0" smtClean="0"/>
            </a:br>
            <a:r>
              <a:rPr lang="en-US" sz="2800" dirty="0" smtClean="0"/>
              <a:t>Abundant recompense.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‘abundant recompense’- plenty of compensation</a:t>
            </a:r>
          </a:p>
          <a:p>
            <a:pPr>
              <a:buNone/>
            </a:pPr>
            <a:r>
              <a:rPr lang="en-US" sz="2800" dirty="0" smtClean="0"/>
              <a:t>Poet doesn’t regret the loss of his old relationship with Nature.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400" dirty="0" smtClean="0"/>
              <a:t>For I have learned</a:t>
            </a:r>
            <a:br>
              <a:rPr lang="en-US" sz="2400" dirty="0" smtClean="0"/>
            </a:br>
            <a:r>
              <a:rPr lang="en-US" sz="2400" dirty="0" smtClean="0"/>
              <a:t>To look on nature, not as in the hour</a:t>
            </a:r>
            <a:br>
              <a:rPr lang="en-US" sz="2400" dirty="0" smtClean="0"/>
            </a:br>
            <a:r>
              <a:rPr lang="en-US" sz="2400" dirty="0" smtClean="0"/>
              <a:t>Of </a:t>
            </a:r>
            <a:r>
              <a:rPr lang="en-US" sz="2400" b="1" dirty="0" smtClean="0"/>
              <a:t>thoughtless youth</a:t>
            </a:r>
            <a:r>
              <a:rPr lang="en-US" sz="2400" dirty="0" smtClean="0"/>
              <a:t>; but </a:t>
            </a:r>
            <a:r>
              <a:rPr lang="en-US" sz="2400" b="1" dirty="0" smtClean="0"/>
              <a:t>hearing oftentimes </a:t>
            </a:r>
          </a:p>
          <a:p>
            <a:pPr>
              <a:buNone/>
            </a:pPr>
            <a:r>
              <a:rPr lang="en-US" sz="2400" b="1" dirty="0" smtClean="0"/>
              <a:t>	The still, sad music of humanity,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Nor harsh nor grating, though of ample power</a:t>
            </a:r>
            <a:br>
              <a:rPr lang="en-US" sz="2400" dirty="0" smtClean="0"/>
            </a:br>
            <a:r>
              <a:rPr lang="en-US" sz="2400" dirty="0" smtClean="0"/>
              <a:t>To chasten and subdue. 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Wordsworth explains his new mature relationship with Nature: Nature connects him with fellow mankind</a:t>
            </a:r>
          </a:p>
          <a:p>
            <a:pPr>
              <a:buNone/>
            </a:pPr>
            <a:r>
              <a:rPr lang="en-US" sz="2400" dirty="0" smtClean="0"/>
              <a:t>A philosophic statement.</a:t>
            </a:r>
          </a:p>
          <a:p>
            <a:pPr>
              <a:buNone/>
            </a:pPr>
            <a:r>
              <a:rPr lang="en-US" sz="2400" dirty="0" smtClean="0"/>
              <a:t>‘grating’- irritating,    ‘chasten &amp; subdue’ – make humble &amp; calm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	And I have felt</a:t>
            </a:r>
            <a:br>
              <a:rPr lang="en-US" sz="2400" dirty="0" smtClean="0"/>
            </a:br>
            <a:r>
              <a:rPr lang="en-US" sz="2400" b="1" dirty="0" smtClean="0"/>
              <a:t>A presence</a:t>
            </a:r>
            <a:r>
              <a:rPr lang="en-US" sz="2400" dirty="0" smtClean="0"/>
              <a:t> that disturbs me with the joy</a:t>
            </a:r>
            <a:br>
              <a:rPr lang="en-US" sz="2400" dirty="0" smtClean="0"/>
            </a:br>
            <a:r>
              <a:rPr lang="en-US" sz="2400" dirty="0" smtClean="0"/>
              <a:t>Of</a:t>
            </a:r>
            <a:r>
              <a:rPr lang="en-US" sz="2400" b="1" dirty="0" smtClean="0"/>
              <a:t> elevated thoughts</a:t>
            </a:r>
            <a:r>
              <a:rPr lang="en-US" sz="2400" dirty="0" smtClean="0"/>
              <a:t>; a </a:t>
            </a:r>
            <a:r>
              <a:rPr lang="en-US" sz="2400" b="1" dirty="0" smtClean="0"/>
              <a:t>sense sublime</a:t>
            </a:r>
            <a:br>
              <a:rPr lang="en-US" sz="2400" b="1" dirty="0" smtClean="0"/>
            </a:br>
            <a:r>
              <a:rPr lang="en-US" sz="2400" dirty="0" smtClean="0"/>
              <a:t>Of something far more deeply interfused,</a:t>
            </a:r>
            <a:br>
              <a:rPr lang="en-US" sz="2400" dirty="0" smtClean="0"/>
            </a:br>
            <a:r>
              <a:rPr lang="en-US" sz="2400" dirty="0" smtClean="0"/>
              <a:t>Whose </a:t>
            </a:r>
            <a:r>
              <a:rPr lang="en-US" sz="2400" b="1" dirty="0" smtClean="0"/>
              <a:t>dwelling </a:t>
            </a:r>
            <a:r>
              <a:rPr lang="en-US" sz="2400" dirty="0" smtClean="0"/>
              <a:t>is the light of setting suns,</a:t>
            </a:r>
            <a:br>
              <a:rPr lang="en-US" sz="2400" dirty="0" smtClean="0"/>
            </a:br>
            <a:r>
              <a:rPr lang="en-US" sz="2400" dirty="0" smtClean="0"/>
              <a:t>And the round ocean and the living air,</a:t>
            </a:r>
            <a:br>
              <a:rPr lang="en-US" sz="2400" dirty="0" smtClean="0"/>
            </a:br>
            <a:r>
              <a:rPr lang="en-US" sz="2400" dirty="0" smtClean="0"/>
              <a:t>And the blue sky, and in the mind of man; 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 smtClean="0"/>
              <a:t>Wordsworth’s Pantheism: a spiritual relationship with Nature</a:t>
            </a:r>
          </a:p>
          <a:p>
            <a:pPr>
              <a:buNone/>
            </a:pPr>
            <a:r>
              <a:rPr lang="en-US" sz="2400" dirty="0" smtClean="0"/>
              <a:t>Nature is a Spirit, a Deity, and is Omnipresent.</a:t>
            </a:r>
            <a:br>
              <a:rPr lang="en-US" sz="2400" dirty="0" smtClean="0"/>
            </a:b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A motion and a spirit, </a:t>
            </a:r>
            <a:r>
              <a:rPr lang="en-US" sz="2800" b="1" dirty="0" smtClean="0"/>
              <a:t>that impels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All</a:t>
            </a:r>
            <a:r>
              <a:rPr lang="en-US" sz="2800" dirty="0" smtClean="0"/>
              <a:t> thinking things, </a:t>
            </a:r>
            <a:r>
              <a:rPr lang="en-US" sz="2800" b="1" dirty="0" smtClean="0"/>
              <a:t>all</a:t>
            </a:r>
            <a:r>
              <a:rPr lang="en-US" sz="2800" dirty="0" smtClean="0"/>
              <a:t> objects of </a:t>
            </a:r>
            <a:r>
              <a:rPr lang="en-US" sz="2800" b="1" dirty="0" smtClean="0"/>
              <a:t>all</a:t>
            </a:r>
            <a:r>
              <a:rPr lang="en-US" sz="2800" dirty="0" smtClean="0"/>
              <a:t> thought,</a:t>
            </a:r>
            <a:br>
              <a:rPr lang="en-US" sz="2800" dirty="0" smtClean="0"/>
            </a:br>
            <a:r>
              <a:rPr lang="en-US" sz="2800" dirty="0" smtClean="0"/>
              <a:t>And rolls through </a:t>
            </a:r>
            <a:r>
              <a:rPr lang="en-US" sz="2800" b="1" dirty="0" smtClean="0"/>
              <a:t>all things. </a:t>
            </a:r>
            <a:endParaRPr lang="en-US" sz="2400" dirty="0" smtClean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dirty="0" smtClean="0"/>
              <a:t>This spirit is everywhere, surrounding us , filling us, binding us, and the universe together.</a:t>
            </a:r>
          </a:p>
          <a:p>
            <a:pPr>
              <a:buNone/>
            </a:pPr>
            <a:r>
              <a:rPr lang="en-US" dirty="0" smtClean="0"/>
              <a:t>It connects everything.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Therefore am I </a:t>
            </a:r>
            <a:r>
              <a:rPr lang="en-US" sz="2800" b="1" dirty="0" smtClean="0"/>
              <a:t>still</a:t>
            </a:r>
            <a:br>
              <a:rPr lang="en-US" sz="2800" b="1" dirty="0" smtClean="0"/>
            </a:br>
            <a:r>
              <a:rPr lang="en-US" sz="2800" b="1" dirty="0" smtClean="0"/>
              <a:t>A lover </a:t>
            </a:r>
            <a:r>
              <a:rPr lang="en-US" sz="2800" dirty="0" smtClean="0"/>
              <a:t>of the meadows and the woods,</a:t>
            </a:r>
            <a:br>
              <a:rPr lang="en-US" sz="2800" dirty="0" smtClean="0"/>
            </a:br>
            <a:r>
              <a:rPr lang="en-US" sz="2800" dirty="0" smtClean="0"/>
              <a:t>And mountains; and </a:t>
            </a:r>
            <a:r>
              <a:rPr lang="en-US" sz="2800" b="1" dirty="0" smtClean="0"/>
              <a:t>of all </a:t>
            </a:r>
            <a:r>
              <a:rPr lang="en-US" sz="2800" dirty="0" smtClean="0"/>
              <a:t>that we behold</a:t>
            </a:r>
            <a:br>
              <a:rPr lang="en-US" sz="2800" dirty="0" smtClean="0"/>
            </a:br>
            <a:r>
              <a:rPr lang="en-US" sz="2800" dirty="0" smtClean="0"/>
              <a:t>From this green earth; </a:t>
            </a:r>
            <a:r>
              <a:rPr lang="en-US" sz="2800" b="1" dirty="0" smtClean="0"/>
              <a:t>of all </a:t>
            </a:r>
            <a:r>
              <a:rPr lang="en-US" sz="2800" dirty="0" smtClean="0"/>
              <a:t>the mighty world</a:t>
            </a:r>
            <a:br>
              <a:rPr lang="en-US" sz="2800" dirty="0" smtClean="0"/>
            </a:br>
            <a:r>
              <a:rPr lang="en-US" sz="2800" dirty="0" smtClean="0"/>
              <a:t>of eye, and ear, — both what they half create,</a:t>
            </a:r>
            <a:br>
              <a:rPr lang="en-US" sz="2800" dirty="0" smtClean="0"/>
            </a:br>
            <a:r>
              <a:rPr lang="en-US" sz="2800" dirty="0" smtClean="0"/>
              <a:t>And what perceive; well pleased </a:t>
            </a:r>
            <a:r>
              <a:rPr lang="en-US" sz="2800" b="1" dirty="0" smtClean="0"/>
              <a:t>to </a:t>
            </a:r>
            <a:r>
              <a:rPr lang="en-US" sz="2800" b="1" dirty="0" err="1" smtClean="0"/>
              <a:t>recognise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In nature and the language of the sense </a:t>
            </a:r>
          </a:p>
          <a:p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Poet moves from sensual pleasures to thoughtful relationship with Nature.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The anchor </a:t>
            </a:r>
            <a:r>
              <a:rPr lang="en-US" sz="2800" dirty="0" smtClean="0"/>
              <a:t>of my purest thoughts, </a:t>
            </a:r>
            <a:r>
              <a:rPr lang="en-US" sz="2800" b="1" dirty="0" smtClean="0"/>
              <a:t>the nurse</a:t>
            </a:r>
            <a:r>
              <a:rPr lang="en-US" sz="2800" dirty="0" smtClean="0"/>
              <a:t>,</a:t>
            </a:r>
            <a:br>
              <a:rPr lang="en-US" sz="2800" dirty="0" smtClean="0"/>
            </a:br>
            <a:r>
              <a:rPr lang="en-US" sz="2800" b="1" dirty="0" smtClean="0"/>
              <a:t>The guide, the guardian </a:t>
            </a:r>
            <a:r>
              <a:rPr lang="en-US" sz="2800" dirty="0" smtClean="0"/>
              <a:t>of my heart, and </a:t>
            </a:r>
            <a:r>
              <a:rPr lang="en-US" sz="2800" b="1" dirty="0" smtClean="0"/>
              <a:t>soul</a:t>
            </a:r>
            <a:r>
              <a:rPr lang="en-US" sz="2800" dirty="0" smtClean="0"/>
              <a:t> Of all my moral being.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Wordsworth’s deepening relationship with Nature,</a:t>
            </a:r>
          </a:p>
          <a:p>
            <a:pPr>
              <a:buNone/>
            </a:pPr>
            <a:r>
              <a:rPr lang="en-US" sz="2800" dirty="0" smtClean="0"/>
              <a:t>His thoughtless relationship with Nature is now over and he is now consciously in love with Nature as he knows its powers.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Nor perchance,</a:t>
            </a:r>
            <a:br>
              <a:rPr lang="en-US" dirty="0" smtClean="0"/>
            </a:br>
            <a:r>
              <a:rPr lang="en-US" dirty="0" smtClean="0"/>
              <a:t>If I were not thus taught, should I the more</a:t>
            </a:r>
            <a:br>
              <a:rPr lang="en-US" dirty="0" smtClean="0"/>
            </a:br>
            <a:r>
              <a:rPr lang="en-US" dirty="0" smtClean="0"/>
              <a:t>Suffer my genial spirits to decay: </a:t>
            </a:r>
            <a:br>
              <a:rPr lang="en-US" dirty="0" smtClean="0"/>
            </a:br>
            <a:endParaRPr lang="en-US" dirty="0" smtClean="0"/>
          </a:p>
          <a:p>
            <a:pPr>
              <a:buNone/>
            </a:pPr>
            <a:r>
              <a:rPr lang="en-US" dirty="0" smtClean="0"/>
              <a:t>Poet wonders what would have happened to him if he didn’t recognize nature’s blessings!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For </a:t>
            </a:r>
            <a:r>
              <a:rPr lang="en-US" sz="2800" b="1" dirty="0" smtClean="0"/>
              <a:t>thou art with me </a:t>
            </a:r>
            <a:r>
              <a:rPr lang="en-US" sz="2800" dirty="0" smtClean="0"/>
              <a:t>here upon the banks</a:t>
            </a:r>
            <a:br>
              <a:rPr lang="en-US" sz="2800" dirty="0" smtClean="0"/>
            </a:br>
            <a:r>
              <a:rPr lang="en-US" sz="2800" dirty="0" smtClean="0"/>
              <a:t>Of this fair river; </a:t>
            </a:r>
            <a:r>
              <a:rPr lang="en-US" sz="2800" b="1" dirty="0" smtClean="0"/>
              <a:t>thou my dearest Friend</a:t>
            </a:r>
            <a:r>
              <a:rPr lang="en-US" sz="2800" dirty="0" smtClean="0"/>
              <a:t>,</a:t>
            </a:r>
            <a:br>
              <a:rPr lang="en-US" sz="2800" dirty="0" smtClean="0"/>
            </a:br>
            <a:r>
              <a:rPr lang="en-US" sz="2800" b="1" dirty="0" smtClean="0"/>
              <a:t>My dear, dear Friend </a:t>
            </a: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Dorothy is introduced here, as a friend.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	and </a:t>
            </a:r>
            <a:r>
              <a:rPr lang="en-US" sz="2800" b="1" dirty="0" smtClean="0"/>
              <a:t>in thy voice </a:t>
            </a:r>
            <a:r>
              <a:rPr lang="en-US" sz="2800" dirty="0" smtClean="0"/>
              <a:t>I catch</a:t>
            </a:r>
            <a:br>
              <a:rPr lang="en-US" sz="2800" dirty="0" smtClean="0"/>
            </a:br>
            <a:r>
              <a:rPr lang="en-US" sz="2800" dirty="0" smtClean="0"/>
              <a:t>The language of my former heart, and read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my former pleasures in the shooting </a:t>
            </a:r>
            <a:br>
              <a:rPr lang="en-US" sz="2800" dirty="0" smtClean="0"/>
            </a:br>
            <a:r>
              <a:rPr lang="en-US" sz="2800" dirty="0" smtClean="0"/>
              <a:t>Of </a:t>
            </a:r>
            <a:r>
              <a:rPr lang="en-US" sz="2800" b="1" dirty="0" smtClean="0"/>
              <a:t>thy wild eyes</a:t>
            </a:r>
            <a:r>
              <a:rPr lang="en-US" sz="2800" dirty="0" smtClean="0"/>
              <a:t>. Oh! yet a little while</a:t>
            </a:r>
            <a:br>
              <a:rPr lang="en-US" sz="2800" dirty="0" smtClean="0"/>
            </a:br>
            <a:r>
              <a:rPr lang="en-US" sz="2800" dirty="0" smtClean="0"/>
              <a:t>May I behold in thee what I was once, </a:t>
            </a:r>
          </a:p>
          <a:p>
            <a:pPr>
              <a:buNone/>
            </a:pPr>
            <a:r>
              <a:rPr lang="en-US" sz="2800" dirty="0" smtClean="0"/>
              <a:t>	My dear, dear Sister!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In her youth, Wordsworth finds his former pleasures.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	</a:t>
            </a:r>
            <a:r>
              <a:rPr lang="en-US" sz="2800" dirty="0" smtClean="0"/>
              <a:t>and this prayer I make,</a:t>
            </a:r>
            <a:br>
              <a:rPr lang="en-US" sz="2800" dirty="0" smtClean="0"/>
            </a:br>
            <a:r>
              <a:rPr lang="en-US" sz="2800" dirty="0" smtClean="0"/>
              <a:t>Knowing that </a:t>
            </a:r>
            <a:r>
              <a:rPr lang="en-US" sz="2800" b="1" dirty="0" smtClean="0"/>
              <a:t>Nature never did betray</a:t>
            </a:r>
            <a:br>
              <a:rPr lang="en-US" sz="2800" b="1" dirty="0" smtClean="0"/>
            </a:br>
            <a:r>
              <a:rPr lang="en-US" sz="2800" b="1" dirty="0" smtClean="0"/>
              <a:t>The heart that loved her;</a:t>
            </a:r>
            <a:r>
              <a:rPr lang="en-US" sz="2800" dirty="0" smtClean="0"/>
              <a:t> 'tis her privilege,</a:t>
            </a:r>
            <a:br>
              <a:rPr lang="en-US" sz="2800" dirty="0" smtClean="0"/>
            </a:br>
            <a:r>
              <a:rPr lang="en-US" sz="2800" dirty="0" smtClean="0"/>
              <a:t>Through all the years of this our life, to </a:t>
            </a:r>
            <a:r>
              <a:rPr lang="en-US" sz="2800" b="1" dirty="0" smtClean="0"/>
              <a:t>lead</a:t>
            </a:r>
            <a:br>
              <a:rPr lang="en-US" sz="2800" b="1" dirty="0" smtClean="0"/>
            </a:br>
            <a:r>
              <a:rPr lang="en-US" sz="2800" b="1" dirty="0" smtClean="0"/>
              <a:t>From joy to joy: </a:t>
            </a:r>
            <a:endParaRPr lang="en-US" sz="2800" dirty="0" smtClean="0"/>
          </a:p>
          <a:p>
            <a:pPr>
              <a:buNone/>
            </a:pPr>
            <a:endParaRPr lang="en-US" sz="2800" b="1" dirty="0"/>
          </a:p>
          <a:p>
            <a:pPr>
              <a:buNone/>
            </a:pPr>
            <a:r>
              <a:rPr lang="en-US" sz="2800" dirty="0" smtClean="0"/>
              <a:t>Because Nature never betrays, it always gives joy.</a:t>
            </a:r>
          </a:p>
          <a:p>
            <a:pPr>
              <a:buNone/>
            </a:pPr>
            <a:r>
              <a:rPr lang="en-US" sz="2800" dirty="0" smtClean="0"/>
              <a:t>Nature personified as guide.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for </a:t>
            </a:r>
            <a:r>
              <a:rPr lang="en-US" sz="2800" b="1" dirty="0" smtClean="0"/>
              <a:t>she</a:t>
            </a:r>
            <a:r>
              <a:rPr lang="en-US" sz="2800" dirty="0" smtClean="0"/>
              <a:t> can </a:t>
            </a:r>
            <a:r>
              <a:rPr lang="en-US" sz="2800" b="1" dirty="0" smtClean="0"/>
              <a:t>so inform</a:t>
            </a:r>
            <a:br>
              <a:rPr lang="en-US" sz="2800" b="1" dirty="0" smtClean="0"/>
            </a:br>
            <a:r>
              <a:rPr lang="en-US" sz="2800" dirty="0" smtClean="0"/>
              <a:t>The mind that is within us, </a:t>
            </a:r>
            <a:r>
              <a:rPr lang="en-US" sz="2800" b="1" dirty="0" smtClean="0"/>
              <a:t>so impress</a:t>
            </a:r>
            <a:br>
              <a:rPr lang="en-US" sz="2800" b="1" dirty="0" smtClean="0"/>
            </a:br>
            <a:r>
              <a:rPr lang="en-US" sz="2800" dirty="0" smtClean="0"/>
              <a:t>With quietness and beauty, and </a:t>
            </a:r>
            <a:r>
              <a:rPr lang="en-US" sz="2800" b="1" dirty="0" smtClean="0"/>
              <a:t>so feed</a:t>
            </a:r>
            <a:br>
              <a:rPr lang="en-US" sz="2800" b="1" dirty="0" smtClean="0"/>
            </a:br>
            <a:r>
              <a:rPr lang="en-US" sz="2800" dirty="0" smtClean="0"/>
              <a:t>With lofty thoughts,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Different roles of Nature: a teacher, a nurse and as an art.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400" dirty="0" smtClean="0"/>
              <a:t>that neither </a:t>
            </a:r>
            <a:r>
              <a:rPr lang="en-US" sz="2400" b="1" dirty="0" smtClean="0"/>
              <a:t>evil tongues</a:t>
            </a:r>
            <a:r>
              <a:rPr lang="en-US" sz="2400" dirty="0" smtClean="0"/>
              <a:t>,</a:t>
            </a:r>
            <a:br>
              <a:rPr lang="en-US" sz="2400" dirty="0" smtClean="0"/>
            </a:br>
            <a:r>
              <a:rPr lang="en-US" sz="2400" b="1" dirty="0" smtClean="0"/>
              <a:t>Rash judgments</a:t>
            </a:r>
            <a:r>
              <a:rPr lang="en-US" sz="2400" dirty="0" smtClean="0"/>
              <a:t>, nor the </a:t>
            </a:r>
            <a:r>
              <a:rPr lang="en-US" sz="2400" b="1" dirty="0" smtClean="0"/>
              <a:t>sneers of selfish men,</a:t>
            </a:r>
            <a:br>
              <a:rPr lang="en-US" sz="2400" b="1" dirty="0" smtClean="0"/>
            </a:br>
            <a:r>
              <a:rPr lang="en-US" sz="2400" dirty="0" smtClean="0"/>
              <a:t>Nor </a:t>
            </a:r>
            <a:r>
              <a:rPr lang="en-US" sz="2400" b="1" dirty="0" smtClean="0"/>
              <a:t>greetings where no kindness </a:t>
            </a:r>
            <a:r>
              <a:rPr lang="en-US" sz="2400" dirty="0" smtClean="0"/>
              <a:t>is, nor all</a:t>
            </a:r>
          </a:p>
          <a:p>
            <a:pPr>
              <a:buNone/>
            </a:pPr>
            <a:r>
              <a:rPr lang="en-US" sz="2400" dirty="0" smtClean="0"/>
              <a:t>	The </a:t>
            </a:r>
            <a:r>
              <a:rPr lang="en-US" sz="2400" b="1" dirty="0" smtClean="0"/>
              <a:t>dreary intercourse of daily life</a:t>
            </a:r>
            <a:r>
              <a:rPr lang="en-US" sz="2400" dirty="0" smtClean="0"/>
              <a:t>,</a:t>
            </a:r>
            <a:br>
              <a:rPr lang="en-US" sz="2400" dirty="0" smtClean="0"/>
            </a:br>
            <a:r>
              <a:rPr lang="en-US" sz="2400" dirty="0" smtClean="0"/>
              <a:t>Shall </a:t>
            </a:r>
            <a:r>
              <a:rPr lang="en-US" sz="2400" dirty="0" err="1" smtClean="0"/>
              <a:t>e'er</a:t>
            </a:r>
            <a:r>
              <a:rPr lang="en-US" sz="2400" dirty="0" smtClean="0"/>
              <a:t> prevail against us, or disturb</a:t>
            </a:r>
            <a:br>
              <a:rPr lang="en-US" sz="2400" dirty="0" smtClean="0"/>
            </a:br>
            <a:r>
              <a:rPr lang="en-US" sz="2400" dirty="0" smtClean="0"/>
              <a:t>Our cheerful faith, that all which we behold</a:t>
            </a:r>
            <a:br>
              <a:rPr lang="en-US" sz="2400" dirty="0" smtClean="0"/>
            </a:br>
            <a:r>
              <a:rPr lang="en-US" sz="2400" dirty="0" smtClean="0"/>
              <a:t>Is full of blessings. 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 smtClean="0"/>
              <a:t>Nature protects us from every mischief, and prevents our hearts from being polluted or corrupted.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	</a:t>
            </a:r>
            <a:r>
              <a:rPr lang="en-US" sz="2800" dirty="0" smtClean="0"/>
              <a:t>Therefore let </a:t>
            </a:r>
            <a:r>
              <a:rPr lang="en-US" sz="2800" b="1" dirty="0" smtClean="0"/>
              <a:t>the moon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Shine on thee in thy solitary walk;</a:t>
            </a:r>
            <a:br>
              <a:rPr lang="en-US" sz="2800" dirty="0" smtClean="0"/>
            </a:br>
            <a:r>
              <a:rPr lang="en-US" sz="2800" dirty="0" smtClean="0"/>
              <a:t>And let the </a:t>
            </a:r>
            <a:r>
              <a:rPr lang="en-US" sz="2800" b="1" dirty="0" smtClean="0"/>
              <a:t>misty mountain-winds </a:t>
            </a:r>
            <a:r>
              <a:rPr lang="en-US" sz="2800" dirty="0" smtClean="0"/>
              <a:t>be free</a:t>
            </a:r>
            <a:br>
              <a:rPr lang="en-US" sz="2800" dirty="0" smtClean="0"/>
            </a:br>
            <a:r>
              <a:rPr lang="en-US" sz="2800" dirty="0" smtClean="0"/>
              <a:t>To blow against thee: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Wordsworth’s love for his sister.</a:t>
            </a:r>
          </a:p>
          <a:p>
            <a:pPr>
              <a:buNone/>
            </a:pPr>
            <a:r>
              <a:rPr lang="en-US" sz="2800" dirty="0" smtClean="0"/>
              <a:t>Tells her to seek Nature’s blessings, and experience Nature like his former days.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	and</a:t>
            </a:r>
            <a:r>
              <a:rPr lang="en-US" sz="2400" b="1" dirty="0" smtClean="0"/>
              <a:t>, in after years</a:t>
            </a:r>
            <a:r>
              <a:rPr lang="en-US" sz="2400" dirty="0" smtClean="0"/>
              <a:t>,</a:t>
            </a:r>
            <a:br>
              <a:rPr lang="en-US" sz="2400" dirty="0" smtClean="0"/>
            </a:br>
            <a:r>
              <a:rPr lang="en-US" sz="2400" dirty="0" smtClean="0"/>
              <a:t>When these wild ecstasies shall be matured</a:t>
            </a:r>
            <a:br>
              <a:rPr lang="en-US" sz="2400" dirty="0" smtClean="0"/>
            </a:br>
            <a:r>
              <a:rPr lang="en-US" sz="2400" dirty="0" smtClean="0"/>
              <a:t>Into a sober pleasure; when thy mind</a:t>
            </a:r>
            <a:br>
              <a:rPr lang="en-US" sz="2400" dirty="0" smtClean="0"/>
            </a:br>
            <a:r>
              <a:rPr lang="en-US" sz="2400" dirty="0" smtClean="0"/>
              <a:t>Shall be a mansion for all lovely forms, 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b="1" dirty="0" smtClean="0"/>
              <a:t>Thy memory be as a dwelling-place</a:t>
            </a:r>
            <a:br>
              <a:rPr lang="en-US" sz="2400" b="1" dirty="0" smtClean="0"/>
            </a:br>
            <a:r>
              <a:rPr lang="en-US" sz="2400" b="1" dirty="0" smtClean="0"/>
              <a:t>For all sweet sounds and harmonies; </a:t>
            </a:r>
          </a:p>
          <a:p>
            <a:pPr>
              <a:buNone/>
            </a:pPr>
            <a:r>
              <a:rPr lang="en-US" sz="2400" dirty="0" smtClean="0"/>
              <a:t> 	</a:t>
            </a:r>
            <a:endParaRPr lang="en-US" sz="2400" dirty="0"/>
          </a:p>
          <a:p>
            <a:pPr>
              <a:buNone/>
            </a:pPr>
            <a:r>
              <a:rPr lang="en-US" sz="2400" dirty="0" smtClean="0"/>
              <a:t>He believes that later she too will find mature pleasures.</a:t>
            </a:r>
          </a:p>
          <a:p>
            <a:pPr>
              <a:buNone/>
            </a:pPr>
            <a:r>
              <a:rPr lang="en-US" sz="2400" dirty="0" smtClean="0"/>
              <a:t>‘mind a mansion for lovely forms’ – store house of beauteous forms</a:t>
            </a:r>
          </a:p>
          <a:p>
            <a:pPr>
              <a:buNone/>
            </a:pPr>
            <a:r>
              <a:rPr lang="en-US" sz="2400" dirty="0" smtClean="0"/>
              <a:t>Connects the mind and the memory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oh! then,</a:t>
            </a:r>
            <a:br>
              <a:rPr lang="en-US" sz="2800" dirty="0" smtClean="0"/>
            </a:br>
            <a:r>
              <a:rPr lang="en-US" sz="2800" dirty="0" smtClean="0"/>
              <a:t>If solitude, or fear, or pain, or grief,</a:t>
            </a:r>
            <a:br>
              <a:rPr lang="en-US" sz="2800" dirty="0" smtClean="0"/>
            </a:br>
            <a:r>
              <a:rPr lang="en-US" sz="2800" dirty="0" smtClean="0"/>
              <a:t>Should be thy portion, with what </a:t>
            </a:r>
            <a:r>
              <a:rPr lang="en-US" sz="2800" b="1" dirty="0" smtClean="0"/>
              <a:t>healing thoughts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Of tender joy wilt thou remember me,</a:t>
            </a:r>
            <a:br>
              <a:rPr lang="en-US" sz="2800" dirty="0" smtClean="0"/>
            </a:br>
            <a:r>
              <a:rPr lang="en-US" sz="2800" dirty="0" smtClean="0"/>
              <a:t>And these my exhortations! </a:t>
            </a:r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 smtClean="0"/>
              <a:t>These present joys will always give her strength</a:t>
            </a:r>
            <a:endParaRPr lang="en-US" sz="2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	Nor, perchance — </a:t>
            </a:r>
            <a:br>
              <a:rPr lang="en-US" sz="2400" dirty="0" smtClean="0"/>
            </a:br>
            <a:r>
              <a:rPr lang="en-US" sz="2400" dirty="0" smtClean="0"/>
              <a:t>If I should be where I no more can hear</a:t>
            </a:r>
            <a:br>
              <a:rPr lang="en-US" sz="2400" dirty="0" smtClean="0"/>
            </a:br>
            <a:r>
              <a:rPr lang="en-US" sz="2400" dirty="0" smtClean="0"/>
              <a:t>Thy voice, nor catch from thy wild eyes these gleams</a:t>
            </a:r>
            <a:br>
              <a:rPr lang="en-US" sz="2400" dirty="0" smtClean="0"/>
            </a:br>
            <a:r>
              <a:rPr lang="en-US" sz="2400" dirty="0" smtClean="0"/>
              <a:t>Of past existence — wilt thou then forget</a:t>
            </a:r>
            <a:br>
              <a:rPr lang="en-US" sz="2400" dirty="0" smtClean="0"/>
            </a:br>
            <a:r>
              <a:rPr lang="en-US" sz="2400" dirty="0" smtClean="0"/>
              <a:t>That on </a:t>
            </a:r>
            <a:r>
              <a:rPr lang="en-US" sz="2400" b="1" dirty="0" smtClean="0"/>
              <a:t>the banks of this delightful stream 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b="1" dirty="0" smtClean="0"/>
              <a:t>We stood together</a:t>
            </a:r>
            <a:r>
              <a:rPr lang="en-US" sz="2400" dirty="0" smtClean="0"/>
              <a:t>; 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 smtClean="0"/>
              <a:t>Wordsworth asks her to remember him even when he is no more.</a:t>
            </a:r>
          </a:p>
          <a:p>
            <a:pPr>
              <a:buNone/>
            </a:pPr>
            <a:r>
              <a:rPr lang="en-US" sz="2400" dirty="0" smtClean="0"/>
              <a:t>	</a:t>
            </a:r>
            <a:endParaRPr lang="en-US" sz="2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and that </a:t>
            </a:r>
            <a:r>
              <a:rPr lang="en-US" sz="2800" b="1" dirty="0" smtClean="0"/>
              <a:t>I</a:t>
            </a:r>
            <a:r>
              <a:rPr lang="en-US" sz="2800" dirty="0" smtClean="0"/>
              <a:t>, so long</a:t>
            </a:r>
            <a:br>
              <a:rPr lang="en-US" sz="2800" dirty="0" smtClean="0"/>
            </a:br>
            <a:r>
              <a:rPr lang="en-US" sz="2800" dirty="0" smtClean="0"/>
              <a:t>A </a:t>
            </a:r>
            <a:r>
              <a:rPr lang="en-US" sz="2800" b="1" dirty="0" smtClean="0"/>
              <a:t>worshipper of Nature</a:t>
            </a:r>
            <a:r>
              <a:rPr lang="en-US" sz="2800" dirty="0" smtClean="0"/>
              <a:t>, hither came</a:t>
            </a:r>
            <a:br>
              <a:rPr lang="en-US" sz="2800" dirty="0" smtClean="0"/>
            </a:br>
            <a:r>
              <a:rPr lang="en-US" sz="2800" dirty="0" smtClean="0"/>
              <a:t>Unwearied in that service: rather say</a:t>
            </a:r>
            <a:br>
              <a:rPr lang="en-US" sz="2800" dirty="0" smtClean="0"/>
            </a:br>
            <a:r>
              <a:rPr lang="en-US" sz="2800" b="1" dirty="0" smtClean="0"/>
              <a:t>With warmer love </a:t>
            </a:r>
            <a:r>
              <a:rPr lang="en-US" sz="2800" dirty="0" smtClean="0"/>
              <a:t>—oh! with far deeper zeal</a:t>
            </a:r>
            <a:br>
              <a:rPr lang="en-US" sz="2800" dirty="0" smtClean="0"/>
            </a:br>
            <a:r>
              <a:rPr lang="en-US" sz="2800" dirty="0" smtClean="0"/>
              <a:t>Of </a:t>
            </a:r>
            <a:r>
              <a:rPr lang="en-US" sz="2800" b="1" dirty="0" smtClean="0"/>
              <a:t>holier love</a:t>
            </a:r>
            <a:r>
              <a:rPr lang="en-US" sz="2800" dirty="0" smtClean="0"/>
              <a:t>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Poet declares himself a ‘worshipper of Nature’ </a:t>
            </a:r>
          </a:p>
          <a:p>
            <a:pPr>
              <a:buNone/>
            </a:pPr>
            <a:r>
              <a:rPr lang="en-US" sz="2800" dirty="0" smtClean="0"/>
              <a:t>He came here in servitude and in knowledge of Nature’s immense blessings.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	Nor wilt thou then forget,</a:t>
            </a:r>
            <a:br>
              <a:rPr lang="en-US" sz="2400" dirty="0" smtClean="0"/>
            </a:br>
            <a:r>
              <a:rPr lang="en-US" sz="2400" dirty="0" smtClean="0"/>
              <a:t>That after many wanderings, many years</a:t>
            </a:r>
            <a:br>
              <a:rPr lang="en-US" sz="2400" dirty="0" smtClean="0"/>
            </a:br>
            <a:r>
              <a:rPr lang="en-US" sz="2400" dirty="0" smtClean="0"/>
              <a:t>Of absence, these steep woods and lofty cliffs,</a:t>
            </a:r>
            <a:br>
              <a:rPr lang="en-US" sz="2400" dirty="0" smtClean="0"/>
            </a:br>
            <a:r>
              <a:rPr lang="en-US" sz="2400" dirty="0" smtClean="0"/>
              <a:t>And this green pastoral landscape, </a:t>
            </a:r>
            <a:r>
              <a:rPr lang="en-US" sz="2400" b="1" dirty="0" smtClean="0"/>
              <a:t>were to me</a:t>
            </a:r>
            <a:br>
              <a:rPr lang="en-US" sz="2400" b="1" dirty="0" smtClean="0"/>
            </a:br>
            <a:r>
              <a:rPr lang="en-US" sz="2400" b="1" dirty="0" smtClean="0"/>
              <a:t>More dear, both for themselves and for thy sake! </a:t>
            </a:r>
          </a:p>
          <a:p>
            <a:pPr>
              <a:buNone/>
            </a:pPr>
            <a:r>
              <a:rPr lang="en-US" sz="2400" dirty="0" smtClean="0"/>
              <a:t>	</a:t>
            </a:r>
          </a:p>
          <a:p>
            <a:pPr>
              <a:buNone/>
            </a:pPr>
            <a:r>
              <a:rPr lang="en-US" sz="2400" dirty="0" smtClean="0"/>
              <a:t>The scene was memorable for its own sake and herself.</a:t>
            </a:r>
          </a:p>
          <a:p>
            <a:pPr>
              <a:buNone/>
            </a:pPr>
            <a:r>
              <a:rPr lang="en-US" sz="2400" dirty="0" smtClean="0"/>
              <a:t>Previous memory was of the place alone, but now Dorothy has become part of it.</a:t>
            </a:r>
            <a:endParaRPr lang="en-US" sz="2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Themes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Poems explore the impact of passing time on his relationship with Nature.</a:t>
            </a:r>
          </a:p>
          <a:p>
            <a:r>
              <a:rPr lang="en-US" dirty="0" smtClean="0"/>
              <a:t>Wordsworth’s intellectual and spiritual transformation</a:t>
            </a:r>
          </a:p>
          <a:p>
            <a:r>
              <a:rPr lang="en-US" dirty="0" smtClean="0"/>
              <a:t>Wordsworth’s deepening relationship with nature- his pantheism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panthism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Idea of divinity of Nature – Nature is divine</a:t>
            </a:r>
          </a:p>
          <a:p>
            <a:pPr>
              <a:buNone/>
            </a:pPr>
            <a:r>
              <a:rPr lang="en-US" sz="2800" dirty="0" smtClean="0"/>
              <a:t>	‘pan’= everything</a:t>
            </a:r>
          </a:p>
          <a:p>
            <a:pPr>
              <a:buNone/>
            </a:pPr>
            <a:r>
              <a:rPr lang="en-US" sz="2800" dirty="0" smtClean="0"/>
              <a:t>	‘</a:t>
            </a:r>
            <a:r>
              <a:rPr lang="en-US" sz="2800" dirty="0" err="1" smtClean="0"/>
              <a:t>theos</a:t>
            </a:r>
            <a:r>
              <a:rPr lang="en-US" sz="2800" dirty="0" smtClean="0"/>
              <a:t>’ = God</a:t>
            </a:r>
          </a:p>
          <a:p>
            <a:r>
              <a:rPr lang="en-US" sz="2800" dirty="0" smtClean="0"/>
              <a:t>Irish writer, John </a:t>
            </a:r>
            <a:r>
              <a:rPr lang="en-US" sz="2800" dirty="0" err="1" smtClean="0"/>
              <a:t>Toland</a:t>
            </a:r>
            <a:r>
              <a:rPr lang="en-US" sz="2800" dirty="0" smtClean="0"/>
              <a:t>, first used the term in 1705</a:t>
            </a:r>
          </a:p>
          <a:p>
            <a:r>
              <a:rPr lang="en-US" sz="2800" dirty="0" smtClean="0"/>
              <a:t>Strictly, pantheism is not theism, it does not believe in a transcendent or personal God who is the creator but in one universe</a:t>
            </a:r>
          </a:p>
          <a:p>
            <a:r>
              <a:rPr lang="en-US" sz="2800" dirty="0" smtClean="0"/>
              <a:t>Pantheism: belief that we find truth, solace and spiritual </a:t>
            </a:r>
            <a:r>
              <a:rPr lang="en-US" sz="2800" dirty="0" err="1" smtClean="0"/>
              <a:t>fulfilment</a:t>
            </a:r>
            <a:r>
              <a:rPr lang="en-US" sz="2800" dirty="0" smtClean="0"/>
              <a:t> when we establish connection with ONE universe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Paulo </a:t>
            </a:r>
            <a:r>
              <a:rPr lang="en-US" dirty="0" err="1" smtClean="0"/>
              <a:t>Cohelo</a:t>
            </a:r>
            <a:r>
              <a:rPr lang="en-US" dirty="0" smtClean="0"/>
              <a:t>- modern writer uses the idea in his works</a:t>
            </a:r>
          </a:p>
          <a:p>
            <a:r>
              <a:rPr lang="en-US" dirty="0" smtClean="0"/>
              <a:t>Root of the philosophy is the ‘All is one and Interconnected’</a:t>
            </a:r>
          </a:p>
          <a:p>
            <a:r>
              <a:rPr lang="en-US" dirty="0" smtClean="0"/>
              <a:t>Harrison (1999): ‘In essence, pantheism holds that there is no divinity other than the universe.’</a:t>
            </a:r>
          </a:p>
          <a:p>
            <a:r>
              <a:rPr lang="en-US" dirty="0" smtClean="0"/>
              <a:t>Different from Islamic view: the </a:t>
            </a:r>
            <a:r>
              <a:rPr lang="en-US" dirty="0" err="1" smtClean="0"/>
              <a:t>sufi</a:t>
            </a:r>
            <a:r>
              <a:rPr lang="en-US" dirty="0" smtClean="0"/>
              <a:t> or mystic sees only the presence of God in every particle of nature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Islamic pantheism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Associated with </a:t>
            </a:r>
            <a:r>
              <a:rPr lang="en-US" dirty="0" err="1" smtClean="0"/>
              <a:t>Ibn</a:t>
            </a:r>
            <a:r>
              <a:rPr lang="en-US" dirty="0" smtClean="0"/>
              <a:t> e </a:t>
            </a:r>
            <a:r>
              <a:rPr lang="en-US" dirty="0" err="1" smtClean="0"/>
              <a:t>Arabi</a:t>
            </a:r>
            <a:r>
              <a:rPr lang="en-US" dirty="0" smtClean="0"/>
              <a:t> born in the year 560 A.H. </a:t>
            </a:r>
            <a:r>
              <a:rPr lang="en-US" smtClean="0"/>
              <a:t>(1165 A.D.)</a:t>
            </a:r>
          </a:p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371</Words>
  <Application>Microsoft Office PowerPoint</Application>
  <PresentationFormat>On-screen Show (4:3)</PresentationFormat>
  <Paragraphs>216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 Tintern Abbey </vt:lpstr>
      <vt:lpstr>Recap </vt:lpstr>
      <vt:lpstr>About Tintern Abbey</vt:lpstr>
      <vt:lpstr>About Tintern Abbey</vt:lpstr>
      <vt:lpstr>About Tintern Abbey</vt:lpstr>
      <vt:lpstr>Analysis of the poem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Themes </vt:lpstr>
      <vt:lpstr>panthism</vt:lpstr>
      <vt:lpstr>Slide 47</vt:lpstr>
      <vt:lpstr>Islamic pantheism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NTS</cp:lastModifiedBy>
  <cp:revision>40</cp:revision>
  <dcterms:created xsi:type="dcterms:W3CDTF">2013-04-10T12:31:11Z</dcterms:created>
  <dcterms:modified xsi:type="dcterms:W3CDTF">2013-04-11T09:17:40Z</dcterms:modified>
</cp:coreProperties>
</file>