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80" r:id="rId4"/>
    <p:sldId id="281" r:id="rId5"/>
    <p:sldId id="257" r:id="rId6"/>
    <p:sldId id="258" r:id="rId7"/>
    <p:sldId id="278" r:id="rId8"/>
    <p:sldId id="259" r:id="rId9"/>
    <p:sldId id="260" r:id="rId10"/>
    <p:sldId id="261" r:id="rId11"/>
    <p:sldId id="262" r:id="rId12"/>
    <p:sldId id="263" r:id="rId13"/>
    <p:sldId id="264" r:id="rId14"/>
    <p:sldId id="265" r:id="rId15"/>
    <p:sldId id="267" r:id="rId16"/>
    <p:sldId id="270" r:id="rId17"/>
    <p:sldId id="268" r:id="rId18"/>
    <p:sldId id="269" r:id="rId19"/>
    <p:sldId id="271" r:id="rId20"/>
    <p:sldId id="273" r:id="rId21"/>
    <p:sldId id="274" r:id="rId22"/>
    <p:sldId id="272" r:id="rId23"/>
    <p:sldId id="266" r:id="rId24"/>
    <p:sldId id="275" r:id="rId25"/>
    <p:sldId id="276" r:id="rId26"/>
    <p:sldId id="27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varScale="1">
        <p:scale>
          <a:sx n="69" d="100"/>
          <a:sy n="69" d="100"/>
        </p:scale>
        <p:origin x="-54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6D7E6A-623B-45E0-A9FE-7EF1B173EEF5}"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6D7E6A-623B-45E0-A9FE-7EF1B173EEF5}"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6D7E6A-623B-45E0-A9FE-7EF1B173EEF5}"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6D7E6A-623B-45E0-A9FE-7EF1B173EEF5}"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6D7E6A-623B-45E0-A9FE-7EF1B173EEF5}" type="datetimeFigureOut">
              <a:rPr lang="en-US" smtClean="0"/>
              <a:pPr/>
              <a:t>4/9/2013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6D7E6A-623B-45E0-A9FE-7EF1B173EEF5}" type="datetimeFigureOut">
              <a:rPr lang="en-US" smtClean="0"/>
              <a:pPr/>
              <a:t>4/9/2013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6D7E6A-623B-45E0-A9FE-7EF1B173EEF5}" type="datetimeFigureOut">
              <a:rPr lang="en-US" smtClean="0"/>
              <a:pPr/>
              <a:t>4/9/2013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6D7E6A-623B-45E0-A9FE-7EF1B173EEF5}"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6D7E6A-623B-45E0-A9FE-7EF1B173EEF5}" type="datetimeFigureOut">
              <a:rPr lang="en-US" smtClean="0"/>
              <a:pPr/>
              <a:t>4/9/2013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6D7E6A-623B-45E0-A9FE-7EF1B173EEF5}"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6D7E6A-623B-45E0-A9FE-7EF1B173EEF5}" type="datetimeFigureOut">
              <a:rPr lang="en-US" smtClean="0"/>
              <a:pPr/>
              <a:t>4/9/2013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98A21A-818F-465F-A6E7-4BF92E1D92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6D7E6A-623B-45E0-A9FE-7EF1B173EEF5}" type="datetimeFigureOut">
              <a:rPr lang="en-US" smtClean="0"/>
              <a:pPr/>
              <a:t>4/9/2013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98A21A-818F-465F-A6E7-4BF92E1D92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dirty="0" smtClean="0"/>
              <a:t>The Solitary Reaper</a:t>
            </a:r>
            <a:br>
              <a:rPr lang="en-US" dirty="0" smtClean="0"/>
            </a:br>
            <a:endParaRPr lang="en-US" dirty="0"/>
          </a:p>
        </p:txBody>
      </p:sp>
      <p:sp>
        <p:nvSpPr>
          <p:cNvPr id="3" name="Subtitle 2"/>
          <p:cNvSpPr>
            <a:spLocks noGrp="1"/>
          </p:cNvSpPr>
          <p:nvPr>
            <p:ph type="subTitle" idx="1"/>
          </p:nvPr>
        </p:nvSpPr>
        <p:spPr/>
        <p:txBody>
          <a:bodyPr/>
          <a:lstStyle/>
          <a:p>
            <a:r>
              <a:rPr lang="en-US" dirty="0" smtClean="0"/>
              <a:t>By: William Wordsworth</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Romanticism</a:t>
            </a:r>
            <a:endParaRPr lang="en-US" dirty="0"/>
          </a:p>
        </p:txBody>
      </p:sp>
      <p:sp>
        <p:nvSpPr>
          <p:cNvPr id="3" name="Content Placeholder 2"/>
          <p:cNvSpPr>
            <a:spLocks noGrp="1"/>
          </p:cNvSpPr>
          <p:nvPr>
            <p:ph idx="1"/>
          </p:nvPr>
        </p:nvSpPr>
        <p:spPr/>
        <p:txBody>
          <a:bodyPr>
            <a:normAutofit/>
          </a:bodyPr>
          <a:lstStyle/>
          <a:p>
            <a:r>
              <a:rPr lang="en-US" dirty="0" smtClean="0"/>
              <a:t>Reaction to French Revolution and its failure to achieve high ideals</a:t>
            </a:r>
          </a:p>
          <a:p>
            <a:r>
              <a:rPr lang="en-US" dirty="0" smtClean="0"/>
              <a:t>Reaction to Industrialization and Urbanization</a:t>
            </a:r>
          </a:p>
          <a:p>
            <a:r>
              <a:rPr lang="en-US" dirty="0" smtClean="0"/>
              <a:t>Reaction to Enlightenment and 18</a:t>
            </a:r>
            <a:r>
              <a:rPr lang="en-US" baseline="30000" dirty="0" smtClean="0"/>
              <a:t>th</a:t>
            </a:r>
            <a:r>
              <a:rPr lang="en-US" dirty="0" smtClean="0"/>
              <a:t> C aristocratic values </a:t>
            </a:r>
          </a:p>
          <a:p>
            <a:r>
              <a:rPr lang="en-US" dirty="0" smtClean="0"/>
              <a:t>Reaction to materialism of the age</a:t>
            </a:r>
          </a:p>
          <a:p>
            <a:r>
              <a:rPr lang="en-US" dirty="0" smtClean="0"/>
              <a:t>Shift from power of reasoning to power of emotions </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romanticim</a:t>
            </a:r>
            <a:endParaRPr lang="en-US" dirty="0"/>
          </a:p>
        </p:txBody>
      </p:sp>
      <p:sp>
        <p:nvSpPr>
          <p:cNvPr id="3" name="Content Placeholder 2"/>
          <p:cNvSpPr>
            <a:spLocks noGrp="1"/>
          </p:cNvSpPr>
          <p:nvPr>
            <p:ph idx="1"/>
          </p:nvPr>
        </p:nvSpPr>
        <p:spPr/>
        <p:txBody>
          <a:bodyPr/>
          <a:lstStyle/>
          <a:p>
            <a:r>
              <a:rPr lang="en-US" dirty="0" smtClean="0"/>
              <a:t>Shift from urban life to the country life as main theme in literary works</a:t>
            </a:r>
          </a:p>
          <a:p>
            <a:r>
              <a:rPr lang="en-US" dirty="0" smtClean="0"/>
              <a:t>Rustic and natural scene preferred to the glamour of the city life</a:t>
            </a:r>
          </a:p>
          <a:p>
            <a:r>
              <a:rPr lang="en-US" dirty="0" smtClean="0"/>
              <a:t>Simple diction is preferred over flowery and stylized language</a:t>
            </a:r>
          </a:p>
          <a:p>
            <a:r>
              <a:rPr lang="en-US" dirty="0" smtClean="0"/>
              <a:t>Individual and his feelings more important than the society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romanticism</a:t>
            </a:r>
            <a:endParaRPr lang="en-US"/>
          </a:p>
        </p:txBody>
      </p:sp>
      <p:sp>
        <p:nvSpPr>
          <p:cNvPr id="3" name="Content Placeholder 2"/>
          <p:cNvSpPr>
            <a:spLocks noGrp="1"/>
          </p:cNvSpPr>
          <p:nvPr>
            <p:ph idx="1"/>
          </p:nvPr>
        </p:nvSpPr>
        <p:spPr/>
        <p:txBody>
          <a:bodyPr/>
          <a:lstStyle/>
          <a:p>
            <a:r>
              <a:rPr lang="en-US" dirty="0" smtClean="0"/>
              <a:t>Imagination, recollection, nature &amp; supernaturalism, Hellenism -  become important themes</a:t>
            </a:r>
          </a:p>
          <a:p>
            <a:r>
              <a:rPr lang="en-US" dirty="0" smtClean="0"/>
              <a:t>Struggle between the outer and the inner worlds, imaginary and the real is highlighted</a:t>
            </a:r>
          </a:p>
          <a:p>
            <a:r>
              <a:rPr lang="en-US" dirty="0" smtClean="0"/>
              <a:t>Loneliness, melancholy, rebelliousness, isolation are expressed through poetic works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lstStyle/>
          <a:p>
            <a:r>
              <a:rPr lang="en-US" dirty="0" smtClean="0"/>
              <a:t>The poem was written on Nov 5, 1805 and published in 1807 in </a:t>
            </a:r>
            <a:r>
              <a:rPr lang="en-US" i="1" dirty="0" smtClean="0"/>
              <a:t>Poems in Two Volumes</a:t>
            </a:r>
            <a:r>
              <a:rPr lang="en-US" dirty="0" smtClean="0"/>
              <a:t>.</a:t>
            </a:r>
          </a:p>
          <a:p>
            <a:r>
              <a:rPr lang="en-US" dirty="0"/>
              <a:t> </a:t>
            </a:r>
            <a:r>
              <a:rPr lang="en-US" dirty="0" smtClean="0"/>
              <a:t>it is written in four stanzas of eight lines each.</a:t>
            </a:r>
          </a:p>
          <a:p>
            <a:r>
              <a:rPr lang="en-US" dirty="0"/>
              <a:t> </a:t>
            </a:r>
            <a:r>
              <a:rPr lang="en-US" dirty="0" smtClean="0"/>
              <a:t>most of it is in iambic tetrameter – four unstressed and four stressed syllables in a line.</a:t>
            </a:r>
          </a:p>
          <a:p>
            <a:r>
              <a:rPr lang="en-US" dirty="0"/>
              <a:t> </a:t>
            </a:r>
            <a:r>
              <a:rPr lang="en-US" dirty="0" smtClean="0"/>
              <a:t>the rhyme scheme is sometimes </a:t>
            </a:r>
            <a:r>
              <a:rPr lang="en-US" dirty="0" err="1" smtClean="0"/>
              <a:t>abcbddee</a:t>
            </a:r>
            <a:r>
              <a:rPr lang="en-US" dirty="0" smtClean="0"/>
              <a:t> or </a:t>
            </a:r>
            <a:r>
              <a:rPr lang="en-US" dirty="0" err="1" smtClean="0"/>
              <a:t>ababccdd</a:t>
            </a:r>
            <a:r>
              <a:rPr lang="en-US" dirty="0" smtClean="0"/>
              <a: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sz="2800" dirty="0" smtClean="0"/>
              <a:t> the poem is based on someone else’s experience</a:t>
            </a:r>
          </a:p>
          <a:p>
            <a:r>
              <a:rPr lang="en-US" sz="2800" dirty="0"/>
              <a:t> </a:t>
            </a:r>
            <a:r>
              <a:rPr lang="en-US" sz="2800" dirty="0" smtClean="0"/>
              <a:t>Wordsworth was inspired by a passage written by Thomas Wilkinson, a traveler, during his tours in the book ‘Tours to the British Mountains’</a:t>
            </a:r>
          </a:p>
          <a:p>
            <a:r>
              <a:rPr lang="en-US" sz="2800" dirty="0" smtClean="0"/>
              <a:t>The passage that inspired Wordsworth is as follows: ‘Passed a female who was reaping alone: she sung in Erse (the </a:t>
            </a:r>
            <a:r>
              <a:rPr lang="en-US" sz="2800" dirty="0" err="1" smtClean="0"/>
              <a:t>Gealic</a:t>
            </a:r>
            <a:r>
              <a:rPr lang="en-US" sz="2800" dirty="0" smtClean="0"/>
              <a:t> language of Scotland) as she bended over her sickle; the sweetest human voice I ever heard: her strains were tenderly melancholy, and felt delicious, long after they were heard no more’ (as quoted in The Norton Anthology English Literature). </a:t>
            </a:r>
          </a:p>
          <a:p>
            <a:pPr>
              <a:buNone/>
            </a:pPr>
            <a:r>
              <a:rPr lang="en-US" dirty="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poem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poem is written in the first person</a:t>
            </a:r>
          </a:p>
          <a:p>
            <a:r>
              <a:rPr lang="en-US" dirty="0" smtClean="0"/>
              <a:t>It can be classified as pastoral, describing a scene from the country life.</a:t>
            </a:r>
          </a:p>
          <a:p>
            <a:r>
              <a:rPr lang="en-US" dirty="0" smtClean="0"/>
              <a:t>Poem is dominated by one central figure, a highland girl working alone in the fields harvesting grain, and singing melancholic song. The poet cannot understand her but is mesmerized by the beauty of it all. He moves away from the scene but the impact and memory of the scene stay with him.</a:t>
            </a:r>
          </a:p>
          <a:p>
            <a:r>
              <a:rPr lang="en-US" dirty="0" smtClean="0"/>
              <a:t>The central ideas is how deep melancholy projects feelings of joy and happiness.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smtClean="0"/>
              <a:t>The poem begins from an outsider perspective (Wordsworth) and moves to the insider perspective (the girl) and back to Wordsworth again</a:t>
            </a:r>
          </a:p>
          <a:p>
            <a:r>
              <a:rPr lang="en-US" sz="2800" dirty="0" smtClean="0"/>
              <a:t>Relationships are established in the poem between </a:t>
            </a:r>
          </a:p>
          <a:p>
            <a:pPr marL="514350" indent="-514350">
              <a:buFont typeface="+mj-lt"/>
              <a:buAutoNum type="alphaLcPeriod"/>
            </a:pPr>
            <a:r>
              <a:rPr lang="en-US" sz="2800" dirty="0"/>
              <a:t> </a:t>
            </a:r>
            <a:r>
              <a:rPr lang="en-US" sz="2800" dirty="0" smtClean="0"/>
              <a:t>the poet and the reader</a:t>
            </a:r>
          </a:p>
          <a:p>
            <a:pPr marL="514350" indent="-514350">
              <a:buFont typeface="+mj-lt"/>
              <a:buAutoNum type="alphaLcPeriod"/>
            </a:pPr>
            <a:r>
              <a:rPr lang="en-US" sz="2800" dirty="0"/>
              <a:t> </a:t>
            </a:r>
            <a:r>
              <a:rPr lang="en-US" sz="2800" dirty="0" smtClean="0"/>
              <a:t>the poet and the girl</a:t>
            </a:r>
          </a:p>
          <a:p>
            <a:pPr marL="514350" indent="-514350">
              <a:buFont typeface="+mj-lt"/>
              <a:buAutoNum type="alphaLcPeriod"/>
            </a:pPr>
            <a:r>
              <a:rPr lang="en-US" sz="2800" dirty="0"/>
              <a:t> </a:t>
            </a:r>
            <a:r>
              <a:rPr lang="en-US" sz="2800" dirty="0" smtClean="0"/>
              <a:t>the reader and the girl</a:t>
            </a:r>
          </a:p>
          <a:p>
            <a:pPr marL="514350" indent="-514350"/>
            <a:r>
              <a:rPr lang="en-US" sz="2800" dirty="0" smtClean="0"/>
              <a:t>The poem is an effort to recreate the whole scene in which the maiden is the centre of the Natural world</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It is a description of the blissful mood that the song of the maiden creates in Wordsworth</a:t>
            </a:r>
          </a:p>
          <a:p>
            <a:r>
              <a:rPr lang="en-US" sz="2800" dirty="0" smtClean="0"/>
              <a:t>At the heart of the poem is Wordsworth’s definition of poetry as the ‘spontaneous overflow of powerful feelings’ and  ‘emotions recollected in tranquility’.</a:t>
            </a:r>
          </a:p>
          <a:p>
            <a:r>
              <a:rPr lang="en-US" sz="2800" dirty="0" smtClean="0"/>
              <a:t>He emphasizes his poetic values through the poem by creating this beautiful scene in the rustic, natural setting and by choosing a simple, rustic girl.</a:t>
            </a:r>
          </a:p>
          <a:p>
            <a:r>
              <a:rPr lang="en-US" sz="2800" dirty="0" smtClean="0"/>
              <a:t>The language of the poem is natural and simple</a:t>
            </a: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Detailed analysis of the poem</a:t>
            </a:r>
            <a:endParaRPr lang="en-US" dirty="0"/>
          </a:p>
        </p:txBody>
      </p:sp>
      <p:sp>
        <p:nvSpPr>
          <p:cNvPr id="3" name="Content Placeholder 2"/>
          <p:cNvSpPr>
            <a:spLocks noGrp="1"/>
          </p:cNvSpPr>
          <p:nvPr>
            <p:ph idx="1"/>
          </p:nvPr>
        </p:nvSpPr>
        <p:spPr/>
        <p:txBody>
          <a:bodyPr>
            <a:normAutofit/>
          </a:bodyPr>
          <a:lstStyle/>
          <a:p>
            <a:pPr>
              <a:buNone/>
            </a:pPr>
            <a:r>
              <a:rPr lang="en-US" sz="2800" dirty="0" smtClean="0"/>
              <a:t>	Behold her, </a:t>
            </a:r>
            <a:r>
              <a:rPr lang="en-US" sz="2800" b="1" dirty="0" smtClean="0"/>
              <a:t>single</a:t>
            </a:r>
            <a:r>
              <a:rPr lang="en-US" sz="2800" dirty="0" smtClean="0"/>
              <a:t> in the field, </a:t>
            </a:r>
          </a:p>
          <a:p>
            <a:pPr>
              <a:buNone/>
            </a:pPr>
            <a:r>
              <a:rPr lang="en-US" sz="2800" dirty="0" smtClean="0"/>
              <a:t>	Yon </a:t>
            </a:r>
            <a:r>
              <a:rPr lang="en-US" sz="2800" b="1" dirty="0" smtClean="0"/>
              <a:t>solitary </a:t>
            </a:r>
            <a:r>
              <a:rPr lang="en-US" sz="2800" dirty="0" smtClean="0"/>
              <a:t>Highland Lass! </a:t>
            </a:r>
          </a:p>
          <a:p>
            <a:pPr>
              <a:buNone/>
            </a:pPr>
            <a:endParaRPr lang="en-US" sz="2800" dirty="0" smtClean="0"/>
          </a:p>
          <a:p>
            <a:pPr>
              <a:buNone/>
            </a:pPr>
            <a:r>
              <a:rPr lang="en-US" sz="2800" dirty="0" smtClean="0"/>
              <a:t>The beautiful girl is working </a:t>
            </a:r>
            <a:r>
              <a:rPr lang="en-US" sz="2800" b="1" dirty="0" smtClean="0"/>
              <a:t>alone </a:t>
            </a:r>
            <a:r>
              <a:rPr lang="en-US" sz="2800" dirty="0" smtClean="0"/>
              <a:t>in the cotton fields of Scotland (the Highland)</a:t>
            </a:r>
          </a:p>
          <a:p>
            <a:pPr>
              <a:buNone/>
            </a:pPr>
            <a:r>
              <a:rPr lang="en-US" sz="2800" b="1" dirty="0" smtClean="0"/>
              <a:t>‘Lass’ </a:t>
            </a:r>
            <a:r>
              <a:rPr lang="en-US" sz="2800" dirty="0" smtClean="0"/>
              <a:t>is a maiden, a young girl</a:t>
            </a:r>
          </a:p>
          <a:p>
            <a:pPr>
              <a:buNone/>
            </a:pPr>
            <a:r>
              <a:rPr lang="en-US" sz="2800" b="1" dirty="0" smtClean="0"/>
              <a:t>‘yon’ </a:t>
            </a:r>
            <a:r>
              <a:rPr lang="en-US" sz="2800" dirty="0" smtClean="0"/>
              <a:t>is from yonder, or that one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25000" lnSpcReduction="20000"/>
          </a:bodyPr>
          <a:lstStyle/>
          <a:p>
            <a:pPr>
              <a:buNone/>
            </a:pPr>
            <a:r>
              <a:rPr lang="en-US" sz="7400" dirty="0" smtClean="0"/>
              <a:t>	Reaping and singing </a:t>
            </a:r>
            <a:r>
              <a:rPr lang="en-US" sz="7400" b="1" dirty="0" smtClean="0"/>
              <a:t>by herself</a:t>
            </a:r>
            <a:r>
              <a:rPr lang="en-US" sz="7400" dirty="0" smtClean="0"/>
              <a:t>; </a:t>
            </a:r>
          </a:p>
          <a:p>
            <a:pPr>
              <a:buNone/>
            </a:pPr>
            <a:r>
              <a:rPr lang="en-US" sz="7400" dirty="0" smtClean="0"/>
              <a:t>	Stop here, or gently pass! </a:t>
            </a:r>
          </a:p>
          <a:p>
            <a:pPr>
              <a:buNone/>
            </a:pPr>
            <a:endParaRPr lang="en-US" sz="7400" dirty="0" smtClean="0"/>
          </a:p>
          <a:p>
            <a:pPr>
              <a:buNone/>
            </a:pPr>
            <a:r>
              <a:rPr lang="en-US" sz="7400" b="1" dirty="0" smtClean="0"/>
              <a:t>‘Reaping’</a:t>
            </a:r>
            <a:r>
              <a:rPr lang="en-US" sz="7400" dirty="0" smtClean="0"/>
              <a:t> is to cut grain for harvest with scythe, sickle or reaper</a:t>
            </a:r>
          </a:p>
          <a:p>
            <a:pPr>
              <a:buNone/>
            </a:pPr>
            <a:r>
              <a:rPr lang="en-US" sz="7400" dirty="0" smtClean="0"/>
              <a:t>Poet describes her movements and actions: she is reaping and singing at the same time</a:t>
            </a:r>
          </a:p>
          <a:p>
            <a:pPr>
              <a:buNone/>
            </a:pPr>
            <a:r>
              <a:rPr lang="en-US" sz="7400" dirty="0" smtClean="0"/>
              <a:t>But she sings for no one in particular </a:t>
            </a:r>
          </a:p>
          <a:p>
            <a:pPr>
              <a:buNone/>
            </a:pPr>
            <a:r>
              <a:rPr lang="en-US" sz="7400" dirty="0" smtClean="0"/>
              <a:t>Her movements are fluid like and gentle – she is oblivious of her surroundings and only engrossed in her own work.</a:t>
            </a:r>
          </a:p>
          <a:p>
            <a:pPr>
              <a:buNone/>
            </a:pPr>
            <a:r>
              <a:rPr lang="en-US" sz="7400" dirty="0" smtClean="0"/>
              <a:t>Her loneliness is emphasized, through repetition of words, also in the title.</a:t>
            </a:r>
          </a:p>
          <a:p>
            <a:pPr>
              <a:buNone/>
            </a:pPr>
            <a:r>
              <a:rPr lang="en-US" sz="7400" dirty="0" smtClean="0"/>
              <a:t>Poet urges not to disturb her in her work and singing. He suggests that one should either watch her or gently pass from the scene.</a:t>
            </a:r>
          </a:p>
          <a:p>
            <a:pPr>
              <a:buNone/>
            </a:pPr>
            <a:endParaRPr lang="en-US" sz="3500" dirty="0" smtClean="0"/>
          </a:p>
          <a:p>
            <a:pPr>
              <a:buNone/>
            </a:pPr>
            <a:endParaRPr lang="en-US" sz="3500" dirty="0"/>
          </a:p>
          <a:p>
            <a:pPr>
              <a:buNone/>
            </a:pPr>
            <a:endParaRPr lang="en-US" dirty="0" smtClean="0"/>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sz="2800" b="1" dirty="0" smtClean="0"/>
              <a:t>Alone</a:t>
            </a:r>
            <a:r>
              <a:rPr lang="en-US" sz="2800" dirty="0" smtClean="0"/>
              <a:t> she cuts and binds the grain, </a:t>
            </a:r>
          </a:p>
          <a:p>
            <a:pPr>
              <a:buNone/>
            </a:pPr>
            <a:r>
              <a:rPr lang="en-US" sz="2800" dirty="0" smtClean="0"/>
              <a:t>	And sings a </a:t>
            </a:r>
            <a:r>
              <a:rPr lang="en-US" sz="2800" b="1" dirty="0" smtClean="0"/>
              <a:t>melancholy</a:t>
            </a:r>
            <a:r>
              <a:rPr lang="en-US" sz="2800" dirty="0" smtClean="0"/>
              <a:t> strain; </a:t>
            </a:r>
          </a:p>
          <a:p>
            <a:pPr>
              <a:buNone/>
            </a:pPr>
            <a:endParaRPr lang="en-US" sz="2800" dirty="0" smtClean="0"/>
          </a:p>
          <a:p>
            <a:pPr>
              <a:buNone/>
            </a:pPr>
            <a:r>
              <a:rPr lang="en-US" sz="2800" dirty="0" smtClean="0"/>
              <a:t>‘</a:t>
            </a:r>
            <a:r>
              <a:rPr lang="en-US" sz="2800" b="1" dirty="0" smtClean="0"/>
              <a:t>Grain’</a:t>
            </a:r>
            <a:r>
              <a:rPr lang="en-US" sz="2800" dirty="0" smtClean="0"/>
              <a:t> is the fruit of cereal grass</a:t>
            </a:r>
          </a:p>
          <a:p>
            <a:pPr>
              <a:buNone/>
            </a:pPr>
            <a:r>
              <a:rPr lang="en-US" sz="2800" b="1" dirty="0" smtClean="0"/>
              <a:t>‘melancholy’ </a:t>
            </a:r>
            <a:r>
              <a:rPr lang="en-US" sz="2800" dirty="0" smtClean="0"/>
              <a:t>means sad</a:t>
            </a:r>
          </a:p>
          <a:p>
            <a:pPr>
              <a:buNone/>
            </a:pPr>
            <a:r>
              <a:rPr lang="en-US" sz="2800" b="1" dirty="0" smtClean="0"/>
              <a:t>‘Strain’</a:t>
            </a:r>
            <a:r>
              <a:rPr lang="en-US" sz="2800" dirty="0" smtClean="0"/>
              <a:t> is the tone or the tune</a:t>
            </a:r>
          </a:p>
          <a:p>
            <a:pPr>
              <a:buNone/>
            </a:pPr>
            <a:r>
              <a:rPr lang="en-US" sz="2800" dirty="0" smtClean="0"/>
              <a:t>For the fourth time the </a:t>
            </a:r>
            <a:r>
              <a:rPr lang="en-US" sz="2800" b="1" dirty="0" smtClean="0"/>
              <a:t>sense of loneliness</a:t>
            </a:r>
            <a:r>
              <a:rPr lang="en-US" sz="2800" dirty="0" smtClean="0"/>
              <a:t> is attached to the whole scene; it gives the impression that the girl is removed from our world </a:t>
            </a:r>
          </a:p>
          <a:p>
            <a:pPr>
              <a:buNone/>
            </a:pPr>
            <a:r>
              <a:rPr lang="en-US" sz="2800" dirty="0" smtClean="0"/>
              <a:t>In these lines her next chores are mentioned: she has cut the grain and is now binding the grain  </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sz="2800" dirty="0" smtClean="0"/>
              <a:t>O listen! for the </a:t>
            </a:r>
            <a:r>
              <a:rPr lang="en-US" sz="2800" b="1" u="sng" dirty="0" smtClean="0"/>
              <a:t>Vale profound </a:t>
            </a:r>
          </a:p>
          <a:p>
            <a:pPr>
              <a:buNone/>
            </a:pPr>
            <a:r>
              <a:rPr lang="en-US" sz="2800" dirty="0" smtClean="0"/>
              <a:t>	Is </a:t>
            </a:r>
            <a:r>
              <a:rPr lang="en-US" sz="2800" b="1" u="sng" dirty="0" smtClean="0"/>
              <a:t>overflowing</a:t>
            </a:r>
            <a:r>
              <a:rPr lang="en-US" sz="2800" dirty="0" smtClean="0"/>
              <a:t> with the sound.</a:t>
            </a:r>
          </a:p>
          <a:p>
            <a:pPr>
              <a:buNone/>
            </a:pPr>
            <a:endParaRPr lang="en-US" sz="2800" dirty="0"/>
          </a:p>
          <a:p>
            <a:pPr>
              <a:buNone/>
            </a:pPr>
            <a:r>
              <a:rPr lang="en-US" sz="2800" b="1" dirty="0" smtClean="0"/>
              <a:t>‘Valle profound’</a:t>
            </a:r>
            <a:r>
              <a:rPr lang="en-US" sz="2800" dirty="0" smtClean="0"/>
              <a:t> is the deep valley</a:t>
            </a:r>
          </a:p>
          <a:p>
            <a:pPr>
              <a:buNone/>
            </a:pPr>
            <a:r>
              <a:rPr lang="en-US" sz="2800" b="1" dirty="0" smtClean="0"/>
              <a:t>‘overflowing’</a:t>
            </a:r>
            <a:r>
              <a:rPr lang="en-US" sz="2800" dirty="0" smtClean="0"/>
              <a:t> means reverberating or resounding</a:t>
            </a:r>
          </a:p>
          <a:p>
            <a:pPr>
              <a:buNone/>
            </a:pPr>
            <a:r>
              <a:rPr lang="en-US" sz="2800" dirty="0" smtClean="0"/>
              <a:t>Wordsworth now changes his stance: first she was only singing to herself but now the whole valley listens to her and is filled by her sweet song.</a:t>
            </a:r>
          </a:p>
          <a:p>
            <a:pPr>
              <a:buNone/>
            </a:pPr>
            <a:r>
              <a:rPr lang="en-US" sz="2800" dirty="0" smtClean="0"/>
              <a:t>There is a sense of joy and respect for the girl and her song in Wordsworth’s remark, ‘O listen!’</a:t>
            </a:r>
          </a:p>
          <a:p>
            <a:pPr>
              <a:buNone/>
            </a:pPr>
            <a:endParaRPr lang="en-US" dirty="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Stanza</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2800" dirty="0" smtClean="0"/>
              <a:t>	No Nightingale did ever </a:t>
            </a:r>
            <a:r>
              <a:rPr lang="en-US" sz="2800" b="1" u="sng" dirty="0" err="1" smtClean="0"/>
              <a:t>chaunt</a:t>
            </a:r>
            <a:r>
              <a:rPr lang="en-US" sz="2800" dirty="0" smtClean="0"/>
              <a:t> </a:t>
            </a:r>
          </a:p>
          <a:p>
            <a:pPr>
              <a:buNone/>
            </a:pPr>
            <a:r>
              <a:rPr lang="en-US" sz="2800" dirty="0" smtClean="0"/>
              <a:t>	More welcome </a:t>
            </a:r>
            <a:r>
              <a:rPr lang="en-US" sz="2800" b="1" u="sng" dirty="0" smtClean="0"/>
              <a:t>notes</a:t>
            </a:r>
            <a:r>
              <a:rPr lang="en-US" sz="2800" dirty="0" smtClean="0"/>
              <a:t> to </a:t>
            </a:r>
            <a:r>
              <a:rPr lang="en-US" sz="2800" b="1" u="sng" dirty="0" smtClean="0"/>
              <a:t>weary bands </a:t>
            </a:r>
          </a:p>
          <a:p>
            <a:pPr>
              <a:buNone/>
            </a:pPr>
            <a:r>
              <a:rPr lang="en-US" sz="2800" dirty="0" smtClean="0"/>
              <a:t>	Of </a:t>
            </a:r>
            <a:r>
              <a:rPr lang="en-US" sz="2800" dirty="0" err="1" smtClean="0"/>
              <a:t>travellers</a:t>
            </a:r>
            <a:r>
              <a:rPr lang="en-US" sz="2800" dirty="0" smtClean="0"/>
              <a:t> in some </a:t>
            </a:r>
            <a:r>
              <a:rPr lang="en-US" sz="2800" b="1" u="sng" dirty="0" smtClean="0"/>
              <a:t>shady haunt</a:t>
            </a:r>
            <a:r>
              <a:rPr lang="en-US" sz="2800" dirty="0" smtClean="0"/>
              <a:t>, </a:t>
            </a:r>
          </a:p>
          <a:p>
            <a:pPr>
              <a:buNone/>
            </a:pPr>
            <a:r>
              <a:rPr lang="en-US" sz="2800" dirty="0" smtClean="0"/>
              <a:t>	Among Arabian sands: </a:t>
            </a:r>
          </a:p>
          <a:p>
            <a:pPr>
              <a:buNone/>
            </a:pPr>
            <a:endParaRPr lang="en-US" sz="2800" b="1" u="sng" dirty="0" smtClean="0"/>
          </a:p>
          <a:p>
            <a:pPr>
              <a:buNone/>
            </a:pPr>
            <a:r>
              <a:rPr lang="en-US" sz="2800" b="1" u="sng" dirty="0" smtClean="0"/>
              <a:t>‘</a:t>
            </a:r>
            <a:r>
              <a:rPr lang="en-US" sz="2800" b="1" u="sng" dirty="0" err="1" smtClean="0"/>
              <a:t>chaunt</a:t>
            </a:r>
            <a:r>
              <a:rPr lang="en-US" sz="2800" b="1" u="sng" dirty="0" smtClean="0"/>
              <a:t>’</a:t>
            </a:r>
            <a:r>
              <a:rPr lang="en-US" sz="2800" dirty="0" smtClean="0"/>
              <a:t> is a simple melody, a song sung repeatedly</a:t>
            </a:r>
          </a:p>
          <a:p>
            <a:pPr>
              <a:buNone/>
            </a:pPr>
            <a:r>
              <a:rPr lang="en-US" sz="2800" dirty="0"/>
              <a:t> </a:t>
            </a:r>
            <a:r>
              <a:rPr lang="en-US" sz="2800" b="1" u="sng" dirty="0" smtClean="0"/>
              <a:t>‘notes’</a:t>
            </a:r>
            <a:r>
              <a:rPr lang="en-US" sz="2800" dirty="0" smtClean="0"/>
              <a:t> musical notes, song </a:t>
            </a:r>
          </a:p>
          <a:p>
            <a:pPr>
              <a:buNone/>
            </a:pPr>
            <a:r>
              <a:rPr lang="en-US" sz="2800" b="1" u="sng" dirty="0" smtClean="0"/>
              <a:t>‘weary bands’</a:t>
            </a:r>
            <a:r>
              <a:rPr lang="en-US" sz="2800" dirty="0" smtClean="0"/>
              <a:t> are tired travelers </a:t>
            </a:r>
          </a:p>
          <a:p>
            <a:pPr>
              <a:buNone/>
            </a:pPr>
            <a:r>
              <a:rPr lang="en-US" sz="2800" b="1" u="sng" dirty="0" smtClean="0"/>
              <a:t>‘shady haunt</a:t>
            </a:r>
            <a:r>
              <a:rPr lang="en-US" sz="2800" b="1" dirty="0" smtClean="0"/>
              <a:t>’</a:t>
            </a:r>
            <a:r>
              <a:rPr lang="en-US" sz="2800" u="sng" dirty="0" smtClean="0"/>
              <a:t>  </a:t>
            </a:r>
            <a:r>
              <a:rPr lang="en-US" sz="2800" dirty="0" smtClean="0"/>
              <a:t>is like an oasis in the desert, a paradise for travelers of deserts with date trees, water and birds.</a:t>
            </a:r>
          </a:p>
          <a:p>
            <a:pPr>
              <a:buNone/>
            </a:pPr>
            <a:endParaRPr lang="en-US" sz="2800" u="sng"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Stanza</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Wordsworth compares  the girl’s song and its musical quality with that of Nightingale’s song</a:t>
            </a:r>
          </a:p>
          <a:p>
            <a:pPr>
              <a:buNone/>
            </a:pPr>
            <a:r>
              <a:rPr lang="en-US" dirty="0" smtClean="0"/>
              <a:t>He feels that the maiden’s song even surpasses the song of the Nightingale as it is heard in the Arabian deserts by the tired traveler.</a:t>
            </a:r>
          </a:p>
          <a:p>
            <a:pPr>
              <a:buNone/>
            </a:pPr>
            <a:r>
              <a:rPr lang="en-US" dirty="0" smtClean="0"/>
              <a:t>Nightingale bird is so called because it sings at night as well as during the day; it means ‘night songstress.’</a:t>
            </a:r>
          </a:p>
          <a:p>
            <a:pPr>
              <a:buNone/>
            </a:pPr>
            <a:r>
              <a:rPr lang="en-US" dirty="0" smtClean="0"/>
              <a:t>The bird is famous for its song; its song is loud and louder when in urban environments, </a:t>
            </a:r>
            <a:r>
              <a:rPr lang="en-US" dirty="0" err="1" smtClean="0"/>
              <a:t>inorder</a:t>
            </a:r>
            <a:r>
              <a:rPr lang="en-US" dirty="0" smtClean="0"/>
              <a:t> to overcome the background noise.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Stanza</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The Nightingale bird has been an important symbol for poets for ages:</a:t>
            </a:r>
          </a:p>
          <a:p>
            <a:pPr>
              <a:buNone/>
            </a:pPr>
            <a:r>
              <a:rPr lang="en-US" dirty="0" smtClean="0"/>
              <a:t>Homer evokes the Nightingale in </a:t>
            </a:r>
            <a:r>
              <a:rPr lang="en-US" i="1" dirty="0" smtClean="0"/>
              <a:t>the Odyssey</a:t>
            </a:r>
            <a:r>
              <a:rPr lang="en-US" dirty="0" smtClean="0"/>
              <a:t> and refers to the classical myth of </a:t>
            </a:r>
            <a:r>
              <a:rPr lang="en-US" i="1" dirty="0" smtClean="0"/>
              <a:t>Philomela </a:t>
            </a:r>
            <a:r>
              <a:rPr lang="en-US" dirty="0" smtClean="0"/>
              <a:t>who is turned into Nightingale after avenging her rapist (her sister’s husband) .</a:t>
            </a:r>
          </a:p>
          <a:p>
            <a:pPr>
              <a:buNone/>
            </a:pPr>
            <a:r>
              <a:rPr lang="en-US" dirty="0" smtClean="0"/>
              <a:t>several Middle English period poets including Chaucer and Gower have used the bird’s song to depict a sorrowful lament.</a:t>
            </a: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Stanza</a:t>
            </a:r>
            <a:endParaRPr lang="en-US" dirty="0"/>
          </a:p>
        </p:txBody>
      </p:sp>
      <p:sp>
        <p:nvSpPr>
          <p:cNvPr id="3" name="Content Placeholder 2"/>
          <p:cNvSpPr>
            <a:spLocks noGrp="1"/>
          </p:cNvSpPr>
          <p:nvPr>
            <p:ph idx="1"/>
          </p:nvPr>
        </p:nvSpPr>
        <p:spPr/>
        <p:txBody>
          <a:bodyPr/>
          <a:lstStyle/>
          <a:p>
            <a:pPr>
              <a:buNone/>
            </a:pPr>
            <a:r>
              <a:rPr lang="en-US" sz="2800" dirty="0" smtClean="0"/>
              <a:t>During Romantic era, the bird acted as the Muse inspiring poets in their acts of creation, “master of a superior art that could inspire the human poet.” </a:t>
            </a:r>
          </a:p>
          <a:p>
            <a:pPr>
              <a:buNone/>
            </a:pPr>
            <a:r>
              <a:rPr lang="en-US" sz="2800" dirty="0" smtClean="0"/>
              <a:t>For Wordsworth, the bird is a the voice of nature</a:t>
            </a:r>
          </a:p>
          <a:p>
            <a:pPr>
              <a:buNone/>
            </a:pPr>
            <a:r>
              <a:rPr lang="en-US" sz="2800" dirty="0" smtClean="0"/>
              <a:t>For Keats &amp; Shelley, the bird is an idealized poet</a:t>
            </a:r>
          </a:p>
          <a:p>
            <a:pPr>
              <a:buNone/>
            </a:pPr>
            <a:r>
              <a:rPr lang="en-US" sz="2800" dirty="0" smtClean="0"/>
              <a:t>Shelley wrote in his “Defense of Poetry:”</a:t>
            </a:r>
          </a:p>
          <a:p>
            <a:pPr>
              <a:buNone/>
            </a:pPr>
            <a:r>
              <a:rPr lang="en-US" sz="2800" dirty="0" smtClean="0"/>
              <a:t>	“A poet is a nightingale who sits in darkness and sings to cheer its own solitude with sweet sounds;”</a:t>
            </a:r>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Stanza</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 voice so </a:t>
            </a:r>
            <a:r>
              <a:rPr lang="en-US" sz="2800" b="1" u="sng" dirty="0" smtClean="0"/>
              <a:t>thrilling</a:t>
            </a:r>
            <a:r>
              <a:rPr lang="en-US" sz="2800" dirty="0" smtClean="0"/>
              <a:t> ne'er was heard </a:t>
            </a:r>
          </a:p>
          <a:p>
            <a:pPr>
              <a:buNone/>
            </a:pPr>
            <a:r>
              <a:rPr lang="en-US" sz="2800" dirty="0" smtClean="0"/>
              <a:t>	In spring-time from the </a:t>
            </a:r>
            <a:r>
              <a:rPr lang="en-US" sz="2800" b="1" u="sng" dirty="0" smtClean="0"/>
              <a:t>Cuckoo-bird</a:t>
            </a:r>
            <a:r>
              <a:rPr lang="en-US" sz="2800" dirty="0" smtClean="0"/>
              <a:t>,</a:t>
            </a:r>
          </a:p>
          <a:p>
            <a:pPr>
              <a:buNone/>
            </a:pPr>
            <a:r>
              <a:rPr lang="en-US" sz="2800" dirty="0" smtClean="0"/>
              <a:t>	Breaking the silence of the seas </a:t>
            </a:r>
          </a:p>
          <a:p>
            <a:pPr>
              <a:buNone/>
            </a:pPr>
            <a:r>
              <a:rPr lang="en-US" sz="2800" dirty="0" smtClean="0"/>
              <a:t>	Among the farthest </a:t>
            </a:r>
            <a:r>
              <a:rPr lang="en-US" sz="2800" b="1" u="sng" dirty="0" smtClean="0"/>
              <a:t>Hebrides</a:t>
            </a:r>
            <a:r>
              <a:rPr lang="en-US" sz="2800" dirty="0" smtClean="0"/>
              <a:t>.</a:t>
            </a:r>
          </a:p>
          <a:p>
            <a:pPr>
              <a:buNone/>
            </a:pPr>
            <a:endParaRPr lang="en-US" sz="2800" dirty="0"/>
          </a:p>
          <a:p>
            <a:pPr>
              <a:buNone/>
            </a:pPr>
            <a:r>
              <a:rPr lang="en-US" sz="2800" b="1" u="sng" dirty="0" smtClean="0"/>
              <a:t>‘thrilling’</a:t>
            </a:r>
            <a:r>
              <a:rPr lang="en-US" sz="2800" dirty="0" smtClean="0"/>
              <a:t> means causing intense excitement &amp; pleasure</a:t>
            </a:r>
          </a:p>
          <a:p>
            <a:pPr>
              <a:buNone/>
            </a:pPr>
            <a:r>
              <a:rPr lang="en-US" sz="2800" b="1" u="sng" dirty="0" smtClean="0"/>
              <a:t>‘Cuckoo-bird’</a:t>
            </a:r>
            <a:r>
              <a:rPr lang="en-US" sz="2800" dirty="0" smtClean="0"/>
              <a:t> is a solitary bird that seldom occurs in pairs; generally known as shy bird, more often heard than seen.</a:t>
            </a:r>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Stanza</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Cuckoo’s call in Europe is regarded as the first harbinger of spring.</a:t>
            </a:r>
          </a:p>
          <a:p>
            <a:pPr>
              <a:buNone/>
            </a:pPr>
            <a:r>
              <a:rPr lang="en-US" sz="2800" b="1" u="sng" dirty="0" smtClean="0"/>
              <a:t>‘</a:t>
            </a:r>
            <a:r>
              <a:rPr lang="en-US" sz="2800" b="1" u="sng" dirty="0" err="1" smtClean="0"/>
              <a:t>hebrides’</a:t>
            </a:r>
            <a:r>
              <a:rPr lang="en-US" sz="2800" dirty="0" smtClean="0"/>
              <a:t> are the farthest islands off the mainland Scotland</a:t>
            </a:r>
          </a:p>
          <a:p>
            <a:pPr>
              <a:buNone/>
            </a:pPr>
            <a:r>
              <a:rPr lang="en-US" sz="2800" dirty="0" smtClean="0"/>
              <a:t>In these lines, Wordsworth is comparing the song of the Scottish maiden to the song of Cuckoo bird breaking the silence of the sea in the Hebrides</a:t>
            </a:r>
          </a:p>
          <a:p>
            <a:pPr>
              <a:buNone/>
            </a:pPr>
            <a:r>
              <a:rPr lang="en-US" sz="2800" dirty="0" smtClean="0"/>
              <a:t>The song of the cuckoo bird is associated with the return of life, vitality and spring after the harsh winters. </a:t>
            </a:r>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stanza</a:t>
            </a:r>
            <a:endParaRPr lang="en-US" dirty="0"/>
          </a:p>
        </p:txBody>
      </p:sp>
      <p:sp>
        <p:nvSpPr>
          <p:cNvPr id="3" name="Content Placeholder 2"/>
          <p:cNvSpPr>
            <a:spLocks noGrp="1"/>
          </p:cNvSpPr>
          <p:nvPr>
            <p:ph idx="1"/>
          </p:nvPr>
        </p:nvSpPr>
        <p:spPr/>
        <p:txBody>
          <a:bodyPr/>
          <a:lstStyle/>
          <a:p>
            <a:pPr>
              <a:buNone/>
            </a:pPr>
            <a:r>
              <a:rPr lang="en-US" dirty="0" smtClean="0"/>
              <a:t>	</a:t>
            </a:r>
            <a:r>
              <a:rPr lang="en-US" sz="2800" dirty="0" smtClean="0"/>
              <a:t>Will no one tell me what she sings?</a:t>
            </a:r>
          </a:p>
          <a:p>
            <a:pPr>
              <a:buNone/>
            </a:pPr>
            <a:r>
              <a:rPr lang="en-US" sz="2800" dirty="0" smtClean="0"/>
              <a:t>	Perhaps the </a:t>
            </a:r>
            <a:r>
              <a:rPr lang="en-US" sz="2800" b="1" u="sng" dirty="0" smtClean="0"/>
              <a:t>plaintive numbers</a:t>
            </a:r>
            <a:r>
              <a:rPr lang="en-US" sz="2800" dirty="0" smtClean="0"/>
              <a:t> flow </a:t>
            </a:r>
          </a:p>
          <a:p>
            <a:pPr>
              <a:buNone/>
            </a:pPr>
            <a:r>
              <a:rPr lang="en-US" sz="2800" dirty="0" smtClean="0"/>
              <a:t>	For old, unhappy, far-off things, </a:t>
            </a:r>
          </a:p>
          <a:p>
            <a:pPr>
              <a:buNone/>
            </a:pPr>
            <a:r>
              <a:rPr lang="en-US" sz="2800" dirty="0" smtClean="0"/>
              <a:t>	And battles long ago: </a:t>
            </a:r>
          </a:p>
          <a:p>
            <a:pPr>
              <a:buNone/>
            </a:pPr>
            <a:endParaRPr lang="en-US" sz="2800" dirty="0" smtClean="0"/>
          </a:p>
          <a:p>
            <a:pPr>
              <a:buNone/>
            </a:pPr>
            <a:r>
              <a:rPr lang="en-US" sz="2800" b="1" u="sng" dirty="0" smtClean="0"/>
              <a:t>‘Plaintive numbers’</a:t>
            </a:r>
            <a:r>
              <a:rPr lang="en-US" sz="2800" dirty="0" smtClean="0"/>
              <a:t> refer to the sad music of the song</a:t>
            </a:r>
          </a:p>
          <a:p>
            <a:pPr>
              <a:buNone/>
            </a:pPr>
            <a:r>
              <a:rPr lang="en-US" sz="2800" dirty="0" smtClean="0"/>
              <a:t>Wordsworth here wants to know the content of the song she is singing.</a:t>
            </a:r>
          </a:p>
          <a:p>
            <a:pPr>
              <a:buNone/>
            </a:pPr>
            <a:endParaRPr lang="en-US" sz="2800" dirty="0" smtClean="0"/>
          </a:p>
          <a:p>
            <a:pPr>
              <a:buNone/>
            </a:pPr>
            <a:endParaRPr lang="en-US" sz="2800" dirty="0" smtClean="0"/>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He makes guesses as he can’t understand the language</a:t>
            </a:r>
          </a:p>
          <a:p>
            <a:pPr>
              <a:buNone/>
            </a:pPr>
            <a:r>
              <a:rPr lang="en-US" dirty="0" smtClean="0"/>
              <a:t>She may be singing about ‘old’, ‘unhappy’, ‘far-off things’ or old ‘battles’</a:t>
            </a:r>
          </a:p>
          <a:p>
            <a:pPr>
              <a:buNone/>
            </a:pPr>
            <a:r>
              <a:rPr lang="en-US" dirty="0" smtClean="0"/>
              <a:t>Her song is not about the is not a happy, love song – the music gives Wordsworth the ideas</a:t>
            </a:r>
          </a:p>
          <a:p>
            <a:pPr>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Stanza</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2800" dirty="0" smtClean="0"/>
              <a:t>	Or is it some more </a:t>
            </a:r>
            <a:r>
              <a:rPr lang="en-US" sz="2800" b="1" u="sng" dirty="0" smtClean="0"/>
              <a:t>humble</a:t>
            </a:r>
            <a:r>
              <a:rPr lang="en-US" sz="2800" u="sng" dirty="0" smtClean="0"/>
              <a:t> </a:t>
            </a:r>
            <a:r>
              <a:rPr lang="en-US" sz="2800" b="1" u="sng" dirty="0" smtClean="0"/>
              <a:t>lay</a:t>
            </a:r>
            <a:r>
              <a:rPr lang="en-US" sz="2800" dirty="0" smtClean="0"/>
              <a:t>, </a:t>
            </a:r>
          </a:p>
          <a:p>
            <a:pPr>
              <a:buNone/>
            </a:pPr>
            <a:r>
              <a:rPr lang="en-US" sz="2800" dirty="0" smtClean="0"/>
              <a:t>	Familiar matter of to-day? </a:t>
            </a:r>
          </a:p>
          <a:p>
            <a:pPr>
              <a:buNone/>
            </a:pPr>
            <a:r>
              <a:rPr lang="en-US" sz="2800" dirty="0" smtClean="0"/>
              <a:t>	Some natural sorrow, loss, or pain, </a:t>
            </a:r>
          </a:p>
          <a:p>
            <a:pPr>
              <a:buNone/>
            </a:pPr>
            <a:r>
              <a:rPr lang="en-US" sz="2800" dirty="0" smtClean="0"/>
              <a:t>	That has been, and may be again?</a:t>
            </a:r>
          </a:p>
          <a:p>
            <a:pPr>
              <a:buNone/>
            </a:pPr>
            <a:endParaRPr lang="en-US" sz="2800" dirty="0" smtClean="0"/>
          </a:p>
          <a:p>
            <a:pPr>
              <a:buNone/>
            </a:pPr>
            <a:r>
              <a:rPr lang="en-US" sz="2800" b="1" dirty="0" smtClean="0"/>
              <a:t>‘humble lay’ sad song</a:t>
            </a:r>
          </a:p>
          <a:p>
            <a:pPr>
              <a:buNone/>
            </a:pPr>
            <a:r>
              <a:rPr lang="en-US" sz="2800" dirty="0" smtClean="0"/>
              <a:t>Wordsworth wonders again what the song may be about, and connects the past, present and the future.</a:t>
            </a:r>
          </a:p>
          <a:p>
            <a:pPr>
              <a:buNone/>
            </a:pPr>
            <a:r>
              <a:rPr lang="en-US" sz="2800" dirty="0" smtClean="0"/>
              <a:t>Emphasis is again on pain and loss.</a:t>
            </a:r>
          </a:p>
          <a:p>
            <a:pPr>
              <a:buNone/>
            </a:pPr>
            <a:r>
              <a:rPr lang="en-US" sz="2800" dirty="0" smtClean="0"/>
              <a:t> </a:t>
            </a:r>
          </a:p>
          <a:p>
            <a:pPr>
              <a:buNone/>
            </a:pPr>
            <a:endParaRPr lang="en-US" sz="2800" dirty="0" smtClean="0"/>
          </a:p>
          <a:p>
            <a:pPr>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Fourth Stanza</a:t>
            </a:r>
            <a:endParaRPr lang="en-US" dirty="0"/>
          </a:p>
        </p:txBody>
      </p:sp>
      <p:sp>
        <p:nvSpPr>
          <p:cNvPr id="3" name="Content Placeholder 2"/>
          <p:cNvSpPr>
            <a:spLocks noGrp="1"/>
          </p:cNvSpPr>
          <p:nvPr>
            <p:ph idx="1"/>
          </p:nvPr>
        </p:nvSpPr>
        <p:spPr/>
        <p:txBody>
          <a:bodyPr/>
          <a:lstStyle/>
          <a:p>
            <a:pPr>
              <a:buNone/>
            </a:pPr>
            <a:r>
              <a:rPr lang="en-US" dirty="0" smtClean="0"/>
              <a:t>	</a:t>
            </a:r>
            <a:r>
              <a:rPr lang="en-US" sz="2800" dirty="0" err="1" smtClean="0"/>
              <a:t>Whate'er</a:t>
            </a:r>
            <a:r>
              <a:rPr lang="en-US" sz="2800" dirty="0" smtClean="0"/>
              <a:t> the theme, the Maiden sang </a:t>
            </a:r>
          </a:p>
          <a:p>
            <a:pPr>
              <a:buNone/>
            </a:pPr>
            <a:r>
              <a:rPr lang="en-US" sz="2800" dirty="0" smtClean="0"/>
              <a:t>	As if her song could have no ending; </a:t>
            </a:r>
          </a:p>
          <a:p>
            <a:pPr>
              <a:buNone/>
            </a:pPr>
            <a:r>
              <a:rPr lang="en-US" sz="2800" dirty="0" smtClean="0"/>
              <a:t>	I saw her singing at her work,</a:t>
            </a:r>
          </a:p>
          <a:p>
            <a:pPr>
              <a:buNone/>
            </a:pPr>
            <a:r>
              <a:rPr lang="en-US" sz="2800" dirty="0" smtClean="0"/>
              <a:t>	And o'er the </a:t>
            </a:r>
            <a:r>
              <a:rPr lang="en-US" sz="2800" b="1" u="sng" dirty="0" smtClean="0"/>
              <a:t>sickle</a:t>
            </a:r>
            <a:r>
              <a:rPr lang="en-US" sz="2800" dirty="0" smtClean="0"/>
              <a:t> bending;-- </a:t>
            </a:r>
          </a:p>
          <a:p>
            <a:pPr>
              <a:buNone/>
            </a:pPr>
            <a:r>
              <a:rPr lang="en-US" sz="2800" b="1" dirty="0" smtClean="0"/>
              <a:t>‘</a:t>
            </a:r>
            <a:r>
              <a:rPr lang="en-US" sz="2800" b="1" dirty="0" err="1" smtClean="0"/>
              <a:t>sickel</a:t>
            </a:r>
            <a:r>
              <a:rPr lang="en-US" sz="2800" b="1" dirty="0" smtClean="0"/>
              <a:t>’</a:t>
            </a:r>
            <a:r>
              <a:rPr lang="en-US" sz="2800" dirty="0" smtClean="0"/>
              <a:t> is an instrument to cut grass, a curved blade</a:t>
            </a:r>
          </a:p>
          <a:p>
            <a:pPr>
              <a:buNone/>
            </a:pPr>
            <a:r>
              <a:rPr lang="en-US" sz="2800" dirty="0" smtClean="0"/>
              <a:t>Wordsworth emphasizes the beauty of the song and its power to lure – the song appears not to have an ending.</a:t>
            </a:r>
          </a:p>
          <a:p>
            <a:pPr>
              <a:buNone/>
            </a:pPr>
            <a:endParaRPr lang="en-US" sz="2800" dirty="0" smtClean="0"/>
          </a:p>
          <a:p>
            <a:pPr>
              <a:buNone/>
            </a:pPr>
            <a:endParaRPr lang="en-US" sz="2800"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sz="2800" dirty="0" smtClean="0"/>
              <a:t>I listened, motionless and still;</a:t>
            </a:r>
          </a:p>
          <a:p>
            <a:pPr>
              <a:buNone/>
            </a:pPr>
            <a:r>
              <a:rPr lang="en-US" sz="2800" dirty="0" smtClean="0"/>
              <a:t>	And, as I mounted up the hill </a:t>
            </a:r>
          </a:p>
          <a:p>
            <a:pPr>
              <a:buNone/>
            </a:pPr>
            <a:r>
              <a:rPr lang="en-US" sz="2800" dirty="0" smtClean="0"/>
              <a:t>	The music in my heart I bore,</a:t>
            </a:r>
          </a:p>
          <a:p>
            <a:pPr>
              <a:buNone/>
            </a:pPr>
            <a:r>
              <a:rPr lang="en-US" sz="2800" dirty="0" smtClean="0"/>
              <a:t>	Long after it was heard no more.</a:t>
            </a:r>
          </a:p>
          <a:p>
            <a:pPr>
              <a:buNone/>
            </a:pPr>
            <a:endParaRPr lang="en-US" sz="2800" dirty="0" smtClean="0"/>
          </a:p>
          <a:p>
            <a:pPr>
              <a:buNone/>
            </a:pPr>
            <a:r>
              <a:rPr lang="en-US" sz="2800" dirty="0" smtClean="0"/>
              <a:t>Wordsworth describes two effects of the song on him:</a:t>
            </a:r>
          </a:p>
          <a:p>
            <a:pPr marL="514350" indent="-514350">
              <a:buAutoNum type="arabicPeriod"/>
            </a:pPr>
            <a:r>
              <a:rPr lang="en-US" sz="2800" dirty="0" smtClean="0"/>
              <a:t>He stood ‘motionless and still’ – entranced by the beauty of it </a:t>
            </a:r>
          </a:p>
          <a:p>
            <a:pPr marL="514350" indent="-514350">
              <a:buAutoNum type="arabicPeriod"/>
            </a:pPr>
            <a:r>
              <a:rPr lang="en-US" sz="2800" dirty="0" smtClean="0"/>
              <a:t>He moved away but carried it in his heart </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None/>
            </a:pPr>
            <a:r>
              <a:rPr lang="en-US" sz="2800" dirty="0" smtClean="0"/>
              <a:t>The scene is described both in the present moment and in the form of memory</a:t>
            </a:r>
          </a:p>
          <a:p>
            <a:pPr>
              <a:buNone/>
            </a:pPr>
            <a:r>
              <a:rPr lang="en-US" sz="2800" dirty="0" smtClean="0"/>
              <a:t>Both have pleasant effect on the poet</a:t>
            </a:r>
          </a:p>
          <a:p>
            <a:pPr>
              <a:buNone/>
            </a:pPr>
            <a:r>
              <a:rPr lang="en-US" sz="2800" b="1" dirty="0" smtClean="0"/>
              <a:t>Important Themes</a:t>
            </a:r>
          </a:p>
          <a:p>
            <a:r>
              <a:rPr lang="en-US" sz="2800" dirty="0" smtClean="0"/>
              <a:t>Recollection and role of memory in creation of art</a:t>
            </a:r>
          </a:p>
          <a:p>
            <a:r>
              <a:rPr lang="en-US" sz="2800" dirty="0" smtClean="0"/>
              <a:t>Close association with nature – nature as source of serenity and peace</a:t>
            </a:r>
          </a:p>
          <a:p>
            <a:r>
              <a:rPr lang="en-US" sz="2800" dirty="0" smtClean="0"/>
              <a:t>Simplicity and purity of rustic life – not burdened with miseries of urban industrialized life</a:t>
            </a:r>
          </a:p>
          <a:p>
            <a:endParaRPr lang="en-US" sz="2800" dirty="0" smtClean="0"/>
          </a:p>
          <a:p>
            <a:endParaRPr lang="en-US" sz="2800" dirty="0" smtClean="0"/>
          </a:p>
          <a:p>
            <a:pPr>
              <a:buNone/>
            </a:pPr>
            <a:endParaRPr lang="en-US" b="1" dirty="0" smtClean="0"/>
          </a:p>
          <a:p>
            <a:pPr>
              <a:buNone/>
            </a:pP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Analysis</a:t>
            </a:r>
            <a:endParaRPr lang="en-US" dirty="0"/>
          </a:p>
        </p:txBody>
      </p:sp>
      <p:sp>
        <p:nvSpPr>
          <p:cNvPr id="3" name="Content Placeholder 2"/>
          <p:cNvSpPr>
            <a:spLocks noGrp="1"/>
          </p:cNvSpPr>
          <p:nvPr>
            <p:ph idx="1"/>
          </p:nvPr>
        </p:nvSpPr>
        <p:spPr/>
        <p:txBody>
          <a:bodyPr/>
          <a:lstStyle/>
          <a:p>
            <a:r>
              <a:rPr lang="en-US" dirty="0" smtClean="0"/>
              <a:t>The </a:t>
            </a:r>
            <a:r>
              <a:rPr lang="en-US" b="1" dirty="0" smtClean="0"/>
              <a:t>language</a:t>
            </a:r>
            <a:r>
              <a:rPr lang="en-US" dirty="0" smtClean="0"/>
              <a:t> of the poem is simple and close to language of ‘common people’</a:t>
            </a:r>
          </a:p>
          <a:p>
            <a:r>
              <a:rPr lang="en-US" dirty="0" smtClean="0"/>
              <a:t>The </a:t>
            </a:r>
            <a:r>
              <a:rPr lang="en-US" b="1" dirty="0" smtClean="0"/>
              <a:t>setting </a:t>
            </a:r>
            <a:r>
              <a:rPr lang="en-US" dirty="0" smtClean="0"/>
              <a:t>of the poem is rustic and emphasis is on the girl’s isolation from </a:t>
            </a:r>
            <a:r>
              <a:rPr lang="en-US" smtClean="0"/>
              <a:t>the world</a:t>
            </a:r>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TotalTime>
  <Words>1008</Words>
  <Application>Microsoft Office PowerPoint</Application>
  <PresentationFormat>On-screen Show (4:3)</PresentationFormat>
  <Paragraphs>165</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 The Solitary Reaper </vt:lpstr>
      <vt:lpstr>Romanticism</vt:lpstr>
      <vt:lpstr>romanticim</vt:lpstr>
      <vt:lpstr>romanticism</vt:lpstr>
      <vt:lpstr>About the poem</vt:lpstr>
      <vt:lpstr>Slide 6</vt:lpstr>
      <vt:lpstr>Summary of the poem</vt:lpstr>
      <vt:lpstr>Slide 8</vt:lpstr>
      <vt:lpstr>Slide 9</vt:lpstr>
      <vt:lpstr>Detailed analysis of the poem</vt:lpstr>
      <vt:lpstr>Slide 11</vt:lpstr>
      <vt:lpstr>Slide 12</vt:lpstr>
      <vt:lpstr>Slide 13</vt:lpstr>
      <vt:lpstr>Second Stanza</vt:lpstr>
      <vt:lpstr>Second Stanza</vt:lpstr>
      <vt:lpstr>Second Stanza</vt:lpstr>
      <vt:lpstr>Second Stanza</vt:lpstr>
      <vt:lpstr>Second Stanza</vt:lpstr>
      <vt:lpstr>Second Stanza</vt:lpstr>
      <vt:lpstr>Third stanza</vt:lpstr>
      <vt:lpstr>Slide 21</vt:lpstr>
      <vt:lpstr>Third Stanza</vt:lpstr>
      <vt:lpstr>Fourth Stanza</vt:lpstr>
      <vt:lpstr>Slide 24</vt:lpstr>
      <vt:lpstr>Slide 25</vt:lpstr>
      <vt:lpstr>General 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Solitary Reaper</dc:title>
  <dc:creator>Acer</dc:creator>
  <cp:lastModifiedBy>vcomsats</cp:lastModifiedBy>
  <cp:revision>41</cp:revision>
  <dcterms:created xsi:type="dcterms:W3CDTF">2013-04-08T01:38:38Z</dcterms:created>
  <dcterms:modified xsi:type="dcterms:W3CDTF">2013-04-09T06:02:00Z</dcterms:modified>
</cp:coreProperties>
</file>