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95" r:id="rId2"/>
    <p:sldId id="316" r:id="rId3"/>
    <p:sldId id="314" r:id="rId4"/>
    <p:sldId id="301" r:id="rId5"/>
    <p:sldId id="302" r:id="rId6"/>
    <p:sldId id="303" r:id="rId7"/>
    <p:sldId id="304" r:id="rId8"/>
    <p:sldId id="305" r:id="rId9"/>
    <p:sldId id="311" r:id="rId10"/>
    <p:sldId id="306" r:id="rId11"/>
    <p:sldId id="307" r:id="rId12"/>
    <p:sldId id="308" r:id="rId13"/>
    <p:sldId id="309" r:id="rId14"/>
    <p:sldId id="310" r:id="rId15"/>
    <p:sldId id="312" r:id="rId16"/>
    <p:sldId id="258" r:id="rId17"/>
    <p:sldId id="289" r:id="rId18"/>
    <p:sldId id="290" r:id="rId19"/>
    <p:sldId id="259" r:id="rId20"/>
    <p:sldId id="260" r:id="rId21"/>
    <p:sldId id="261" r:id="rId22"/>
    <p:sldId id="262" r:id="rId23"/>
    <p:sldId id="263" r:id="rId24"/>
    <p:sldId id="264" r:id="rId25"/>
    <p:sldId id="288" r:id="rId26"/>
    <p:sldId id="265" r:id="rId27"/>
    <p:sldId id="267" r:id="rId28"/>
    <p:sldId id="268" r:id="rId29"/>
    <p:sldId id="269" r:id="rId30"/>
    <p:sldId id="272" r:id="rId31"/>
    <p:sldId id="273" r:id="rId32"/>
    <p:sldId id="274" r:id="rId33"/>
    <p:sldId id="276" r:id="rId34"/>
    <p:sldId id="271" r:id="rId35"/>
    <p:sldId id="278" r:id="rId36"/>
    <p:sldId id="279" r:id="rId37"/>
    <p:sldId id="280" r:id="rId38"/>
    <p:sldId id="281" r:id="rId39"/>
    <p:sldId id="287" r:id="rId40"/>
    <p:sldId id="282" r:id="rId41"/>
    <p:sldId id="293" r:id="rId42"/>
    <p:sldId id="285" r:id="rId43"/>
    <p:sldId id="286" r:id="rId44"/>
    <p:sldId id="291" r:id="rId45"/>
    <p:sldId id="292"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91" autoAdjust="0"/>
    <p:restoredTop sz="86374" autoAdjust="0"/>
  </p:normalViewPr>
  <p:slideViewPr>
    <p:cSldViewPr>
      <p:cViewPr>
        <p:scale>
          <a:sx n="40" d="100"/>
          <a:sy n="40" d="100"/>
        </p:scale>
        <p:origin x="-2028" y="-534"/>
      </p:cViewPr>
      <p:guideLst>
        <p:guide orient="horz" pos="2160"/>
        <p:guide pos="2880"/>
      </p:guideLst>
    </p:cSldViewPr>
  </p:slideViewPr>
  <p:outlineViewPr>
    <p:cViewPr>
      <p:scale>
        <a:sx n="33" d="100"/>
        <a:sy n="33" d="100"/>
      </p:scale>
      <p:origin x="216"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3B4DDF-D848-4B8A-8446-6E5ED554B2ED}" type="datetimeFigureOut">
              <a:rPr lang="en-US" smtClean="0"/>
              <a:pPr/>
              <a:t>5/25/2013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AF66CE-143B-4D1C-B2B5-E7BAB4E3429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5AF66CE-143B-4D1C-B2B5-E7BAB4E34298}"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0A25E-9662-431C-853F-9E126C7E302E}"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90A25E-9662-431C-853F-9E126C7E302E}"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90A25E-9662-431C-853F-9E126C7E302E}"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390A25E-9662-431C-853F-9E126C7E302E}"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390A25E-9662-431C-853F-9E126C7E302E}" type="datetimeFigureOut">
              <a:rPr lang="en-US" smtClean="0"/>
              <a:pPr/>
              <a:t>5/25/2013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390A25E-9662-431C-853F-9E126C7E302E}" type="datetimeFigureOut">
              <a:rPr lang="en-US" smtClean="0"/>
              <a:pPr/>
              <a:t>5/25/2013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90A25E-9662-431C-853F-9E126C7E302E}" type="datetimeFigureOut">
              <a:rPr lang="en-US" smtClean="0"/>
              <a:pPr/>
              <a:t>5/25/2013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90A25E-9662-431C-853F-9E126C7E302E}"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90A25E-9662-431C-853F-9E126C7E302E}" type="datetimeFigureOut">
              <a:rPr lang="en-US" smtClean="0"/>
              <a:pPr/>
              <a:t>5/25/2013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90A25E-9662-431C-853F-9E126C7E302E}"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390A25E-9662-431C-853F-9E126C7E302E}" type="datetimeFigureOut">
              <a:rPr lang="en-US" smtClean="0"/>
              <a:pPr/>
              <a:t>5/25/2013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B0E6EAE-5E14-4FD5-9668-25722C205C9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90A25E-9662-431C-853F-9E126C7E302E}" type="datetimeFigureOut">
              <a:rPr lang="en-US" smtClean="0"/>
              <a:pPr/>
              <a:t>5/25/2013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0E6EAE-5E14-4FD5-9668-25722C205C9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en.wikipedia.org/wiki/Ambiguity" TargetMode="External"/><Relationship Id="rId3" Type="http://schemas.openxmlformats.org/officeDocument/2006/relationships/hyperlink" Target="http://en.wikipedia.org/wiki/Alliteration" TargetMode="External"/><Relationship Id="rId7" Type="http://schemas.openxmlformats.org/officeDocument/2006/relationships/hyperlink" Target="http://en.wikipedia.org/wiki/Incantation" TargetMode="External"/><Relationship Id="rId12" Type="http://schemas.openxmlformats.org/officeDocument/2006/relationships/hyperlink" Target="http://en.wikipedia.org/wiki/Poetic_diction" TargetMode="External"/><Relationship Id="rId2" Type="http://schemas.openxmlformats.org/officeDocument/2006/relationships/hyperlink" Target="http://en.wikipedia.org/wiki/Assonance" TargetMode="External"/><Relationship Id="rId1" Type="http://schemas.openxmlformats.org/officeDocument/2006/relationships/slideLayout" Target="../slideLayouts/slideLayout2.xml"/><Relationship Id="rId6" Type="http://schemas.openxmlformats.org/officeDocument/2006/relationships/hyperlink" Target="http://en.wikipedia.org/wiki/Music" TargetMode="External"/><Relationship Id="rId11" Type="http://schemas.openxmlformats.org/officeDocument/2006/relationships/hyperlink" Target="http://en.wikipedia.org/wiki/Stylistics_(linguistics)" TargetMode="External"/><Relationship Id="rId5" Type="http://schemas.openxmlformats.org/officeDocument/2006/relationships/hyperlink" Target="http://en.wikipedia.org/wiki/Rhythm" TargetMode="External"/><Relationship Id="rId10" Type="http://schemas.openxmlformats.org/officeDocument/2006/relationships/hyperlink" Target="http://en.wikipedia.org/wiki/Irony" TargetMode="External"/><Relationship Id="rId4" Type="http://schemas.openxmlformats.org/officeDocument/2006/relationships/hyperlink" Target="http://en.wikipedia.org/wiki/Onomatopoeia" TargetMode="External"/><Relationship Id="rId9" Type="http://schemas.openxmlformats.org/officeDocument/2006/relationships/hyperlink" Target="http://en.wikipedia.org/wiki/Symbol"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Simile" TargetMode="External"/><Relationship Id="rId2" Type="http://schemas.openxmlformats.org/officeDocument/2006/relationships/hyperlink" Target="http://en.wikipedia.org/wiki/Metapho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www.online-literature.com/wordsworth/"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Introduction to </a:t>
            </a:r>
            <a:r>
              <a:rPr lang="en-US" dirty="0" smtClean="0"/>
              <a:t>P</a:t>
            </a:r>
            <a:r>
              <a:rPr lang="en-US" dirty="0" smtClean="0"/>
              <a:t>oetry</a:t>
            </a:r>
            <a:endParaRPr lang="en-US" dirty="0"/>
          </a:p>
        </p:txBody>
      </p:sp>
      <p:sp>
        <p:nvSpPr>
          <p:cNvPr id="3" name="Content Placeholder 2"/>
          <p:cNvSpPr>
            <a:spLocks noGrp="1"/>
          </p:cNvSpPr>
          <p:nvPr>
            <p:ph type="subTitle" idx="1"/>
          </p:nvPr>
        </p:nvSpPr>
        <p:spPr/>
        <p:txBody>
          <a:bodyPr>
            <a:normAutofit/>
          </a:bodyPr>
          <a:lstStyle/>
          <a:p>
            <a:r>
              <a:rPr lang="en-US" dirty="0" smtClean="0">
                <a:solidFill>
                  <a:schemeClr val="tx1"/>
                </a:solidFill>
              </a:rPr>
              <a:t>Lecture 01</a:t>
            </a:r>
          </a:p>
          <a:p>
            <a:r>
              <a:rPr lang="en-US" dirty="0" smtClean="0">
                <a:solidFill>
                  <a:schemeClr val="tx1"/>
                </a:solidFill>
              </a:rPr>
              <a:t>Course code: 453</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Poetry &amp; Poetic Devices</a:t>
            </a:r>
            <a:endParaRPr lang="en-US" dirty="0"/>
          </a:p>
        </p:txBody>
      </p:sp>
      <p:sp>
        <p:nvSpPr>
          <p:cNvPr id="3" name="Content Placeholder 2"/>
          <p:cNvSpPr>
            <a:spLocks noGrp="1"/>
          </p:cNvSpPr>
          <p:nvPr>
            <p:ph idx="1"/>
          </p:nvPr>
        </p:nvSpPr>
        <p:spPr/>
        <p:txBody>
          <a:bodyPr>
            <a:normAutofit fontScale="92500"/>
          </a:bodyPr>
          <a:lstStyle/>
          <a:p>
            <a:r>
              <a:rPr lang="en-US" dirty="0" smtClean="0"/>
              <a:t>Poetry uses forms and conventions to suggest differential interpretation to words, or to evoke emotive responses. </a:t>
            </a:r>
          </a:p>
          <a:p>
            <a:r>
              <a:rPr lang="en-US" dirty="0" smtClean="0"/>
              <a:t>Devices such as</a:t>
            </a:r>
            <a:r>
              <a:rPr lang="en-US" u="sng" dirty="0" smtClean="0"/>
              <a:t> </a:t>
            </a:r>
            <a:r>
              <a:rPr lang="en-US" dirty="0" smtClean="0">
                <a:hlinkClick r:id="rId2" action="ppaction://hlinkfile" tooltip="Assonance"/>
              </a:rPr>
              <a:t>assonance</a:t>
            </a:r>
            <a:r>
              <a:rPr lang="en-US" dirty="0" smtClean="0"/>
              <a:t>, </a:t>
            </a:r>
            <a:r>
              <a:rPr lang="en-US" dirty="0" smtClean="0">
                <a:hlinkClick r:id="rId3" action="ppaction://hlinkfile" tooltip="Alliteration"/>
              </a:rPr>
              <a:t>alliteration</a:t>
            </a:r>
            <a:r>
              <a:rPr lang="en-US" dirty="0" smtClean="0"/>
              <a:t>, </a:t>
            </a:r>
            <a:r>
              <a:rPr lang="en-US" dirty="0" smtClean="0">
                <a:hlinkClick r:id="rId4" action="ppaction://hlinkfile" tooltip="Onomatopoeia"/>
              </a:rPr>
              <a:t>onomatopoeia</a:t>
            </a:r>
            <a:r>
              <a:rPr lang="en-US" dirty="0" smtClean="0"/>
              <a:t> and </a:t>
            </a:r>
            <a:r>
              <a:rPr lang="en-US" dirty="0" smtClean="0">
                <a:hlinkClick r:id="rId5" action="ppaction://hlinkfile" tooltip="Rhythm"/>
              </a:rPr>
              <a:t>rhythm</a:t>
            </a:r>
            <a:r>
              <a:rPr lang="en-US" dirty="0" smtClean="0"/>
              <a:t> are sometimes used to achieve </a:t>
            </a:r>
            <a:r>
              <a:rPr lang="en-US" dirty="0" smtClean="0">
                <a:hlinkClick r:id="rId6" action="ppaction://hlinkfile" tooltip="Music"/>
              </a:rPr>
              <a:t>musical</a:t>
            </a:r>
            <a:r>
              <a:rPr lang="en-US" dirty="0" smtClean="0"/>
              <a:t> or </a:t>
            </a:r>
            <a:r>
              <a:rPr lang="en-US" dirty="0" smtClean="0">
                <a:hlinkClick r:id="rId7" action="ppaction://hlinkfile" tooltip="Incantation"/>
              </a:rPr>
              <a:t>incantatory</a:t>
            </a:r>
            <a:r>
              <a:rPr lang="en-US" dirty="0" smtClean="0"/>
              <a:t> effects.</a:t>
            </a:r>
          </a:p>
          <a:p>
            <a:r>
              <a:rPr lang="en-US" dirty="0" smtClean="0"/>
              <a:t>The use of </a:t>
            </a:r>
            <a:r>
              <a:rPr lang="en-US" dirty="0" smtClean="0">
                <a:hlinkClick r:id="rId8" action="ppaction://hlinkfile" tooltip="Ambiguity"/>
              </a:rPr>
              <a:t>ambiguity</a:t>
            </a:r>
            <a:r>
              <a:rPr lang="en-US" dirty="0" smtClean="0"/>
              <a:t>, </a:t>
            </a:r>
            <a:r>
              <a:rPr lang="en-US" dirty="0" smtClean="0">
                <a:hlinkClick r:id="rId9" action="ppaction://hlinkfile" tooltip="Symbol"/>
              </a:rPr>
              <a:t>symbolism</a:t>
            </a:r>
            <a:r>
              <a:rPr lang="en-US" dirty="0" smtClean="0"/>
              <a:t>, </a:t>
            </a:r>
            <a:r>
              <a:rPr lang="en-US" dirty="0" smtClean="0">
                <a:hlinkClick r:id="rId10" action="ppaction://hlinkfile" tooltip="Irony"/>
              </a:rPr>
              <a:t>irony</a:t>
            </a:r>
            <a:r>
              <a:rPr lang="en-US" dirty="0" smtClean="0"/>
              <a:t> and other </a:t>
            </a:r>
            <a:r>
              <a:rPr lang="en-US" dirty="0" smtClean="0">
                <a:hlinkClick r:id="rId11" action="ppaction://hlinkfile" tooltip="Stylistics (linguistics)"/>
              </a:rPr>
              <a:t>stylistic</a:t>
            </a:r>
            <a:r>
              <a:rPr lang="en-US" dirty="0" smtClean="0"/>
              <a:t> elements of </a:t>
            </a:r>
            <a:r>
              <a:rPr lang="en-US" dirty="0" smtClean="0">
                <a:hlinkClick r:id="rId12" action="ppaction://hlinkfile" tooltip="Poetic diction"/>
              </a:rPr>
              <a:t>poetic diction</a:t>
            </a:r>
            <a:r>
              <a:rPr lang="en-US" dirty="0" smtClean="0"/>
              <a:t> often leaves a poem open to multiple interpretations.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r>
              <a:rPr lang="en-US" dirty="0" smtClean="0"/>
              <a:t>Similarly</a:t>
            </a:r>
            <a:r>
              <a:rPr lang="en-US" dirty="0" smtClean="0"/>
              <a:t>, </a:t>
            </a:r>
            <a:r>
              <a:rPr lang="en-US" dirty="0" smtClean="0">
                <a:hlinkClick r:id="rId2" action="ppaction://hlinkfile" tooltip="Metaphor"/>
              </a:rPr>
              <a:t>metaphor</a:t>
            </a:r>
            <a:r>
              <a:rPr lang="en-US" dirty="0" smtClean="0"/>
              <a:t>, </a:t>
            </a:r>
            <a:r>
              <a:rPr lang="en-US" dirty="0" smtClean="0"/>
              <a:t> and </a:t>
            </a:r>
            <a:r>
              <a:rPr lang="en-US" dirty="0" smtClean="0">
                <a:hlinkClick r:id="rId3" action="ppaction://hlinkfile" tooltip="Simile"/>
              </a:rPr>
              <a:t>simile</a:t>
            </a:r>
            <a:r>
              <a:rPr lang="en-US" dirty="0" smtClean="0"/>
              <a:t> </a:t>
            </a:r>
            <a:r>
              <a:rPr lang="en-US" dirty="0" smtClean="0"/>
              <a:t>create a resonance between otherwise disparate images—a layering of meanings, forming connections previously not perceived.</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Rhyme</a:t>
            </a:r>
            <a:endParaRPr lang="en-US" dirty="0"/>
          </a:p>
        </p:txBody>
      </p:sp>
      <p:sp>
        <p:nvSpPr>
          <p:cNvPr id="3" name="Content Placeholder 2"/>
          <p:cNvSpPr>
            <a:spLocks noGrp="1"/>
          </p:cNvSpPr>
          <p:nvPr>
            <p:ph idx="1"/>
          </p:nvPr>
        </p:nvSpPr>
        <p:spPr/>
        <p:txBody>
          <a:bodyPr/>
          <a:lstStyle/>
          <a:p>
            <a:r>
              <a:rPr lang="en-US" b="1" dirty="0" smtClean="0"/>
              <a:t>This is the one device most commonly associated with poetry by the general public. Words that </a:t>
            </a:r>
            <a:r>
              <a:rPr lang="en-US" dirty="0" smtClean="0"/>
              <a:t>have different beginning sounds but whose endings sound alike, including the final vowel sound and everything following it, are said to </a:t>
            </a:r>
            <a:r>
              <a:rPr lang="en-US" i="1" dirty="0" smtClean="0"/>
              <a:t>rhyme.</a:t>
            </a:r>
          </a:p>
          <a:p>
            <a:r>
              <a:rPr lang="en-US" i="1" dirty="0" smtClean="0"/>
              <a:t>Example: time, slime, mime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Rhythm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organization of speech rhythms (verbal stresses) into a regular pattern of accented syllables separated by unaccented syllables. </a:t>
            </a:r>
            <a:r>
              <a:rPr lang="en-US" i="1" dirty="0" smtClean="0"/>
              <a:t>Rhythm helps to distinguish poetry from prose.</a:t>
            </a:r>
          </a:p>
          <a:p>
            <a:pPr>
              <a:buNone/>
            </a:pPr>
            <a:r>
              <a:rPr lang="en-US" i="1" dirty="0" smtClean="0"/>
              <a:t>Example: </a:t>
            </a:r>
            <a:r>
              <a:rPr lang="en-US" i="1" dirty="0" err="1" smtClean="0"/>
              <a:t>i</a:t>
            </a:r>
            <a:r>
              <a:rPr lang="en-US" i="1" dirty="0" smtClean="0"/>
              <a:t> THOUGHT </a:t>
            </a:r>
            <a:r>
              <a:rPr lang="en-US" i="1" dirty="0" err="1" smtClean="0"/>
              <a:t>i</a:t>
            </a:r>
            <a:r>
              <a:rPr lang="en-US" i="1" dirty="0" smtClean="0"/>
              <a:t> SAW a </a:t>
            </a:r>
            <a:r>
              <a:rPr lang="en-US" i="1" dirty="0" err="1" smtClean="0"/>
              <a:t>PUSsyCAT</a:t>
            </a:r>
            <a:r>
              <a:rPr lang="en-US" i="1" dirty="0" smtClean="0"/>
              <a:t>.</a:t>
            </a:r>
          </a:p>
          <a:p>
            <a:pPr>
              <a:buNone/>
            </a:pPr>
            <a:r>
              <a:rPr lang="en-US" dirty="0" smtClean="0"/>
              <a:t>	Such patterns are sometimes referred to as </a:t>
            </a:r>
            <a:r>
              <a:rPr lang="en-US" b="1" i="1" dirty="0" smtClean="0"/>
              <a:t>meter</a:t>
            </a:r>
            <a:r>
              <a:rPr lang="en-US" i="1" dirty="0" smtClean="0"/>
              <a:t>. Meter is the organization of voice patterns, in terms </a:t>
            </a:r>
            <a:r>
              <a:rPr lang="en-US" dirty="0" smtClean="0"/>
              <a:t>of both the arrangement of stresses and their frequency of repetition per line of verse.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Rhythm </a:t>
            </a:r>
            <a:endParaRPr lang="en-US" dirty="0"/>
          </a:p>
        </p:txBody>
      </p:sp>
      <p:sp>
        <p:nvSpPr>
          <p:cNvPr id="3" name="Content Placeholder 2"/>
          <p:cNvSpPr>
            <a:spLocks noGrp="1"/>
          </p:cNvSpPr>
          <p:nvPr>
            <p:ph idx="1"/>
          </p:nvPr>
        </p:nvSpPr>
        <p:spPr/>
        <p:txBody>
          <a:bodyPr/>
          <a:lstStyle/>
          <a:p>
            <a:r>
              <a:rPr lang="en-US" dirty="0" smtClean="0"/>
              <a:t>Poetry is organized by the division of each line into </a:t>
            </a:r>
            <a:r>
              <a:rPr lang="en-US" b="1" dirty="0" smtClean="0"/>
              <a:t>“feet,” metric units </a:t>
            </a:r>
            <a:r>
              <a:rPr lang="en-US" dirty="0" smtClean="0"/>
              <a:t>which each consist of a particular arrangement of strong and weak stresses. The most common metric unit is the iambic, in which an unstressed syllable is followed by a stressed one (as in the words </a:t>
            </a:r>
            <a:r>
              <a:rPr lang="en-US" i="1" dirty="0" smtClean="0"/>
              <a:t>reverse and compose).</a:t>
            </a:r>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Rhythm </a:t>
            </a:r>
            <a:endParaRPr lang="en-US" dirty="0"/>
          </a:p>
        </p:txBody>
      </p:sp>
      <p:sp>
        <p:nvSpPr>
          <p:cNvPr id="3" name="Content Placeholder 2"/>
          <p:cNvSpPr>
            <a:spLocks noGrp="1"/>
          </p:cNvSpPr>
          <p:nvPr>
            <p:ph idx="1"/>
          </p:nvPr>
        </p:nvSpPr>
        <p:spPr/>
        <p:txBody>
          <a:bodyPr>
            <a:normAutofit/>
          </a:bodyPr>
          <a:lstStyle/>
          <a:p>
            <a:pPr>
              <a:buNone/>
            </a:pPr>
            <a:r>
              <a:rPr lang="en-US" dirty="0" smtClean="0"/>
              <a:t>There are five basic rhythms:</a:t>
            </a:r>
          </a:p>
          <a:p>
            <a:pPr>
              <a:buNone/>
            </a:pPr>
            <a:r>
              <a:rPr lang="en-US" b="1" dirty="0" smtClean="0"/>
              <a:t>	Pattern Name/ Example</a:t>
            </a:r>
          </a:p>
          <a:p>
            <a:pPr algn="ctr">
              <a:buNone/>
            </a:pPr>
            <a:r>
              <a:rPr lang="en-US" dirty="0" smtClean="0"/>
              <a:t>– / Iamb/Iambic invite</a:t>
            </a:r>
          </a:p>
          <a:p>
            <a:pPr algn="ctr">
              <a:buNone/>
            </a:pPr>
            <a:r>
              <a:rPr lang="en-US" dirty="0" smtClean="0"/>
              <a:t>/ – Trochee/Trochaic deadline</a:t>
            </a:r>
          </a:p>
          <a:p>
            <a:pPr algn="ctr">
              <a:buNone/>
            </a:pPr>
            <a:r>
              <a:rPr lang="en-US" dirty="0" smtClean="0"/>
              <a:t>– – / Anapest/Anapestic to the beach</a:t>
            </a:r>
          </a:p>
          <a:p>
            <a:pPr algn="ctr">
              <a:buNone/>
            </a:pPr>
            <a:r>
              <a:rPr lang="en-US" dirty="0" smtClean="0"/>
              <a:t>/ – – Dactyl/Dactylic frequently</a:t>
            </a:r>
          </a:p>
          <a:p>
            <a:pPr algn="ctr">
              <a:buNone/>
            </a:pPr>
            <a:r>
              <a:rPr lang="en-US" dirty="0" smtClean="0"/>
              <a:t>/ / Spondee/Spondaic true blue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Meter </a:t>
            </a:r>
            <a:endParaRPr lang="en-US" dirty="0"/>
          </a:p>
        </p:txBody>
      </p:sp>
      <p:sp>
        <p:nvSpPr>
          <p:cNvPr id="3" name="Content Placeholder 2"/>
          <p:cNvSpPr>
            <a:spLocks noGrp="1"/>
          </p:cNvSpPr>
          <p:nvPr>
            <p:ph idx="1"/>
          </p:nvPr>
        </p:nvSpPr>
        <p:spPr/>
        <p:txBody>
          <a:bodyPr>
            <a:normAutofit/>
          </a:bodyPr>
          <a:lstStyle/>
          <a:p>
            <a:r>
              <a:rPr lang="en-US" dirty="0" smtClean="0"/>
              <a:t>Meter is measured by the number of feet in a line. line with five feet is called pentameter; thus, a line of five iambs is known as “iambic pentameter” (the most common metrical form in English poetry, and the one favored by Shakespeare).</a:t>
            </a:r>
          </a:p>
          <a:p>
            <a:pPr>
              <a:buNone/>
            </a:pPr>
            <a:r>
              <a:rPr lang="en-US" dirty="0" smtClean="0"/>
              <a:t>The most common line lengths are:</a:t>
            </a:r>
          </a:p>
          <a:p>
            <a:r>
              <a:rPr lang="en-US" dirty="0" smtClean="0"/>
              <a:t>monometer: one foot</a:t>
            </a:r>
          </a:p>
          <a:p>
            <a:pPr>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Meter </a:t>
            </a:r>
            <a:endParaRPr lang="en-US" dirty="0"/>
          </a:p>
        </p:txBody>
      </p:sp>
      <p:sp>
        <p:nvSpPr>
          <p:cNvPr id="3" name="Content Placeholder 2"/>
          <p:cNvSpPr>
            <a:spLocks noGrp="1"/>
          </p:cNvSpPr>
          <p:nvPr>
            <p:ph idx="1"/>
          </p:nvPr>
        </p:nvSpPr>
        <p:spPr/>
        <p:txBody>
          <a:bodyPr/>
          <a:lstStyle/>
          <a:p>
            <a:r>
              <a:rPr lang="en-US" dirty="0" err="1" smtClean="0"/>
              <a:t>dimeter</a:t>
            </a:r>
            <a:r>
              <a:rPr lang="en-US" dirty="0" smtClean="0"/>
              <a:t>: two feet</a:t>
            </a:r>
          </a:p>
          <a:p>
            <a:r>
              <a:rPr lang="en-US" dirty="0" err="1" smtClean="0"/>
              <a:t>Trimeter</a:t>
            </a:r>
            <a:r>
              <a:rPr lang="en-US" dirty="0" smtClean="0"/>
              <a:t>: three feet</a:t>
            </a:r>
          </a:p>
          <a:p>
            <a:r>
              <a:rPr lang="en-US" dirty="0" smtClean="0"/>
              <a:t>tetrameter: four feet</a:t>
            </a:r>
          </a:p>
          <a:p>
            <a:r>
              <a:rPr lang="en-US" dirty="0" smtClean="0"/>
              <a:t>pentameter: five feet</a:t>
            </a:r>
          </a:p>
          <a:p>
            <a:r>
              <a:rPr lang="en-US" dirty="0" smtClean="0"/>
              <a:t> hexameter: six feet</a:t>
            </a:r>
          </a:p>
          <a:p>
            <a:r>
              <a:rPr lang="en-US" dirty="0" smtClean="0"/>
              <a:t>heptameter: seven feet</a:t>
            </a:r>
          </a:p>
          <a:p>
            <a:r>
              <a:rPr lang="en-US" dirty="0" err="1" smtClean="0"/>
              <a:t>octameter</a:t>
            </a:r>
            <a:r>
              <a:rPr lang="en-US" dirty="0" smtClean="0"/>
              <a:t>: eight feet</a:t>
            </a:r>
          </a:p>
          <a:p>
            <a:pPr>
              <a:buNone/>
            </a:pPr>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Imagery</a:t>
            </a:r>
            <a:endParaRPr lang="en-US" dirty="0"/>
          </a:p>
        </p:txBody>
      </p:sp>
      <p:sp>
        <p:nvSpPr>
          <p:cNvPr id="3" name="Content Placeholder 2"/>
          <p:cNvSpPr>
            <a:spLocks noGrp="1"/>
          </p:cNvSpPr>
          <p:nvPr>
            <p:ph idx="1"/>
          </p:nvPr>
        </p:nvSpPr>
        <p:spPr/>
        <p:txBody>
          <a:bodyPr>
            <a:normAutofit/>
          </a:bodyPr>
          <a:lstStyle/>
          <a:p>
            <a:r>
              <a:rPr lang="en-US" b="1" dirty="0" smtClean="0"/>
              <a:t>The use of vivid language to generate ideas and/or evoke mental images, not only of the visual </a:t>
            </a:r>
            <a:r>
              <a:rPr lang="en-US" dirty="0" smtClean="0"/>
              <a:t>sense, but of sensation and emotion as well. While most commonly used in reference to figurative language, imagery can apply to any component of a poem that </a:t>
            </a:r>
            <a:r>
              <a:rPr lang="en-US" u="sng" dirty="0" smtClean="0"/>
              <a:t>evoke sensory experience and emotional response</a:t>
            </a:r>
            <a:r>
              <a:rPr lang="en-US" dirty="0" smtClean="0"/>
              <a:t>, and also applies to the concrete things so brought to mind.</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Imagery </a:t>
            </a:r>
            <a:endParaRPr lang="en-US" dirty="0"/>
          </a:p>
        </p:txBody>
      </p:sp>
      <p:sp>
        <p:nvSpPr>
          <p:cNvPr id="3" name="Content Placeholder 2"/>
          <p:cNvSpPr>
            <a:spLocks noGrp="1"/>
          </p:cNvSpPr>
          <p:nvPr>
            <p:ph idx="1"/>
          </p:nvPr>
        </p:nvSpPr>
        <p:spPr/>
        <p:txBody>
          <a:bodyPr>
            <a:normAutofit/>
          </a:bodyPr>
          <a:lstStyle/>
          <a:p>
            <a:r>
              <a:rPr lang="en-US" dirty="0" smtClean="0"/>
              <a:t>The poet’s carefully described impressions of sight, sound, smell, taste and touch can be transferred to the thoughtful reader through imaginative use and combinations of diction. In addition to its more tangible initial impact, </a:t>
            </a:r>
            <a:r>
              <a:rPr lang="en-US" b="1" dirty="0" smtClean="0"/>
              <a:t>effective imagery has the potential to tap the inner wisdom of the reader to arouse meditative and inspirational responses.</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Imagery </a:t>
            </a:r>
            <a:endParaRPr lang="en-US" dirty="0"/>
          </a:p>
        </p:txBody>
      </p:sp>
      <p:sp>
        <p:nvSpPr>
          <p:cNvPr id="3" name="Content Placeholder 2"/>
          <p:cNvSpPr>
            <a:spLocks noGrp="1"/>
          </p:cNvSpPr>
          <p:nvPr>
            <p:ph idx="1"/>
          </p:nvPr>
        </p:nvSpPr>
        <p:spPr/>
        <p:txBody>
          <a:bodyPr>
            <a:noAutofit/>
          </a:bodyPr>
          <a:lstStyle/>
          <a:p>
            <a:pPr>
              <a:buNone/>
            </a:pPr>
            <a:r>
              <a:rPr lang="en-US" sz="2800" dirty="0" smtClean="0"/>
              <a:t>Examples:</a:t>
            </a:r>
          </a:p>
          <a:p>
            <a:pPr>
              <a:buNone/>
            </a:pPr>
            <a:r>
              <a:rPr lang="en-US" sz="2800" b="1" dirty="0" smtClean="0"/>
              <a:t>• Sight: Smoke mysteriously puffed out from the clown’s ears.</a:t>
            </a:r>
          </a:p>
          <a:p>
            <a:pPr>
              <a:buNone/>
            </a:pPr>
            <a:r>
              <a:rPr lang="en-US" sz="2800" b="1" dirty="0" smtClean="0"/>
              <a:t>• Sound: Tom placed his ear tightly against the wall; he could hear a faint but distinct thump </a:t>
            </a:r>
            <a:r>
              <a:rPr lang="en-US" sz="2800" dirty="0" err="1" smtClean="0"/>
              <a:t>thump</a:t>
            </a:r>
            <a:r>
              <a:rPr lang="en-US" sz="2800" dirty="0" smtClean="0"/>
              <a:t> </a:t>
            </a:r>
            <a:r>
              <a:rPr lang="en-US" sz="2800" dirty="0" err="1" smtClean="0"/>
              <a:t>thump</a:t>
            </a:r>
            <a:r>
              <a:rPr lang="en-US" sz="2800" dirty="0" smtClean="0"/>
              <a:t>.</a:t>
            </a:r>
          </a:p>
          <a:p>
            <a:pPr>
              <a:buNone/>
            </a:pPr>
            <a:r>
              <a:rPr lang="en-US" sz="2800" b="1" dirty="0" smtClean="0"/>
              <a:t>• Touch: The burlap wall covering scraped against the little boy’s cheek.</a:t>
            </a:r>
          </a:p>
          <a:p>
            <a:pPr>
              <a:buNone/>
            </a:pPr>
            <a:r>
              <a:rPr lang="en-US" sz="2800" b="1" dirty="0" smtClean="0"/>
              <a:t>• Taste: A salty tear ran across onto her lips.</a:t>
            </a:r>
          </a:p>
          <a:p>
            <a:pPr>
              <a:buNone/>
            </a:pPr>
            <a:r>
              <a:rPr lang="en-US" sz="2800" b="1" dirty="0" smtClean="0"/>
              <a:t>• Smell: Cinnamon! That’s what wafted into his nostrils.</a:t>
            </a:r>
            <a:endParaRPr lang="en-U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Tone &amp; Mood</a:t>
            </a:r>
            <a:endParaRPr lang="en-US" dirty="0"/>
          </a:p>
        </p:txBody>
      </p:sp>
      <p:sp>
        <p:nvSpPr>
          <p:cNvPr id="3" name="Content Placeholder 2"/>
          <p:cNvSpPr>
            <a:spLocks noGrp="1"/>
          </p:cNvSpPr>
          <p:nvPr>
            <p:ph idx="1"/>
          </p:nvPr>
        </p:nvSpPr>
        <p:spPr/>
        <p:txBody>
          <a:bodyPr>
            <a:normAutofit/>
          </a:bodyPr>
          <a:lstStyle/>
          <a:p>
            <a:pPr>
              <a:buNone/>
            </a:pPr>
            <a:r>
              <a:rPr lang="en-US" b="1" dirty="0" smtClean="0"/>
              <a:t>The </a:t>
            </a:r>
            <a:r>
              <a:rPr lang="en-US" b="1" dirty="0" smtClean="0"/>
              <a:t>means </a:t>
            </a:r>
            <a:r>
              <a:rPr lang="en-US" b="1" dirty="0" smtClean="0"/>
              <a:t>by which a poet reveals attitudes and feelings, in the style of language or expression </a:t>
            </a:r>
            <a:r>
              <a:rPr lang="en-US" dirty="0" smtClean="0"/>
              <a:t>of thought used to develop the subject. Certain tones include not only irony and satire, but may be loving, condescending, bitter, pitying, fanciful, solemn, and a host of other emotions and attitudes.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Tone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Tone can also refer to </a:t>
            </a:r>
            <a:r>
              <a:rPr lang="en-US" b="1" u="sng" dirty="0" smtClean="0"/>
              <a:t>the overall mood of the poem </a:t>
            </a:r>
            <a:r>
              <a:rPr lang="en-US" dirty="0" smtClean="0"/>
              <a:t>itself, in the sense of a pervading atmosphere intended to influence the readers’ emotional response and foster expectations of the conclusion.</a:t>
            </a:r>
          </a:p>
          <a:p>
            <a:pPr>
              <a:buNone/>
            </a:pPr>
            <a:r>
              <a:rPr lang="en-US" dirty="0" smtClean="0"/>
              <a:t>Another use of tone is </a:t>
            </a:r>
            <a:r>
              <a:rPr lang="en-US" b="1" u="sng" dirty="0" smtClean="0"/>
              <a:t>in reference to pitch </a:t>
            </a:r>
            <a:r>
              <a:rPr lang="en-US" dirty="0" smtClean="0"/>
              <a:t>or to the demeanor of a speaker as interpreted through inflections of the voice; in poetry, this is conveyed through the use of connotation, diction, figures of speech, rhythm and other elements of poetic construction.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Romantic Period</a:t>
            </a:r>
            <a:endParaRPr lang="en-US" dirty="0"/>
          </a:p>
        </p:txBody>
      </p:sp>
      <p:sp>
        <p:nvSpPr>
          <p:cNvPr id="4" name="Subtitle 3"/>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Rousseau’ s Beliefs</a:t>
            </a:r>
            <a:endParaRPr lang="en-US" dirty="0"/>
          </a:p>
        </p:txBody>
      </p:sp>
      <p:sp>
        <p:nvSpPr>
          <p:cNvPr id="3" name="Content Placeholder 2"/>
          <p:cNvSpPr>
            <a:spLocks noGrp="1"/>
          </p:cNvSpPr>
          <p:nvPr>
            <p:ph idx="1"/>
          </p:nvPr>
        </p:nvSpPr>
        <p:spPr/>
        <p:txBody>
          <a:bodyPr>
            <a:normAutofit/>
          </a:bodyPr>
          <a:lstStyle/>
          <a:p>
            <a:r>
              <a:rPr lang="en-US" sz="2800" dirty="0" smtClean="0"/>
              <a:t>Held that society corrupts man.</a:t>
            </a:r>
          </a:p>
          <a:p>
            <a:r>
              <a:rPr lang="en-US" sz="2800" dirty="0" smtClean="0"/>
              <a:t>Material progress (in arts and science) have not been beneficial but resulted in negative traits e.g. vanity, pride, greed etc.</a:t>
            </a:r>
          </a:p>
          <a:p>
            <a:r>
              <a:rPr lang="en-US" sz="2800" dirty="0" smtClean="0"/>
              <a:t>Believed that sovereignty should be in the hands of the people:</a:t>
            </a:r>
          </a:p>
          <a:p>
            <a:pPr>
              <a:buNone/>
            </a:pPr>
            <a:r>
              <a:rPr lang="en-US" sz="2800" dirty="0" smtClean="0"/>
              <a:t>         “Man is born free and everywhere he is in chains”</a:t>
            </a:r>
          </a:p>
          <a:p>
            <a:r>
              <a:rPr lang="en-US" sz="2800" dirty="0" smtClean="0"/>
              <a:t>Such views challenged old ideas of political domination &amp; social injustices and heralded change.</a:t>
            </a:r>
          </a:p>
          <a:p>
            <a:pPr>
              <a:buNone/>
            </a:pPr>
            <a:endParaRPr lang="en-US" sz="2800" dirty="0" smtClean="0"/>
          </a:p>
          <a:p>
            <a:pPr>
              <a:buNone/>
            </a:pPr>
            <a:endParaRPr lang="en-US"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Preface to Lyrical Ballads by Wordsworth:</a:t>
            </a:r>
            <a:br>
              <a:rPr lang="en-US" sz="2800" b="1" dirty="0" smtClean="0"/>
            </a:br>
            <a:r>
              <a:rPr lang="en-GB" sz="2800" b="1" dirty="0" smtClean="0"/>
              <a:t>a turning toward a more experimental, more emotional lyricism</a:t>
            </a:r>
            <a:endParaRPr lang="en-US" sz="2800" b="1" dirty="0"/>
          </a:p>
        </p:txBody>
      </p:sp>
      <p:sp>
        <p:nvSpPr>
          <p:cNvPr id="3" name="Content Placeholder 2"/>
          <p:cNvSpPr>
            <a:spLocks noGrp="1"/>
          </p:cNvSpPr>
          <p:nvPr>
            <p:ph idx="1"/>
          </p:nvPr>
        </p:nvSpPr>
        <p:spPr/>
        <p:txBody>
          <a:bodyPr>
            <a:normAutofit lnSpcReduction="10000"/>
          </a:bodyPr>
          <a:lstStyle/>
          <a:p>
            <a:r>
              <a:rPr lang="en-US" sz="2400" b="1" dirty="0" smtClean="0"/>
              <a:t>Emphasis on natural and rustic themes in poetry</a:t>
            </a:r>
            <a:r>
              <a:rPr lang="en-US" sz="2400" dirty="0" smtClean="0"/>
              <a:t>, “humble and rustic life was generally chosen, because, in the condition, the essential passions of the heart find a better soil in which they can attain maturity, are less under restraint, and speak a plainer and more emphatic language, because in that condition of life our elementary feelings co-exist in a state of greater simplicity.”</a:t>
            </a:r>
          </a:p>
          <a:p>
            <a:r>
              <a:rPr lang="en-US" sz="2400" b="1" dirty="0" smtClean="0"/>
              <a:t>About poetry</a:t>
            </a:r>
            <a:r>
              <a:rPr lang="en-US" sz="2400" dirty="0" smtClean="0"/>
              <a:t>, he says “ Poetry is the spontaneous overflow of powerful feelings: it takes its origin from emotion recollected in tranquility,” &amp; “ Poetry is the outcome of a creative process….Pleasure is the state in which the poetic composition is written, and pleasure is also found in the result.”</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Preface….</a:t>
            </a:r>
            <a:endParaRPr lang="en-US" dirty="0"/>
          </a:p>
        </p:txBody>
      </p:sp>
      <p:sp>
        <p:nvSpPr>
          <p:cNvPr id="3" name="Content Placeholder 2"/>
          <p:cNvSpPr>
            <a:spLocks noGrp="1"/>
          </p:cNvSpPr>
          <p:nvPr>
            <p:ph idx="1"/>
          </p:nvPr>
        </p:nvSpPr>
        <p:spPr/>
        <p:txBody>
          <a:bodyPr>
            <a:normAutofit lnSpcReduction="10000"/>
          </a:bodyPr>
          <a:lstStyle/>
          <a:p>
            <a:r>
              <a:rPr lang="en-US" sz="2400" dirty="0" smtClean="0"/>
              <a:t> </a:t>
            </a:r>
            <a:r>
              <a:rPr lang="en-US" sz="2400" b="1" dirty="0" smtClean="0"/>
              <a:t>About language of poetry</a:t>
            </a:r>
            <a:r>
              <a:rPr lang="en-US" sz="2400" dirty="0" smtClean="0"/>
              <a:t> he says, “ My purpose was to imitate, and, as far as possible to adopt the very language of men; and assuredly such personifications do not make any natural or regular part of that language.”</a:t>
            </a:r>
          </a:p>
          <a:p>
            <a:r>
              <a:rPr lang="en-US" sz="2400" b="1" dirty="0" smtClean="0"/>
              <a:t>About Poet</a:t>
            </a:r>
            <a:r>
              <a:rPr lang="en-US" sz="2400" dirty="0" smtClean="0"/>
              <a:t>, “What is a Poet?...He is a man speaking to men: a man, it is true, endued with more lively sensibility, more enthusiasm and tenderness, who has a greater knowledge of human nature, and a more comprehensive soul, than are supposed to be common among mankind.”</a:t>
            </a:r>
          </a:p>
          <a:p>
            <a:r>
              <a:rPr lang="en-US" sz="2400" b="1" dirty="0" smtClean="0"/>
              <a:t>New role for the Poet</a:t>
            </a:r>
            <a:r>
              <a:rPr lang="en-US" sz="2400" dirty="0" smtClean="0"/>
              <a:t>, “ the poet’s main qualifications are not in matters of craft or technique; he is a poet because his feelings allow him to enter sympathetically into the lives of others and to translate passions into words that please.”</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Factors leading to Romantic Movement: Romantic Movement as a Reaction</a:t>
            </a:r>
            <a:endParaRPr lang="en-US" sz="3200" dirty="0"/>
          </a:p>
        </p:txBody>
      </p:sp>
      <p:sp>
        <p:nvSpPr>
          <p:cNvPr id="3" name="Content Placeholder 2"/>
          <p:cNvSpPr>
            <a:spLocks noGrp="1"/>
          </p:cNvSpPr>
          <p:nvPr>
            <p:ph idx="1"/>
          </p:nvPr>
        </p:nvSpPr>
        <p:spPr/>
        <p:txBody>
          <a:bodyPr>
            <a:normAutofit fontScale="92500" lnSpcReduction="20000"/>
          </a:bodyPr>
          <a:lstStyle/>
          <a:p>
            <a:pPr>
              <a:buNone/>
            </a:pPr>
            <a:r>
              <a:rPr lang="en-US" sz="2800" b="1" dirty="0" smtClean="0"/>
              <a:t>1) Reaction to changes in society e.g.</a:t>
            </a:r>
          </a:p>
          <a:p>
            <a:r>
              <a:rPr lang="en-US" sz="2800" dirty="0" smtClean="0"/>
              <a:t> Industrialization – destruction of natural beauty and peace, caused an uncontrolled growth of the city. Small towns called “ mushroom towns ” were constructed for the workers. Also cottage industry was destroyed and movement of people to cities.</a:t>
            </a:r>
          </a:p>
          <a:p>
            <a:r>
              <a:rPr lang="en-US" sz="2800" dirty="0" smtClean="0"/>
              <a:t> Urbanization – poor living conditions in cities for workers; living in the city meant long working hours and appalling living conditions. Industrial cities lacked elementary public services (water supply, sanitation, street-cleaning, open spaces). </a:t>
            </a:r>
          </a:p>
          <a:p>
            <a:r>
              <a:rPr lang="en-US" sz="2800" dirty="0"/>
              <a:t> </a:t>
            </a:r>
            <a:r>
              <a:rPr lang="en-US" sz="2800" dirty="0" smtClean="0"/>
              <a:t>Materialism – increase in greed and vanity, rise of middle class</a:t>
            </a:r>
          </a:p>
          <a:p>
            <a:pPr>
              <a:buNone/>
            </a:pPr>
            <a:endParaRPr lang="en-US" sz="28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dirty="0" smtClean="0"/>
              <a:t>As a Reaction…..</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 </a:t>
            </a:r>
            <a:r>
              <a:rPr lang="en-US" b="1" dirty="0" smtClean="0"/>
              <a:t>2) </a:t>
            </a:r>
            <a:r>
              <a:rPr lang="en-US" sz="2800" b="1" dirty="0" smtClean="0"/>
              <a:t>Reaction against rigid social structures in societies,</a:t>
            </a:r>
          </a:p>
          <a:p>
            <a:pPr>
              <a:buFont typeface="Wingdings" pitchFamily="2" charset="2"/>
              <a:buChar char="Ø"/>
            </a:pPr>
            <a:r>
              <a:rPr lang="en-US" sz="2800" dirty="0" smtClean="0"/>
              <a:t>French Revolution (1789) : overthrow of monarchy and establishment of republic form of government.  American War of Independence (1775-1783) : American colonies establishing freedom from British rule.</a:t>
            </a:r>
          </a:p>
          <a:p>
            <a:pPr>
              <a:buFont typeface="Wingdings" pitchFamily="2" charset="2"/>
              <a:buChar char="Ø"/>
            </a:pPr>
            <a:r>
              <a:rPr lang="en-US" sz="2800" dirty="0" smtClean="0"/>
              <a:t> emphasized </a:t>
            </a:r>
            <a:r>
              <a:rPr lang="en-US" sz="2800" u="sng" dirty="0" smtClean="0"/>
              <a:t>natural rights </a:t>
            </a:r>
            <a:r>
              <a:rPr lang="en-US" sz="2800" dirty="0" smtClean="0"/>
              <a:t>, and </a:t>
            </a:r>
            <a:r>
              <a:rPr lang="en-US" sz="2800" u="sng" dirty="0" smtClean="0"/>
              <a:t>freedom of individual </a:t>
            </a:r>
            <a:r>
              <a:rPr lang="en-US" sz="2800" dirty="0" smtClean="0"/>
              <a:t>(Rousseau)</a:t>
            </a:r>
          </a:p>
          <a:p>
            <a:pPr>
              <a:buFont typeface="Wingdings" pitchFamily="2" charset="2"/>
              <a:buChar char="Ø"/>
            </a:pPr>
            <a:r>
              <a:rPr lang="en-US" sz="2800" dirty="0"/>
              <a:t> </a:t>
            </a:r>
            <a:r>
              <a:rPr lang="en-US" sz="2800" dirty="0" smtClean="0"/>
              <a:t>whole idea of nationalism changed, and so did the romantic view; it consisted then in </a:t>
            </a:r>
            <a:r>
              <a:rPr lang="en-US" sz="2800" u="sng" dirty="0" smtClean="0"/>
              <a:t>self-determination </a:t>
            </a:r>
            <a:r>
              <a:rPr lang="en-US" sz="2800" dirty="0" smtClean="0"/>
              <a:t>and a </a:t>
            </a:r>
            <a:r>
              <a:rPr lang="en-US" sz="2800" u="sng" dirty="0" smtClean="0"/>
              <a:t>pride in the national origins</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3)  Reaction to “Enlightenment”</a:t>
            </a:r>
            <a:br>
              <a:rPr lang="en-US" sz="2400" b="1" dirty="0" smtClean="0"/>
            </a:br>
            <a:r>
              <a:rPr lang="en-US" sz="2400" b="1" dirty="0" smtClean="0"/>
              <a:t> </a:t>
            </a:r>
            <a:r>
              <a:rPr lang="en-US" sz="2400" dirty="0" smtClean="0"/>
              <a:t>Revolt against the literary and artistic traditions of the 18</a:t>
            </a:r>
            <a:r>
              <a:rPr lang="en-US" sz="2400" baseline="30000" dirty="0" smtClean="0"/>
              <a:t>th</a:t>
            </a:r>
            <a:r>
              <a:rPr lang="en-US" sz="2400" dirty="0" smtClean="0"/>
              <a:t> C </a:t>
            </a:r>
            <a:br>
              <a:rPr lang="en-US" sz="2400" dirty="0" smtClean="0"/>
            </a:br>
            <a:endParaRPr lang="en-US" sz="2400" dirty="0"/>
          </a:p>
        </p:txBody>
      </p:sp>
      <p:sp>
        <p:nvSpPr>
          <p:cNvPr id="5" name="Text Placeholder 4"/>
          <p:cNvSpPr>
            <a:spLocks noGrp="1"/>
          </p:cNvSpPr>
          <p:nvPr>
            <p:ph type="body" idx="1"/>
          </p:nvPr>
        </p:nvSpPr>
        <p:spPr/>
        <p:txBody>
          <a:bodyPr>
            <a:normAutofit fontScale="25000" lnSpcReduction="20000"/>
          </a:bodyPr>
          <a:lstStyle/>
          <a:p>
            <a:endParaRPr lang="en-US" dirty="0" smtClean="0"/>
          </a:p>
          <a:p>
            <a:endParaRPr lang="en-US" dirty="0"/>
          </a:p>
          <a:p>
            <a:endParaRPr lang="en-US" sz="11200" b="0" dirty="0" smtClean="0"/>
          </a:p>
          <a:p>
            <a:endParaRPr lang="en-US" sz="11200" b="0" dirty="0"/>
          </a:p>
          <a:p>
            <a:endParaRPr lang="en-US" sz="11200" b="0" dirty="0" smtClean="0"/>
          </a:p>
          <a:p>
            <a:endParaRPr lang="en-US" sz="11200" b="0" dirty="0"/>
          </a:p>
          <a:p>
            <a:r>
              <a:rPr lang="en-US" sz="11200" dirty="0" smtClean="0"/>
              <a:t>Classicism </a:t>
            </a:r>
          </a:p>
          <a:p>
            <a:r>
              <a:rPr lang="en-US" dirty="0" smtClean="0"/>
              <a:t>				</a:t>
            </a:r>
            <a:endParaRPr lang="en-US" dirty="0"/>
          </a:p>
        </p:txBody>
      </p:sp>
      <p:sp>
        <p:nvSpPr>
          <p:cNvPr id="3" name="Content Placeholder 2"/>
          <p:cNvSpPr>
            <a:spLocks noGrp="1"/>
          </p:cNvSpPr>
          <p:nvPr>
            <p:ph sz="half" idx="2"/>
          </p:nvPr>
        </p:nvSpPr>
        <p:spPr/>
        <p:txBody>
          <a:bodyPr>
            <a:normAutofit/>
          </a:bodyPr>
          <a:lstStyle/>
          <a:p>
            <a:r>
              <a:rPr lang="en-US" sz="2800" dirty="0" smtClean="0"/>
              <a:t>Society : believed to be good, curbing violent tempers</a:t>
            </a:r>
          </a:p>
          <a:p>
            <a:r>
              <a:rPr lang="en-US" sz="2800" dirty="0" smtClean="0"/>
              <a:t>Characters : ideal and eternal,</a:t>
            </a:r>
          </a:p>
          <a:p>
            <a:r>
              <a:rPr lang="en-US" sz="2800" dirty="0"/>
              <a:t> </a:t>
            </a:r>
            <a:r>
              <a:rPr lang="en-US" sz="2800" dirty="0" smtClean="0"/>
              <a:t>world : ideal, static, objective world;</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a:p>
        </p:txBody>
      </p:sp>
      <p:sp>
        <p:nvSpPr>
          <p:cNvPr id="6" name="Text Placeholder 5"/>
          <p:cNvSpPr>
            <a:spLocks noGrp="1"/>
          </p:cNvSpPr>
          <p:nvPr>
            <p:ph type="body" sz="quarter" idx="3"/>
          </p:nvPr>
        </p:nvSpPr>
        <p:spPr/>
        <p:txBody>
          <a:bodyPr>
            <a:normAutofit/>
          </a:bodyPr>
          <a:lstStyle/>
          <a:p>
            <a:r>
              <a:rPr lang="en-US" sz="2800" dirty="0" smtClean="0"/>
              <a:t>Romanticism</a:t>
            </a:r>
            <a:endParaRPr lang="en-US" sz="2800" dirty="0"/>
          </a:p>
        </p:txBody>
      </p:sp>
      <p:sp>
        <p:nvSpPr>
          <p:cNvPr id="8" name="Content Placeholder 7"/>
          <p:cNvSpPr>
            <a:spLocks noGrp="1"/>
          </p:cNvSpPr>
          <p:nvPr>
            <p:ph sz="quarter" idx="4"/>
          </p:nvPr>
        </p:nvSpPr>
        <p:spPr/>
        <p:txBody>
          <a:bodyPr>
            <a:normAutofit/>
          </a:bodyPr>
          <a:lstStyle/>
          <a:p>
            <a:r>
              <a:rPr lang="en-US" sz="2800" dirty="0" smtClean="0"/>
              <a:t>now becomes evil and corrupt.</a:t>
            </a:r>
          </a:p>
          <a:p>
            <a:r>
              <a:rPr lang="en-US" sz="2800" dirty="0" smtClean="0"/>
              <a:t> now nature overwhelms the character</a:t>
            </a:r>
          </a:p>
          <a:p>
            <a:r>
              <a:rPr lang="en-US" sz="2800" dirty="0" smtClean="0"/>
              <a:t> now dynamic, fantastical and subjective</a:t>
            </a:r>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l"/>
            <a:r>
              <a:rPr lang="en-US" dirty="0" smtClean="0"/>
              <a:t>Reaction to Enlightenment….</a:t>
            </a:r>
            <a:endParaRPr lang="en-US" dirty="0"/>
          </a:p>
        </p:txBody>
      </p:sp>
      <p:sp>
        <p:nvSpPr>
          <p:cNvPr id="7" name="Text Placeholder 6"/>
          <p:cNvSpPr>
            <a:spLocks noGrp="1"/>
          </p:cNvSpPr>
          <p:nvPr>
            <p:ph type="body" idx="1"/>
          </p:nvPr>
        </p:nvSpPr>
        <p:spPr/>
        <p:txBody>
          <a:bodyPr>
            <a:normAutofit/>
          </a:bodyPr>
          <a:lstStyle/>
          <a:p>
            <a:r>
              <a:rPr lang="en-US" sz="2800" dirty="0" smtClean="0"/>
              <a:t>Classicism</a:t>
            </a:r>
            <a:endParaRPr lang="en-US" sz="2800" dirty="0"/>
          </a:p>
        </p:txBody>
      </p:sp>
      <p:sp>
        <p:nvSpPr>
          <p:cNvPr id="3" name="Content Placeholder 2"/>
          <p:cNvSpPr>
            <a:spLocks noGrp="1"/>
          </p:cNvSpPr>
          <p:nvPr>
            <p:ph sz="half" idx="2"/>
          </p:nvPr>
        </p:nvSpPr>
        <p:spPr/>
        <p:txBody>
          <a:bodyPr>
            <a:normAutofit/>
          </a:bodyPr>
          <a:lstStyle/>
          <a:p>
            <a:r>
              <a:rPr lang="en-US" dirty="0" smtClean="0"/>
              <a:t> artist : simple observer of nature;</a:t>
            </a:r>
          </a:p>
          <a:p>
            <a:r>
              <a:rPr lang="en-US" dirty="0"/>
              <a:t> </a:t>
            </a:r>
            <a:r>
              <a:rPr lang="en-US" dirty="0" smtClean="0"/>
              <a:t>emphasis on rationality and logic;</a:t>
            </a:r>
          </a:p>
          <a:p>
            <a:r>
              <a:rPr lang="en-US" dirty="0" smtClean="0"/>
              <a:t> </a:t>
            </a:r>
            <a:r>
              <a:rPr lang="en-US" dirty="0"/>
              <a:t>hero :  dominated by moral character; </a:t>
            </a:r>
          </a:p>
          <a:p>
            <a:endParaRPr lang="en-US" dirty="0" smtClean="0"/>
          </a:p>
          <a:p>
            <a:r>
              <a:rPr lang="en-US" dirty="0" smtClean="0"/>
              <a:t>Artistic language and style were emphasized</a:t>
            </a:r>
            <a:endParaRPr lang="en-US" dirty="0"/>
          </a:p>
        </p:txBody>
      </p:sp>
      <p:sp>
        <p:nvSpPr>
          <p:cNvPr id="8" name="Text Placeholder 7"/>
          <p:cNvSpPr>
            <a:spLocks noGrp="1"/>
          </p:cNvSpPr>
          <p:nvPr>
            <p:ph type="body" sz="quarter" idx="3"/>
          </p:nvPr>
        </p:nvSpPr>
        <p:spPr/>
        <p:txBody>
          <a:bodyPr/>
          <a:lstStyle/>
          <a:p>
            <a:r>
              <a:rPr lang="en-US" sz="2800" dirty="0" smtClean="0"/>
              <a:t>Romanticism</a:t>
            </a:r>
            <a:endParaRPr lang="en-US" sz="2800" dirty="0"/>
          </a:p>
        </p:txBody>
      </p:sp>
      <p:sp>
        <p:nvSpPr>
          <p:cNvPr id="9" name="Content Placeholder 8"/>
          <p:cNvSpPr>
            <a:spLocks noGrp="1"/>
          </p:cNvSpPr>
          <p:nvPr>
            <p:ph sz="quarter" idx="4"/>
          </p:nvPr>
        </p:nvSpPr>
        <p:spPr/>
        <p:txBody>
          <a:bodyPr/>
          <a:lstStyle/>
          <a:p>
            <a:r>
              <a:rPr lang="en-US" dirty="0" smtClean="0"/>
              <a:t> now he is interpreter of nature, supreme being.</a:t>
            </a:r>
          </a:p>
          <a:p>
            <a:r>
              <a:rPr lang="en-US" dirty="0" smtClean="0"/>
              <a:t> now emphasis on sentiments and passion.</a:t>
            </a:r>
          </a:p>
          <a:p>
            <a:r>
              <a:rPr lang="en-US" dirty="0" smtClean="0"/>
              <a:t>now sentimental hero constantly in search of absolute</a:t>
            </a:r>
          </a:p>
          <a:p>
            <a:r>
              <a:rPr lang="en-US" dirty="0" smtClean="0"/>
              <a:t>Simple diction is used</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smtClean="0"/>
              <a:t>Characteristics of Romanticism </a:t>
            </a:r>
            <a:endParaRPr lang="en-US" dirty="0"/>
          </a:p>
        </p:txBody>
      </p:sp>
      <p:sp>
        <p:nvSpPr>
          <p:cNvPr id="8" name="Content Placeholder 7"/>
          <p:cNvSpPr>
            <a:spLocks noGrp="1"/>
          </p:cNvSpPr>
          <p:nvPr>
            <p:ph idx="1"/>
          </p:nvPr>
        </p:nvSpPr>
        <p:spPr/>
        <p:txBody>
          <a:bodyPr>
            <a:normAutofit lnSpcReduction="10000"/>
          </a:bodyPr>
          <a:lstStyle/>
          <a:p>
            <a:pPr>
              <a:buNone/>
            </a:pPr>
            <a:r>
              <a:rPr lang="en-US" dirty="0" smtClean="0"/>
              <a:t> </a:t>
            </a:r>
            <a:r>
              <a:rPr lang="en-US" b="1" dirty="0" smtClean="0"/>
              <a:t>Imagination :</a:t>
            </a:r>
          </a:p>
          <a:p>
            <a:pPr>
              <a:buNone/>
            </a:pPr>
            <a:r>
              <a:rPr lang="en-US" sz="2400" dirty="0" smtClean="0"/>
              <a:t>The imagination was elevated to a position as the </a:t>
            </a:r>
            <a:r>
              <a:rPr lang="en-US" sz="2400" u="sng" dirty="0" smtClean="0"/>
              <a:t>supreme faculty of the mind</a:t>
            </a:r>
            <a:r>
              <a:rPr lang="en-US" sz="2400" dirty="0" smtClean="0"/>
              <a:t>.</a:t>
            </a:r>
          </a:p>
          <a:p>
            <a:pPr>
              <a:buNone/>
            </a:pPr>
            <a:r>
              <a:rPr lang="en-US" sz="2400" dirty="0" smtClean="0"/>
              <a:t>The Romantics tended to define and to present the imagination as our </a:t>
            </a:r>
            <a:r>
              <a:rPr lang="en-US" sz="2400" u="sng" dirty="0" smtClean="0"/>
              <a:t>ultimate "shaping" or creative power</a:t>
            </a:r>
            <a:r>
              <a:rPr lang="en-US" sz="2400" dirty="0" smtClean="0"/>
              <a:t>; it was the approximate human equivalent of the creative powers of nature or even deity.</a:t>
            </a:r>
          </a:p>
          <a:p>
            <a:pPr>
              <a:buNone/>
            </a:pPr>
            <a:r>
              <a:rPr lang="en-US" sz="2400" dirty="0" smtClean="0"/>
              <a:t> It is </a:t>
            </a:r>
            <a:r>
              <a:rPr lang="en-US" sz="2400" u="sng" dirty="0" smtClean="0"/>
              <a:t>dynamic, an active</a:t>
            </a:r>
            <a:r>
              <a:rPr lang="en-US" sz="2400" dirty="0" smtClean="0"/>
              <a:t>, rather than passive power, with many functions. Imagination is the primary faculty for creating all art.</a:t>
            </a:r>
          </a:p>
          <a:p>
            <a:pPr>
              <a:buNone/>
            </a:pPr>
            <a:r>
              <a:rPr lang="en-US" sz="2400" u="sng" dirty="0" smtClean="0"/>
              <a:t>Poet’s capacity of imagination </a:t>
            </a:r>
            <a:r>
              <a:rPr lang="en-US" sz="2400" dirty="0" smtClean="0"/>
              <a:t>differentiated him from the ordinary.</a:t>
            </a:r>
          </a:p>
          <a:p>
            <a:pPr>
              <a:buNone/>
            </a:pPr>
            <a:endParaRPr lang="en-US" sz="3000" dirty="0" smtClean="0"/>
          </a:p>
          <a:p>
            <a:pPr>
              <a:buNone/>
            </a:pP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lstStyle/>
          <a:p>
            <a:pPr>
              <a:buNone/>
            </a:pPr>
            <a:r>
              <a:rPr lang="en-US" b="1" dirty="0" smtClean="0"/>
              <a:t>Imagination</a:t>
            </a:r>
            <a:r>
              <a:rPr lang="en-US" dirty="0" smtClean="0"/>
              <a:t> is extolled as the </a:t>
            </a:r>
            <a:r>
              <a:rPr lang="en-US" u="sng" dirty="0" smtClean="0"/>
              <a:t>ultimate synthesizing faculty</a:t>
            </a:r>
            <a:r>
              <a:rPr lang="en-US" dirty="0" smtClean="0"/>
              <a:t>, enabling humans to reconcile differences and opposites in the world of appearance. The reconciliation of opposites is a central ideal for the Romantics.</a:t>
            </a:r>
          </a:p>
          <a:p>
            <a:pPr>
              <a:buNone/>
            </a:pPr>
            <a:r>
              <a:rPr lang="en-US" dirty="0" smtClean="0"/>
              <a:t>Blake : ‘One Power alone makes a poet;</a:t>
            </a:r>
          </a:p>
          <a:p>
            <a:pPr>
              <a:buNone/>
            </a:pPr>
            <a:r>
              <a:rPr lang="en-US" dirty="0"/>
              <a:t>	 </a:t>
            </a:r>
            <a:r>
              <a:rPr lang="en-US" dirty="0" smtClean="0"/>
              <a:t>          Imagination, the divine vision.’</a:t>
            </a:r>
          </a:p>
          <a:p>
            <a:pPr>
              <a:buNone/>
            </a:pPr>
            <a:r>
              <a:rPr lang="en-US" dirty="0" smtClean="0"/>
              <a:t>Coleridge : it is the ‘supreme poetic faculty.’</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noAutofit/>
          </a:bodyPr>
          <a:lstStyle/>
          <a:p>
            <a:pPr>
              <a:buNone/>
            </a:pPr>
            <a:r>
              <a:rPr lang="en-US" sz="2200" b="1" dirty="0" smtClean="0"/>
              <a:t>Love of Nature</a:t>
            </a:r>
          </a:p>
          <a:p>
            <a:pPr>
              <a:buNone/>
            </a:pPr>
            <a:endParaRPr lang="en-US" sz="2200" dirty="0"/>
          </a:p>
          <a:p>
            <a:pPr>
              <a:buNone/>
            </a:pPr>
            <a:r>
              <a:rPr lang="en-US" sz="2200" dirty="0" smtClean="0"/>
              <a:t>The Romantics greatly emphasized the importance of nature and the primal </a:t>
            </a:r>
            <a:r>
              <a:rPr lang="en-US" sz="2200" u="sng" dirty="0" smtClean="0"/>
              <a:t>feelings of awe, apprehension and horror </a:t>
            </a:r>
            <a:r>
              <a:rPr lang="en-US" sz="2200" dirty="0" smtClean="0"/>
              <a:t>felt by man on approaching the sublime nature. </a:t>
            </a:r>
          </a:p>
          <a:p>
            <a:pPr>
              <a:buNone/>
            </a:pPr>
            <a:r>
              <a:rPr lang="en-US" sz="2200" dirty="0" smtClean="0"/>
              <a:t>Nature was not only appreciated for its visual beauty, but also </a:t>
            </a:r>
            <a:r>
              <a:rPr lang="en-US" sz="2200" u="sng" dirty="0" smtClean="0"/>
              <a:t>revered </a:t>
            </a:r>
            <a:r>
              <a:rPr lang="en-US" sz="2200" dirty="0" smtClean="0"/>
              <a:t>for its ability to help the urban man find his true identity.</a:t>
            </a:r>
          </a:p>
          <a:p>
            <a:pPr>
              <a:buNone/>
            </a:pPr>
            <a:r>
              <a:rPr lang="en-US" sz="2200" dirty="0" smtClean="0"/>
              <a:t>Importance was given to </a:t>
            </a:r>
            <a:r>
              <a:rPr lang="en-US" sz="2200" u="sng" dirty="0" smtClean="0"/>
              <a:t>accurate observation &amp; description </a:t>
            </a:r>
            <a:r>
              <a:rPr lang="en-US" sz="2200" dirty="0" smtClean="0"/>
              <a:t>of wild Nature which serves as stimulus to </a:t>
            </a:r>
            <a:r>
              <a:rPr lang="en-US" sz="2200" i="1" dirty="0" smtClean="0"/>
              <a:t>Thinking </a:t>
            </a:r>
            <a:r>
              <a:rPr lang="en-US" sz="2200" dirty="0" smtClean="0"/>
              <a:t>and to the resolution of personal problems and crisis.</a:t>
            </a:r>
          </a:p>
          <a:p>
            <a:pPr>
              <a:buNone/>
            </a:pPr>
            <a:r>
              <a:rPr lang="en-US" sz="2200" dirty="0" smtClean="0"/>
              <a:t>Closeness to Nature was seen as bringing out </a:t>
            </a:r>
            <a:r>
              <a:rPr lang="en-US" sz="2200" u="sng" dirty="0" smtClean="0"/>
              <a:t>humanity’s innate goodness.</a:t>
            </a:r>
            <a:r>
              <a:rPr lang="en-US" sz="2200" dirty="0" smtClean="0"/>
              <a:t/>
            </a:r>
            <a:br>
              <a:rPr lang="en-US" sz="2200" dirty="0" smtClean="0"/>
            </a:br>
            <a:r>
              <a:rPr lang="en-US" sz="2200" dirty="0" smtClean="0"/>
              <a:t/>
            </a:r>
            <a:br>
              <a:rPr lang="en-US" sz="2200" dirty="0" smtClean="0"/>
            </a:br>
            <a:endParaRPr lang="en-US" sz="2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normAutofit/>
          </a:bodyPr>
          <a:lstStyle/>
          <a:p>
            <a:pPr>
              <a:buNone/>
            </a:pPr>
            <a:r>
              <a:rPr lang="en-US" b="1" dirty="0" smtClean="0"/>
              <a:t>Nature</a:t>
            </a:r>
          </a:p>
          <a:p>
            <a:pPr>
              <a:buNone/>
            </a:pPr>
            <a:r>
              <a:rPr lang="en-US" sz="2400" dirty="0" smtClean="0"/>
              <a:t>Nature meant many things to the Romantics - </a:t>
            </a:r>
          </a:p>
          <a:p>
            <a:pPr>
              <a:buNone/>
            </a:pPr>
            <a:r>
              <a:rPr lang="en-US" sz="2400" dirty="0" smtClean="0"/>
              <a:t>nature as a healing power, nature as a source of subject and image, nature as a refuge from the artificial constructs of civilization, including artificial language, as a spirit etc.</a:t>
            </a:r>
          </a:p>
          <a:p>
            <a:pPr>
              <a:buNone/>
            </a:pPr>
            <a:r>
              <a:rPr lang="en-US" sz="2400" dirty="0" smtClean="0"/>
              <a:t>Romantics gave greater attention both to describing natural phenomena accurately and to capturing "sensuous nuance“</a:t>
            </a:r>
          </a:p>
          <a:p>
            <a:pPr>
              <a:buNone/>
            </a:pPr>
            <a:r>
              <a:rPr lang="en-US" sz="2400" dirty="0" smtClean="0"/>
              <a:t>Romantic nature poetry is essentially a poetry of meditation.</a:t>
            </a:r>
          </a:p>
          <a:p>
            <a:pPr>
              <a:buNone/>
            </a:pPr>
            <a:r>
              <a:rPr lang="en-US" sz="2400" dirty="0" smtClean="0"/>
              <a:t>Romantic poets take inspiration from natural world and rejoice in its beauty.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normAutofit/>
          </a:bodyPr>
          <a:lstStyle/>
          <a:p>
            <a:pPr>
              <a:buNone/>
            </a:pPr>
            <a:r>
              <a:rPr lang="en-US" b="1" dirty="0" smtClean="0"/>
              <a:t>Symbolism and Myth</a:t>
            </a:r>
          </a:p>
          <a:p>
            <a:pPr>
              <a:buNone/>
            </a:pPr>
            <a:r>
              <a:rPr lang="en-US" sz="2400" dirty="0" smtClean="0"/>
              <a:t>Symbols were valued because they could simultaneously suggest many things.</a:t>
            </a:r>
          </a:p>
          <a:p>
            <a:pPr>
              <a:buNone/>
            </a:pPr>
            <a:r>
              <a:rPr lang="en-US" sz="2400" dirty="0" smtClean="0"/>
              <a:t>It may also have been the desire to express the "inexpressible"--the infinite--through the available resources of language that led to symbol at one level and myth (as symbolic narrative) at another.</a:t>
            </a:r>
          </a:p>
          <a:p>
            <a:pPr>
              <a:buNone/>
            </a:pPr>
            <a:r>
              <a:rPr lang="en-US" sz="2400" dirty="0" smtClean="0"/>
              <a:t>Most often the intense feelings were described using symbols.</a:t>
            </a:r>
          </a:p>
          <a:p>
            <a:pPr>
              <a:buNone/>
            </a:pP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normAutofit fontScale="92500"/>
          </a:bodyPr>
          <a:lstStyle/>
          <a:p>
            <a:pPr>
              <a:buNone/>
            </a:pPr>
            <a:r>
              <a:rPr lang="en-US" b="1" dirty="0" smtClean="0"/>
              <a:t>Individualism</a:t>
            </a:r>
          </a:p>
          <a:p>
            <a:pPr>
              <a:buNone/>
            </a:pPr>
            <a:r>
              <a:rPr lang="en-US" sz="2200" dirty="0" smtClean="0"/>
              <a:t>The Romantics asserted the importance of the individual, the unique, even the eccentric.</a:t>
            </a:r>
          </a:p>
          <a:p>
            <a:pPr>
              <a:buNone/>
            </a:pPr>
            <a:r>
              <a:rPr lang="en-US" sz="2200" dirty="0" smtClean="0"/>
              <a:t>They preferred the outclass, and the rebel; theme of exile was common.</a:t>
            </a:r>
          </a:p>
          <a:p>
            <a:pPr>
              <a:buNone/>
            </a:pPr>
            <a:r>
              <a:rPr lang="en-US" sz="2200" dirty="0" smtClean="0"/>
              <a:t>It was in fact Shelley's opinion that Satan, in his noble defiance, was the real hero of Milton's </a:t>
            </a:r>
            <a:r>
              <a:rPr lang="en-US" sz="2200" i="1" dirty="0" smtClean="0"/>
              <a:t>Paradise Lost</a:t>
            </a:r>
            <a:r>
              <a:rPr lang="en-US" sz="2200" dirty="0" smtClean="0"/>
              <a:t>.</a:t>
            </a:r>
          </a:p>
          <a:p>
            <a:pPr>
              <a:buNone/>
            </a:pPr>
            <a:r>
              <a:rPr lang="en-US" sz="2200" dirty="0" smtClean="0"/>
              <a:t>There was a great belief in democratic ideals, concern for human liberty &amp; outcry against different forms of tyranny.</a:t>
            </a:r>
          </a:p>
          <a:p>
            <a:pPr>
              <a:buNone/>
            </a:pPr>
            <a:r>
              <a:rPr lang="en-US" sz="2200" dirty="0" smtClean="0"/>
              <a:t>Human was seen as creating the world and having access to the infinite via the faculty of imagination.</a:t>
            </a:r>
          </a:p>
          <a:p>
            <a:pPr>
              <a:buNone/>
            </a:pPr>
            <a:r>
              <a:rPr lang="en-US" sz="2200" dirty="0" smtClean="0"/>
              <a:t>This refusal to accept limitation found expression in bold poetic experimentation.</a:t>
            </a:r>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The Everyday and the Exotic</a:t>
            </a:r>
          </a:p>
          <a:p>
            <a:pPr>
              <a:buNone/>
            </a:pPr>
            <a:r>
              <a:rPr lang="en-US" sz="2400" dirty="0" smtClean="0"/>
              <a:t>The romantics turned to </a:t>
            </a:r>
            <a:r>
              <a:rPr lang="en-US" sz="2400" u="sng" dirty="0" smtClean="0"/>
              <a:t>contemporary country </a:t>
            </a:r>
            <a:r>
              <a:rPr lang="en-US" sz="2400" dirty="0" smtClean="0"/>
              <a:t>such as folk legends and </a:t>
            </a:r>
            <a:r>
              <a:rPr lang="en-US" sz="2400" u="sng" dirty="0" smtClean="0"/>
              <a:t>older, "unsophisticated" art forms</a:t>
            </a:r>
            <a:r>
              <a:rPr lang="en-US" sz="2400" dirty="0" smtClean="0"/>
              <a:t>, such as the ballad, and to </a:t>
            </a:r>
            <a:r>
              <a:rPr lang="en-US" sz="2400" u="sng" dirty="0" smtClean="0"/>
              <a:t>contemporary country folk </a:t>
            </a:r>
            <a:r>
              <a:rPr lang="en-US" sz="2400" dirty="0" smtClean="0"/>
              <a:t>who used "the language of common men," not an artificial "poetic diction“</a:t>
            </a:r>
          </a:p>
          <a:p>
            <a:pPr>
              <a:buNone/>
            </a:pPr>
            <a:r>
              <a:rPr lang="en-US" sz="2400" dirty="0" smtClean="0"/>
              <a:t>The Romantics were also fascinated with the exotic. Often, both the everyday and the exotic appeared together in paradoxical combinations. In the </a:t>
            </a:r>
            <a:r>
              <a:rPr lang="en-US" sz="2400" i="1" dirty="0" smtClean="0"/>
              <a:t>Lyrical Ballads</a:t>
            </a:r>
            <a:r>
              <a:rPr lang="en-US" sz="2400" dirty="0" smtClean="0"/>
              <a:t>, for example, Wordsworth and Coleridge agreed to divide their labors according to two subject areas, the natural and the supernatural.</a:t>
            </a:r>
          </a:p>
          <a:p>
            <a:pPr>
              <a:buNone/>
            </a:pPr>
            <a:r>
              <a:rPr lang="en-US" sz="2400" dirty="0" smtClean="0"/>
              <a:t>There was renewed interest in the Middle Ages (esp. the ballad form) as a beautiful, exotic, mysterious by-gone period.</a:t>
            </a:r>
          </a:p>
          <a:p>
            <a:pPr>
              <a:buNone/>
            </a:pPr>
            <a:endParaRPr lang="en-US" sz="2400" dirty="0" smtClean="0"/>
          </a:p>
          <a:p>
            <a:pPr>
              <a:buNone/>
            </a:pPr>
            <a:endParaRPr lang="en-US" sz="2400" dirty="0" smtClean="0"/>
          </a:p>
          <a:p>
            <a:pPr>
              <a:buNone/>
            </a:pPr>
            <a:endParaRPr lang="en-US" dirty="0" smtClean="0"/>
          </a:p>
          <a:p>
            <a:pPr>
              <a:buNone/>
            </a:pPr>
            <a:endParaRPr lang="en-US" dirty="0"/>
          </a:p>
          <a:p>
            <a:pPr>
              <a:buNone/>
            </a:pP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The Romantic Artist in Society</a:t>
            </a:r>
          </a:p>
          <a:p>
            <a:pPr>
              <a:buNone/>
            </a:pPr>
            <a:r>
              <a:rPr lang="en-US" dirty="0" smtClean="0"/>
              <a:t>the Romantics were ambivalent toward the "real" social world around them. They were often politically and socially involved, but at the same time they began to distance themselves from the public.</a:t>
            </a:r>
          </a:p>
          <a:p>
            <a:pPr>
              <a:buNone/>
            </a:pPr>
            <a:r>
              <a:rPr lang="en-US" dirty="0" smtClean="0"/>
              <a:t>Romantic artists interpreted things through their own emotions, and these emotions included social and political consciousness--as one would expect in a period of revolution, one that reacted so strongly to oppression and injustice in the world.</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lstStyle/>
          <a:p>
            <a:pPr>
              <a:buNone/>
            </a:pPr>
            <a:r>
              <a:rPr lang="en-US" dirty="0" smtClean="0"/>
              <a:t>They withdrew more and more from what they saw as the confining boundaries of bourgeois life.</a:t>
            </a:r>
          </a:p>
          <a:p>
            <a:pPr>
              <a:buNone/>
            </a:pPr>
            <a:r>
              <a:rPr lang="en-US" dirty="0" smtClean="0"/>
              <a:t>Yet a significant Romantic theme became the </a:t>
            </a:r>
            <a:r>
              <a:rPr lang="en-US" u="sng" dirty="0" smtClean="0"/>
              <a:t>contrast between artist and middle-class "Philistine.</a:t>
            </a:r>
            <a:r>
              <a:rPr lang="en-US" dirty="0" smtClean="0"/>
              <a:t>” (term used by Mathew Arnold to refer to the middle class)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Lyric Poetry, and the Self</a:t>
            </a:r>
          </a:p>
          <a:p>
            <a:pPr>
              <a:buNone/>
            </a:pPr>
            <a:r>
              <a:rPr lang="en-US" sz="2400" dirty="0" smtClean="0"/>
              <a:t>Wordsworth's definition of all good poetry as "the spontaneous overflow of powerful feelings" marks a turning point in literary history. By locating the </a:t>
            </a:r>
            <a:r>
              <a:rPr lang="en-US" sz="2400" u="sng" dirty="0" smtClean="0"/>
              <a:t>ultimate source of poetry in the individual artist</a:t>
            </a:r>
            <a:r>
              <a:rPr lang="en-US" sz="2400" dirty="0" smtClean="0"/>
              <a:t>, the tradition, stretching back to the ancients, of valuing art primarily for its ability to imitate human life (that is, for its mimetic qualities) was reversed.</a:t>
            </a:r>
          </a:p>
          <a:p>
            <a:pPr>
              <a:buNone/>
            </a:pPr>
            <a:r>
              <a:rPr lang="en-US" sz="2400" dirty="0"/>
              <a:t>T</a:t>
            </a:r>
            <a:r>
              <a:rPr lang="en-US" sz="2400" dirty="0" smtClean="0"/>
              <a:t>his led to a prominence for </a:t>
            </a:r>
            <a:r>
              <a:rPr lang="en-US" sz="2400" b="1" dirty="0" smtClean="0"/>
              <a:t>first-person lyric poetry</a:t>
            </a:r>
            <a:r>
              <a:rPr lang="en-US" sz="2400" dirty="0" smtClean="0"/>
              <a:t> never accorded in any previous period. The "poetic speaker" became less a persona (someone speaking on behalf of the poet) and more the direct person of the poet (voice of the poet).</a:t>
            </a:r>
          </a:p>
          <a:p>
            <a:pPr>
              <a:buNone/>
            </a:pPr>
            <a:endParaRPr lang="en-US" sz="2800" dirty="0" smtClean="0"/>
          </a:p>
          <a:p>
            <a:pPr>
              <a:buNone/>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Emotions Vs. Rationality</a:t>
            </a:r>
          </a:p>
          <a:p>
            <a:pPr>
              <a:buNone/>
            </a:pPr>
            <a:r>
              <a:rPr lang="en-US" dirty="0" smtClean="0"/>
              <a:t>Romanticism placed human emotions, feelings, instinct and intuition above everything else. While the poets in the era of rationality adhered to the prevalent rules and regulations while selecting a subject and writing about it, </a:t>
            </a:r>
            <a:r>
              <a:rPr lang="en-US" u="sng" dirty="0" smtClean="0"/>
              <a:t>the Romantic writers trusted their emotions and feelings to create poetry</a:t>
            </a:r>
            <a:r>
              <a:rPr lang="en-US" dirty="0" smtClean="0"/>
              <a:t>. This belief can be confirmed from the definition of poetry by William Wordsworth, where he says that </a:t>
            </a:r>
            <a:r>
              <a:rPr lang="en-US" i="1" dirty="0" smtClean="0"/>
              <a:t>poetry is the spontaneous overflow of powerful feelings</a:t>
            </a:r>
            <a:r>
              <a:rPr lang="en-US" dirty="0" smtClean="0"/>
              <a:t>. </a:t>
            </a:r>
            <a:br>
              <a:rPr lang="en-US" dirty="0" smtClean="0"/>
            </a:b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Nationalism</a:t>
            </a:r>
          </a:p>
          <a:p>
            <a:pPr>
              <a:buNone/>
            </a:pPr>
            <a:r>
              <a:rPr lang="en-US" dirty="0" smtClean="0"/>
              <a:t>the Romantics became interested and focused upon developing the folklore, culture, language, customs and traditions of their own country, they developed a sense of Nationalism which reflected in their works.</a:t>
            </a:r>
          </a:p>
          <a:p>
            <a:pPr>
              <a:buNone/>
            </a:pPr>
            <a:r>
              <a:rPr lang="en-US" dirty="0" smtClean="0"/>
              <a:t>Also, the language used in Romantic poems was simple and easy to understand by the masses.</a:t>
            </a:r>
            <a:br>
              <a:rPr lang="en-US" dirty="0" smtClean="0"/>
            </a:b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Characteristics….</a:t>
            </a:r>
            <a:endParaRPr lang="en-US" dirty="0"/>
          </a:p>
        </p:txBody>
      </p:sp>
      <p:sp>
        <p:nvSpPr>
          <p:cNvPr id="3" name="Content Placeholder 2"/>
          <p:cNvSpPr>
            <a:spLocks noGrp="1"/>
          </p:cNvSpPr>
          <p:nvPr>
            <p:ph idx="1"/>
          </p:nvPr>
        </p:nvSpPr>
        <p:spPr/>
        <p:txBody>
          <a:bodyPr>
            <a:normAutofit fontScale="85000" lnSpcReduction="10000"/>
          </a:bodyPr>
          <a:lstStyle/>
          <a:p>
            <a:pPr>
              <a:buNone/>
            </a:pPr>
            <a:r>
              <a:rPr lang="en-US" b="1" dirty="0" smtClean="0"/>
              <a:t>Supernatural</a:t>
            </a:r>
          </a:p>
          <a:p>
            <a:pPr>
              <a:buNone/>
            </a:pPr>
            <a:r>
              <a:rPr lang="en-US" dirty="0" smtClean="0"/>
              <a:t>The Romantics were interested in the supernatural and included it in their works. Gothic fiction emerged as a branch of Romanticism after Horace Walpole's 1764 novel </a:t>
            </a:r>
            <a:r>
              <a:rPr lang="en-US" i="1" dirty="0" smtClean="0"/>
              <a:t>The Castle of Otranto</a:t>
            </a:r>
            <a:r>
              <a:rPr lang="en-US" dirty="0" smtClean="0"/>
              <a:t>. This fascination for the mysterious and the unreal also led to the development of Gothic romance, which became popular during this period. Supernatural elements can also be seen in Coleridge's </a:t>
            </a:r>
            <a:r>
              <a:rPr lang="en-US" i="1" dirty="0" err="1" smtClean="0"/>
              <a:t>Kubla</a:t>
            </a:r>
            <a:r>
              <a:rPr lang="en-US" i="1" dirty="0" smtClean="0"/>
              <a:t> Khan', The Rime of the Ancient Mariner</a:t>
            </a:r>
            <a:r>
              <a:rPr lang="en-US" dirty="0" smtClean="0"/>
              <a:t> and Keats' </a:t>
            </a:r>
            <a:r>
              <a:rPr lang="en-US" i="1" dirty="0" smtClean="0"/>
              <a:t>La Belle Dame Sans Merci</a:t>
            </a:r>
            <a:r>
              <a:rPr lang="en-US" dirty="0" smtClean="0"/>
              <a:t>.</a:t>
            </a:r>
            <a:br>
              <a:rPr lang="en-US" dirty="0" smtClean="0"/>
            </a:b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Romantic Poets</a:t>
            </a:r>
            <a:endParaRPr lang="en-US" dirty="0"/>
          </a:p>
        </p:txBody>
      </p:sp>
      <p:sp>
        <p:nvSpPr>
          <p:cNvPr id="3" name="Content Placeholder 2"/>
          <p:cNvSpPr>
            <a:spLocks noGrp="1"/>
          </p:cNvSpPr>
          <p:nvPr>
            <p:ph idx="1"/>
          </p:nvPr>
        </p:nvSpPr>
        <p:spPr/>
        <p:txBody>
          <a:bodyPr/>
          <a:lstStyle/>
          <a:p>
            <a:pPr>
              <a:buNone/>
            </a:pPr>
            <a:r>
              <a:rPr lang="en-US" dirty="0" smtClean="0"/>
              <a:t>First Generation Romantic Poets</a:t>
            </a:r>
          </a:p>
          <a:p>
            <a:pPr>
              <a:buNone/>
            </a:pPr>
            <a:r>
              <a:rPr lang="en-US" dirty="0" smtClean="0"/>
              <a:t>William Blake, William Wordsworth, &amp; Samuel T. Coleridge</a:t>
            </a:r>
          </a:p>
          <a:p>
            <a:pPr>
              <a:buNone/>
            </a:pPr>
            <a:endParaRPr lang="en-US" dirty="0"/>
          </a:p>
          <a:p>
            <a:pPr>
              <a:buNone/>
            </a:pPr>
            <a:r>
              <a:rPr lang="en-US" dirty="0" smtClean="0"/>
              <a:t>Second Generation Romantic Poets</a:t>
            </a:r>
          </a:p>
          <a:p>
            <a:pPr>
              <a:buNone/>
            </a:pPr>
            <a:r>
              <a:rPr lang="en-US" dirty="0" smtClean="0"/>
              <a:t>Lord Byron, P.B. Shelley, &amp; John Keats</a:t>
            </a:r>
          </a:p>
          <a:p>
            <a:pPr>
              <a:buNone/>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00" b="1" dirty="0" smtClean="0"/>
              <a:t> William Blake “ To see a World in a Grain of Sand And a Heaven in a Wild Flower, Hold Infinity in the palm of your hand And Eternity in an hour. ”</a:t>
            </a:r>
            <a:endParaRPr lang="en-US" sz="2200" b="1" dirty="0"/>
          </a:p>
        </p:txBody>
      </p:sp>
      <p:sp>
        <p:nvSpPr>
          <p:cNvPr id="3" name="Content Placeholder 2"/>
          <p:cNvSpPr>
            <a:spLocks noGrp="1"/>
          </p:cNvSpPr>
          <p:nvPr>
            <p:ph idx="1"/>
          </p:nvPr>
        </p:nvSpPr>
        <p:spPr/>
        <p:txBody>
          <a:bodyPr>
            <a:normAutofit/>
          </a:bodyPr>
          <a:lstStyle/>
          <a:p>
            <a:pPr>
              <a:buNone/>
            </a:pPr>
            <a:r>
              <a:rPr lang="en-US" sz="2400" dirty="0" smtClean="0"/>
              <a:t>William Blake Blake’s life was spent in rebellion against the restrictive influences of institutions such as government and the church.</a:t>
            </a:r>
          </a:p>
          <a:p>
            <a:pPr>
              <a:buNone/>
            </a:pPr>
            <a:r>
              <a:rPr lang="en-US" sz="2400" dirty="0" smtClean="0"/>
              <a:t> Blake was aware of the negative effects of the rapidly developing industrial and commercial society.  </a:t>
            </a:r>
          </a:p>
          <a:p>
            <a:pPr>
              <a:buNone/>
            </a:pPr>
            <a:r>
              <a:rPr lang="en-US" sz="2400" dirty="0" smtClean="0"/>
              <a:t>Blake wrote two books: “ Songs of </a:t>
            </a:r>
            <a:r>
              <a:rPr lang="en-US" sz="2400" dirty="0" err="1" smtClean="0"/>
              <a:t>Innocence”and</a:t>
            </a:r>
            <a:r>
              <a:rPr lang="en-US" sz="2400" dirty="0" smtClean="0"/>
              <a:t> “Songs of Experience”. In “The Lamb” from the Songs of Innocence Blake presented with an image of a gentle, benevolent, loving God. In “The </a:t>
            </a:r>
            <a:r>
              <a:rPr lang="en-US" sz="2400" dirty="0" err="1" smtClean="0"/>
              <a:t>Tyger</a:t>
            </a:r>
            <a:r>
              <a:rPr lang="en-US" sz="2400" dirty="0" smtClean="0"/>
              <a:t>” from Songs of Experience, God is vindictive and terrifying.</a:t>
            </a:r>
          </a:p>
          <a:p>
            <a:pPr>
              <a:buNone/>
            </a:pPr>
            <a:endParaRPr lang="en-US" sz="2400" dirty="0" smtClean="0"/>
          </a:p>
          <a:p>
            <a:pPr>
              <a:buNone/>
            </a:pP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William Blake : life</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William Blake was born in London, where he spent most of his life. Blake was first educated at home, chiefly by his mother. His parents encouraged him to collect prints of the Italian masters, and in 1767 sent him to Henry Pars' drawing school. From his early years, he experienced visions of angels and ghostly monks, he saw and conversed with the angel Gabriel, the Virgin Mary, and various historical figures. Independent through his life, Blake left no debts at his death on August 12, 1827. He was buried in an unmarked grave at the public cemetery of </a:t>
            </a:r>
            <a:r>
              <a:rPr lang="en-US" dirty="0" err="1" smtClean="0"/>
              <a:t>Bunhill</a:t>
            </a:r>
            <a:r>
              <a:rPr lang="en-US" dirty="0" smtClean="0"/>
              <a:t> Fields.</a:t>
            </a:r>
          </a:p>
          <a:p>
            <a:pPr>
              <a:buNone/>
            </a:pP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William Wordsworth : “Nature never did betray</a:t>
            </a:r>
            <a:br>
              <a:rPr lang="en-US" sz="2800" b="1" dirty="0" smtClean="0"/>
            </a:br>
            <a:r>
              <a:rPr lang="en-US" sz="2800" b="1" dirty="0" smtClean="0"/>
              <a:t>				The heart that loved her.” </a:t>
            </a:r>
            <a:endParaRPr lang="en-US" sz="2800" b="1" dirty="0"/>
          </a:p>
        </p:txBody>
      </p:sp>
      <p:sp>
        <p:nvSpPr>
          <p:cNvPr id="3" name="Content Placeholder 2"/>
          <p:cNvSpPr>
            <a:spLocks noGrp="1"/>
          </p:cNvSpPr>
          <p:nvPr>
            <p:ph idx="1"/>
          </p:nvPr>
        </p:nvSpPr>
        <p:spPr/>
        <p:txBody>
          <a:bodyPr>
            <a:normAutofit/>
          </a:bodyPr>
          <a:lstStyle/>
          <a:p>
            <a:pPr>
              <a:buNone/>
            </a:pPr>
            <a:r>
              <a:rPr lang="en-US" sz="2400" dirty="0" smtClean="0"/>
              <a:t>William Wordsworth’s poetry emphasizes the value of childhood experience and the celebration of nature. He glorifies the spirit of man, living in harmony with his natural environment, far from the spiritual bankruptcy of city life. Pantheistic, identified nature with god.</a:t>
            </a:r>
          </a:p>
          <a:p>
            <a:pPr>
              <a:buNone/>
            </a:pPr>
            <a:r>
              <a:rPr lang="en-US" sz="2400" dirty="0" smtClean="0"/>
              <a:t>Wordsworth is best known as a nature poet who found beauty, comfort and moral strength in the natural world. For him the World of nature is free from corruption and stress, and offers man a means of escape from industrialized society.</a:t>
            </a:r>
            <a:endParaRPr lang="en-US" sz="24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William Wordsworth : life</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William Wordsworth was born on April 7, 1770, at </a:t>
            </a:r>
            <a:r>
              <a:rPr lang="en-US" dirty="0" err="1" smtClean="0"/>
              <a:t>Cockermouth</a:t>
            </a:r>
            <a:r>
              <a:rPr lang="en-US" dirty="0" smtClean="0"/>
              <a:t> on the River </a:t>
            </a:r>
            <a:r>
              <a:rPr lang="en-US" dirty="0" err="1" smtClean="0"/>
              <a:t>Derwent</a:t>
            </a:r>
            <a:r>
              <a:rPr lang="en-US" dirty="0" smtClean="0"/>
              <a:t>, in the heart of the Lake District that would come to be immortalized in his poetry. The son of a lawyer named John Wordsworth, he was the second of five children. His father was the personal attorney of Sir James </a:t>
            </a:r>
            <a:r>
              <a:rPr lang="en-US" dirty="0" err="1" smtClean="0"/>
              <a:t>Lowther</a:t>
            </a:r>
            <a:r>
              <a:rPr lang="en-US" dirty="0" smtClean="0"/>
              <a:t>, Earl of Lonsdale, the most powerful (and perhaps the most hated) man in the area. </a:t>
            </a:r>
          </a:p>
          <a:p>
            <a:pPr>
              <a:buNone/>
            </a:pPr>
            <a:r>
              <a:rPr lang="en-US" dirty="0" smtClean="0"/>
              <a:t>Wordsworth died on April 13, 1850.</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dirty="0" smtClean="0"/>
              <a:t>S. T. Coleridge : The Nightmare Life-in-Death was she,</a:t>
            </a:r>
            <a:br>
              <a:rPr lang="en-US" sz="2800" b="1" dirty="0" smtClean="0"/>
            </a:br>
            <a:r>
              <a:rPr lang="en-US" sz="2800" b="1" dirty="0" smtClean="0"/>
              <a:t>		      Who </a:t>
            </a:r>
            <a:r>
              <a:rPr lang="en-US" sz="2800" b="1" dirty="0" err="1" smtClean="0"/>
              <a:t>thicks</a:t>
            </a:r>
            <a:r>
              <a:rPr lang="en-US" sz="2800" b="1" dirty="0" smtClean="0"/>
              <a:t> man's blood with cold.” </a:t>
            </a:r>
            <a:endParaRPr lang="en-US" sz="2800" b="1" dirty="0"/>
          </a:p>
        </p:txBody>
      </p:sp>
      <p:sp>
        <p:nvSpPr>
          <p:cNvPr id="3" name="Content Placeholder 2"/>
          <p:cNvSpPr>
            <a:spLocks noGrp="1"/>
          </p:cNvSpPr>
          <p:nvPr>
            <p:ph idx="1"/>
          </p:nvPr>
        </p:nvSpPr>
        <p:spPr/>
        <p:txBody>
          <a:bodyPr>
            <a:normAutofit fontScale="85000" lnSpcReduction="10000"/>
          </a:bodyPr>
          <a:lstStyle/>
          <a:p>
            <a:r>
              <a:rPr lang="en-US" dirty="0" smtClean="0"/>
              <a:t>Samuel T. Coleridge’s poetry often deals with the mysterious, the supernatural and the extraordinary. While Wordsworth looked for the spiritual in everyday subjects, Coleridge wanted to give the supernatural  coloring of everyday reality.  </a:t>
            </a:r>
          </a:p>
          <a:p>
            <a:r>
              <a:rPr lang="en-US" dirty="0" smtClean="0"/>
              <a:t>In </a:t>
            </a:r>
            <a:r>
              <a:rPr lang="en-US" i="1" dirty="0" smtClean="0"/>
              <a:t>The Rime of Ancient Mariner</a:t>
            </a:r>
            <a:r>
              <a:rPr lang="en-US" dirty="0" smtClean="0"/>
              <a:t> Coleridge describes the natural and supernatural events that occur during the adventurous voyage. The events of the poem take place in an eerie, ghostly atmosphere and the reader often feels he is moving from a real to an unreal world and back again. </a:t>
            </a:r>
          </a:p>
          <a:p>
            <a:pPr>
              <a:buNone/>
            </a:pP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Samuel Taylor Coleridge : life</a:t>
            </a:r>
            <a:endParaRPr lang="en-US" dirty="0"/>
          </a:p>
        </p:txBody>
      </p:sp>
      <p:sp>
        <p:nvSpPr>
          <p:cNvPr id="3" name="Content Placeholder 2"/>
          <p:cNvSpPr>
            <a:spLocks noGrp="1"/>
          </p:cNvSpPr>
          <p:nvPr>
            <p:ph idx="1"/>
          </p:nvPr>
        </p:nvSpPr>
        <p:spPr/>
        <p:txBody>
          <a:bodyPr>
            <a:normAutofit fontScale="92500"/>
          </a:bodyPr>
          <a:lstStyle/>
          <a:p>
            <a:pPr>
              <a:buNone/>
            </a:pPr>
            <a:r>
              <a:rPr lang="en-US" sz="2200" dirty="0" smtClean="0"/>
              <a:t>Samuel Taylor Coleridge was born in </a:t>
            </a:r>
            <a:r>
              <a:rPr lang="en-US" sz="2200" dirty="0" err="1" smtClean="0"/>
              <a:t>Ottery</a:t>
            </a:r>
            <a:r>
              <a:rPr lang="en-US" sz="2200" dirty="0" smtClean="0"/>
              <a:t> St Mary, Devonshire, as the youngest son of the vicar of </a:t>
            </a:r>
            <a:r>
              <a:rPr lang="en-US" sz="2200" dirty="0" err="1" smtClean="0"/>
              <a:t>Ottery</a:t>
            </a:r>
            <a:r>
              <a:rPr lang="en-US" sz="2200" dirty="0" smtClean="0"/>
              <a:t> St Mary. After his father's death Coleridge was sent away to Christ's Hospital School in London. He also studied at Jesus College. In Cambridge Coleridge met the radical, future poet laureate Robert Southey.</a:t>
            </a:r>
          </a:p>
          <a:p>
            <a:pPr>
              <a:buNone/>
            </a:pPr>
            <a:r>
              <a:rPr lang="en-US" sz="2400" dirty="0" smtClean="0"/>
              <a:t>After 1817 Coleridge devoted himself to theological and politico-sociological works. Coleridge was elected a fellow of the Royal Society of Literature in 1824. He died in </a:t>
            </a:r>
            <a:r>
              <a:rPr lang="en-US" sz="2400" dirty="0" err="1" smtClean="0"/>
              <a:t>Highgate</a:t>
            </a:r>
            <a:r>
              <a:rPr lang="en-US" sz="2400" dirty="0" smtClean="0"/>
              <a:t>, near London on July 25, 1834.</a:t>
            </a:r>
            <a:endParaRPr lang="en-US" sz="2200" dirty="0" smtClean="0"/>
          </a:p>
          <a:p>
            <a:pPr>
              <a:buNone/>
            </a:pPr>
            <a:r>
              <a:rPr lang="en-US" i="1" dirty="0" smtClean="0"/>
              <a:t> </a:t>
            </a:r>
            <a:r>
              <a:rPr lang="en-US" sz="2200" dirty="0" smtClean="0"/>
              <a:t>He had a close friendship with Dorothy and </a:t>
            </a:r>
            <a:r>
              <a:rPr lang="en-US" sz="2200" dirty="0" smtClean="0">
                <a:hlinkClick r:id="rId2"/>
              </a:rPr>
              <a:t>William Wordsworth</a:t>
            </a:r>
            <a:r>
              <a:rPr lang="en-US" sz="2200" dirty="0" smtClean="0"/>
              <a:t>, one of the most fruitful creative relationships in English literature. From it resulted </a:t>
            </a:r>
            <a:r>
              <a:rPr lang="en-US" sz="2200" i="1" dirty="0" smtClean="0"/>
              <a:t>Lyrical Ballads, </a:t>
            </a:r>
            <a:r>
              <a:rPr lang="en-US" sz="2200" dirty="0" smtClean="0"/>
              <a:t>which opened with Coleridge's "Rime of the Ancient Mariner" and ended with Wordsworth's "</a:t>
            </a:r>
            <a:r>
              <a:rPr lang="en-US" sz="2200" dirty="0" err="1" smtClean="0"/>
              <a:t>Tintern</a:t>
            </a:r>
            <a:r>
              <a:rPr lang="en-US" sz="2200" dirty="0" smtClean="0"/>
              <a:t> Abbey". </a:t>
            </a:r>
            <a:endParaRPr lang="en-US" sz="22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Byron : Man's love is of man's life a thing apart, </a:t>
            </a:r>
            <a:br>
              <a:rPr lang="en-US" sz="2800" b="1" dirty="0" smtClean="0"/>
            </a:br>
            <a:r>
              <a:rPr lang="en-US" sz="2800" b="1" dirty="0" err="1" smtClean="0"/>
              <a:t>'Tis</a:t>
            </a:r>
            <a:r>
              <a:rPr lang="en-US" sz="2800" b="1" dirty="0" smtClean="0"/>
              <a:t> woman's whole existence. </a:t>
            </a:r>
            <a:br>
              <a:rPr lang="en-US" sz="2800" b="1" dirty="0" smtClean="0"/>
            </a:br>
            <a:endParaRPr lang="en-US" sz="2800" b="1" dirty="0"/>
          </a:p>
        </p:txBody>
      </p:sp>
      <p:sp>
        <p:nvSpPr>
          <p:cNvPr id="3" name="Content Placeholder 2"/>
          <p:cNvSpPr>
            <a:spLocks noGrp="1"/>
          </p:cNvSpPr>
          <p:nvPr>
            <p:ph idx="1"/>
          </p:nvPr>
        </p:nvSpPr>
        <p:spPr>
          <a:xfrm>
            <a:off x="609600" y="1676400"/>
            <a:ext cx="8229600" cy="4525963"/>
          </a:xfrm>
        </p:spPr>
        <p:txBody>
          <a:bodyPr>
            <a:normAutofit/>
          </a:bodyPr>
          <a:lstStyle/>
          <a:p>
            <a:pPr algn="ctr">
              <a:buNone/>
            </a:pPr>
            <a:endParaRPr lang="en-US" sz="2800" dirty="0" smtClean="0"/>
          </a:p>
          <a:p>
            <a:pPr>
              <a:buNone/>
            </a:pPr>
            <a:r>
              <a:rPr lang="en-US" sz="2800" dirty="0" smtClean="0"/>
              <a:t>George Byron was the prototype of the Romantic poet. He was heavily involved with contemporary social issues. He like the heroes of his long narrative poems, was a melancholy and solitary figure whose actions often defied social conventions.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800" dirty="0" smtClean="0"/>
              <a:t>   </a:t>
            </a:r>
            <a:r>
              <a:rPr lang="en-US" sz="2800" b="1" dirty="0" smtClean="0"/>
              <a:t>Shelley : If winter comes, can Spring be far behind</a:t>
            </a:r>
            <a:endParaRPr lang="en-US" sz="2800" b="1" dirty="0"/>
          </a:p>
        </p:txBody>
      </p:sp>
      <p:sp>
        <p:nvSpPr>
          <p:cNvPr id="3" name="Content Placeholder 2"/>
          <p:cNvSpPr>
            <a:spLocks noGrp="1"/>
          </p:cNvSpPr>
          <p:nvPr>
            <p:ph idx="1"/>
          </p:nvPr>
        </p:nvSpPr>
        <p:spPr/>
        <p:txBody>
          <a:bodyPr>
            <a:normAutofit/>
          </a:bodyPr>
          <a:lstStyle/>
          <a:p>
            <a:pPr>
              <a:buNone/>
            </a:pPr>
            <a:r>
              <a:rPr lang="en-US" dirty="0" smtClean="0"/>
              <a:t>Percy </a:t>
            </a:r>
            <a:r>
              <a:rPr lang="en-US" dirty="0" err="1" smtClean="0"/>
              <a:t>Bysshe</a:t>
            </a:r>
            <a:r>
              <a:rPr lang="en-US" dirty="0" smtClean="0"/>
              <a:t> Shelley was the most revolutionary and non-conformist of the Romantic poet. He was an individualist and idealist who rejected the institutions of family, church, marriage and the Christian faith and rebelled against all forms of tyranny.</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sz="2800" b="1" dirty="0" smtClean="0"/>
              <a:t>Keats : Beauty is Truth, and Truth Beauty</a:t>
            </a:r>
            <a:br>
              <a:rPr lang="en-US" sz="2800" b="1" dirty="0" smtClean="0"/>
            </a:br>
            <a:r>
              <a:rPr lang="en-US" sz="2800" b="1" dirty="0" smtClean="0"/>
              <a:t>	That is all ye know on earth &amp; all ye need to know</a:t>
            </a:r>
            <a:endParaRPr lang="en-US" sz="2800" b="1" dirty="0"/>
          </a:p>
        </p:txBody>
      </p:sp>
      <p:sp>
        <p:nvSpPr>
          <p:cNvPr id="3" name="Content Placeholder 2"/>
          <p:cNvSpPr>
            <a:spLocks noGrp="1"/>
          </p:cNvSpPr>
          <p:nvPr>
            <p:ph idx="1"/>
          </p:nvPr>
        </p:nvSpPr>
        <p:spPr/>
        <p:txBody>
          <a:bodyPr/>
          <a:lstStyle/>
          <a:p>
            <a:pPr>
              <a:buNone/>
            </a:pPr>
            <a:r>
              <a:rPr lang="en-US" dirty="0" smtClean="0"/>
              <a:t>John </a:t>
            </a:r>
            <a:r>
              <a:rPr lang="en-US" dirty="0" smtClean="0"/>
              <a:t>Keats’s </a:t>
            </a:r>
            <a:r>
              <a:rPr lang="en-US" dirty="0" smtClean="0"/>
              <a:t>life makes his literary achievements even more astonishing. The main themes of his poetry </a:t>
            </a:r>
            <a:r>
              <a:rPr lang="en-US" dirty="0" smtClean="0"/>
              <a:t>are: </a:t>
            </a:r>
            <a:r>
              <a:rPr lang="en-US" dirty="0" smtClean="0"/>
              <a:t>the conflict between the real world of suffering, death and decay and the ideal world of beauty, imagination and eternal youth.</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TotalTime>
  <Words>3374</Words>
  <Application>Microsoft Office PowerPoint</Application>
  <PresentationFormat>On-screen Show (4:3)</PresentationFormat>
  <Paragraphs>218</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Introduction to Poetry</vt:lpstr>
      <vt:lpstr>Poetry &amp; Poetic Devices</vt:lpstr>
      <vt:lpstr>Slide 3</vt:lpstr>
      <vt:lpstr>Rhyme</vt:lpstr>
      <vt:lpstr>Rhythm </vt:lpstr>
      <vt:lpstr>Rhythm </vt:lpstr>
      <vt:lpstr>Rhythm </vt:lpstr>
      <vt:lpstr>Meter </vt:lpstr>
      <vt:lpstr>Meter </vt:lpstr>
      <vt:lpstr>Imagery</vt:lpstr>
      <vt:lpstr>Imagery </vt:lpstr>
      <vt:lpstr>Imagery </vt:lpstr>
      <vt:lpstr>Tone &amp; Mood</vt:lpstr>
      <vt:lpstr>Tone </vt:lpstr>
      <vt:lpstr>Romantic Period</vt:lpstr>
      <vt:lpstr>Rousseau’ s Beliefs</vt:lpstr>
      <vt:lpstr>Preface to Lyrical Ballads by Wordsworth: a turning toward a more experimental, more emotional lyricism</vt:lpstr>
      <vt:lpstr>Preface….</vt:lpstr>
      <vt:lpstr>Factors leading to Romantic Movement: Romantic Movement as a Reaction</vt:lpstr>
      <vt:lpstr>As a Reaction…..</vt:lpstr>
      <vt:lpstr>3)  Reaction to “Enlightenment”  Revolt against the literary and artistic traditions of the 18th C  </vt:lpstr>
      <vt:lpstr>Reaction to Enlightenment….</vt:lpstr>
      <vt:lpstr>Characteristics of Romanticism </vt:lpstr>
      <vt:lpstr>Characteristics….</vt:lpstr>
      <vt:lpstr>Characteristics….</vt:lpstr>
      <vt:lpstr>Characteristics….</vt:lpstr>
      <vt:lpstr>Characteristics….</vt:lpstr>
      <vt:lpstr>Characteristics….</vt:lpstr>
      <vt:lpstr>Characteristics….</vt:lpstr>
      <vt:lpstr>Characteristics….</vt:lpstr>
      <vt:lpstr>Characteristics….</vt:lpstr>
      <vt:lpstr>Characteristics….</vt:lpstr>
      <vt:lpstr>Characteristics….</vt:lpstr>
      <vt:lpstr>Characteristics….</vt:lpstr>
      <vt:lpstr>Characteristics….</vt:lpstr>
      <vt:lpstr>Romantic Poets</vt:lpstr>
      <vt:lpstr> William Blake “ To see a World in a Grain of Sand And a Heaven in a Wild Flower, Hold Infinity in the palm of your hand And Eternity in an hour. ”</vt:lpstr>
      <vt:lpstr>William Blake : life</vt:lpstr>
      <vt:lpstr>William Wordsworth : “Nature never did betray     The heart that loved her.” </vt:lpstr>
      <vt:lpstr>William Wordsworth : life</vt:lpstr>
      <vt:lpstr>S. T. Coleridge : The Nightmare Life-in-Death was she,         Who thicks man's blood with cold.” </vt:lpstr>
      <vt:lpstr>Samuel Taylor Coleridge : life</vt:lpstr>
      <vt:lpstr>Byron : Man's love is of man's life a thing apart,  'Tis woman's whole existence.  </vt:lpstr>
      <vt:lpstr>   Shelley : If winter comes, can Spring be far behind</vt:lpstr>
      <vt:lpstr>Keats : Beauty is Truth, and Truth Beauty  That is all ye know on earth &amp; all ye need to know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Romantic Period</dc:title>
  <dc:creator>Acer</dc:creator>
  <cp:lastModifiedBy>Administrator</cp:lastModifiedBy>
  <cp:revision>61</cp:revision>
  <dcterms:created xsi:type="dcterms:W3CDTF">2013-03-19T11:37:06Z</dcterms:created>
  <dcterms:modified xsi:type="dcterms:W3CDTF">2013-05-25T13:46:22Z</dcterms:modified>
</cp:coreProperties>
</file>