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282" r:id="rId3"/>
    <p:sldId id="283" r:id="rId4"/>
    <p:sldId id="293" r:id="rId5"/>
    <p:sldId id="257" r:id="rId6"/>
    <p:sldId id="294" r:id="rId7"/>
    <p:sldId id="305" r:id="rId8"/>
    <p:sldId id="306" r:id="rId9"/>
    <p:sldId id="258" r:id="rId10"/>
    <p:sldId id="295" r:id="rId11"/>
    <p:sldId id="259" r:id="rId12"/>
    <p:sldId id="281" r:id="rId13"/>
    <p:sldId id="289" r:id="rId14"/>
    <p:sldId id="296" r:id="rId15"/>
    <p:sldId id="307" r:id="rId16"/>
    <p:sldId id="308" r:id="rId17"/>
    <p:sldId id="260" r:id="rId18"/>
    <p:sldId id="297" r:id="rId19"/>
    <p:sldId id="261" r:id="rId20"/>
    <p:sldId id="285" r:id="rId21"/>
    <p:sldId id="290" r:id="rId22"/>
    <p:sldId id="298" r:id="rId23"/>
    <p:sldId id="262" r:id="rId24"/>
    <p:sldId id="299" r:id="rId25"/>
    <p:sldId id="263" r:id="rId26"/>
    <p:sldId id="286" r:id="rId27"/>
    <p:sldId id="300" r:id="rId28"/>
    <p:sldId id="309" r:id="rId29"/>
    <p:sldId id="310" r:id="rId30"/>
    <p:sldId id="264" r:id="rId31"/>
    <p:sldId id="287" r:id="rId32"/>
    <p:sldId id="291" r:id="rId33"/>
    <p:sldId id="266" r:id="rId34"/>
    <p:sldId id="288" r:id="rId35"/>
    <p:sldId id="267" r:id="rId36"/>
    <p:sldId id="292" r:id="rId37"/>
    <p:sldId id="268" r:id="rId38"/>
    <p:sldId id="301" r:id="rId39"/>
    <p:sldId id="269" r:id="rId40"/>
    <p:sldId id="302" r:id="rId41"/>
    <p:sldId id="270" r:id="rId42"/>
    <p:sldId id="311" r:id="rId43"/>
    <p:sldId id="284" r:id="rId44"/>
    <p:sldId id="304" r:id="rId45"/>
    <p:sldId id="303"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8" d="100"/>
          <a:sy n="48" d="100"/>
        </p:scale>
        <p:origin x="-1315"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F390B-CB68-4E09-9ED7-65E3AB41CE8E}" type="datetimeFigureOut">
              <a:rPr lang="en-US" smtClean="0"/>
              <a:pPr/>
              <a:t>4/27/2013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48FD9B-DCFE-4FDF-81D1-97831B81714D}"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48FD9B-DCFE-4FDF-81D1-97831B81714D}" type="slidenum">
              <a:rPr lang="en-SG" smtClean="0"/>
              <a:pPr/>
              <a:t>1</a:t>
            </a:fld>
            <a:endParaRPr lang="en-S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0744C4-0A24-41F9-8A51-7E2E7A0FCAEA}"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951A6-C269-412A-9716-229BD8454949}"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C6CBC5-19FA-4B67-9CBB-E2B2124D767C}"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2E94AB-41AD-4672-B85E-1436C33CF312}" type="datetime1">
              <a:rPr lang="en-US" smtClean="0"/>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230C8F-D427-445C-81EC-E390421004CC}" type="datetime1">
              <a:rPr lang="en-US" smtClean="0"/>
              <a:t>4/27/2013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C15870-4FF7-44F5-AF68-97E7661CAF54}" type="datetime1">
              <a:rPr lang="en-US" smtClean="0"/>
              <a:t>4/27/2013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F8AD47-BAE2-47E4-B356-D26D9CC04AF6}" type="datetime1">
              <a:rPr lang="en-US" smtClean="0"/>
              <a:t>4/27/2013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CB6ED-B4AB-48FF-9336-57F2FA6F5E92}" type="datetime1">
              <a:rPr lang="en-US" smtClean="0"/>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D6FBF-EA45-4664-B36A-955187A1E721}" type="datetime1">
              <a:rPr lang="en-US" smtClean="0"/>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BCBCA0-3460-46DF-A726-30AB00A80E55}"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897E92-03C7-44A0-98F2-43CAE64F9711}"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F7EAD3-24DA-442F-94B3-7388771122AC}" type="datetime1">
              <a:rPr lang="en-US" smtClean="0"/>
              <a:t>4/27/2013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Joseph Andrews Book 4: Text and Critical Analysis (Chapters 1-10)</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previous session</a:t>
            </a:r>
            <a:endParaRPr lang="en-SG" dirty="0"/>
          </a:p>
        </p:txBody>
      </p:sp>
      <p:sp>
        <p:nvSpPr>
          <p:cNvPr id="3" name="Content Placeholder 2"/>
          <p:cNvSpPr>
            <a:spLocks noGrp="1"/>
          </p:cNvSpPr>
          <p:nvPr>
            <p:ph idx="1"/>
          </p:nvPr>
        </p:nvSpPr>
        <p:spPr/>
        <p:txBody>
          <a:bodyPr>
            <a:normAutofit fontScale="85000" lnSpcReduction="10000"/>
          </a:bodyPr>
          <a:lstStyle/>
          <a:p>
            <a:r>
              <a:rPr lang="en-US" dirty="0" smtClean="0"/>
              <a:t>We started Book 3</a:t>
            </a:r>
          </a:p>
          <a:p>
            <a:r>
              <a:rPr lang="en-US" dirty="0" smtClean="0"/>
              <a:t>As Book 3 has 13  chapters, in this session we have  covered all these chapters and finished this book.</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SG" dirty="0"/>
          </a:p>
        </p:txBody>
      </p:sp>
      <p:sp>
        <p:nvSpPr>
          <p:cNvPr id="3" name="Content Placeholder 2"/>
          <p:cNvSpPr>
            <a:spLocks noGrp="1"/>
          </p:cNvSpPr>
          <p:nvPr>
            <p:ph idx="1"/>
          </p:nvPr>
        </p:nvSpPr>
        <p:spPr/>
        <p:txBody>
          <a:bodyPr>
            <a:normAutofit fontScale="85000" lnSpcReduction="20000"/>
          </a:bodyPr>
          <a:lstStyle/>
          <a:p>
            <a:r>
              <a:rPr lang="en-US" dirty="0" smtClean="0"/>
              <a:t>We will start Book 4, that is the last book of the novel Joseph Andrews</a:t>
            </a:r>
          </a:p>
          <a:p>
            <a:r>
              <a:rPr lang="en-US" dirty="0" smtClean="0"/>
              <a:t>As Book 4 is quite long and has 16  chapters, it is not possible to cover all chapters in one session. So, in this session we will cover  first ten chapters. (Chapter 1- 10)</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a:t>
            </a:r>
            <a:endParaRPr lang="en-US" dirty="0"/>
          </a:p>
        </p:txBody>
      </p:sp>
      <p:sp>
        <p:nvSpPr>
          <p:cNvPr id="3" name="Content Placeholder 2"/>
          <p:cNvSpPr>
            <a:spLocks noGrp="1"/>
          </p:cNvSpPr>
          <p:nvPr>
            <p:ph idx="1"/>
          </p:nvPr>
        </p:nvSpPr>
        <p:spPr/>
        <p:txBody>
          <a:bodyPr/>
          <a:lstStyle/>
          <a:p>
            <a:r>
              <a:rPr lang="en-SG" i="1" dirty="0" smtClean="0">
                <a:solidFill>
                  <a:srgbClr val="FF0000"/>
                </a:solidFill>
              </a:rPr>
              <a:t>The arrival of Lady Booby and the rest at Booby-hall.</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Book 4, Chapter 1</a:t>
            </a:r>
            <a:endParaRPr lang="en-SG" dirty="0"/>
          </a:p>
        </p:txBody>
      </p:sp>
      <p:sp>
        <p:nvSpPr>
          <p:cNvPr id="3" name="Content Placeholder 2"/>
          <p:cNvSpPr>
            <a:spLocks noGrp="1"/>
          </p:cNvSpPr>
          <p:nvPr>
            <p:ph idx="1"/>
          </p:nvPr>
        </p:nvSpPr>
        <p:spPr>
          <a:xfrm>
            <a:off x="0" y="533400"/>
            <a:ext cx="7467600" cy="6324600"/>
          </a:xfrm>
        </p:spPr>
        <p:txBody>
          <a:bodyPr>
            <a:noAutofit/>
          </a:bodyPr>
          <a:lstStyle/>
          <a:p>
            <a:pPr algn="just"/>
            <a:r>
              <a:rPr lang="en-SG" sz="1800" dirty="0" smtClean="0">
                <a:latin typeface="Arial" pitchFamily="34" charset="0"/>
                <a:cs typeface="Arial" pitchFamily="34" charset="0"/>
              </a:rPr>
              <a:t>Lady Booby returns to Booby Hall. The poor people of the parish are happy since they depend on her charity. </a:t>
            </a:r>
          </a:p>
          <a:p>
            <a:pPr algn="just"/>
            <a:r>
              <a:rPr lang="en-SG" sz="1800" dirty="0" smtClean="0">
                <a:latin typeface="Arial" pitchFamily="34" charset="0"/>
                <a:cs typeface="Arial" pitchFamily="34" charset="0"/>
              </a:rPr>
              <a:t>Since Parson Adams, Joseph and Fanny also return, people are also happy to see them . There is a difference in their reception of Adams and Lady Booby. While they are happy to see Lady Booby as many of their needs are fulfilled by the charity she gives, they give a more heartfelt welcome to Parson Adams who is really closer to their hearts. </a:t>
            </a:r>
          </a:p>
          <a:p>
            <a:pPr algn="just"/>
            <a:r>
              <a:rPr lang="en-SG" sz="1800" dirty="0" smtClean="0">
                <a:latin typeface="Arial" pitchFamily="34" charset="0"/>
                <a:cs typeface="Arial" pitchFamily="34" charset="0"/>
              </a:rPr>
              <a:t>Adams takes both of them to his home, where Mrs. Adams provides for them.</a:t>
            </a:r>
          </a:p>
          <a:p>
            <a:pPr algn="just"/>
            <a:r>
              <a:rPr lang="en-SG" sz="1800" dirty="0" smtClean="0">
                <a:latin typeface="Arial" pitchFamily="34" charset="0"/>
                <a:cs typeface="Arial" pitchFamily="34" charset="0"/>
              </a:rPr>
              <a:t>Fielding gives a   detailed description of the emotional turbulence Lady Booby has been through since the departure of Joseph from London. </a:t>
            </a:r>
          </a:p>
          <a:p>
            <a:pPr algn="just"/>
            <a:r>
              <a:rPr lang="en-SG" sz="1800" dirty="0" smtClean="0">
                <a:latin typeface="Arial" pitchFamily="34" charset="0"/>
                <a:cs typeface="Arial" pitchFamily="34" charset="0"/>
              </a:rPr>
              <a:t>She decided to return to the country-side for  the same reason because she believed that this change of scene would help her to conquer her passion for Joseph.</a:t>
            </a:r>
          </a:p>
          <a:p>
            <a:pPr algn="just"/>
            <a:r>
              <a:rPr lang="en-SG" sz="1800" dirty="0" smtClean="0">
                <a:latin typeface="Arial" pitchFamily="34" charset="0"/>
                <a:cs typeface="Arial" pitchFamily="34" charset="0"/>
              </a:rPr>
              <a:t>Then comes the first Sunday of her stay in the country. As she has to go to the church for services, she goes there but spends more time leering at Joseph than attending to Parson Adams. During the service, Adams announces the wedding banns of Joseph and Fanny. Later in the day Lady Booby summons Adams to her place for some discussion.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Heading Book 4, Chapter 2</a:t>
            </a:r>
            <a:endParaRPr lang="en-US" dirty="0"/>
          </a:p>
        </p:txBody>
      </p:sp>
      <p:sp>
        <p:nvSpPr>
          <p:cNvPr id="3" name="Content Placeholder 2"/>
          <p:cNvSpPr>
            <a:spLocks noGrp="1"/>
          </p:cNvSpPr>
          <p:nvPr>
            <p:ph idx="1"/>
          </p:nvPr>
        </p:nvSpPr>
        <p:spPr/>
        <p:txBody>
          <a:bodyPr/>
          <a:lstStyle/>
          <a:p>
            <a:r>
              <a:rPr lang="en-SG" i="1" dirty="0" smtClean="0">
                <a:solidFill>
                  <a:srgbClr val="FF0000"/>
                </a:solidFill>
              </a:rPr>
              <a:t>A dialogue between Mr Abraham Adams and the Lady Booby.</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Text Book 4 Chapter 2: A Dialogue between Adams and Lady Booby</a:t>
            </a:r>
            <a:endParaRPr lang="en-SG" sz="3200" dirty="0"/>
          </a:p>
        </p:txBody>
      </p:sp>
      <p:sp>
        <p:nvSpPr>
          <p:cNvPr id="3" name="Content Placeholder 2"/>
          <p:cNvSpPr>
            <a:spLocks noGrp="1"/>
          </p:cNvSpPr>
          <p:nvPr>
            <p:ph idx="1"/>
          </p:nvPr>
        </p:nvSpPr>
        <p:spPr>
          <a:xfrm>
            <a:off x="457200" y="1600200"/>
            <a:ext cx="6781800" cy="4525963"/>
          </a:xfrm>
        </p:spPr>
        <p:txBody>
          <a:bodyPr>
            <a:normAutofit fontScale="55000" lnSpcReduction="20000"/>
          </a:bodyPr>
          <a:lstStyle/>
          <a:p>
            <a:pPr algn="just">
              <a:buNone/>
            </a:pPr>
            <a:r>
              <a:rPr lang="en-SG" b="1" dirty="0" smtClean="0">
                <a:solidFill>
                  <a:srgbClr val="FF0000"/>
                </a:solidFill>
                <a:latin typeface="Arial" pitchFamily="34" charset="0"/>
                <a:cs typeface="Arial" pitchFamily="34" charset="0"/>
              </a:rPr>
              <a:t>TEXT:</a:t>
            </a:r>
          </a:p>
          <a:p>
            <a:pPr algn="just"/>
            <a:r>
              <a:rPr lang="en-SG" dirty="0" smtClean="0">
                <a:latin typeface="Arial" pitchFamily="34" charset="0"/>
                <a:cs typeface="Arial" pitchFamily="34" charset="0"/>
              </a:rPr>
              <a:t>“I only perform my office to Mr Joseph.”—“Pray, don’t mister such fellows to me,” cries the lady. “He,” said the parson, “with the consent of Fanny, before my face, put in the banns.” “Yes,” answered the lady, “I suppose the slut is forward enough; Slipslop tells me how her head runs upon fellows; that is one of her beauties, I suppose. But if they have put in the banns, I desire you will publish them no more without my orders.”—“Madam,” cries Adams, “if any one puts in a sufficient caution, and assigns a proper reason against them, I am willing to surcease.”—“I tell you a reason,” says she: “he is a vagabond, and he shall not settle here, and bring a nest of beggars into the parish; it will make us but little amends that they will be beauties.”—“Madam,” answered Adams, “with the utmost submission to your ladyship, I have been informed by lawyer Scout that any person who serves a year gains a settlement in the parish where he </a:t>
            </a:r>
            <a:r>
              <a:rPr lang="en-SG" dirty="0" smtClean="0"/>
              <a:t>serves.”—</a:t>
            </a:r>
            <a:r>
              <a:rPr lang="en-SG" dirty="0" smtClean="0">
                <a:latin typeface="Arial" pitchFamily="34" charset="0"/>
                <a:cs typeface="Arial" pitchFamily="34" charset="0"/>
              </a:rPr>
              <a:t>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 Text Book 4 Chapter 2: A Dialogue between Adams and Lady Booby</a:t>
            </a:r>
            <a:endParaRPr lang="en-SG" sz="3200" dirty="0"/>
          </a:p>
        </p:txBody>
      </p:sp>
      <p:sp>
        <p:nvSpPr>
          <p:cNvPr id="3" name="Content Placeholder 2"/>
          <p:cNvSpPr>
            <a:spLocks noGrp="1"/>
          </p:cNvSpPr>
          <p:nvPr>
            <p:ph idx="1"/>
          </p:nvPr>
        </p:nvSpPr>
        <p:spPr>
          <a:xfrm>
            <a:off x="0" y="1600200"/>
            <a:ext cx="7086600" cy="4525963"/>
          </a:xfrm>
        </p:spPr>
        <p:txBody>
          <a:bodyPr>
            <a:normAutofit fontScale="55000" lnSpcReduction="20000"/>
          </a:bodyPr>
          <a:lstStyle/>
          <a:p>
            <a:pPr algn="just">
              <a:buNone/>
            </a:pPr>
            <a:r>
              <a:rPr lang="en-SG" dirty="0" smtClean="0">
                <a:latin typeface="Arial" pitchFamily="34" charset="0"/>
                <a:cs typeface="Arial" pitchFamily="34" charset="0"/>
              </a:rPr>
              <a:t>	</a:t>
            </a:r>
            <a:r>
              <a:rPr lang="en-SG" b="1" dirty="0" smtClean="0">
                <a:solidFill>
                  <a:srgbClr val="FF0000"/>
                </a:solidFill>
                <a:latin typeface="Arial" pitchFamily="34" charset="0"/>
                <a:cs typeface="Arial" pitchFamily="34" charset="0"/>
              </a:rPr>
              <a:t>TEXT:</a:t>
            </a:r>
          </a:p>
          <a:p>
            <a:pPr algn="just">
              <a:buNone/>
            </a:pPr>
            <a:r>
              <a:rPr lang="en-SG" dirty="0" smtClean="0">
                <a:latin typeface="Arial" pitchFamily="34" charset="0"/>
                <a:cs typeface="Arial" pitchFamily="34" charset="0"/>
              </a:rPr>
              <a:t>	“Lawyer Scout,” replied the lady, “is an impudent coxcomb; I will have no lawyer Scout interfere with me. I repeat to you again, I will have no more </a:t>
            </a:r>
            <a:r>
              <a:rPr lang="en-SG" dirty="0" err="1" smtClean="0">
                <a:latin typeface="Arial" pitchFamily="34" charset="0"/>
                <a:cs typeface="Arial" pitchFamily="34" charset="0"/>
              </a:rPr>
              <a:t>incumbrances</a:t>
            </a:r>
            <a:r>
              <a:rPr lang="en-SG" dirty="0" smtClean="0">
                <a:latin typeface="Arial" pitchFamily="34" charset="0"/>
                <a:cs typeface="Arial" pitchFamily="34" charset="0"/>
              </a:rPr>
              <a:t> brought on us: so I desire you will proceed no farther.”— “Madam,” returned Adams, “I would obey your ladyship in everything that is lawful; but surely the parties being poor is no reason against their marrying. God forbid there should be any such law! The poor have little share enough of this world already; it would be barbarous indeed to deny them the common privileges and innocent enjoyments which nature indulges to the animal creation.”—“Since you understand yourself no better,” cries the lady, “nor the respect due from such as you to a woman of my distinction, than to affront my ears by such loose discourse, I shall mention but one short word; it is my orders to you that you publish these banns no more; and if you dare, I will recommend it to your master, the doctor, to discard you from his service.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Book 4, Chapter 2</a:t>
            </a:r>
            <a:endParaRPr lang="en-SG" dirty="0"/>
          </a:p>
        </p:txBody>
      </p:sp>
      <p:sp>
        <p:nvSpPr>
          <p:cNvPr id="3" name="Content Placeholder 2"/>
          <p:cNvSpPr>
            <a:spLocks noGrp="1"/>
          </p:cNvSpPr>
          <p:nvPr>
            <p:ph idx="1"/>
          </p:nvPr>
        </p:nvSpPr>
        <p:spPr>
          <a:xfrm>
            <a:off x="0" y="914400"/>
            <a:ext cx="7010400" cy="5791200"/>
          </a:xfrm>
        </p:spPr>
        <p:txBody>
          <a:bodyPr>
            <a:normAutofit fontScale="55000" lnSpcReduction="20000"/>
          </a:bodyPr>
          <a:lstStyle/>
          <a:p>
            <a:pPr algn="just"/>
            <a:r>
              <a:rPr lang="en-SG" dirty="0" smtClean="0">
                <a:latin typeface="Arial" pitchFamily="34" charset="0"/>
                <a:cs typeface="Arial" pitchFamily="34" charset="0"/>
              </a:rPr>
              <a:t>Lady Booby criticizes Mr. Adams for being associating with a footman whom Lady Booby dismissed from her service. </a:t>
            </a:r>
          </a:p>
          <a:p>
            <a:pPr algn="just"/>
            <a:r>
              <a:rPr lang="en-SG" dirty="0" smtClean="0">
                <a:latin typeface="Arial" pitchFamily="34" charset="0"/>
                <a:cs typeface="Arial" pitchFamily="34" charset="0"/>
              </a:rPr>
              <a:t>She also uses very bad language for Fanny. </a:t>
            </a:r>
          </a:p>
          <a:p>
            <a:pPr algn="just"/>
            <a:r>
              <a:rPr lang="en-SG" dirty="0" smtClean="0">
                <a:latin typeface="Arial" pitchFamily="34" charset="0"/>
                <a:cs typeface="Arial" pitchFamily="34" charset="0"/>
              </a:rPr>
              <a:t>She further criticizes Adams for “endeavouring to procure a Match between these two People, which will be to the Ruin of them both.” </a:t>
            </a:r>
          </a:p>
          <a:p>
            <a:pPr algn="just"/>
            <a:r>
              <a:rPr lang="en-SG" dirty="0" smtClean="0">
                <a:latin typeface="Arial" pitchFamily="34" charset="0"/>
                <a:cs typeface="Arial" pitchFamily="34" charset="0"/>
              </a:rPr>
              <a:t>Mr. Adams tries to defend the couple, but Lady Booby takes offense at his emphasize on Fanny’s beauty.</a:t>
            </a:r>
          </a:p>
          <a:p>
            <a:pPr algn="just"/>
            <a:r>
              <a:rPr lang="en-SG" dirty="0" smtClean="0">
                <a:latin typeface="Arial" pitchFamily="34" charset="0"/>
                <a:cs typeface="Arial" pitchFamily="34" charset="0"/>
              </a:rPr>
              <a:t>She is so much infuriated that she orders Adams to put a stop to publishing their banns.  Remember that in Christianity a couple’s wedding banns must be published three times before a marriage can take place.</a:t>
            </a:r>
          </a:p>
          <a:p>
            <a:pPr algn="just"/>
            <a:r>
              <a:rPr lang="en-SG" dirty="0" smtClean="0">
                <a:latin typeface="Arial" pitchFamily="34" charset="0"/>
                <a:cs typeface="Arial" pitchFamily="34" charset="0"/>
              </a:rPr>
              <a:t> Parson Adams demands a reason and a justification for this action. In response to this Lady Booby declares Joseph as a “Vagabond” whom she will not allow to “settle” in her parish and “bring a Nest of Beggars” into it. </a:t>
            </a:r>
          </a:p>
          <a:p>
            <a:pPr algn="just"/>
            <a:r>
              <a:rPr lang="en-SG" dirty="0" smtClean="0">
                <a:latin typeface="Arial" pitchFamily="34" charset="0"/>
                <a:cs typeface="Arial" pitchFamily="34" charset="0"/>
              </a:rPr>
              <a:t>Adams tells her that despite her opposition he will marry the young couple. </a:t>
            </a:r>
          </a:p>
          <a:p>
            <a:pPr algn="just"/>
            <a:r>
              <a:rPr lang="en-SG" dirty="0" smtClean="0">
                <a:latin typeface="Arial" pitchFamily="34" charset="0"/>
                <a:cs typeface="Arial" pitchFamily="34" charset="0"/>
              </a:rPr>
              <a:t>Lady Booby threatens to have him dismissed from his curacy. </a:t>
            </a:r>
          </a:p>
          <a:p>
            <a:pPr algn="just"/>
            <a:r>
              <a:rPr lang="en-SG" dirty="0" smtClean="0">
                <a:latin typeface="Arial" pitchFamily="34" charset="0"/>
                <a:cs typeface="Arial" pitchFamily="34" charset="0"/>
              </a:rPr>
              <a:t>Adams also asserts that to be “poor is no Reason against their marrying.” </a:t>
            </a:r>
          </a:p>
          <a:p>
            <a:pPr algn="just"/>
            <a:r>
              <a:rPr lang="en-SG" dirty="0" smtClean="0">
                <a:latin typeface="Arial" pitchFamily="34" charset="0"/>
                <a:cs typeface="Arial" pitchFamily="34" charset="0"/>
              </a:rPr>
              <a:t>Lady Booby declares that she will never allow him in her house again.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Heading Book 4, Chapter 3</a:t>
            </a:r>
            <a:endParaRPr lang="en-US" sz="3600" dirty="0"/>
          </a:p>
        </p:txBody>
      </p:sp>
      <p:sp>
        <p:nvSpPr>
          <p:cNvPr id="3" name="Content Placeholder 2"/>
          <p:cNvSpPr>
            <a:spLocks noGrp="1"/>
          </p:cNvSpPr>
          <p:nvPr>
            <p:ph idx="1"/>
          </p:nvPr>
        </p:nvSpPr>
        <p:spPr/>
        <p:txBody>
          <a:bodyPr/>
          <a:lstStyle/>
          <a:p>
            <a:r>
              <a:rPr lang="en-SG" i="1" dirty="0" smtClean="0">
                <a:solidFill>
                  <a:srgbClr val="FF0000"/>
                </a:solidFill>
              </a:rPr>
              <a:t>What passed between the lady and lawyer Scout.</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Book 4, Chapter 3</a:t>
            </a:r>
            <a:endParaRPr lang="en-SG" dirty="0"/>
          </a:p>
        </p:txBody>
      </p:sp>
      <p:sp>
        <p:nvSpPr>
          <p:cNvPr id="3" name="Content Placeholder 2"/>
          <p:cNvSpPr>
            <a:spLocks noGrp="1"/>
          </p:cNvSpPr>
          <p:nvPr>
            <p:ph idx="1"/>
          </p:nvPr>
        </p:nvSpPr>
        <p:spPr>
          <a:xfrm>
            <a:off x="0" y="838200"/>
            <a:ext cx="7315200" cy="6019800"/>
          </a:xfrm>
        </p:spPr>
        <p:txBody>
          <a:bodyPr>
            <a:normAutofit fontScale="62500" lnSpcReduction="20000"/>
          </a:bodyPr>
          <a:lstStyle/>
          <a:p>
            <a:pPr algn="just"/>
            <a:r>
              <a:rPr lang="en-SG" dirty="0" smtClean="0">
                <a:latin typeface="Arial" pitchFamily="34" charset="0"/>
                <a:cs typeface="Arial" pitchFamily="34" charset="0"/>
              </a:rPr>
              <a:t>Lady Booby is very much infuriated on Adams reaction to her orders.</a:t>
            </a:r>
          </a:p>
          <a:p>
            <a:pPr algn="just"/>
            <a:r>
              <a:rPr lang="en-SG" dirty="0" smtClean="0">
                <a:latin typeface="Arial" pitchFamily="34" charset="0"/>
                <a:cs typeface="Arial" pitchFamily="34" charset="0"/>
              </a:rPr>
              <a:t>In her anger she summons Lawyer Scout and demands that he supply the legal justification for her resolution that none of her discarded servants has the right to settle in the perish. </a:t>
            </a:r>
          </a:p>
          <a:p>
            <a:pPr algn="just"/>
            <a:r>
              <a:rPr lang="en-SG" dirty="0" smtClean="0">
                <a:latin typeface="Arial" pitchFamily="34" charset="0"/>
                <a:cs typeface="Arial" pitchFamily="34" charset="0"/>
              </a:rPr>
              <a:t>In order to oblige her, Scout makes a hair-splitting distinction between settlement in law and settlement in fact, saying that if they can demonstrate that Joseph is not settled in fact, then Mr. Adams will have no justification to publish Joseph’s wedding banns.</a:t>
            </a:r>
          </a:p>
          <a:p>
            <a:pPr algn="just"/>
            <a:r>
              <a:rPr lang="en-SG" dirty="0" smtClean="0">
                <a:latin typeface="Arial" pitchFamily="34" charset="0"/>
                <a:cs typeface="Arial" pitchFamily="34" charset="0"/>
              </a:rPr>
              <a:t>If, however, Joseph manages to get married, the situation would change: “When a Man is married, he is settled in Fact; and then he is not removable.” Scout promises to persuade Mr. Adams not to publish the banns. He promises to create a situation that would be </a:t>
            </a:r>
            <a:r>
              <a:rPr lang="en-SG" dirty="0" err="1" smtClean="0">
                <a:latin typeface="Arial" pitchFamily="34" charset="0"/>
                <a:cs typeface="Arial" pitchFamily="34" charset="0"/>
              </a:rPr>
              <a:t>favorable</a:t>
            </a:r>
            <a:r>
              <a:rPr lang="en-SG" dirty="0" smtClean="0">
                <a:latin typeface="Arial" pitchFamily="34" charset="0"/>
                <a:cs typeface="Arial" pitchFamily="34" charset="0"/>
              </a:rPr>
              <a:t> for Lady Booby to be able to remove both Joseph and Fanny from the parish with the help of Justice </a:t>
            </a:r>
            <a:r>
              <a:rPr lang="en-SG" dirty="0" err="1" smtClean="0">
                <a:latin typeface="Arial" pitchFamily="34" charset="0"/>
                <a:cs typeface="Arial" pitchFamily="34" charset="0"/>
              </a:rPr>
              <a:t>Frolick</a:t>
            </a:r>
            <a:r>
              <a:rPr lang="en-SG" dirty="0" smtClean="0">
                <a:latin typeface="Arial" pitchFamily="34" charset="0"/>
                <a:cs typeface="Arial" pitchFamily="34" charset="0"/>
              </a:rPr>
              <a:t>. </a:t>
            </a:r>
          </a:p>
          <a:p>
            <a:pPr algn="just"/>
            <a:r>
              <a:rPr lang="en-SG" dirty="0" smtClean="0">
                <a:latin typeface="Arial" pitchFamily="34" charset="0"/>
                <a:cs typeface="Arial" pitchFamily="34" charset="0"/>
              </a:rPr>
              <a:t>Fielding not only provides insights into the loopholes of the legal system but also reveals that Scout acts as a lawyer without having the proper qualifications required.</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Critical examination of chapters 1-3</a:t>
            </a:r>
            <a:endParaRPr lang="en-SG" dirty="0"/>
          </a:p>
        </p:txBody>
      </p:sp>
      <p:sp>
        <p:nvSpPr>
          <p:cNvPr id="3" name="Content Placeholder 2"/>
          <p:cNvSpPr>
            <a:spLocks noGrp="1"/>
          </p:cNvSpPr>
          <p:nvPr>
            <p:ph idx="1"/>
          </p:nvPr>
        </p:nvSpPr>
        <p:spPr>
          <a:xfrm>
            <a:off x="0" y="1219200"/>
            <a:ext cx="7239000" cy="4906963"/>
          </a:xfrm>
        </p:spPr>
        <p:txBody>
          <a:bodyPr>
            <a:normAutofit/>
          </a:bodyPr>
          <a:lstStyle/>
          <a:p>
            <a:pPr algn="just"/>
            <a:r>
              <a:rPr lang="en-SG" sz="2000" dirty="0" smtClean="0">
                <a:latin typeface="Arial" pitchFamily="34" charset="0"/>
                <a:cs typeface="Arial" pitchFamily="34" charset="0"/>
              </a:rPr>
              <a:t>Fielding’s personal experience as a magistrate is reflected in this episode.</a:t>
            </a:r>
          </a:p>
          <a:p>
            <a:pPr algn="just"/>
            <a:r>
              <a:rPr lang="en-SG" sz="2000" dirty="0" smtClean="0">
                <a:latin typeface="Arial" pitchFamily="34" charset="0"/>
                <a:cs typeface="Arial" pitchFamily="34" charset="0"/>
              </a:rPr>
              <a:t> Whereas the corruption of legal system matches the individual corruption and hypocrisy of Lady Booby, we also notice how the steadfast honesty of Adams stands in direct contrast to the sly hypocrisy of the Scout, who promises to ensure — for certain favours — that no law stands in the way of the will of Lady Booby be done.</a:t>
            </a:r>
          </a:p>
          <a:p>
            <a:pPr algn="just">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Critical examination of chapters 1-3</a:t>
            </a:r>
            <a:endParaRPr lang="en-US" dirty="0"/>
          </a:p>
        </p:txBody>
      </p:sp>
      <p:sp>
        <p:nvSpPr>
          <p:cNvPr id="3" name="Content Placeholder 2"/>
          <p:cNvSpPr>
            <a:spLocks noGrp="1"/>
          </p:cNvSpPr>
          <p:nvPr>
            <p:ph idx="1"/>
          </p:nvPr>
        </p:nvSpPr>
        <p:spPr>
          <a:xfrm>
            <a:off x="457200" y="1600200"/>
            <a:ext cx="6096000" cy="4525963"/>
          </a:xfrm>
        </p:spPr>
        <p:txBody>
          <a:bodyPr>
            <a:normAutofit lnSpcReduction="10000"/>
          </a:bodyPr>
          <a:lstStyle/>
          <a:p>
            <a:pPr algn="just"/>
            <a:r>
              <a:rPr lang="en-SG" sz="2000" dirty="0" smtClean="0">
                <a:latin typeface="Arial" pitchFamily="34" charset="0"/>
                <a:cs typeface="Arial" pitchFamily="34" charset="0"/>
              </a:rPr>
              <a:t>The opening chapters of Book IV lay the groundwork for the novel’s final conflict and eventual resolution: the principal “good” characters have returned to the place of their origin, and their primary adversary, Lady Booby, arrives back on the scene as well (along with Slipslop, her subaltern and imitator). Book IV will turn out to be a more unified book than the preceding three, in terms of both the place and the time of the action, as Fielding confines the events to the </a:t>
            </a:r>
            <a:r>
              <a:rPr lang="en-SG" sz="2000" dirty="0" err="1" smtClean="0">
                <a:latin typeface="Arial" pitchFamily="34" charset="0"/>
                <a:cs typeface="Arial" pitchFamily="34" charset="0"/>
              </a:rPr>
              <a:t>Boobys</a:t>
            </a:r>
            <a:r>
              <a:rPr lang="en-SG" sz="2000" dirty="0" smtClean="0">
                <a:latin typeface="Arial" pitchFamily="34" charset="0"/>
                <a:cs typeface="Arial" pitchFamily="34" charset="0"/>
              </a:rPr>
              <a:t>’ parish and specifies the passage of a discrete number of days. The overall effect gives a sense of coherent dramatic conflict, rather different from the diffuse picaresque plotting of Books I through III.</a:t>
            </a:r>
          </a:p>
          <a:p>
            <a:pPr algn="just">
              <a:buNone/>
            </a:pP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Heading Book 4, Chapter 4</a:t>
            </a:r>
            <a:endParaRPr lang="en-US" sz="3200" dirty="0"/>
          </a:p>
        </p:txBody>
      </p:sp>
      <p:sp>
        <p:nvSpPr>
          <p:cNvPr id="3" name="Content Placeholder 2"/>
          <p:cNvSpPr>
            <a:spLocks noGrp="1"/>
          </p:cNvSpPr>
          <p:nvPr>
            <p:ph idx="1"/>
          </p:nvPr>
        </p:nvSpPr>
        <p:spPr/>
        <p:txBody>
          <a:bodyPr/>
          <a:lstStyle/>
          <a:p>
            <a:r>
              <a:rPr lang="en-SG" i="1" dirty="0" smtClean="0">
                <a:solidFill>
                  <a:srgbClr val="FF0000"/>
                </a:solidFill>
              </a:rPr>
              <a:t>A short chapter, but very full of matter; particularly the arrival of Mr Booby and his lady.</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Opening Text of Chapter 4</a:t>
            </a:r>
            <a:endParaRPr lang="en-SG" sz="3200" dirty="0"/>
          </a:p>
        </p:txBody>
      </p:sp>
      <p:sp>
        <p:nvSpPr>
          <p:cNvPr id="3" name="Content Placeholder 2"/>
          <p:cNvSpPr>
            <a:spLocks noGrp="1"/>
          </p:cNvSpPr>
          <p:nvPr>
            <p:ph idx="1"/>
          </p:nvPr>
        </p:nvSpPr>
        <p:spPr>
          <a:xfrm>
            <a:off x="457200" y="1600200"/>
            <a:ext cx="6705600" cy="4525963"/>
          </a:xfrm>
        </p:spPr>
        <p:txBody>
          <a:bodyPr>
            <a:normAutofit/>
          </a:bodyPr>
          <a:lstStyle/>
          <a:p>
            <a:pPr algn="just">
              <a:buNone/>
            </a:pPr>
            <a:r>
              <a:rPr lang="en-SG" sz="2000" b="1" dirty="0" smtClean="0">
                <a:solidFill>
                  <a:srgbClr val="FF0000"/>
                </a:solidFill>
                <a:latin typeface="Arial" pitchFamily="34" charset="0"/>
                <a:cs typeface="Arial" pitchFamily="34" charset="0"/>
              </a:rPr>
              <a:t>TEXT:</a:t>
            </a:r>
          </a:p>
          <a:p>
            <a:pPr algn="just"/>
            <a:r>
              <a:rPr lang="en-SG" sz="2000" dirty="0" smtClean="0">
                <a:latin typeface="Arial" pitchFamily="34" charset="0"/>
                <a:cs typeface="Arial" pitchFamily="34" charset="0"/>
              </a:rPr>
              <a:t>ALL THAT NIGHT, and the next day, the Lady Booby past with the utmost anxiety; her mind was distracted and her soul tossed up and down by many turbulent and opposite passions. She loved, hated, pitied, scorned, admired, despised the same person by fits, which changed in a very short interval. On Tuesday morning, which happened to be a holiday, she went to church, where, to her </a:t>
            </a:r>
            <a:r>
              <a:rPr lang="en-SG" sz="2000" dirty="0" err="1" smtClean="0">
                <a:latin typeface="Arial" pitchFamily="34" charset="0"/>
                <a:cs typeface="Arial" pitchFamily="34" charset="0"/>
              </a:rPr>
              <a:t>surprize</a:t>
            </a:r>
            <a:r>
              <a:rPr lang="en-SG" sz="2000" dirty="0" smtClean="0">
                <a:latin typeface="Arial" pitchFamily="34" charset="0"/>
                <a:cs typeface="Arial" pitchFamily="34" charset="0"/>
              </a:rPr>
              <a:t>, Mr Adams published the banns again with as audible a voice as before. It was lucky for her that, as there was no sermon, she had an immediate opportunity of returning home to vent her rage, which she could not have concealed from the congregation five minutes;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 Opening Text of Chapter 4</a:t>
            </a:r>
            <a:endParaRPr lang="en-SG" sz="3200" dirty="0"/>
          </a:p>
        </p:txBody>
      </p:sp>
      <p:sp>
        <p:nvSpPr>
          <p:cNvPr id="3" name="Content Placeholder 2"/>
          <p:cNvSpPr>
            <a:spLocks noGrp="1"/>
          </p:cNvSpPr>
          <p:nvPr>
            <p:ph idx="1"/>
          </p:nvPr>
        </p:nvSpPr>
        <p:spPr>
          <a:xfrm>
            <a:off x="0" y="1600200"/>
            <a:ext cx="7239000" cy="4876800"/>
          </a:xfrm>
        </p:spPr>
        <p:txBody>
          <a:bodyPr>
            <a:normAutofit fontScale="62500" lnSpcReduction="20000"/>
          </a:bodyPr>
          <a:lstStyle/>
          <a:p>
            <a:pPr algn="just">
              <a:buNone/>
            </a:pPr>
            <a:r>
              <a:rPr lang="en-SG" b="1" dirty="0" smtClean="0">
                <a:solidFill>
                  <a:srgbClr val="FF0000"/>
                </a:solidFill>
                <a:latin typeface="Arial" pitchFamily="34" charset="0"/>
                <a:cs typeface="Arial" pitchFamily="34" charset="0"/>
              </a:rPr>
              <a:t>TEXT:</a:t>
            </a:r>
          </a:p>
          <a:p>
            <a:pPr algn="just"/>
            <a:r>
              <a:rPr lang="en-SG" dirty="0" smtClean="0">
                <a:latin typeface="Arial" pitchFamily="34" charset="0"/>
                <a:cs typeface="Arial" pitchFamily="34" charset="0"/>
              </a:rPr>
              <a:t>indeed, it was not then very numerous, the assembly consisting of no more than Adams, his clerk, his wife, the lady, and one of her servants. At her return she met Slipslop, who accosted her in these words:—“O </a:t>
            </a:r>
            <a:r>
              <a:rPr lang="en-SG" dirty="0" err="1" smtClean="0">
                <a:latin typeface="Arial" pitchFamily="34" charset="0"/>
                <a:cs typeface="Arial" pitchFamily="34" charset="0"/>
              </a:rPr>
              <a:t>meam</a:t>
            </a:r>
            <a:r>
              <a:rPr lang="en-SG" dirty="0" smtClean="0">
                <a:latin typeface="Arial" pitchFamily="34" charset="0"/>
                <a:cs typeface="Arial" pitchFamily="34" charset="0"/>
              </a:rPr>
              <a:t>, what doth your ladyship think? To be sure, lawyer Scout hath carried Joseph and Fanny both before the justice. All the parish are in tears, and say they will certainly be hanged; for nobody knows what it is for”—“I suppose they deserve it,” says the lady. “What! dost thou mention such wretches to me?”— “O dear madam,” answered Slipslop, “is it not a pity such a graceless young man should die a virulent death? I hope the judge will take commensuration on his youth. As for Fanny, I don’t think it signifies much what becomes of her; and if poor Joseph hath done anything, I could venture to swear she traduced him to it: few men ever come to a fragrant punishment, but by those nasty creatures, who are a scandal to our sect.”</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4, Chapter 4</a:t>
            </a:r>
            <a:endParaRPr lang="en-SG" dirty="0"/>
          </a:p>
        </p:txBody>
      </p:sp>
      <p:sp>
        <p:nvSpPr>
          <p:cNvPr id="3" name="Content Placeholder 2"/>
          <p:cNvSpPr>
            <a:spLocks noGrp="1"/>
          </p:cNvSpPr>
          <p:nvPr>
            <p:ph idx="1"/>
          </p:nvPr>
        </p:nvSpPr>
        <p:spPr>
          <a:xfrm>
            <a:off x="152400" y="990600"/>
            <a:ext cx="7239000" cy="5638800"/>
          </a:xfrm>
        </p:spPr>
        <p:txBody>
          <a:bodyPr>
            <a:normAutofit fontScale="70000" lnSpcReduction="20000"/>
          </a:bodyPr>
          <a:lstStyle/>
          <a:p>
            <a:pPr algn="just"/>
            <a:r>
              <a:rPr lang="en-SG" dirty="0" smtClean="0">
                <a:latin typeface="Arial" pitchFamily="34" charset="0"/>
                <a:cs typeface="Arial" pitchFamily="34" charset="0"/>
              </a:rPr>
              <a:t>Lady Booby is very much stressed emotionally. </a:t>
            </a:r>
          </a:p>
          <a:p>
            <a:pPr algn="just"/>
            <a:r>
              <a:rPr lang="en-SG" dirty="0" smtClean="0">
                <a:latin typeface="Arial" pitchFamily="34" charset="0"/>
                <a:cs typeface="Arial" pitchFamily="34" charset="0"/>
              </a:rPr>
              <a:t>The stress continues to be piled up. And, as Tuesday comes she again goes to the church. </a:t>
            </a:r>
          </a:p>
          <a:p>
            <a:pPr algn="just"/>
            <a:r>
              <a:rPr lang="en-SG" dirty="0" smtClean="0">
                <a:latin typeface="Arial" pitchFamily="34" charset="0"/>
                <a:cs typeface="Arial" pitchFamily="34" charset="0"/>
              </a:rPr>
              <a:t>There she is much disturbed to hear Mr. Adams publishing the second of Joseph and Fanny’s wedding banns. </a:t>
            </a:r>
          </a:p>
          <a:p>
            <a:pPr algn="just"/>
            <a:r>
              <a:rPr lang="en-SG" dirty="0" smtClean="0">
                <a:latin typeface="Arial" pitchFamily="34" charset="0"/>
                <a:cs typeface="Arial" pitchFamily="34" charset="0"/>
              </a:rPr>
              <a:t>As she returns home she learns from Mrs. Slipslop that Joseph and Fanny have been brought before the Justice.</a:t>
            </a:r>
          </a:p>
          <a:p>
            <a:pPr algn="just"/>
            <a:r>
              <a:rPr lang="en-SG" dirty="0" smtClean="0">
                <a:latin typeface="Arial" pitchFamily="34" charset="0"/>
                <a:cs typeface="Arial" pitchFamily="34" charset="0"/>
              </a:rPr>
              <a:t>Lady Booby is not at all pleased with this news, because though she wanted Fanny to be sent far enough, she did not want Joseph to be sent away, especially with Fanny.</a:t>
            </a:r>
          </a:p>
          <a:p>
            <a:pPr algn="just"/>
            <a:r>
              <a:rPr lang="en-SG" dirty="0" smtClean="0">
                <a:latin typeface="Arial" pitchFamily="34" charset="0"/>
                <a:cs typeface="Arial" pitchFamily="34" charset="0"/>
              </a:rPr>
              <a:t>While Lady Booby is considering how to act, a coach arrives bringing her nephew, Mr. Booby.</a:t>
            </a:r>
          </a:p>
          <a:p>
            <a:pPr algn="just"/>
            <a:r>
              <a:rPr lang="en-SG" dirty="0" smtClean="0">
                <a:latin typeface="Arial" pitchFamily="34" charset="0"/>
                <a:cs typeface="Arial" pitchFamily="34" charset="0"/>
              </a:rPr>
              <a:t>This Mr. Booby is the husband of Pamela, and she is accompanying him. Lady Booby is hearing of Mr. Booby’s marriage for the first time.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Heading Book 4, Chapter 5</a:t>
            </a:r>
            <a:endParaRPr lang="en-US" dirty="0"/>
          </a:p>
        </p:txBody>
      </p:sp>
      <p:sp>
        <p:nvSpPr>
          <p:cNvPr id="3" name="Content Placeholder 2"/>
          <p:cNvSpPr>
            <a:spLocks noGrp="1"/>
          </p:cNvSpPr>
          <p:nvPr>
            <p:ph idx="1"/>
          </p:nvPr>
        </p:nvSpPr>
        <p:spPr/>
        <p:txBody>
          <a:bodyPr/>
          <a:lstStyle/>
          <a:p>
            <a:r>
              <a:rPr lang="en-SG" i="1" dirty="0" smtClean="0">
                <a:solidFill>
                  <a:srgbClr val="FF0000"/>
                </a:solidFill>
              </a:rPr>
              <a:t>Containing justice business; curious precedents of depositions, and other matters necessary to be perused by all justices of the peace and their clerks.</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Book 4, Chapter 5</a:t>
            </a:r>
            <a:endParaRPr lang="en-SG" dirty="0"/>
          </a:p>
        </p:txBody>
      </p:sp>
      <p:sp>
        <p:nvSpPr>
          <p:cNvPr id="3" name="Content Placeholder 2"/>
          <p:cNvSpPr>
            <a:spLocks noGrp="1"/>
          </p:cNvSpPr>
          <p:nvPr>
            <p:ph idx="1"/>
          </p:nvPr>
        </p:nvSpPr>
        <p:spPr>
          <a:xfrm>
            <a:off x="152400" y="1600200"/>
            <a:ext cx="6629400" cy="4525963"/>
          </a:xfrm>
        </p:spPr>
        <p:txBody>
          <a:bodyPr>
            <a:noAutofit/>
          </a:bodyPr>
          <a:lstStyle/>
          <a:p>
            <a:pPr algn="just"/>
            <a:r>
              <a:rPr lang="en-SG" sz="2000" dirty="0" smtClean="0">
                <a:latin typeface="Arial" pitchFamily="34" charset="0"/>
                <a:cs typeface="Arial" pitchFamily="34" charset="0"/>
              </a:rPr>
              <a:t>Mr. Booby’s servants soon begin to ask after Joseph, who has not been in contact with Pamela since he was dismissed by Lady Booby</a:t>
            </a:r>
          </a:p>
          <a:p>
            <a:pPr algn="just"/>
            <a:r>
              <a:rPr lang="en-SG" sz="2000" dirty="0" smtClean="0">
                <a:latin typeface="Arial" pitchFamily="34" charset="0"/>
                <a:cs typeface="Arial" pitchFamily="34" charset="0"/>
              </a:rPr>
              <a:t>The servants soon explore the whole story and inform Mr. Booby. As Mr. Booby comes to know about Josephs situation he resolves to take care of it. </a:t>
            </a:r>
          </a:p>
          <a:p>
            <a:pPr algn="just"/>
            <a:r>
              <a:rPr lang="en-SG" sz="2000" dirty="0" smtClean="0">
                <a:latin typeface="Arial" pitchFamily="34" charset="0"/>
                <a:cs typeface="Arial" pitchFamily="34" charset="0"/>
              </a:rPr>
              <a:t>He decides to intervene so that he could liberate Joseph from the clutches of Lady Booby before Pamela finds out what has happened.</a:t>
            </a:r>
          </a:p>
          <a:p>
            <a:pPr algn="just"/>
            <a:r>
              <a:rPr lang="en-SG" sz="2000" dirty="0" smtClean="0">
                <a:latin typeface="Arial" pitchFamily="34" charset="0"/>
                <a:cs typeface="Arial" pitchFamily="34" charset="0"/>
              </a:rPr>
              <a:t>He arrives on the scene just as Justice </a:t>
            </a:r>
            <a:r>
              <a:rPr lang="en-SG" sz="2000" dirty="0" err="1" smtClean="0">
                <a:latin typeface="Arial" pitchFamily="34" charset="0"/>
                <a:cs typeface="Arial" pitchFamily="34" charset="0"/>
              </a:rPr>
              <a:t>Frolick</a:t>
            </a:r>
            <a:r>
              <a:rPr lang="en-SG" sz="2000" dirty="0" smtClean="0">
                <a:latin typeface="Arial" pitchFamily="34" charset="0"/>
                <a:cs typeface="Arial" pitchFamily="34" charset="0"/>
              </a:rPr>
              <a:t> is about to send Joseph and Fanny to </a:t>
            </a:r>
            <a:r>
              <a:rPr lang="en-SG" sz="2000" dirty="0" err="1" smtClean="0">
                <a:latin typeface="Arial" pitchFamily="34" charset="0"/>
                <a:cs typeface="Arial" pitchFamily="34" charset="0"/>
              </a:rPr>
              <a:t>Bridewell</a:t>
            </a:r>
            <a:r>
              <a:rPr lang="en-SG" sz="2000" dirty="0" smtClean="0">
                <a:latin typeface="Arial" pitchFamily="34" charset="0"/>
                <a:cs typeface="Arial" pitchFamily="34" charset="0"/>
              </a:rPr>
              <a:t> Prison.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Book 4, Chapter 5</a:t>
            </a:r>
            <a:endParaRPr lang="en-US" dirty="0"/>
          </a:p>
        </p:txBody>
      </p:sp>
      <p:sp>
        <p:nvSpPr>
          <p:cNvPr id="3" name="Content Placeholder 2"/>
          <p:cNvSpPr>
            <a:spLocks noGrp="1"/>
          </p:cNvSpPr>
          <p:nvPr>
            <p:ph idx="1"/>
          </p:nvPr>
        </p:nvSpPr>
        <p:spPr>
          <a:xfrm>
            <a:off x="152400" y="914400"/>
            <a:ext cx="6858000" cy="5715000"/>
          </a:xfrm>
        </p:spPr>
        <p:txBody>
          <a:bodyPr>
            <a:noAutofit/>
          </a:bodyPr>
          <a:lstStyle/>
          <a:p>
            <a:pPr algn="just"/>
            <a:r>
              <a:rPr lang="en-SG" sz="1800" dirty="0" smtClean="0">
                <a:latin typeface="Arial" pitchFamily="34" charset="0"/>
                <a:cs typeface="Arial" pitchFamily="34" charset="0"/>
              </a:rPr>
              <a:t>Now it turns out so that the justice happens to be an acquaintance of Mr. Booby.</a:t>
            </a:r>
          </a:p>
          <a:p>
            <a:pPr algn="just"/>
            <a:r>
              <a:rPr lang="en-SG" sz="1800" dirty="0" smtClean="0">
                <a:latin typeface="Arial" pitchFamily="34" charset="0"/>
                <a:cs typeface="Arial" pitchFamily="34" charset="0"/>
              </a:rPr>
              <a:t>Mr. Booby asks him about their crime. </a:t>
            </a:r>
          </a:p>
          <a:p>
            <a:pPr algn="just"/>
            <a:r>
              <a:rPr lang="en-SG" sz="1800" dirty="0" smtClean="0">
                <a:latin typeface="Arial" pitchFamily="34" charset="0"/>
                <a:cs typeface="Arial" pitchFamily="34" charset="0"/>
              </a:rPr>
              <a:t>He himself reads the deposition and finds that Joseph and Fanny stand accused of having stolen a twig from Lawyer Scout’s property. </a:t>
            </a:r>
          </a:p>
          <a:p>
            <a:pPr algn="just"/>
            <a:r>
              <a:rPr lang="en-SG" sz="1800" dirty="0" smtClean="0">
                <a:latin typeface="Arial" pitchFamily="34" charset="0"/>
                <a:cs typeface="Arial" pitchFamily="34" charset="0"/>
              </a:rPr>
              <a:t>Mr. Booby objects to this whereupon  Justice </a:t>
            </a:r>
            <a:r>
              <a:rPr lang="en-SG" sz="1800" dirty="0" err="1" smtClean="0">
                <a:latin typeface="Arial" pitchFamily="34" charset="0"/>
                <a:cs typeface="Arial" pitchFamily="34" charset="0"/>
              </a:rPr>
              <a:t>Frolick</a:t>
            </a:r>
            <a:r>
              <a:rPr lang="en-SG" sz="1800" dirty="0" smtClean="0">
                <a:latin typeface="Arial" pitchFamily="34" charset="0"/>
                <a:cs typeface="Arial" pitchFamily="34" charset="0"/>
              </a:rPr>
              <a:t> takes him aside and explains that the Constable will probably let the prisoners escape but that the accusation of theft is the only way to help Lady Booby fulfil her desire of keeping them away from her perish.</a:t>
            </a:r>
          </a:p>
          <a:p>
            <a:pPr algn="just"/>
            <a:r>
              <a:rPr lang="en-SG" sz="1800" dirty="0" smtClean="0">
                <a:latin typeface="Arial" pitchFamily="34" charset="0"/>
                <a:cs typeface="Arial" pitchFamily="34" charset="0"/>
              </a:rPr>
              <a:t>Mr. Booby promises that Joseph and Fanny will never encumber the parish, and the Justice  is ready to give the couple into Mr. Booby’s custody. He also burns the </a:t>
            </a:r>
            <a:r>
              <a:rPr lang="en-SG" sz="1800" dirty="0" err="1" smtClean="0">
                <a:latin typeface="Arial" pitchFamily="34" charset="0"/>
                <a:cs typeface="Arial" pitchFamily="34" charset="0"/>
              </a:rPr>
              <a:t>mittimus</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While Joseph gets dressed in a suit of Mr. Booby’s clothes, the Justice invites Fanny to settle with Joseph in the Justice’s own parish. </a:t>
            </a:r>
          </a:p>
          <a:p>
            <a:pPr algn="just">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4, Chapter 5</a:t>
            </a:r>
            <a:endParaRPr lang="en-US" dirty="0"/>
          </a:p>
        </p:txBody>
      </p:sp>
      <p:sp>
        <p:nvSpPr>
          <p:cNvPr id="3" name="Content Placeholder 2"/>
          <p:cNvSpPr>
            <a:spLocks noGrp="1"/>
          </p:cNvSpPr>
          <p:nvPr>
            <p:ph idx="1"/>
          </p:nvPr>
        </p:nvSpPr>
        <p:spPr>
          <a:xfrm>
            <a:off x="457200" y="1600200"/>
            <a:ext cx="6477000" cy="4525963"/>
          </a:xfrm>
        </p:spPr>
        <p:txBody>
          <a:bodyPr>
            <a:normAutofit fontScale="62500" lnSpcReduction="20000"/>
          </a:bodyPr>
          <a:lstStyle/>
          <a:p>
            <a:pPr algn="just"/>
            <a:r>
              <a:rPr lang="en-SG" dirty="0" smtClean="0">
                <a:latin typeface="Arial" pitchFamily="34" charset="0"/>
                <a:cs typeface="Arial" pitchFamily="34" charset="0"/>
              </a:rPr>
              <a:t>Mr. Booby then takes Joseph and Fanny in his own coach, and they drive back to Lady Booby’s place.</a:t>
            </a:r>
          </a:p>
          <a:p>
            <a:pPr algn="just"/>
            <a:r>
              <a:rPr lang="en-SG" dirty="0" smtClean="0">
                <a:latin typeface="Arial" pitchFamily="34" charset="0"/>
                <a:cs typeface="Arial" pitchFamily="34" charset="0"/>
              </a:rPr>
              <a:t>On the way they  find Mr. Adams who is walking in a field so they also picked him up. </a:t>
            </a:r>
          </a:p>
          <a:p>
            <a:pPr algn="just"/>
            <a:r>
              <a:rPr lang="en-SG" dirty="0" smtClean="0">
                <a:latin typeface="Arial" pitchFamily="34" charset="0"/>
                <a:cs typeface="Arial" pitchFamily="34" charset="0"/>
              </a:rPr>
              <a:t>At this time point Mr. Booby reveals that he has married Pamela. Everyone is happy on this news. </a:t>
            </a:r>
          </a:p>
          <a:p>
            <a:pPr algn="just"/>
            <a:r>
              <a:rPr lang="en-SG" dirty="0" smtClean="0">
                <a:latin typeface="Arial" pitchFamily="34" charset="0"/>
                <a:cs typeface="Arial" pitchFamily="34" charset="0"/>
              </a:rPr>
              <a:t>As they reach Booby Hall, Mr. Booby reintroduces Joseph to Lady Booby. He expresses his desire that Joseph  will be treated with due respect that he deserves as a family member. </a:t>
            </a:r>
          </a:p>
          <a:p>
            <a:pPr algn="just"/>
            <a:r>
              <a:rPr lang="en-SG" dirty="0" smtClean="0">
                <a:latin typeface="Arial" pitchFamily="34" charset="0"/>
                <a:cs typeface="Arial" pitchFamily="34" charset="0"/>
              </a:rPr>
              <a:t>Lady Booby agrees to this but in case of Fanny she is not ready to accept her. </a:t>
            </a:r>
          </a:p>
          <a:p>
            <a:pPr algn="just"/>
            <a:r>
              <a:rPr lang="en-SG" dirty="0" smtClean="0">
                <a:latin typeface="Arial" pitchFamily="34" charset="0"/>
                <a:cs typeface="Arial" pitchFamily="34" charset="0"/>
              </a:rPr>
              <a:t>Joseph prepares to meet Pamela; while Fanny goes with Mr. Adams to his place.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200" dirty="0" smtClean="0"/>
              <a:t>Heading Book 4, Chapter 6</a:t>
            </a:r>
            <a:endParaRPr lang="en-US" sz="3200" dirty="0"/>
          </a:p>
        </p:txBody>
      </p:sp>
      <p:sp>
        <p:nvSpPr>
          <p:cNvPr id="3" name="Content Placeholder 2"/>
          <p:cNvSpPr>
            <a:spLocks noGrp="1"/>
          </p:cNvSpPr>
          <p:nvPr>
            <p:ph idx="1"/>
          </p:nvPr>
        </p:nvSpPr>
        <p:spPr/>
        <p:txBody>
          <a:bodyPr/>
          <a:lstStyle/>
          <a:p>
            <a:r>
              <a:rPr lang="en-SG" i="1" dirty="0" smtClean="0">
                <a:solidFill>
                  <a:srgbClr val="FF0000"/>
                </a:solidFill>
              </a:rPr>
              <a:t>Of which you are desired to read no more than you like.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4, Chapter 6</a:t>
            </a:r>
            <a:endParaRPr lang="en-SG" dirty="0"/>
          </a:p>
        </p:txBody>
      </p:sp>
      <p:sp>
        <p:nvSpPr>
          <p:cNvPr id="3" name="Content Placeholder 2"/>
          <p:cNvSpPr>
            <a:spLocks noGrp="1"/>
          </p:cNvSpPr>
          <p:nvPr>
            <p:ph idx="1"/>
          </p:nvPr>
        </p:nvSpPr>
        <p:spPr>
          <a:xfrm>
            <a:off x="0" y="1600200"/>
            <a:ext cx="7467600" cy="4525963"/>
          </a:xfrm>
        </p:spPr>
        <p:txBody>
          <a:bodyPr>
            <a:normAutofit fontScale="55000" lnSpcReduction="20000"/>
          </a:bodyPr>
          <a:lstStyle/>
          <a:p>
            <a:pPr algn="just"/>
            <a:r>
              <a:rPr lang="en-SG" dirty="0" smtClean="0">
                <a:latin typeface="Arial" pitchFamily="34" charset="0"/>
                <a:cs typeface="Arial" pitchFamily="34" charset="0"/>
              </a:rPr>
              <a:t>The brother and the sister, Joseph and Pamela, meet after quite a long time. </a:t>
            </a:r>
          </a:p>
          <a:p>
            <a:pPr algn="just"/>
            <a:r>
              <a:rPr lang="en-SG" dirty="0" smtClean="0">
                <a:latin typeface="Arial" pitchFamily="34" charset="0"/>
                <a:cs typeface="Arial" pitchFamily="34" charset="0"/>
              </a:rPr>
              <a:t>This is a tearful reunion of course. </a:t>
            </a:r>
          </a:p>
          <a:p>
            <a:pPr algn="just"/>
            <a:r>
              <a:rPr lang="en-SG" dirty="0" smtClean="0">
                <a:latin typeface="Arial" pitchFamily="34" charset="0"/>
                <a:cs typeface="Arial" pitchFamily="34" charset="0"/>
              </a:rPr>
              <a:t>Joseph shares with Pamela  all the adventures he had after leaving London. </a:t>
            </a:r>
          </a:p>
          <a:p>
            <a:pPr algn="just"/>
            <a:r>
              <a:rPr lang="en-SG" dirty="0" smtClean="0">
                <a:latin typeface="Arial" pitchFamily="34" charset="0"/>
                <a:cs typeface="Arial" pitchFamily="34" charset="0"/>
              </a:rPr>
              <a:t>In the evening he reluctantly agrees to stay the night in Booby Hall rather than joining Fanny and Mr. Adams.</a:t>
            </a:r>
          </a:p>
          <a:p>
            <a:pPr algn="just"/>
            <a:r>
              <a:rPr lang="en-SG" dirty="0" smtClean="0">
                <a:latin typeface="Arial" pitchFamily="34" charset="0"/>
                <a:cs typeface="Arial" pitchFamily="34" charset="0"/>
              </a:rPr>
              <a:t>As night falls, Lady Booby retires to her room and with the help of Mrs. Slipslop defames both Pamela and Fanny. </a:t>
            </a:r>
          </a:p>
          <a:p>
            <a:pPr algn="just"/>
            <a:r>
              <a:rPr lang="en-SG" dirty="0" smtClean="0">
                <a:latin typeface="Arial" pitchFamily="34" charset="0"/>
                <a:cs typeface="Arial" pitchFamily="34" charset="0"/>
              </a:rPr>
              <a:t>They then discuss Joseph as well.</a:t>
            </a:r>
          </a:p>
          <a:p>
            <a:pPr algn="just"/>
            <a:r>
              <a:rPr lang="en-SG" dirty="0" smtClean="0">
                <a:latin typeface="Arial" pitchFamily="34" charset="0"/>
                <a:cs typeface="Arial" pitchFamily="34" charset="0"/>
              </a:rPr>
              <a:t>During the conversation Slipslop defends Joseph passionately against Lady Booby’s charge of being “coarse”. She goes to the extent of saying that she wishes she herself were a great lady so that she could make a gentleman of him and marry him. </a:t>
            </a:r>
          </a:p>
          <a:p>
            <a:pPr algn="just"/>
            <a:r>
              <a:rPr lang="en-SG" dirty="0" smtClean="0">
                <a:latin typeface="Arial" pitchFamily="34" charset="0"/>
                <a:cs typeface="Arial" pitchFamily="34" charset="0"/>
              </a:rPr>
              <a:t>Lady Booby calls Mrs. Slipslop “a comical creature” in response to all this.</a:t>
            </a:r>
          </a:p>
          <a:p>
            <a:pPr algn="just"/>
            <a:r>
              <a:rPr lang="en-SG" dirty="0" smtClean="0">
                <a:latin typeface="Arial" pitchFamily="34" charset="0"/>
                <a:cs typeface="Arial" pitchFamily="34" charset="0"/>
              </a:rPr>
              <a:t>Next morning Joseph visits Fanny at Adams’ place. They also finalize Monday as their wedding date.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Heading Book 4, Chapter 7</a:t>
            </a:r>
            <a:endParaRPr lang="en-US" sz="3200" dirty="0"/>
          </a:p>
        </p:txBody>
      </p:sp>
      <p:sp>
        <p:nvSpPr>
          <p:cNvPr id="3" name="Content Placeholder 2"/>
          <p:cNvSpPr>
            <a:spLocks noGrp="1"/>
          </p:cNvSpPr>
          <p:nvPr>
            <p:ph idx="1"/>
          </p:nvPr>
        </p:nvSpPr>
        <p:spPr/>
        <p:txBody>
          <a:bodyPr/>
          <a:lstStyle/>
          <a:p>
            <a:r>
              <a:rPr lang="en-SG" i="1" dirty="0" smtClean="0">
                <a:solidFill>
                  <a:srgbClr val="FF0000"/>
                </a:solidFill>
              </a:rPr>
              <a:t>Philosophical reflections, the like not to be found in any light French romance. Mr Booby’s grave advice to Joseph, and Fanny’s encounter with a beau.</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4, Chapter 7</a:t>
            </a:r>
            <a:endParaRPr lang="en-SG" dirty="0"/>
          </a:p>
        </p:txBody>
      </p:sp>
      <p:sp>
        <p:nvSpPr>
          <p:cNvPr id="3" name="Content Placeholder 2"/>
          <p:cNvSpPr>
            <a:spLocks noGrp="1"/>
          </p:cNvSpPr>
          <p:nvPr>
            <p:ph idx="1"/>
          </p:nvPr>
        </p:nvSpPr>
        <p:spPr>
          <a:xfrm>
            <a:off x="0" y="1600200"/>
            <a:ext cx="6934200" cy="5257800"/>
          </a:xfrm>
        </p:spPr>
        <p:txBody>
          <a:bodyPr>
            <a:normAutofit fontScale="62500" lnSpcReduction="20000"/>
          </a:bodyPr>
          <a:lstStyle/>
          <a:p>
            <a:pPr algn="just"/>
            <a:r>
              <a:rPr lang="en-SG" dirty="0" smtClean="0">
                <a:latin typeface="Arial" pitchFamily="34" charset="0"/>
                <a:cs typeface="Arial" pitchFamily="34" charset="0"/>
              </a:rPr>
              <a:t>In this chapter Fielding talks about the psychology of women. He explains why it is that women often discover in love “a small Inclination to Deceit”: from childhood, women are taught to fear and avoid the opposite sex, so that when as adults they begin to find him agreeable, they compensate by “counterfeit[</a:t>
            </a:r>
            <a:r>
              <a:rPr lang="en-SG" dirty="0" err="1" smtClean="0">
                <a:latin typeface="Arial" pitchFamily="34" charset="0"/>
                <a:cs typeface="Arial" pitchFamily="34" charset="0"/>
              </a:rPr>
              <a:t>ing</a:t>
            </a:r>
            <a:r>
              <a:rPr lang="en-SG" dirty="0" smtClean="0">
                <a:latin typeface="Arial" pitchFamily="34" charset="0"/>
                <a:cs typeface="Arial" pitchFamily="34" charset="0"/>
              </a:rPr>
              <a:t>] the Antipathy,” as Lady Booby has done with respect to Joseph.</a:t>
            </a:r>
          </a:p>
          <a:p>
            <a:pPr algn="just"/>
            <a:r>
              <a:rPr lang="en-SG" dirty="0" smtClean="0">
                <a:latin typeface="Arial" pitchFamily="34" charset="0"/>
                <a:cs typeface="Arial" pitchFamily="34" charset="0"/>
              </a:rPr>
              <a:t>Fielding tells the readers that she loves him much more than she thought, especially now that she finds him dressed like a gentleman. </a:t>
            </a:r>
          </a:p>
          <a:p>
            <a:pPr algn="just"/>
            <a:r>
              <a:rPr lang="en-SG" dirty="0" smtClean="0">
                <a:latin typeface="Arial" pitchFamily="34" charset="0"/>
                <a:cs typeface="Arial" pitchFamily="34" charset="0"/>
              </a:rPr>
              <a:t>She, in fact, has formed a plan to separate him from Fanny.</a:t>
            </a:r>
          </a:p>
          <a:p>
            <a:pPr algn="just"/>
            <a:r>
              <a:rPr lang="en-SG" dirty="0" smtClean="0">
                <a:latin typeface="Arial" pitchFamily="34" charset="0"/>
                <a:cs typeface="Arial" pitchFamily="34" charset="0"/>
              </a:rPr>
              <a:t>She convinces Mr. Booby to dissuade Joseph from marrying Fanny on the grounds that the alliance would make it impossible for the </a:t>
            </a:r>
            <a:r>
              <a:rPr lang="en-SG" dirty="0" err="1" smtClean="0">
                <a:latin typeface="Arial" pitchFamily="34" charset="0"/>
                <a:cs typeface="Arial" pitchFamily="34" charset="0"/>
              </a:rPr>
              <a:t>Boobys</a:t>
            </a:r>
            <a:r>
              <a:rPr lang="en-SG" dirty="0" smtClean="0">
                <a:latin typeface="Arial" pitchFamily="34" charset="0"/>
                <a:cs typeface="Arial" pitchFamily="34" charset="0"/>
              </a:rPr>
              <a:t> to make the Andrews family a part of the upper class gentry. </a:t>
            </a:r>
          </a:p>
          <a:p>
            <a:pPr algn="just"/>
            <a:r>
              <a:rPr lang="en-SG" dirty="0" smtClean="0">
                <a:latin typeface="Arial" pitchFamily="34" charset="0"/>
                <a:cs typeface="Arial" pitchFamily="34" charset="0"/>
              </a:rPr>
              <a:t>Mr. Booby agrees to this plan and talks to Joseph, however, Joseph disagrees to his brother-in-law’s suggestions even when Pamela joins the argument.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4, Chapter7</a:t>
            </a:r>
            <a:endParaRPr lang="en-US" dirty="0"/>
          </a:p>
        </p:txBody>
      </p:sp>
      <p:sp>
        <p:nvSpPr>
          <p:cNvPr id="3" name="Content Placeholder 2"/>
          <p:cNvSpPr>
            <a:spLocks noGrp="1"/>
          </p:cNvSpPr>
          <p:nvPr>
            <p:ph idx="1"/>
          </p:nvPr>
        </p:nvSpPr>
        <p:spPr>
          <a:xfrm>
            <a:off x="0" y="1600200"/>
            <a:ext cx="6400800" cy="5029200"/>
          </a:xfrm>
        </p:spPr>
        <p:txBody>
          <a:bodyPr>
            <a:normAutofit/>
          </a:bodyPr>
          <a:lstStyle/>
          <a:p>
            <a:pPr algn="just"/>
            <a:r>
              <a:rPr lang="en-SG" sz="2000" dirty="0" smtClean="0">
                <a:latin typeface="Arial" pitchFamily="34" charset="0"/>
                <a:cs typeface="Arial" pitchFamily="34" charset="0"/>
              </a:rPr>
              <a:t>Fanny walks in an avenue near Booby Hall and meets a Gentleman with his servants. </a:t>
            </a:r>
          </a:p>
          <a:p>
            <a:pPr algn="just"/>
            <a:r>
              <a:rPr lang="en-SG" sz="2000" dirty="0" smtClean="0">
                <a:latin typeface="Arial" pitchFamily="34" charset="0"/>
                <a:cs typeface="Arial" pitchFamily="34" charset="0"/>
              </a:rPr>
              <a:t>The Gentleman attempts to force himself on Fanny and, when he fails, continues on to Booby Hall while leaving a Servant behind to persuade Fanny to go home with the Gentleman. </a:t>
            </a:r>
          </a:p>
          <a:p>
            <a:pPr algn="just"/>
            <a:r>
              <a:rPr lang="en-SG" sz="2000" dirty="0" smtClean="0">
                <a:latin typeface="Arial" pitchFamily="34" charset="0"/>
                <a:cs typeface="Arial" pitchFamily="34" charset="0"/>
              </a:rPr>
              <a:t>Now this man also tries to take advantage of Fanny. </a:t>
            </a:r>
          </a:p>
          <a:p>
            <a:pPr algn="just"/>
            <a:r>
              <a:rPr lang="en-SG" sz="2000" dirty="0" smtClean="0">
                <a:latin typeface="Arial" pitchFamily="34" charset="0"/>
                <a:cs typeface="Arial" pitchFamily="34" charset="0"/>
              </a:rPr>
              <a:t>It is just by a stroke of luck that Joseph comes there. He rescues Fanny by beating off this man.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Heading Book 4, Chapter 8</a:t>
            </a:r>
            <a:endParaRPr lang="en-US" sz="3200" dirty="0"/>
          </a:p>
        </p:txBody>
      </p:sp>
      <p:sp>
        <p:nvSpPr>
          <p:cNvPr id="3" name="Content Placeholder 2"/>
          <p:cNvSpPr>
            <a:spLocks noGrp="1"/>
          </p:cNvSpPr>
          <p:nvPr>
            <p:ph idx="1"/>
          </p:nvPr>
        </p:nvSpPr>
        <p:spPr/>
        <p:txBody>
          <a:bodyPr/>
          <a:lstStyle/>
          <a:p>
            <a:r>
              <a:rPr lang="en-SG" i="1" dirty="0" smtClean="0">
                <a:solidFill>
                  <a:srgbClr val="FF0000"/>
                </a:solidFill>
              </a:rPr>
              <a:t>A discourse which happened between Mr Adams, Mrs Adams, Joseph, and Fanny; with some behaviour of Mr Adams which will be called by some few readers very low, absurd, and unnatural.</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Opening Text of Chapter 8</a:t>
            </a:r>
            <a:endParaRPr lang="en-SG" dirty="0"/>
          </a:p>
        </p:txBody>
      </p:sp>
      <p:sp>
        <p:nvSpPr>
          <p:cNvPr id="3" name="Content Placeholder 2"/>
          <p:cNvSpPr>
            <a:spLocks noGrp="1"/>
          </p:cNvSpPr>
          <p:nvPr>
            <p:ph idx="1"/>
          </p:nvPr>
        </p:nvSpPr>
        <p:spPr>
          <a:xfrm>
            <a:off x="0" y="990600"/>
            <a:ext cx="7239000" cy="5867400"/>
          </a:xfrm>
        </p:spPr>
        <p:txBody>
          <a:bodyPr>
            <a:noAutofit/>
          </a:bodyPr>
          <a:lstStyle/>
          <a:p>
            <a:pPr algn="just"/>
            <a:r>
              <a:rPr lang="en-US" sz="1800" b="1" dirty="0" smtClean="0">
                <a:solidFill>
                  <a:srgbClr val="FF0000"/>
                </a:solidFill>
                <a:latin typeface="Arial" pitchFamily="34" charset="0"/>
                <a:cs typeface="Arial" pitchFamily="34" charset="0"/>
              </a:rPr>
              <a:t>Text:</a:t>
            </a:r>
          </a:p>
          <a:p>
            <a:pPr algn="just"/>
            <a:r>
              <a:rPr lang="en-SG" sz="1800" dirty="0" smtClean="0">
                <a:latin typeface="Arial" pitchFamily="34" charset="0"/>
                <a:cs typeface="Arial" pitchFamily="34" charset="0"/>
              </a:rPr>
              <a:t>THE PARSON and his wife had just ended a long dispute when the lovers came to the door. Indeed, this young couple had been the subject of the dispute; for Mrs Adams was one </a:t>
            </a:r>
            <a:r>
              <a:rPr lang="en-SG" sz="1800" dirty="0" smtClean="0">
                <a:latin typeface="Arial" pitchFamily="34" charset="0"/>
                <a:cs typeface="Arial" pitchFamily="34" charset="0"/>
              </a:rPr>
              <a:t>of those </a:t>
            </a:r>
            <a:r>
              <a:rPr lang="en-SG" sz="1800" dirty="0" smtClean="0">
                <a:latin typeface="Arial" pitchFamily="34" charset="0"/>
                <a:cs typeface="Arial" pitchFamily="34" charset="0"/>
              </a:rPr>
              <a:t>prudent people who never do anything to injure their families, or, perhaps, one of those good mothers who would even stretch their conscience to serve their children. She </a:t>
            </a:r>
            <a:r>
              <a:rPr lang="en-SG" sz="1800" dirty="0" smtClean="0">
                <a:latin typeface="Arial" pitchFamily="34" charset="0"/>
                <a:cs typeface="Arial" pitchFamily="34" charset="0"/>
              </a:rPr>
              <a:t>had long </a:t>
            </a:r>
            <a:r>
              <a:rPr lang="en-SG" sz="1800" dirty="0" smtClean="0">
                <a:latin typeface="Arial" pitchFamily="34" charset="0"/>
                <a:cs typeface="Arial" pitchFamily="34" charset="0"/>
              </a:rPr>
              <a:t>entertained hopes of seeing her eldest daughter succeed Mrs Slipslop, and of making her second son an </a:t>
            </a:r>
            <a:r>
              <a:rPr lang="en-SG" sz="1800" dirty="0" err="1" smtClean="0">
                <a:latin typeface="Arial" pitchFamily="34" charset="0"/>
                <a:cs typeface="Arial" pitchFamily="34" charset="0"/>
              </a:rPr>
              <a:t>exciseman</a:t>
            </a:r>
            <a:r>
              <a:rPr lang="en-SG" sz="1800" dirty="0" smtClean="0">
                <a:latin typeface="Arial" pitchFamily="34" charset="0"/>
                <a:cs typeface="Arial" pitchFamily="34" charset="0"/>
              </a:rPr>
              <a:t> by Lady Booby’s interest. These were expectations she </a:t>
            </a:r>
            <a:r>
              <a:rPr lang="en-SG" sz="1800" dirty="0" smtClean="0">
                <a:latin typeface="Arial" pitchFamily="34" charset="0"/>
                <a:cs typeface="Arial" pitchFamily="34" charset="0"/>
              </a:rPr>
              <a:t>could not </a:t>
            </a:r>
            <a:r>
              <a:rPr lang="en-SG" sz="1800" dirty="0" smtClean="0">
                <a:latin typeface="Arial" pitchFamily="34" charset="0"/>
                <a:cs typeface="Arial" pitchFamily="34" charset="0"/>
              </a:rPr>
              <a:t>endure the thoughts of quitting, and was, therefore, very uneasy to see her husband so resolute to oppose the lady’s intention in Fanny’s affair. She told him, “It behoved </a:t>
            </a:r>
            <a:r>
              <a:rPr lang="en-SG" sz="1800" dirty="0" smtClean="0">
                <a:latin typeface="Arial" pitchFamily="34" charset="0"/>
                <a:cs typeface="Arial" pitchFamily="34" charset="0"/>
              </a:rPr>
              <a:t>every man </a:t>
            </a:r>
            <a:r>
              <a:rPr lang="en-SG" sz="1800" dirty="0" smtClean="0">
                <a:latin typeface="Arial" pitchFamily="34" charset="0"/>
                <a:cs typeface="Arial" pitchFamily="34" charset="0"/>
              </a:rPr>
              <a:t>to take the first care of his family; that he had a wife and six children, the maintaining and providing for whom would be business enough for him without intermeddling in other folks’ affairs; that he had always preached up submission to superiors, and would do ill to give an example </a:t>
            </a:r>
            <a:r>
              <a:rPr lang="en-SG" sz="1800" dirty="0" smtClean="0">
                <a:latin typeface="Arial" pitchFamily="34" charset="0"/>
                <a:cs typeface="Arial" pitchFamily="34" charset="0"/>
              </a:rPr>
              <a:t>of the </a:t>
            </a:r>
            <a:r>
              <a:rPr lang="en-SG" sz="1800" dirty="0" smtClean="0">
                <a:latin typeface="Arial" pitchFamily="34" charset="0"/>
                <a:cs typeface="Arial" pitchFamily="34" charset="0"/>
              </a:rPr>
              <a:t>contrary behaviour in his own conduct; that if Lady Booby did wrong she must answer for it herself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from Chapter 8: About Adams’ Reaction the News of His Son’s Death</a:t>
            </a:r>
            <a:endParaRPr lang="en-SG" dirty="0"/>
          </a:p>
        </p:txBody>
      </p:sp>
      <p:sp>
        <p:nvSpPr>
          <p:cNvPr id="3" name="Content Placeholder 2"/>
          <p:cNvSpPr>
            <a:spLocks noGrp="1"/>
          </p:cNvSpPr>
          <p:nvPr>
            <p:ph idx="1"/>
          </p:nvPr>
        </p:nvSpPr>
        <p:spPr>
          <a:xfrm>
            <a:off x="457200" y="1600200"/>
            <a:ext cx="6629400" cy="4525963"/>
          </a:xfrm>
        </p:spPr>
        <p:txBody>
          <a:bodyPr>
            <a:normAutofit fontScale="55000" lnSpcReduction="20000"/>
          </a:bodyPr>
          <a:lstStyle/>
          <a:p>
            <a:pPr algn="just">
              <a:buNone/>
            </a:pPr>
            <a:r>
              <a:rPr lang="en-SG" b="1" dirty="0" smtClean="0">
                <a:solidFill>
                  <a:srgbClr val="FF0000"/>
                </a:solidFill>
                <a:latin typeface="Arial" pitchFamily="34" charset="0"/>
                <a:cs typeface="Arial" pitchFamily="34" charset="0"/>
              </a:rPr>
              <a:t>TEXT:</a:t>
            </a:r>
            <a:r>
              <a:rPr lang="en-SG" dirty="0" smtClean="0">
                <a:latin typeface="Arial" pitchFamily="34" charset="0"/>
                <a:cs typeface="Arial" pitchFamily="34" charset="0"/>
              </a:rPr>
              <a:t/>
            </a:r>
            <a:br>
              <a:rPr lang="en-SG" dirty="0" smtClean="0">
                <a:latin typeface="Arial" pitchFamily="34" charset="0"/>
                <a:cs typeface="Arial" pitchFamily="34" charset="0"/>
              </a:rPr>
            </a:br>
            <a:r>
              <a:rPr lang="en-SG" dirty="0" smtClean="0">
                <a:latin typeface="Arial" pitchFamily="34" charset="0"/>
                <a:cs typeface="Arial" pitchFamily="34" charset="0"/>
              </a:rPr>
              <a:t>At which words one came hastily in, and acquainted Mr Adams that his youngest son was drowned. He stood silent a moment, and soon began to stamp about the room and deplore his loss with the bitterest agony. Joseph, who was overwhelmed with concern likewise, recovered himself sufficiently to endeavour to comfort the parson; in which attempt he used many arguments that he had at several times remembered out of his own discourses, both in private and public (for he was a great enemy to the passions, and preached nothing more than the conquest of them by reason and grace), but he was not at leisure now to hearken to his advice. “Child, child,” said he, “do not go about impossibilities. Had it been any other of my children I could have borne it with patience; but my little prattler, the darling and comfort of my old age—the little wretch, to be snatched out of life just at his entrance into it; the sweetest, best tempered boy, who never did a thing to offend me.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438"/>
            <a:ext cx="8686800" cy="334962"/>
          </a:xfrm>
        </p:spPr>
        <p:txBody>
          <a:bodyPr>
            <a:noAutofit/>
          </a:bodyPr>
          <a:lstStyle/>
          <a:p>
            <a:r>
              <a:rPr lang="en-US" sz="2800" b="1" dirty="0" smtClean="0"/>
              <a:t>Book 4, Chapter 8</a:t>
            </a:r>
            <a:endParaRPr lang="en-SG" sz="2800" b="1" dirty="0"/>
          </a:p>
        </p:txBody>
      </p:sp>
      <p:sp>
        <p:nvSpPr>
          <p:cNvPr id="3" name="Content Placeholder 2"/>
          <p:cNvSpPr>
            <a:spLocks noGrp="1"/>
          </p:cNvSpPr>
          <p:nvPr>
            <p:ph idx="1"/>
          </p:nvPr>
        </p:nvSpPr>
        <p:spPr>
          <a:xfrm>
            <a:off x="0" y="533400"/>
            <a:ext cx="7315200" cy="6172200"/>
          </a:xfrm>
        </p:spPr>
        <p:txBody>
          <a:bodyPr>
            <a:noAutofit/>
          </a:bodyPr>
          <a:lstStyle/>
          <a:p>
            <a:pPr algn="just"/>
            <a:r>
              <a:rPr lang="en-SG" sz="1800" dirty="0" smtClean="0">
                <a:latin typeface="Arial" pitchFamily="34" charset="0"/>
                <a:cs typeface="Arial" pitchFamily="34" charset="0"/>
              </a:rPr>
              <a:t>Now Joseph and Fanny go to Parson Adams place. </a:t>
            </a:r>
          </a:p>
          <a:p>
            <a:pPr algn="just"/>
            <a:r>
              <a:rPr lang="en-SG" sz="1800" dirty="0" smtClean="0">
                <a:latin typeface="Arial" pitchFamily="34" charset="0"/>
                <a:cs typeface="Arial" pitchFamily="34" charset="0"/>
              </a:rPr>
              <a:t>Just before they reach there, Mr. and Mrs. Adams had finished an argument about whether Mr. Adams should have avoided offending Lady Booby for the sake of his family. </a:t>
            </a:r>
          </a:p>
          <a:p>
            <a:pPr algn="just"/>
            <a:r>
              <a:rPr lang="en-SG" sz="1800" dirty="0" smtClean="0">
                <a:latin typeface="Arial" pitchFamily="34" charset="0"/>
                <a:cs typeface="Arial" pitchFamily="34" charset="0"/>
              </a:rPr>
              <a:t>As far as Mrs. Adams is concerned, she is of the opinion that the clergyman should oblige Lady Booby by ceasing to publish the banns. </a:t>
            </a:r>
          </a:p>
          <a:p>
            <a:pPr algn="just"/>
            <a:r>
              <a:rPr lang="en-SG" sz="1800" dirty="0" smtClean="0">
                <a:latin typeface="Arial" pitchFamily="34" charset="0"/>
                <a:cs typeface="Arial" pitchFamily="34" charset="0"/>
              </a:rPr>
              <a:t>However, Parson Adams does not agree to her. He believes that he should do “his Duty without regarding the Consequence it might have on his worldly Interest.” </a:t>
            </a:r>
          </a:p>
          <a:p>
            <a:pPr algn="just"/>
            <a:r>
              <a:rPr lang="en-SG" sz="1800" dirty="0" smtClean="0">
                <a:latin typeface="Arial" pitchFamily="34" charset="0"/>
                <a:cs typeface="Arial" pitchFamily="34" charset="0"/>
              </a:rPr>
              <a:t>As Joseph and Fanny reach there and sit for breakfast, Joseph expresses his desire and eagerness to be married. However, Adams asks him to keep his intentions in marriage pure as per Christian religious values. </a:t>
            </a:r>
          </a:p>
          <a:p>
            <a:pPr algn="just"/>
            <a:r>
              <a:rPr lang="en-SG" sz="1800" dirty="0" smtClean="0">
                <a:latin typeface="Arial" pitchFamily="34" charset="0"/>
                <a:cs typeface="Arial" pitchFamily="34" charset="0"/>
              </a:rPr>
              <a:t>As a true clergyman he asserts: “[N]o Christian ought so to set his Heart on any Person or Thing in this World, but that whenever it shall be required or taken from him in any manner by Divine Providence, he may be able, peaceably, quietly, and contentedly to resign it.”</a:t>
            </a:r>
          </a:p>
          <a:p>
            <a:pPr algn="just"/>
            <a:r>
              <a:rPr lang="en-SG" sz="1800" dirty="0" smtClean="0">
                <a:latin typeface="Arial" pitchFamily="34" charset="0"/>
                <a:cs typeface="Arial" pitchFamily="34" charset="0"/>
              </a:rPr>
              <a:t>Just as Adams has finished saying this, someone enters and tells him that his youngest son has drowned.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4, Chapter 8</a:t>
            </a:r>
            <a:endParaRPr lang="en-US" dirty="0"/>
          </a:p>
        </p:txBody>
      </p:sp>
      <p:sp>
        <p:nvSpPr>
          <p:cNvPr id="3" name="Content Placeholder 2"/>
          <p:cNvSpPr>
            <a:spLocks noGrp="1"/>
          </p:cNvSpPr>
          <p:nvPr>
            <p:ph idx="1"/>
          </p:nvPr>
        </p:nvSpPr>
        <p:spPr>
          <a:xfrm>
            <a:off x="0" y="914400"/>
            <a:ext cx="6934200" cy="5638800"/>
          </a:xfrm>
        </p:spPr>
        <p:txBody>
          <a:bodyPr>
            <a:noAutofit/>
          </a:bodyPr>
          <a:lstStyle/>
          <a:p>
            <a:pPr algn="just"/>
            <a:r>
              <a:rPr lang="en-SG" sz="1800" dirty="0" smtClean="0">
                <a:latin typeface="Arial" pitchFamily="34" charset="0"/>
                <a:cs typeface="Arial" pitchFamily="34" charset="0"/>
              </a:rPr>
              <a:t>As Adams weeps and cry on the news, Joseph tries to comfort him. </a:t>
            </a:r>
          </a:p>
          <a:p>
            <a:pPr algn="just"/>
            <a:r>
              <a:rPr lang="en-SG" sz="1800" dirty="0" smtClean="0">
                <a:latin typeface="Arial" pitchFamily="34" charset="0"/>
                <a:cs typeface="Arial" pitchFamily="34" charset="0"/>
              </a:rPr>
              <a:t>In fact he uses all of the clergyman’s own arguments about the conquering of the passions by reason and grace, but Adams is so much in grief that he does not listen to all this.</a:t>
            </a:r>
          </a:p>
          <a:p>
            <a:pPr algn="just"/>
            <a:r>
              <a:rPr lang="en-SG" sz="1800" dirty="0" smtClean="0">
                <a:latin typeface="Arial" pitchFamily="34" charset="0"/>
                <a:cs typeface="Arial" pitchFamily="34" charset="0"/>
              </a:rPr>
              <a:t>However, the weeping Mr. Adams soon sees his young son running up to the house, not drowned after all. </a:t>
            </a:r>
          </a:p>
          <a:p>
            <a:pPr algn="just"/>
            <a:r>
              <a:rPr lang="en-SG" sz="1800" dirty="0" smtClean="0">
                <a:latin typeface="Arial" pitchFamily="34" charset="0"/>
                <a:cs typeface="Arial" pitchFamily="34" charset="0"/>
              </a:rPr>
              <a:t>All of them come to know that the child was rescued from the river by the same </a:t>
            </a:r>
            <a:r>
              <a:rPr lang="en-SG" sz="1800" dirty="0" err="1" smtClean="0">
                <a:latin typeface="Arial" pitchFamily="34" charset="0"/>
                <a:cs typeface="Arial" pitchFamily="34" charset="0"/>
              </a:rPr>
              <a:t>Pedler</a:t>
            </a:r>
            <a:r>
              <a:rPr lang="en-SG" sz="1800" dirty="0" smtClean="0">
                <a:latin typeface="Arial" pitchFamily="34" charset="0"/>
                <a:cs typeface="Arial" pitchFamily="34" charset="0"/>
              </a:rPr>
              <a:t> who helped the </a:t>
            </a:r>
            <a:r>
              <a:rPr lang="en-SG" sz="1800" dirty="0" err="1" smtClean="0">
                <a:latin typeface="Arial" pitchFamily="34" charset="0"/>
                <a:cs typeface="Arial" pitchFamily="34" charset="0"/>
              </a:rPr>
              <a:t>travelersin</a:t>
            </a:r>
            <a:r>
              <a:rPr lang="en-SG" sz="1800" dirty="0" smtClean="0">
                <a:latin typeface="Arial" pitchFamily="34" charset="0"/>
                <a:cs typeface="Arial" pitchFamily="34" charset="0"/>
              </a:rPr>
              <a:t> one of the inns where they could not pay their bill.</a:t>
            </a:r>
          </a:p>
          <a:p>
            <a:pPr algn="just"/>
            <a:r>
              <a:rPr lang="en-SG" sz="1800" dirty="0" smtClean="0">
                <a:latin typeface="Arial" pitchFamily="34" charset="0"/>
                <a:cs typeface="Arial" pitchFamily="34" charset="0"/>
              </a:rPr>
              <a:t>Mr. Adams is extremely happy to see his son alive. He greets the Pedlar with genuine gratitude. </a:t>
            </a:r>
          </a:p>
          <a:p>
            <a:pPr algn="just"/>
            <a:r>
              <a:rPr lang="en-SG" sz="1800" dirty="0" smtClean="0">
                <a:latin typeface="Arial" pitchFamily="34" charset="0"/>
                <a:cs typeface="Arial" pitchFamily="34" charset="0"/>
              </a:rPr>
              <a:t>Once things have calmed down, Adams takes Joseph aside to repeat his advice not to “give too much way to thy Passions, if thou dost expect Happiness,” . However, now that Joseph has seen Adam’s response to the news regarding the drowning of his son, he criticizes Adams. </a:t>
            </a:r>
          </a:p>
          <a:p>
            <a:pPr algn="just"/>
            <a:r>
              <a:rPr lang="en-SG" sz="1800" dirty="0" smtClean="0">
                <a:latin typeface="Arial" pitchFamily="34" charset="0"/>
                <a:cs typeface="Arial" pitchFamily="34" charset="0"/>
              </a:rPr>
              <a:t>He asserts: “it was easier to give Advice than to take it.”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4, Chapter 8</a:t>
            </a:r>
            <a:endParaRPr lang="en-US" dirty="0"/>
          </a:p>
        </p:txBody>
      </p:sp>
      <p:sp>
        <p:nvSpPr>
          <p:cNvPr id="3" name="Content Placeholder 2"/>
          <p:cNvSpPr>
            <a:spLocks noGrp="1"/>
          </p:cNvSpPr>
          <p:nvPr>
            <p:ph idx="1"/>
          </p:nvPr>
        </p:nvSpPr>
        <p:spPr>
          <a:xfrm>
            <a:off x="0" y="914400"/>
            <a:ext cx="6934200" cy="5791200"/>
          </a:xfrm>
        </p:spPr>
        <p:txBody>
          <a:bodyPr>
            <a:normAutofit/>
          </a:bodyPr>
          <a:lstStyle/>
          <a:p>
            <a:pPr algn="just"/>
            <a:r>
              <a:rPr lang="en-SG" sz="2000" dirty="0" smtClean="0">
                <a:latin typeface="Arial" pitchFamily="34" charset="0"/>
                <a:cs typeface="Arial" pitchFamily="34" charset="0"/>
              </a:rPr>
              <a:t>This leads to an argument as to whether Joseph’s love for Fanny is of the same pure and elevating nature as is Mr. Adams’s fatherly love for his son, or not. </a:t>
            </a:r>
          </a:p>
          <a:p>
            <a:pPr algn="just"/>
            <a:r>
              <a:rPr lang="en-SG" sz="2000" dirty="0" smtClean="0">
                <a:latin typeface="Arial" pitchFamily="34" charset="0"/>
                <a:cs typeface="Arial" pitchFamily="34" charset="0"/>
              </a:rPr>
              <a:t>Mrs. Adams participates in this conversation, objecting that Mr. Adams does not enact his own disparagement of marital love: not only has he been a loving husband, but “I declare if I had not been convinced you had loved me as well as you could, I can answer for myself I should have hated and despised you.” </a:t>
            </a:r>
          </a:p>
          <a:p>
            <a:pPr algn="just"/>
            <a:r>
              <a:rPr lang="en-SG" sz="2000" dirty="0" smtClean="0">
                <a:latin typeface="Arial" pitchFamily="34" charset="0"/>
                <a:cs typeface="Arial" pitchFamily="34" charset="0"/>
              </a:rPr>
              <a:t>The concluding remark of this conversation comes from Adams’ wife. She asks Joseph: “Don’t hearken to him, Mr. Joseph, be as good a Husband as you are able, and love your Wife with all your Body and Soul too.”</a:t>
            </a:r>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Points </a:t>
            </a:r>
            <a:r>
              <a:rPr lang="en-US" dirty="0" smtClean="0"/>
              <a:t>of Discussion: Book 4, Chapter 8</a:t>
            </a:r>
            <a:endParaRPr lang="en-SG" dirty="0"/>
          </a:p>
        </p:txBody>
      </p:sp>
      <p:sp>
        <p:nvSpPr>
          <p:cNvPr id="3" name="Content Placeholder 2"/>
          <p:cNvSpPr>
            <a:spLocks noGrp="1"/>
          </p:cNvSpPr>
          <p:nvPr>
            <p:ph idx="1"/>
          </p:nvPr>
        </p:nvSpPr>
        <p:spPr>
          <a:xfrm>
            <a:off x="228600" y="1600200"/>
            <a:ext cx="6553200" cy="4525963"/>
          </a:xfrm>
        </p:spPr>
        <p:txBody>
          <a:bodyPr>
            <a:noAutofit/>
          </a:bodyPr>
          <a:lstStyle/>
          <a:p>
            <a:pPr algn="just">
              <a:buNone/>
            </a:pPr>
            <a:r>
              <a:rPr lang="en-SG" sz="1800" b="1" dirty="0" smtClean="0">
                <a:solidFill>
                  <a:srgbClr val="FF0000"/>
                </a:solidFill>
                <a:latin typeface="Arial" pitchFamily="34" charset="0"/>
                <a:cs typeface="Arial" pitchFamily="34" charset="0"/>
              </a:rPr>
              <a:t>Minor characters and their role:</a:t>
            </a:r>
          </a:p>
          <a:p>
            <a:pPr algn="just"/>
            <a:r>
              <a:rPr lang="en-SG" sz="1800" dirty="0" smtClean="0">
                <a:latin typeface="Arial" pitchFamily="34" charset="0"/>
                <a:cs typeface="Arial" pitchFamily="34" charset="0"/>
              </a:rPr>
              <a:t>The Pedlar, of course, remains an instrument of providence, and he will continue to perform this role in the coming chapters.</a:t>
            </a:r>
          </a:p>
          <a:p>
            <a:pPr algn="just"/>
            <a:r>
              <a:rPr lang="en-SG" sz="1800" dirty="0" smtClean="0">
                <a:latin typeface="Arial" pitchFamily="34" charset="0"/>
                <a:cs typeface="Arial" pitchFamily="34" charset="0"/>
              </a:rPr>
              <a:t>The family of Mr. Adams enters the story for the first time, as do the newly married Mr. Booby and Pamela. </a:t>
            </a:r>
          </a:p>
          <a:p>
            <a:pPr algn="just"/>
            <a:r>
              <a:rPr lang="en-SG" sz="1800" dirty="0" smtClean="0">
                <a:latin typeface="Arial" pitchFamily="34" charset="0"/>
                <a:cs typeface="Arial" pitchFamily="34" charset="0"/>
              </a:rPr>
              <a:t>The Pedlar turns up again, a Lawyer and Justice materialize, ....</a:t>
            </a:r>
          </a:p>
          <a:p>
            <a:pPr algn="just"/>
            <a:r>
              <a:rPr lang="en-SG" sz="1800" dirty="0" smtClean="0">
                <a:latin typeface="Arial" pitchFamily="34" charset="0"/>
                <a:cs typeface="Arial" pitchFamily="34" charset="0"/>
              </a:rPr>
              <a:t>These secondary characters, whose ranks will swell in succeeding chapters, do more than fill out the stage; they also increase the tension between Lady Booby and the lovers, as Lady Booby schemes to get all of these originally neutral players on her side.</a:t>
            </a:r>
          </a:p>
          <a:p>
            <a:pPr algn="just">
              <a:buNone/>
            </a:pPr>
            <a:endParaRPr lang="en-SG"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0" y="457200"/>
            <a:ext cx="6934200" cy="6400800"/>
          </a:xfrm>
        </p:spPr>
        <p:txBody>
          <a:bodyPr>
            <a:noAutofit/>
          </a:bodyPr>
          <a:lstStyle/>
          <a:p>
            <a:pPr algn="just"/>
            <a:r>
              <a:rPr lang="en-SG" sz="1800" b="1" dirty="0" smtClean="0">
                <a:solidFill>
                  <a:srgbClr val="FF0000"/>
                </a:solidFill>
                <a:latin typeface="Arial" pitchFamily="34" charset="0"/>
                <a:cs typeface="Arial" pitchFamily="34" charset="0"/>
              </a:rPr>
              <a:t>Recurring Themes:</a:t>
            </a:r>
          </a:p>
          <a:p>
            <a:pPr algn="just"/>
            <a:r>
              <a:rPr lang="en-SG" sz="1800" dirty="0" smtClean="0">
                <a:latin typeface="Arial" pitchFamily="34" charset="0"/>
                <a:cs typeface="Arial" pitchFamily="34" charset="0"/>
              </a:rPr>
              <a:t>The episode in which Mr. Adams again counsels Joseph against passionate attachments and then, hearing of his own son’s supposed drowning, fails to practice what he has preached reveals another dimension of Adams’s fallibility, though whether his weakness makes him more or less sympathetic will be up to the eye of the beholder. </a:t>
            </a:r>
          </a:p>
          <a:p>
            <a:pPr algn="just"/>
            <a:r>
              <a:rPr lang="en-SG" sz="1800" dirty="0" smtClean="0">
                <a:latin typeface="Arial" pitchFamily="34" charset="0"/>
                <a:cs typeface="Arial" pitchFamily="34" charset="0"/>
              </a:rPr>
              <a:t>This scene has had a precursor in Book III, Chapter XI, when Adams, bound with Joseph to a bedpost, “comforted” his young friend by urging him to give up the “Folly of Grief” and resign himself contentedly to the cosmic plan that is about to subject “the prettiest, kindest, loveliest, sweetest” Fanny to “the utmost Violence which Lust and Power can inflict”; the parson even construed the impending rape of Fanny as an act of divine justice, a punishment of Joseph for the sin of repining. </a:t>
            </a:r>
          </a:p>
          <a:p>
            <a:pPr algn="just"/>
            <a:r>
              <a:rPr lang="en-SG" sz="1800" dirty="0" smtClean="0">
                <a:latin typeface="Arial" pitchFamily="34" charset="0"/>
                <a:cs typeface="Arial" pitchFamily="34" charset="0"/>
              </a:rPr>
              <a:t>The scene at the bedpost, then, revealed Adams as an inhuman sermonizer, failing to enact the spontaneous, sympathetic good nature that has generally distinguished him. He has a rationalistic side to his personality; it is the part of him that responds to the literature of classical stoicism with its injunction to transcend all human feelings and attachments.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Some Important Points of Discussion So Far</a:t>
            </a:r>
            <a:endParaRPr lang="en-SG" sz="3200" dirty="0"/>
          </a:p>
        </p:txBody>
      </p:sp>
      <p:sp>
        <p:nvSpPr>
          <p:cNvPr id="3" name="Content Placeholder 2"/>
          <p:cNvSpPr>
            <a:spLocks noGrp="1"/>
          </p:cNvSpPr>
          <p:nvPr>
            <p:ph idx="1"/>
          </p:nvPr>
        </p:nvSpPr>
        <p:spPr>
          <a:xfrm>
            <a:off x="0" y="1600200"/>
            <a:ext cx="7467600" cy="4525963"/>
          </a:xfrm>
        </p:spPr>
        <p:txBody>
          <a:bodyPr>
            <a:noAutofit/>
          </a:bodyPr>
          <a:lstStyle/>
          <a:p>
            <a:pPr algn="just"/>
            <a:r>
              <a:rPr lang="en-SG" sz="1800" dirty="0" smtClean="0">
                <a:latin typeface="Arial" pitchFamily="34" charset="0"/>
                <a:cs typeface="Arial" pitchFamily="34" charset="0"/>
              </a:rPr>
              <a:t>Adams again advises Joseph to “divest himself of all human Passion”. He is concerned that Joseph is too eager to get married, and he warns that if physical attraction is the motivation then Joseph is sinning. In the same way he tells Joseph that even if he is worried about the safety and welfare of Fanny this motivation is to be reconsidered because then Joseph ought to be putting his trust in providence. </a:t>
            </a:r>
          </a:p>
          <a:p>
            <a:pPr algn="just"/>
            <a:r>
              <a:rPr lang="en-SG" sz="1800" dirty="0" smtClean="0">
                <a:latin typeface="Arial" pitchFamily="34" charset="0"/>
                <a:cs typeface="Arial" pitchFamily="34" charset="0"/>
              </a:rPr>
              <a:t>Adams instructs Joseph to prepare himself to accept even the loss of his beloved Fanny “peaceably, quietly, and contentedly,”. </a:t>
            </a:r>
          </a:p>
          <a:p>
            <a:pPr algn="just"/>
            <a:r>
              <a:rPr lang="en-SG" sz="1800" dirty="0" smtClean="0">
                <a:latin typeface="Arial" pitchFamily="34" charset="0"/>
                <a:cs typeface="Arial" pitchFamily="34" charset="0"/>
              </a:rPr>
              <a:t>Fielding emerges as a great satirist as at this time point of the story somebody comes on the scene to inform Adams about the drowning of his youngest son.</a:t>
            </a:r>
          </a:p>
          <a:p>
            <a:pPr algn="just"/>
            <a:r>
              <a:rPr lang="en-SG" sz="1800" dirty="0" smtClean="0">
                <a:latin typeface="Arial" pitchFamily="34" charset="0"/>
                <a:cs typeface="Arial" pitchFamily="34" charset="0"/>
              </a:rPr>
              <a:t>Suddenly, the tables are turned. The preacher who so far had insisted that anyone who indulges in exorbitant grief is “not worthy the Name of a Christian” begins crying over his personal loss.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Some Important Points of Discussion So Far</a:t>
            </a:r>
            <a:endParaRPr lang="en-US" sz="3200" dirty="0"/>
          </a:p>
        </p:txBody>
      </p:sp>
      <p:sp>
        <p:nvSpPr>
          <p:cNvPr id="3" name="Content Placeholder 2"/>
          <p:cNvSpPr>
            <a:spLocks noGrp="1"/>
          </p:cNvSpPr>
          <p:nvPr>
            <p:ph idx="1"/>
          </p:nvPr>
        </p:nvSpPr>
        <p:spPr>
          <a:xfrm>
            <a:off x="152400" y="1524000"/>
            <a:ext cx="6934200" cy="4525963"/>
          </a:xfrm>
        </p:spPr>
        <p:txBody>
          <a:bodyPr>
            <a:normAutofit fontScale="70000" lnSpcReduction="20000"/>
          </a:bodyPr>
          <a:lstStyle/>
          <a:p>
            <a:pPr algn="just"/>
            <a:r>
              <a:rPr lang="en-SG" dirty="0" smtClean="0">
                <a:latin typeface="Arial" pitchFamily="34" charset="0"/>
                <a:cs typeface="Arial" pitchFamily="34" charset="0"/>
              </a:rPr>
              <a:t>Adams, as a father, has to confront the idea that the divine will has demanded the death of his beloved son. Here the death of this child comes as a test of the father’s faith and resignation. </a:t>
            </a:r>
          </a:p>
          <a:p>
            <a:pPr algn="just"/>
            <a:r>
              <a:rPr lang="en-SG" dirty="0" smtClean="0">
                <a:latin typeface="Arial" pitchFamily="34" charset="0"/>
                <a:cs typeface="Arial" pitchFamily="34" charset="0"/>
              </a:rPr>
              <a:t>Despite the fact that Joseph asks the parson to follow his own advice, resign himself, and look forward to a reunion in heaven; Adams finds himself helpless in his expression of grief.</a:t>
            </a:r>
          </a:p>
          <a:p>
            <a:pPr algn="just"/>
            <a:r>
              <a:rPr lang="en-SG" dirty="0" smtClean="0">
                <a:latin typeface="Arial" pitchFamily="34" charset="0"/>
                <a:cs typeface="Arial" pitchFamily="34" charset="0"/>
              </a:rPr>
              <a:t>Fielding brings in irony to show the reaction of the Parson.</a:t>
            </a:r>
          </a:p>
          <a:p>
            <a:pPr algn="just"/>
            <a:r>
              <a:rPr lang="en-SG" dirty="0" smtClean="0">
                <a:latin typeface="Arial" pitchFamily="34" charset="0"/>
                <a:cs typeface="Arial" pitchFamily="34" charset="0"/>
              </a:rPr>
              <a:t>Though it proves to be doubly fortunate that Dick eventually turns out not to have drowned at all. As usual, however, Adams fails to see when his weaknesses have been exposed, and he quickly snaps back to his formal sermonizing mode.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t>Some Important Points of Discussion So Far</a:t>
            </a:r>
            <a:endParaRPr lang="en-SG" sz="3200" dirty="0"/>
          </a:p>
        </p:txBody>
      </p:sp>
      <p:sp>
        <p:nvSpPr>
          <p:cNvPr id="3" name="Content Placeholder 2"/>
          <p:cNvSpPr>
            <a:spLocks noGrp="1"/>
          </p:cNvSpPr>
          <p:nvPr>
            <p:ph idx="1"/>
          </p:nvPr>
        </p:nvSpPr>
        <p:spPr>
          <a:xfrm>
            <a:off x="0" y="685800"/>
            <a:ext cx="7543800" cy="6172200"/>
          </a:xfrm>
        </p:spPr>
        <p:txBody>
          <a:bodyPr>
            <a:noAutofit/>
          </a:bodyPr>
          <a:lstStyle/>
          <a:p>
            <a:pPr algn="just"/>
            <a:r>
              <a:rPr lang="en-SG" sz="1800" dirty="0" smtClean="0">
                <a:latin typeface="Arial" pitchFamily="34" charset="0"/>
                <a:cs typeface="Arial" pitchFamily="34" charset="0"/>
              </a:rPr>
              <a:t>Mr. Adams’s conspicuous failure by the lights of his own code has emboldened Joseph: the young man points out his mentor’s inconsistency and observes that it is “easier to give Advice than to take it.”</a:t>
            </a:r>
          </a:p>
          <a:p>
            <a:pPr algn="just"/>
            <a:r>
              <a:rPr lang="en-SG" sz="1800" dirty="0" smtClean="0">
                <a:latin typeface="Arial" pitchFamily="34" charset="0"/>
                <a:cs typeface="Arial" pitchFamily="34" charset="0"/>
              </a:rPr>
              <a:t>Fielding is again successful as a moralist.</a:t>
            </a:r>
          </a:p>
          <a:p>
            <a:pPr algn="just"/>
            <a:r>
              <a:rPr lang="en-SG" sz="1800" dirty="0" smtClean="0">
                <a:latin typeface="Arial" pitchFamily="34" charset="0"/>
                <a:cs typeface="Arial" pitchFamily="34" charset="0"/>
              </a:rPr>
              <a:t>This scene seems to fit into Fielding’s dominant theme of the exposure of pretence.</a:t>
            </a:r>
          </a:p>
          <a:p>
            <a:pPr algn="just"/>
            <a:r>
              <a:rPr lang="en-SG" sz="1800" dirty="0" smtClean="0">
                <a:latin typeface="Arial" pitchFamily="34" charset="0"/>
                <a:cs typeface="Arial" pitchFamily="34" charset="0"/>
              </a:rPr>
              <a:t>Indeed, the passive-resignation brand of Christianity that Adams has recommended in his stoical sermonizing is by no means identical with the active charitable love of </a:t>
            </a:r>
            <a:r>
              <a:rPr lang="en-SG" sz="1800" dirty="0" err="1" smtClean="0">
                <a:latin typeface="Arial" pitchFamily="34" charset="0"/>
                <a:cs typeface="Arial" pitchFamily="34" charset="0"/>
              </a:rPr>
              <a:t>neighbor</a:t>
            </a:r>
            <a:r>
              <a:rPr lang="en-SG" sz="1800" dirty="0" smtClean="0">
                <a:latin typeface="Arial" pitchFamily="34" charset="0"/>
                <a:cs typeface="Arial" pitchFamily="34" charset="0"/>
              </a:rPr>
              <a:t> that he elsewhere advocates and consistently enacts; his extraordinary goodness takes its distinctive character not from his erudition or from his reason but rather from his natural and spontaneous affections, of the sort that he keeps censuring in Joseph. The proper attitude toward Mr. Adams is probably the one that Mrs. Adams espouses near the end of the scene when, after expressing at length her affection for the husband who is more generous that he will admit, she undercuts his teaching authority by saying, “Don’t hearken to him, Mr. Joseph.” </a:t>
            </a:r>
          </a:p>
          <a:p>
            <a:pPr algn="just"/>
            <a:r>
              <a:rPr lang="en-SG" sz="1800" dirty="0" smtClean="0">
                <a:latin typeface="Arial" pitchFamily="34" charset="0"/>
                <a:cs typeface="Arial" pitchFamily="34" charset="0"/>
              </a:rPr>
              <a:t>Fielding likely means for readers to follow Mrs. Adams in regarding the parson as thoroughly lovable but not always a reliable moral philosopher.</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Heading Book 4, Chapter 9</a:t>
            </a:r>
            <a:endParaRPr lang="en-US" sz="3200" dirty="0"/>
          </a:p>
        </p:txBody>
      </p:sp>
      <p:sp>
        <p:nvSpPr>
          <p:cNvPr id="3" name="Content Placeholder 2"/>
          <p:cNvSpPr>
            <a:spLocks noGrp="1"/>
          </p:cNvSpPr>
          <p:nvPr>
            <p:ph idx="1"/>
          </p:nvPr>
        </p:nvSpPr>
        <p:spPr/>
        <p:txBody>
          <a:bodyPr/>
          <a:lstStyle/>
          <a:p>
            <a:r>
              <a:rPr lang="en-SG" i="1" dirty="0" smtClean="0">
                <a:solidFill>
                  <a:srgbClr val="FF0000"/>
                </a:solidFill>
              </a:rPr>
              <a:t>A visit which the polite Lady Booby and her polite friend paid to the parson.</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4 Chapter 9</a:t>
            </a:r>
            <a:endParaRPr lang="en-SG" dirty="0"/>
          </a:p>
        </p:txBody>
      </p:sp>
      <p:sp>
        <p:nvSpPr>
          <p:cNvPr id="3" name="Content Placeholder 2"/>
          <p:cNvSpPr>
            <a:spLocks noGrp="1"/>
          </p:cNvSpPr>
          <p:nvPr>
            <p:ph idx="1"/>
          </p:nvPr>
        </p:nvSpPr>
        <p:spPr>
          <a:xfrm>
            <a:off x="0" y="1600200"/>
            <a:ext cx="7239000" cy="5029200"/>
          </a:xfrm>
        </p:spPr>
        <p:txBody>
          <a:bodyPr>
            <a:normAutofit fontScale="55000" lnSpcReduction="20000"/>
          </a:bodyPr>
          <a:lstStyle/>
          <a:p>
            <a:pPr algn="just"/>
            <a:endParaRPr lang="en-SG" dirty="0" smtClean="0">
              <a:latin typeface="Arial" pitchFamily="34" charset="0"/>
              <a:cs typeface="Arial" pitchFamily="34" charset="0"/>
            </a:endParaRPr>
          </a:p>
          <a:p>
            <a:pPr algn="just"/>
            <a:r>
              <a:rPr lang="en-SG" dirty="0" smtClean="0">
                <a:latin typeface="Arial" pitchFamily="34" charset="0"/>
                <a:cs typeface="Arial" pitchFamily="34" charset="0"/>
              </a:rPr>
              <a:t>In this chapter Lady Booby meets the Gentleman who assaulted Fanny. She wants to exploit this situation to create a drift between the two lovers that is Joseph and Fanny. </a:t>
            </a:r>
          </a:p>
          <a:p>
            <a:pPr algn="just"/>
            <a:r>
              <a:rPr lang="en-SG" dirty="0" smtClean="0">
                <a:latin typeface="Arial" pitchFamily="34" charset="0"/>
                <a:cs typeface="Arial" pitchFamily="34" charset="0"/>
              </a:rPr>
              <a:t>Being a cunning woman she just wants to take this opportunity to get Joseph away from Fanny, and immediately conceives a plan in this regard.</a:t>
            </a:r>
          </a:p>
          <a:p>
            <a:pPr algn="just"/>
            <a:r>
              <a:rPr lang="en-SG" dirty="0" smtClean="0">
                <a:latin typeface="Arial" pitchFamily="34" charset="0"/>
                <a:cs typeface="Arial" pitchFamily="34" charset="0"/>
              </a:rPr>
              <a:t>Working on the plan, as she wants this Gentleman, whose name is Beau Didapper, to meet Fanny. For this purpose she decides to take him to Parson Adams’ house where Fanny is staying. </a:t>
            </a:r>
          </a:p>
          <a:p>
            <a:pPr algn="just"/>
            <a:r>
              <a:rPr lang="en-SG" dirty="0" smtClean="0">
                <a:latin typeface="Arial" pitchFamily="34" charset="0"/>
                <a:cs typeface="Arial" pitchFamily="34" charset="0"/>
              </a:rPr>
              <a:t>As Lady Booby takes her guests to see the Adams household, she promises that he would be amused to see how a large family survives on a very low income. </a:t>
            </a:r>
          </a:p>
          <a:p>
            <a:pPr algn="just"/>
            <a:r>
              <a:rPr lang="en-SG" dirty="0" smtClean="0">
                <a:latin typeface="Arial" pitchFamily="34" charset="0"/>
                <a:cs typeface="Arial" pitchFamily="34" charset="0"/>
              </a:rPr>
              <a:t>Anyhow, as they reach there, Mrs. Adams is embarrassed to receive her upper-class visitors without having tidied up the house for them. </a:t>
            </a:r>
          </a:p>
          <a:p>
            <a:pPr algn="just"/>
            <a:r>
              <a:rPr lang="en-SG" dirty="0" smtClean="0">
                <a:latin typeface="Arial" pitchFamily="34" charset="0"/>
                <a:cs typeface="Arial" pitchFamily="34" charset="0"/>
              </a:rPr>
              <a:t>The Beau flirts with Fanny there, which is a part of the plan of Lady Booby.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Heading Book 4, Chapter 10</a:t>
            </a:r>
            <a:endParaRPr lang="en-US" sz="3200" dirty="0"/>
          </a:p>
        </p:txBody>
      </p:sp>
      <p:sp>
        <p:nvSpPr>
          <p:cNvPr id="3" name="Content Placeholder 2"/>
          <p:cNvSpPr>
            <a:spLocks noGrp="1"/>
          </p:cNvSpPr>
          <p:nvPr>
            <p:ph idx="1"/>
          </p:nvPr>
        </p:nvSpPr>
        <p:spPr/>
        <p:txBody>
          <a:bodyPr/>
          <a:lstStyle/>
          <a:p>
            <a:r>
              <a:rPr lang="en-SG" i="1" dirty="0" smtClean="0">
                <a:solidFill>
                  <a:srgbClr val="FF0000"/>
                </a:solidFill>
              </a:rPr>
              <a:t>The history of two friends, which may afford an useful lesson to all those persons who happen to take up their residence in married families.</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4, Chapter 10</a:t>
            </a:r>
            <a:endParaRPr lang="en-SG" dirty="0"/>
          </a:p>
        </p:txBody>
      </p:sp>
      <p:sp>
        <p:nvSpPr>
          <p:cNvPr id="3" name="Content Placeholder 2"/>
          <p:cNvSpPr>
            <a:spLocks noGrp="1"/>
          </p:cNvSpPr>
          <p:nvPr>
            <p:ph idx="1"/>
          </p:nvPr>
        </p:nvSpPr>
        <p:spPr>
          <a:xfrm>
            <a:off x="0" y="1066800"/>
            <a:ext cx="7391400" cy="5059363"/>
          </a:xfrm>
        </p:spPr>
        <p:txBody>
          <a:bodyPr>
            <a:noAutofit/>
          </a:bodyPr>
          <a:lstStyle/>
          <a:p>
            <a:pPr algn="just"/>
            <a:r>
              <a:rPr lang="en-SG" sz="1800" dirty="0" smtClean="0">
                <a:latin typeface="Arial" pitchFamily="34" charset="0"/>
                <a:cs typeface="Arial" pitchFamily="34" charset="0"/>
              </a:rPr>
              <a:t>As the son of Adams, Dick, is asked to read for them by Lady Booby, he reads the story of Leonard, a married man, and Paul, his unmarried friend. </a:t>
            </a:r>
          </a:p>
          <a:p>
            <a:pPr algn="just"/>
            <a:r>
              <a:rPr lang="en-SG" sz="1800" dirty="0" smtClean="0">
                <a:latin typeface="Arial" pitchFamily="34" charset="0"/>
                <a:cs typeface="Arial" pitchFamily="34" charset="0"/>
              </a:rPr>
              <a:t>In terms of plot and structure of the novel the story read by Dick is again a digression like the many before. But, again it is not without purpose. </a:t>
            </a:r>
          </a:p>
          <a:p>
            <a:pPr algn="just"/>
            <a:r>
              <a:rPr lang="en-SG" sz="1800" dirty="0" smtClean="0">
                <a:latin typeface="Arial" pitchFamily="34" charset="0"/>
                <a:cs typeface="Arial" pitchFamily="34" charset="0"/>
              </a:rPr>
              <a:t>Fielding as a moralist and satirist uses it to convey his message to the reader about human hypocrisy and affectation. </a:t>
            </a:r>
          </a:p>
          <a:p>
            <a:pPr algn="just"/>
            <a:r>
              <a:rPr lang="en-SG" sz="1800" dirty="0" smtClean="0">
                <a:latin typeface="Arial" pitchFamily="34" charset="0"/>
                <a:cs typeface="Arial" pitchFamily="34" charset="0"/>
              </a:rPr>
              <a:t>Anyhow the story goes as follows: Paul pays a lengthy visit to Leonard and his wife and discovers that the couple are prone to have big disputes, often concerning the most trivial matters. Paul always maintains neutrality during these disputes, but one day in private talks he tells each spouse that he or she may be right on the merits of the argument but ought to yield the point anyway, “for can any thing be a greater Object of our Compassion than a Person we love, in the wrong?” This Doctrine of Submission has such good effects on the couple that they begin separately to appeal to Paul for advice during every disagreement.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4, Chapter 10</a:t>
            </a:r>
            <a:endParaRPr lang="en-SG" dirty="0"/>
          </a:p>
        </p:txBody>
      </p:sp>
      <p:sp>
        <p:nvSpPr>
          <p:cNvPr id="3" name="Content Placeholder 2"/>
          <p:cNvSpPr>
            <a:spLocks noGrp="1"/>
          </p:cNvSpPr>
          <p:nvPr>
            <p:ph idx="1"/>
          </p:nvPr>
        </p:nvSpPr>
        <p:spPr>
          <a:xfrm>
            <a:off x="457200" y="1600200"/>
            <a:ext cx="6629400" cy="4525963"/>
          </a:xfrm>
        </p:spPr>
        <p:txBody>
          <a:bodyPr>
            <a:normAutofit/>
          </a:bodyPr>
          <a:lstStyle/>
          <a:p>
            <a:pPr algn="just"/>
            <a:r>
              <a:rPr lang="en-SG" sz="2000" dirty="0" smtClean="0">
                <a:latin typeface="Arial" pitchFamily="34" charset="0"/>
                <a:cs typeface="Arial" pitchFamily="34" charset="0"/>
              </a:rPr>
              <a:t>One day, however, they have an argument in his absence and begin to compare notes regarding the counsel he has given each of them; soon they discover numberless “Instances, in all which Paul had, on Vows of Secrecy, given his Opinion on both sides.” The couple are now united in their anger toward the two-faced Paul, who returns to find both husband and wife suddenly cold toward him. Paul figures out quickly what has happened, and he and Leonard have a confrontation, the conclusion of which is pre-empted by an event that interrupts Dick’s reading of the story.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dirty="0" smtClean="0"/>
              <a:t>Review of Today’s Session</a:t>
            </a:r>
            <a:endParaRPr lang="en-SG" dirty="0"/>
          </a:p>
        </p:txBody>
      </p:sp>
      <p:sp>
        <p:nvSpPr>
          <p:cNvPr id="3" name="Content Placeholder 2"/>
          <p:cNvSpPr>
            <a:spLocks noGrp="1"/>
          </p:cNvSpPr>
          <p:nvPr>
            <p:ph idx="1"/>
          </p:nvPr>
        </p:nvSpPr>
        <p:spPr>
          <a:xfrm>
            <a:off x="457200" y="1600200"/>
            <a:ext cx="6858000" cy="4525963"/>
          </a:xfrm>
        </p:spPr>
        <p:txBody>
          <a:bodyPr>
            <a:normAutofit/>
          </a:bodyPr>
          <a:lstStyle/>
          <a:p>
            <a:pPr algn="just"/>
            <a:r>
              <a:rPr lang="en-US" sz="2000" dirty="0" smtClean="0">
                <a:latin typeface="Arial" pitchFamily="34" charset="0"/>
                <a:cs typeface="Arial" pitchFamily="34" charset="0"/>
              </a:rPr>
              <a:t>We started Book 4, that is the last book of the novel Joseph Andrews.</a:t>
            </a:r>
          </a:p>
          <a:p>
            <a:pPr algn="just"/>
            <a:r>
              <a:rPr lang="en-US" sz="2000" dirty="0" smtClean="0">
                <a:latin typeface="Arial" pitchFamily="34" charset="0"/>
                <a:cs typeface="Arial" pitchFamily="34" charset="0"/>
              </a:rPr>
              <a:t>As Book 4 is quite long and has 16  chapters, it was not possible to cover all chapters in one session. So, in this </a:t>
            </a:r>
            <a:r>
              <a:rPr lang="en-US" sz="2000" smtClean="0">
                <a:latin typeface="Arial" pitchFamily="34" charset="0"/>
                <a:cs typeface="Arial" pitchFamily="34" charset="0"/>
              </a:rPr>
              <a:t>session we covered  </a:t>
            </a:r>
            <a:r>
              <a:rPr lang="en-US" sz="2000" dirty="0" smtClean="0">
                <a:latin typeface="Arial" pitchFamily="34" charset="0"/>
                <a:cs typeface="Arial" pitchFamily="34" charset="0"/>
              </a:rPr>
              <a:t>first ten chapters. (Chapter 1- 10)</a:t>
            </a:r>
          </a:p>
          <a:p>
            <a:pPr algn="just"/>
            <a:r>
              <a:rPr lang="en-US" sz="2000" dirty="0" smtClean="0">
                <a:latin typeface="Arial" pitchFamily="34" charset="0"/>
                <a:cs typeface="Arial" pitchFamily="34" charset="0"/>
              </a:rPr>
              <a:t>Headings of chapters</a:t>
            </a:r>
          </a:p>
          <a:p>
            <a:pPr algn="just"/>
            <a:r>
              <a:rPr lang="en-US" sz="2000" dirty="0" smtClean="0">
                <a:latin typeface="Arial" pitchFamily="34" charset="0"/>
                <a:cs typeface="Arial" pitchFamily="34" charset="0"/>
              </a:rPr>
              <a:t>Important happenings in these chapters</a:t>
            </a:r>
          </a:p>
          <a:p>
            <a:pPr algn="just"/>
            <a:r>
              <a:rPr lang="en-US" sz="2000" dirty="0" smtClean="0">
                <a:latin typeface="Arial" pitchFamily="34" charset="0"/>
                <a:cs typeface="Arial" pitchFamily="34" charset="0"/>
              </a:rPr>
              <a:t>Points of Discussion</a:t>
            </a:r>
          </a:p>
          <a:p>
            <a:pPr algn="just"/>
            <a:r>
              <a:rPr lang="en-US" sz="2000" dirty="0" smtClean="0">
                <a:latin typeface="Arial" pitchFamily="34" charset="0"/>
                <a:cs typeface="Arial" pitchFamily="34" charset="0"/>
              </a:rPr>
              <a:t>Important parts of text with reference to themes, development of characters, plot and structure, Fielding as a moralist, his art of characterization etc.</a:t>
            </a:r>
            <a:endParaRPr lang="en-SG" sz="2000" dirty="0" smtClean="0">
              <a:latin typeface="Arial" pitchFamily="34" charset="0"/>
              <a:cs typeface="Arial" pitchFamily="34" charset="0"/>
            </a:endParaRPr>
          </a:p>
          <a:p>
            <a:pPr algn="just"/>
            <a:endParaRPr lang="en-SG" sz="20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TotalTime>
  <Words>5344</Words>
  <Application>Microsoft Office PowerPoint</Application>
  <PresentationFormat>On-screen Show (4:3)</PresentationFormat>
  <Paragraphs>253</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Joseph Andrews Book 4: Text and Critical Analysis (Chapters 1-10)</vt:lpstr>
      <vt:lpstr>Review of the previous session</vt:lpstr>
      <vt:lpstr>Today’s Session</vt:lpstr>
      <vt:lpstr>Heading Book 4, Chapter 1</vt:lpstr>
      <vt:lpstr>Book 4, Chapter 1</vt:lpstr>
      <vt:lpstr>Heading Book 4, Chapter 2</vt:lpstr>
      <vt:lpstr>Text Book 4 Chapter 2: A Dialogue between Adams and Lady Booby</vt:lpstr>
      <vt:lpstr>Cont… Text Book 4 Chapter 2: A Dialogue between Adams and Lady Booby</vt:lpstr>
      <vt:lpstr>Book 4, Chapter 2</vt:lpstr>
      <vt:lpstr>Heading Book 4, Chapter 3</vt:lpstr>
      <vt:lpstr>Book 4, Chapter 3</vt:lpstr>
      <vt:lpstr> Critical examination of chapters 1-3</vt:lpstr>
      <vt:lpstr> Critical examination of chapters 1-3</vt:lpstr>
      <vt:lpstr>Heading Book 4, Chapter 4</vt:lpstr>
      <vt:lpstr>Opening Text of Chapter 4</vt:lpstr>
      <vt:lpstr>Cont… Opening Text of Chapter 4</vt:lpstr>
      <vt:lpstr>Book 4, Chapter 4</vt:lpstr>
      <vt:lpstr>Heading Book 4, Chapter 5</vt:lpstr>
      <vt:lpstr>Book 4, Chapter 5</vt:lpstr>
      <vt:lpstr>Book 4, Chapter 5</vt:lpstr>
      <vt:lpstr>Book 4, Chapter 5</vt:lpstr>
      <vt:lpstr>Heading Book 4, Chapter 6</vt:lpstr>
      <vt:lpstr>Book 4, Chapter 6</vt:lpstr>
      <vt:lpstr>Heading Book 4, Chapter 7</vt:lpstr>
      <vt:lpstr>Book 4, Chapter 7</vt:lpstr>
      <vt:lpstr>Cont… Book 4, Chapter7</vt:lpstr>
      <vt:lpstr>Heading Book 4, Chapter 8</vt:lpstr>
      <vt:lpstr>Opening Text of Chapter 8</vt:lpstr>
      <vt:lpstr>Text from Chapter 8: About Adams’ Reaction the News of His Son’s Death</vt:lpstr>
      <vt:lpstr>Book 4, Chapter 8</vt:lpstr>
      <vt:lpstr>Book 4, Chapter 8</vt:lpstr>
      <vt:lpstr>Book 4, Chapter 8</vt:lpstr>
      <vt:lpstr>Points of Discussion: Book 4, Chapter 8</vt:lpstr>
      <vt:lpstr>Slide 34</vt:lpstr>
      <vt:lpstr>Some Important Points of Discussion So Far</vt:lpstr>
      <vt:lpstr>Some Important Points of Discussion So Far</vt:lpstr>
      <vt:lpstr>Some Important Points of Discussion So Far</vt:lpstr>
      <vt:lpstr>Heading Book 4, Chapter 9</vt:lpstr>
      <vt:lpstr>Book 4 Chapter 9</vt:lpstr>
      <vt:lpstr>Heading Book 4, Chapter 10</vt:lpstr>
      <vt:lpstr>Book 4, Chapter 10</vt:lpstr>
      <vt:lpstr>Cont… Book 4, Chapter 10</vt:lpstr>
      <vt:lpstr>Reference list of sources</vt:lpstr>
      <vt:lpstr>Review of Today’s Session</vt:lpstr>
      <vt:lpstr>Slide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4</dc:title>
  <dc:creator>Dr. Sarwet</dc:creator>
  <cp:lastModifiedBy>NTS</cp:lastModifiedBy>
  <cp:revision>64</cp:revision>
  <dcterms:created xsi:type="dcterms:W3CDTF">2006-08-16T00:00:00Z</dcterms:created>
  <dcterms:modified xsi:type="dcterms:W3CDTF">2013-04-27T11:46:55Z</dcterms:modified>
</cp:coreProperties>
</file>