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4"/>
  </p:notesMasterIdLst>
  <p:sldIdLst>
    <p:sldId id="256" r:id="rId2"/>
    <p:sldId id="300" r:id="rId3"/>
    <p:sldId id="301" r:id="rId4"/>
    <p:sldId id="308" r:id="rId5"/>
    <p:sldId id="257" r:id="rId6"/>
    <p:sldId id="258" r:id="rId7"/>
    <p:sldId id="303" r:id="rId8"/>
    <p:sldId id="309" r:id="rId9"/>
    <p:sldId id="259" r:id="rId10"/>
    <p:sldId id="304" r:id="rId11"/>
    <p:sldId id="260" r:id="rId12"/>
    <p:sldId id="306" r:id="rId13"/>
    <p:sldId id="305" r:id="rId14"/>
    <p:sldId id="310" r:id="rId15"/>
    <p:sldId id="261" r:id="rId16"/>
    <p:sldId id="313" r:id="rId17"/>
    <p:sldId id="314" r:id="rId18"/>
    <p:sldId id="315" r:id="rId19"/>
    <p:sldId id="316" r:id="rId20"/>
    <p:sldId id="312" r:id="rId21"/>
    <p:sldId id="317" r:id="rId22"/>
    <p:sldId id="262" r:id="rId23"/>
    <p:sldId id="318" r:id="rId24"/>
    <p:sldId id="263" r:id="rId25"/>
    <p:sldId id="264" r:id="rId26"/>
    <p:sldId id="311" r:id="rId27"/>
    <p:sldId id="265" r:id="rId28"/>
    <p:sldId id="319" r:id="rId29"/>
    <p:sldId id="266" r:id="rId30"/>
    <p:sldId id="320" r:id="rId31"/>
    <p:sldId id="267" r:id="rId32"/>
    <p:sldId id="268" r:id="rId33"/>
    <p:sldId id="272" r:id="rId34"/>
    <p:sldId id="273" r:id="rId35"/>
    <p:sldId id="321" r:id="rId36"/>
    <p:sldId id="274" r:id="rId37"/>
    <p:sldId id="322" r:id="rId38"/>
    <p:sldId id="275" r:id="rId39"/>
    <p:sldId id="323" r:id="rId40"/>
    <p:sldId id="276" r:id="rId41"/>
    <p:sldId id="324" r:id="rId42"/>
    <p:sldId id="278" r:id="rId43"/>
    <p:sldId id="325" r:id="rId44"/>
    <p:sldId id="279" r:id="rId45"/>
    <p:sldId id="326" r:id="rId46"/>
    <p:sldId id="280" r:id="rId47"/>
    <p:sldId id="327" r:id="rId48"/>
    <p:sldId id="299" r:id="rId49"/>
    <p:sldId id="281" r:id="rId50"/>
    <p:sldId id="284" r:id="rId51"/>
    <p:sldId id="307" r:id="rId52"/>
    <p:sldId id="28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5128" autoAdjust="0"/>
  </p:normalViewPr>
  <p:slideViewPr>
    <p:cSldViewPr>
      <p:cViewPr>
        <p:scale>
          <a:sx n="51" d="100"/>
          <a:sy n="51" d="100"/>
        </p:scale>
        <p:origin x="-1842" y="-3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0E9450-DB25-4894-A862-BF6FFC5ECDB2}" type="datetimeFigureOut">
              <a:rPr lang="en-US" smtClean="0"/>
              <a:t>4/24/2013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B07C0-9757-413D-9F28-7786C96FD0C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F5CC32-0B1D-410C-92C2-4D701DA313AB}"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BFEB5F-C9F8-458A-8DB1-BED31743EC69}"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67102E-D328-4B83-A3DC-58DA2FE0AD2F}"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CD811E-BA09-4728-A27B-140F4FE67F4A}"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DBC354-7130-4EB5-9B00-B2F2894692E9}" type="datetime1">
              <a:rPr lang="en-US" smtClean="0"/>
              <a:t>4/24/2013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F43DDE-C3C6-4B9A-A531-39883936E3B8}" type="datetime1">
              <a:rPr lang="en-US" smtClean="0"/>
              <a:t>4/24/2013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1FE96A-8F6B-41DF-B06D-19D3684ABF75}" type="datetime1">
              <a:rPr lang="en-US" smtClean="0"/>
              <a:t>4/24/2013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97D193-C9AE-45A6-B368-27F4FAF321E0}"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45C5C6-BF7E-459B-A7AD-77FE6C8C5AB4}"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42D9CE-781A-4CDC-89CA-DEFD99C017DB}"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996391-C500-4C0C-B5CE-4490625C4DA7}"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610E15-BEBA-459D-89AA-18A5DE5A744A}" type="datetime1">
              <a:rPr lang="en-US" smtClean="0"/>
              <a:t>4/24/2013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u="sng" dirty="0" smtClean="0"/>
              <a:t>Joseph Andrews</a:t>
            </a:r>
            <a:r>
              <a:rPr lang="en-US" dirty="0" smtClean="0"/>
              <a:t>: Book 3</a:t>
            </a:r>
            <a:br>
              <a:rPr lang="en-US" dirty="0" smtClean="0"/>
            </a:br>
            <a:r>
              <a:rPr lang="en-US" dirty="0" smtClean="0"/>
              <a:t> Story, Text and Critical </a:t>
            </a:r>
            <a:r>
              <a:rPr lang="en-US" dirty="0" smtClean="0"/>
              <a:t>Analysis</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Previous Session</a:t>
            </a:r>
            <a:endParaRPr lang="en-SG" dirty="0"/>
          </a:p>
        </p:txBody>
      </p:sp>
      <p:sp>
        <p:nvSpPr>
          <p:cNvPr id="3" name="Content Placeholder 2"/>
          <p:cNvSpPr>
            <a:spLocks noGrp="1"/>
          </p:cNvSpPr>
          <p:nvPr>
            <p:ph idx="1"/>
          </p:nvPr>
        </p:nvSpPr>
        <p:spPr/>
        <p:txBody>
          <a:bodyPr>
            <a:normAutofit fontScale="92500" lnSpcReduction="20000"/>
          </a:bodyPr>
          <a:lstStyle/>
          <a:p>
            <a:r>
              <a:rPr lang="en-US" dirty="0" smtClean="0"/>
              <a:t>Book 2 has 17 chapters, in the previous session we have covered chapters 10- 17, and have finished that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Session</a:t>
            </a:r>
            <a:endParaRPr lang="en-SG" dirty="0"/>
          </a:p>
        </p:txBody>
      </p:sp>
      <p:sp>
        <p:nvSpPr>
          <p:cNvPr id="3" name="Content Placeholder 2"/>
          <p:cNvSpPr>
            <a:spLocks noGrp="1"/>
          </p:cNvSpPr>
          <p:nvPr>
            <p:ph idx="1"/>
          </p:nvPr>
        </p:nvSpPr>
        <p:spPr/>
        <p:txBody>
          <a:bodyPr>
            <a:normAutofit fontScale="92500" lnSpcReduction="20000"/>
          </a:bodyPr>
          <a:lstStyle/>
          <a:p>
            <a:r>
              <a:rPr lang="en-US" dirty="0" smtClean="0"/>
              <a:t>We will start Book 3</a:t>
            </a:r>
          </a:p>
          <a:p>
            <a:r>
              <a:rPr lang="en-US" dirty="0" smtClean="0"/>
              <a:t>As Book 3 has 13  chapters, in this session we will cover all these chapters and finish this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1</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Matter prefatory in praise of biography.</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3, Chapter 1</a:t>
            </a:r>
            <a:endParaRPr lang="en-SG" dirty="0"/>
          </a:p>
        </p:txBody>
      </p:sp>
      <p:sp>
        <p:nvSpPr>
          <p:cNvPr id="3" name="Content Placeholder 2"/>
          <p:cNvSpPr>
            <a:spLocks noGrp="1"/>
          </p:cNvSpPr>
          <p:nvPr>
            <p:ph idx="1"/>
          </p:nvPr>
        </p:nvSpPr>
        <p:spPr>
          <a:xfrm>
            <a:off x="0" y="1295400"/>
            <a:ext cx="7162800" cy="5562600"/>
          </a:xfrm>
        </p:spPr>
        <p:txBody>
          <a:bodyPr>
            <a:noAutofit/>
          </a:bodyPr>
          <a:lstStyle/>
          <a:p>
            <a:pPr algn="just"/>
            <a:r>
              <a:rPr lang="en-SG" sz="1800" dirty="0" smtClean="0">
                <a:latin typeface="Arial" pitchFamily="34" charset="0"/>
                <a:cs typeface="Arial" pitchFamily="34" charset="0"/>
              </a:rPr>
              <a:t>Fielding again takes up issues of genre and begins by elevating biography over history. </a:t>
            </a:r>
          </a:p>
          <a:p>
            <a:pPr algn="just"/>
            <a:r>
              <a:rPr lang="en-SG" sz="1800" dirty="0" smtClean="0">
                <a:latin typeface="Arial" pitchFamily="34" charset="0"/>
                <a:cs typeface="Arial" pitchFamily="34" charset="0"/>
              </a:rPr>
              <a:t>Historians are always accurate in reporting circumstantial detail, but they are careless in their evaluations of persons.</a:t>
            </a:r>
          </a:p>
          <a:p>
            <a:pPr algn="just"/>
            <a:r>
              <a:rPr lang="en-SG" sz="1800" dirty="0" smtClean="0">
                <a:latin typeface="Arial" pitchFamily="34" charset="0"/>
                <a:cs typeface="Arial" pitchFamily="34" charset="0"/>
              </a:rPr>
              <a:t> In contrasting biographers with those "romance-writers who entitle their books "The History of England" . . . etc.," Fielding states that biographers always grasp the </a:t>
            </a:r>
            <a:r>
              <a:rPr lang="en-SG" sz="1800" i="1" dirty="0" smtClean="0">
                <a:latin typeface="Arial" pitchFamily="34" charset="0"/>
                <a:cs typeface="Arial" pitchFamily="34" charset="0"/>
              </a:rPr>
              <a:t>human </a:t>
            </a:r>
            <a:r>
              <a:rPr lang="en-SG" sz="1800" dirty="0" smtClean="0">
                <a:latin typeface="Arial" pitchFamily="34" charset="0"/>
                <a:cs typeface="Arial" pitchFamily="34" charset="0"/>
              </a:rPr>
              <a:t>truth, if not the truth of the details of an age or a country. But, while praising biographers, he observes that they copy nature instead of creating their own originals "from the confused heap of matter in their own brains." </a:t>
            </a:r>
          </a:p>
          <a:p>
            <a:pPr algn="just"/>
            <a:r>
              <a:rPr lang="en-SG" sz="1800" dirty="0" smtClean="0">
                <a:latin typeface="Arial" pitchFamily="34" charset="0"/>
                <a:cs typeface="Arial" pitchFamily="34" charset="0"/>
              </a:rPr>
              <a:t>Taking </a:t>
            </a:r>
            <a:r>
              <a:rPr lang="en-SG" sz="1800" i="1" dirty="0" smtClean="0">
                <a:latin typeface="Arial" pitchFamily="34" charset="0"/>
                <a:cs typeface="Arial" pitchFamily="34" charset="0"/>
              </a:rPr>
              <a:t>Don Quixote </a:t>
            </a:r>
            <a:r>
              <a:rPr lang="en-SG" sz="1800" dirty="0" smtClean="0">
                <a:latin typeface="Arial" pitchFamily="34" charset="0"/>
                <a:cs typeface="Arial" pitchFamily="34" charset="0"/>
              </a:rPr>
              <a:t>as an example, Fielding claims that there is a timeless quality about such works and applies this principle to </a:t>
            </a:r>
            <a:r>
              <a:rPr lang="en-SG" sz="1800" i="1" dirty="0" smtClean="0">
                <a:latin typeface="Arial" pitchFamily="34" charset="0"/>
                <a:cs typeface="Arial" pitchFamily="34" charset="0"/>
              </a:rPr>
              <a:t>Joseph Andrews. </a:t>
            </a:r>
          </a:p>
          <a:p>
            <a:pPr algn="just"/>
            <a:r>
              <a:rPr lang="en-SG" sz="1800" dirty="0" smtClean="0">
                <a:latin typeface="Arial" pitchFamily="34" charset="0"/>
                <a:cs typeface="Arial" pitchFamily="34" charset="0"/>
              </a:rPr>
              <a:t>“I describe Men, not Manners; not an Individual, but a Species.” Fielding’s goal is “not to expose one pitiful Wretch” in real life but “to hold the Glass to thousands,” </a:t>
            </a:r>
          </a:p>
          <a:p>
            <a:pPr algn="just"/>
            <a:r>
              <a:rPr lang="en-SG" sz="1800" dirty="0" smtClean="0">
                <a:latin typeface="Arial" pitchFamily="34" charset="0"/>
                <a:cs typeface="Arial" pitchFamily="34" charset="0"/>
              </a:rPr>
              <a:t>Thus Fielding avoids </a:t>
            </a:r>
            <a:r>
              <a:rPr lang="en-SG" sz="1800" dirty="0" err="1" smtClean="0">
                <a:latin typeface="Arial" pitchFamily="34" charset="0"/>
                <a:cs typeface="Arial" pitchFamily="34" charset="0"/>
              </a:rPr>
              <a:t>labeling</a:t>
            </a:r>
            <a:r>
              <a:rPr lang="en-SG" sz="1800" dirty="0" smtClean="0">
                <a:latin typeface="Arial" pitchFamily="34" charset="0"/>
                <a:cs typeface="Arial" pitchFamily="34" charset="0"/>
              </a:rPr>
              <a:t> an individual and, by satirizing timeless human traits, he holds up a mirror to us all.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Points of Critical Evaluation</a:t>
            </a:r>
            <a:endParaRPr lang="en-SG" dirty="0"/>
          </a:p>
        </p:txBody>
      </p:sp>
      <p:sp>
        <p:nvSpPr>
          <p:cNvPr id="3" name="Content Placeholder 2"/>
          <p:cNvSpPr>
            <a:spLocks noGrp="1"/>
          </p:cNvSpPr>
          <p:nvPr>
            <p:ph idx="1"/>
          </p:nvPr>
        </p:nvSpPr>
        <p:spPr>
          <a:xfrm>
            <a:off x="0" y="990600"/>
            <a:ext cx="6705600" cy="5867400"/>
          </a:xfrm>
        </p:spPr>
        <p:txBody>
          <a:bodyPr>
            <a:noAutofit/>
          </a:bodyPr>
          <a:lstStyle/>
          <a:p>
            <a:pPr algn="just"/>
            <a:r>
              <a:rPr lang="en-SG" sz="2000" dirty="0" smtClean="0">
                <a:latin typeface="Arial" pitchFamily="34" charset="0"/>
                <a:cs typeface="Arial" pitchFamily="34" charset="0"/>
              </a:rPr>
              <a:t>In the introduction to Book III, Fielding reinforces his purpose of this novel. He dismisses historians, who emphasize the trappings of mankind, and "authors of immense romances," who spin out their own fantasies.</a:t>
            </a:r>
          </a:p>
          <a:p>
            <a:pPr algn="just"/>
            <a:r>
              <a:rPr lang="en-SG" sz="2000" dirty="0" smtClean="0">
                <a:latin typeface="Arial" pitchFamily="34" charset="0"/>
                <a:cs typeface="Arial" pitchFamily="34" charset="0"/>
              </a:rPr>
              <a:t>He shares as well as believes in the creative approach similar to that proposed by the poet </a:t>
            </a:r>
            <a:r>
              <a:rPr lang="en-SG" sz="2000" dirty="0" err="1" smtClean="0">
                <a:latin typeface="Arial" pitchFamily="34" charset="0"/>
                <a:cs typeface="Arial" pitchFamily="34" charset="0"/>
              </a:rPr>
              <a:t>Imlac</a:t>
            </a:r>
            <a:r>
              <a:rPr lang="en-SG" sz="2000" dirty="0" smtClean="0">
                <a:latin typeface="Arial" pitchFamily="34" charset="0"/>
                <a:cs typeface="Arial" pitchFamily="34" charset="0"/>
              </a:rPr>
              <a:t> in Chapter 10 of Dr. Johnson's </a:t>
            </a:r>
            <a:r>
              <a:rPr lang="en-SG" sz="2000" i="1" dirty="0" err="1" smtClean="0">
                <a:latin typeface="Arial" pitchFamily="34" charset="0"/>
                <a:cs typeface="Arial" pitchFamily="34" charset="0"/>
              </a:rPr>
              <a:t>Rasselas</a:t>
            </a:r>
            <a:r>
              <a:rPr lang="en-SG" sz="2000" dirty="0" smtClean="0">
                <a:latin typeface="Arial" pitchFamily="34" charset="0"/>
                <a:cs typeface="Arial" pitchFamily="34" charset="0"/>
              </a:rPr>
              <a:t>:</a:t>
            </a:r>
          </a:p>
          <a:p>
            <a:pPr algn="just"/>
            <a:r>
              <a:rPr lang="en-SG" sz="2000" dirty="0" smtClean="0">
                <a:latin typeface="Arial" pitchFamily="34" charset="0"/>
                <a:cs typeface="Arial" pitchFamily="34" charset="0"/>
              </a:rPr>
              <a:t>According to </a:t>
            </a:r>
            <a:r>
              <a:rPr lang="en-SG" sz="2000" dirty="0" err="1" smtClean="0">
                <a:latin typeface="Arial" pitchFamily="34" charset="0"/>
                <a:cs typeface="Arial" pitchFamily="34" charset="0"/>
              </a:rPr>
              <a:t>Imlac</a:t>
            </a:r>
            <a:r>
              <a:rPr lang="en-SG" sz="2000" dirty="0" smtClean="0">
                <a:latin typeface="Arial" pitchFamily="34" charset="0"/>
                <a:cs typeface="Arial" pitchFamily="34" charset="0"/>
              </a:rPr>
              <a:t> "The business of a poet is to examine, not the individual, but the species; to remark general properties and large appearances; he does not number the streaks of the tulip, or describe the different shades in the verdure of the forest. He is to exhibit in his portraits of nature such prominent and striking features as recall the original to every mind . . .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Cont…Points of Critical Evaluation </a:t>
            </a:r>
            <a:endParaRPr lang="en-SG" dirty="0"/>
          </a:p>
        </p:txBody>
      </p:sp>
      <p:sp>
        <p:nvSpPr>
          <p:cNvPr id="3" name="Content Placeholder 2"/>
          <p:cNvSpPr>
            <a:spLocks noGrp="1"/>
          </p:cNvSpPr>
          <p:nvPr>
            <p:ph idx="1"/>
          </p:nvPr>
        </p:nvSpPr>
        <p:spPr>
          <a:xfrm>
            <a:off x="228600" y="1219200"/>
            <a:ext cx="6553200" cy="5638800"/>
          </a:xfrm>
        </p:spPr>
        <p:txBody>
          <a:bodyPr>
            <a:normAutofit/>
          </a:bodyPr>
          <a:lstStyle/>
          <a:p>
            <a:pPr algn="just"/>
            <a:r>
              <a:rPr lang="en-SG" sz="2000" dirty="0" smtClean="0">
                <a:latin typeface="Arial" pitchFamily="34" charset="0"/>
                <a:cs typeface="Arial" pitchFamily="34" charset="0"/>
              </a:rPr>
              <a:t>With the help of this approach Fielding is able to address his remarks to men of all times.</a:t>
            </a:r>
          </a:p>
          <a:p>
            <a:pPr algn="just"/>
            <a:r>
              <a:rPr lang="en-SG" sz="2000" dirty="0" smtClean="0">
                <a:latin typeface="Arial" pitchFamily="34" charset="0"/>
                <a:cs typeface="Arial" pitchFamily="34" charset="0"/>
              </a:rPr>
              <a:t>He also asserts that he has described no more than he has seen Fielding reclaims what he has already said in the preface that life everywhere furnishes an accurate observer with the ridiculous. </a:t>
            </a:r>
          </a:p>
          <a:p>
            <a:pPr algn="just"/>
            <a:r>
              <a:rPr lang="en-SG" sz="2000" dirty="0" smtClean="0">
                <a:latin typeface="Arial" pitchFamily="34" charset="0"/>
                <a:cs typeface="Arial" pitchFamily="34" charset="0"/>
              </a:rPr>
              <a:t>This placement of purpose right in the middle and reaffirmation confirms Fielding's control of his craft and his mastery as a novelist. </a:t>
            </a:r>
          </a:p>
          <a:p>
            <a:pPr algn="just"/>
            <a:r>
              <a:rPr lang="en-SG" sz="2000" dirty="0" smtClean="0">
                <a:latin typeface="Arial" pitchFamily="34" charset="0"/>
                <a:cs typeface="Arial" pitchFamily="34" charset="0"/>
              </a:rPr>
              <a:t>He describes what he sees, not what he imagines, his glance encompasses earth rather than heaven.</a:t>
            </a:r>
          </a:p>
          <a:p>
            <a:pPr algn="just"/>
            <a:r>
              <a:rPr lang="en-US" sz="2000" dirty="0" smtClean="0">
                <a:latin typeface="Arial" pitchFamily="34" charset="0"/>
                <a:cs typeface="Arial" pitchFamily="34" charset="0"/>
              </a:rPr>
              <a:t>, earthly people, not gods.</a:t>
            </a:r>
            <a:endParaRPr lang="en-SG" sz="2000" dirty="0" smtClean="0">
              <a:latin typeface="Arial" pitchFamily="34" charset="0"/>
              <a:cs typeface="Arial" pitchFamily="34" charset="0"/>
            </a:endParaRPr>
          </a:p>
          <a:p>
            <a:pPr>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2</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night scene, wherein several wonderful adventures </a:t>
            </a:r>
            <a:r>
              <a:rPr lang="en-SG" i="1" dirty="0" err="1" smtClean="0">
                <a:solidFill>
                  <a:srgbClr val="FF0000"/>
                </a:solidFill>
              </a:rPr>
              <a:t>befel</a:t>
            </a:r>
            <a:r>
              <a:rPr lang="en-SG" i="1" dirty="0" smtClean="0">
                <a:solidFill>
                  <a:srgbClr val="FF0000"/>
                </a:solidFill>
              </a:rPr>
              <a:t> Adams and his fellow-travellers.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 Book 3, Chapter 2</a:t>
            </a:r>
            <a:endParaRPr lang="en-SG" dirty="0"/>
          </a:p>
        </p:txBody>
      </p:sp>
      <p:sp>
        <p:nvSpPr>
          <p:cNvPr id="3" name="Content Placeholder 2"/>
          <p:cNvSpPr>
            <a:spLocks noGrp="1"/>
          </p:cNvSpPr>
          <p:nvPr>
            <p:ph idx="1"/>
          </p:nvPr>
        </p:nvSpPr>
        <p:spPr>
          <a:xfrm>
            <a:off x="0" y="533400"/>
            <a:ext cx="7162800" cy="6324600"/>
          </a:xfrm>
        </p:spPr>
        <p:txBody>
          <a:bodyPr>
            <a:noAutofit/>
          </a:bodyPr>
          <a:lstStyle/>
          <a:p>
            <a:pPr algn="just"/>
            <a:r>
              <a:rPr lang="en-SG" sz="1800" dirty="0" smtClean="0">
                <a:latin typeface="Arial" pitchFamily="34" charset="0"/>
                <a:cs typeface="Arial" pitchFamily="34" charset="0"/>
              </a:rPr>
              <a:t>The companions continue to walk until nightfall and then sit down to rest.</a:t>
            </a:r>
          </a:p>
          <a:p>
            <a:pPr algn="just"/>
            <a:r>
              <a:rPr lang="en-SG" sz="1800" dirty="0" smtClean="0">
                <a:latin typeface="Arial" pitchFamily="34" charset="0"/>
                <a:cs typeface="Arial" pitchFamily="34" charset="0"/>
              </a:rPr>
              <a:t>Parson Adams notices a light, which he thinks to be a ghost. </a:t>
            </a:r>
          </a:p>
          <a:p>
            <a:pPr algn="just"/>
            <a:r>
              <a:rPr lang="en-SG" sz="1800" dirty="0" smtClean="0">
                <a:latin typeface="Arial" pitchFamily="34" charset="0"/>
                <a:cs typeface="Arial" pitchFamily="34" charset="0"/>
              </a:rPr>
              <a:t>When they hear voices “agree[</a:t>
            </a:r>
            <a:r>
              <a:rPr lang="en-SG" sz="1800" dirty="0" err="1" smtClean="0">
                <a:latin typeface="Arial" pitchFamily="34" charset="0"/>
                <a:cs typeface="Arial" pitchFamily="34" charset="0"/>
              </a:rPr>
              <a:t>ing</a:t>
            </a:r>
            <a:r>
              <a:rPr lang="en-SG" sz="1800" dirty="0" smtClean="0">
                <a:latin typeface="Arial" pitchFamily="34" charset="0"/>
                <a:cs typeface="Arial" pitchFamily="34" charset="0"/>
              </a:rPr>
              <a:t>] on the Murder of anyone they met,” Adams brandishes his stick and advances on the menacing lights until Joseph pulls him back and convinces him that they should flee. </a:t>
            </a:r>
          </a:p>
          <a:p>
            <a:pPr algn="just"/>
            <a:r>
              <a:rPr lang="en-SG" sz="1800" dirty="0" smtClean="0">
                <a:latin typeface="Arial" pitchFamily="34" charset="0"/>
                <a:cs typeface="Arial" pitchFamily="34" charset="0"/>
              </a:rPr>
              <a:t>As they run away Mr. Adams falls and rolls down a hill. However, to his good luck this fall does not injure him seriously. </a:t>
            </a:r>
          </a:p>
          <a:p>
            <a:pPr algn="just"/>
            <a:r>
              <a:rPr lang="en-SG" sz="1800" dirty="0" smtClean="0">
                <a:latin typeface="Arial" pitchFamily="34" charset="0"/>
                <a:cs typeface="Arial" pitchFamily="34" charset="0"/>
              </a:rPr>
              <a:t> After taking a long journey through the countryside they finally arrive at a house, where a Man and his Wife offer shelter and refreshments to them.</a:t>
            </a:r>
          </a:p>
          <a:p>
            <a:pPr algn="just"/>
            <a:r>
              <a:rPr lang="en-SG" sz="1800" dirty="0" smtClean="0">
                <a:latin typeface="Arial" pitchFamily="34" charset="0"/>
                <a:cs typeface="Arial" pitchFamily="34" charset="0"/>
              </a:rPr>
              <a:t>Mr. Adams tells the story of his confrontation with the “evil Spirits”  or the ghost they saw on the way, but there is an interruption as somebody knocks at the door. </a:t>
            </a:r>
          </a:p>
          <a:p>
            <a:pPr algn="just"/>
            <a:r>
              <a:rPr lang="en-SG" sz="1800" dirty="0" smtClean="0">
                <a:latin typeface="Arial" pitchFamily="34" charset="0"/>
                <a:cs typeface="Arial" pitchFamily="34" charset="0"/>
              </a:rPr>
              <a:t>As the man returns from the door he tells them that Mr. Adams’s murderous ghosts are actually sheep-stealers, two of whom the shepherds have apprehended, and the murder victims are sheep. </a:t>
            </a:r>
          </a:p>
          <a:p>
            <a:pPr algn="just"/>
            <a:r>
              <a:rPr lang="en-SG" sz="1800" dirty="0" smtClean="0">
                <a:latin typeface="Arial" pitchFamily="34" charset="0"/>
                <a:cs typeface="Arial" pitchFamily="34" charset="0"/>
              </a:rPr>
              <a:t>Everyone then settles down before the fire, and the Man asks questions that show his curiosity about the status of the guests.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Cont…  Book 3, Chapter 2</a:t>
            </a:r>
            <a:endParaRPr lang="en-SG" dirty="0"/>
          </a:p>
        </p:txBody>
      </p:sp>
      <p:sp>
        <p:nvSpPr>
          <p:cNvPr id="3" name="Content Placeholder 2"/>
          <p:cNvSpPr>
            <a:spLocks noGrp="1"/>
          </p:cNvSpPr>
          <p:nvPr>
            <p:ph idx="1"/>
          </p:nvPr>
        </p:nvSpPr>
        <p:spPr>
          <a:xfrm>
            <a:off x="152400" y="1219200"/>
            <a:ext cx="6629400" cy="4906963"/>
          </a:xfrm>
        </p:spPr>
        <p:txBody>
          <a:bodyPr>
            <a:normAutofit fontScale="92500" lnSpcReduction="20000"/>
          </a:bodyPr>
          <a:lstStyle/>
          <a:p>
            <a:pPr algn="just"/>
            <a:r>
              <a:rPr lang="en-SG" sz="2000" dirty="0" smtClean="0">
                <a:latin typeface="Arial" pitchFamily="34" charset="0"/>
                <a:cs typeface="Arial" pitchFamily="34" charset="0"/>
              </a:rPr>
              <a:t>This chapter takes us to the life history and ancestors of Joseph Andrews. </a:t>
            </a:r>
          </a:p>
          <a:p>
            <a:pPr algn="just"/>
            <a:r>
              <a:rPr lang="en-SG" sz="2000" dirty="0" smtClean="0">
                <a:latin typeface="Arial" pitchFamily="34" charset="0"/>
                <a:cs typeface="Arial" pitchFamily="34" charset="0"/>
              </a:rPr>
              <a:t>Mr. Adams clarifies during the conversation that Joseph is not his footman but his parishioner.</a:t>
            </a:r>
          </a:p>
          <a:p>
            <a:pPr algn="just"/>
            <a:r>
              <a:rPr lang="en-SG" sz="2000" dirty="0" smtClean="0">
                <a:latin typeface="Arial" pitchFamily="34" charset="0"/>
                <a:cs typeface="Arial" pitchFamily="34" charset="0"/>
              </a:rPr>
              <a:t>This leads the host to ask Mr. Adams some literary questions designed to verify whether he is a real clergyman or not. </a:t>
            </a:r>
          </a:p>
          <a:p>
            <a:pPr algn="just"/>
            <a:r>
              <a:rPr lang="en-SG" sz="2000" dirty="0" smtClean="0">
                <a:latin typeface="Arial" pitchFamily="34" charset="0"/>
                <a:cs typeface="Arial" pitchFamily="34" charset="0"/>
              </a:rPr>
              <a:t>Adams talks in detail about classics such as on </a:t>
            </a:r>
            <a:r>
              <a:rPr lang="en-SG" sz="2000" dirty="0" err="1" smtClean="0">
                <a:latin typeface="Arial" pitchFamily="34" charset="0"/>
                <a:cs typeface="Arial" pitchFamily="34" charset="0"/>
              </a:rPr>
              <a:t>Æschylus</a:t>
            </a:r>
            <a:r>
              <a:rPr lang="en-SG" sz="2000" dirty="0" smtClean="0">
                <a:latin typeface="Arial" pitchFamily="34" charset="0"/>
                <a:cs typeface="Arial" pitchFamily="34" charset="0"/>
              </a:rPr>
              <a:t> and Homer, finally concluding, “The Heavens </a:t>
            </a:r>
            <a:r>
              <a:rPr lang="en-SG" sz="2000" dirty="0" err="1" smtClean="0">
                <a:latin typeface="Arial" pitchFamily="34" charset="0"/>
                <a:cs typeface="Arial" pitchFamily="34" charset="0"/>
              </a:rPr>
              <a:t>open’d</a:t>
            </a:r>
            <a:r>
              <a:rPr lang="en-SG" sz="2000" dirty="0" smtClean="0">
                <a:latin typeface="Arial" pitchFamily="34" charset="0"/>
                <a:cs typeface="Arial" pitchFamily="34" charset="0"/>
              </a:rPr>
              <a:t>, and the Deities all seated on their Thrones. This is Sublime! This is poetry!” </a:t>
            </a:r>
          </a:p>
          <a:p>
            <a:pPr algn="just"/>
            <a:r>
              <a:rPr lang="en-SG" sz="2000" dirty="0" smtClean="0">
                <a:latin typeface="Arial" pitchFamily="34" charset="0"/>
                <a:cs typeface="Arial" pitchFamily="34" charset="0"/>
              </a:rPr>
              <a:t>By this time the host is completely convinced that Mr. Adams is a real clergyman. </a:t>
            </a:r>
          </a:p>
          <a:p>
            <a:pPr algn="just"/>
            <a:r>
              <a:rPr lang="en-SG" sz="2000" dirty="0" smtClean="0">
                <a:latin typeface="Arial" pitchFamily="34" charset="0"/>
                <a:cs typeface="Arial" pitchFamily="34" charset="0"/>
              </a:rPr>
              <a:t>Soon both the women that is the hostess and Fanny go off to bed.</a:t>
            </a:r>
          </a:p>
          <a:p>
            <a:pPr algn="just"/>
            <a:r>
              <a:rPr lang="en-SG" sz="2000" dirty="0" smtClean="0">
                <a:latin typeface="Arial" pitchFamily="34" charset="0"/>
                <a:cs typeface="Arial" pitchFamily="34" charset="0"/>
              </a:rPr>
              <a:t>However, the men plan to sit up all night by the fire. In response to a request by the host, Mr. Adams tells the story of Joseph’s life, then asks him tell the story of his own life.</a:t>
            </a:r>
          </a:p>
          <a:p>
            <a:pPr algn="just">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Points of Critical Evaluation </a:t>
            </a:r>
            <a:endParaRPr lang="en-SG" dirty="0"/>
          </a:p>
        </p:txBody>
      </p:sp>
      <p:sp>
        <p:nvSpPr>
          <p:cNvPr id="3" name="Content Placeholder 2"/>
          <p:cNvSpPr>
            <a:spLocks noGrp="1"/>
          </p:cNvSpPr>
          <p:nvPr>
            <p:ph idx="1"/>
          </p:nvPr>
        </p:nvSpPr>
        <p:spPr>
          <a:xfrm>
            <a:off x="0" y="914400"/>
            <a:ext cx="7086600" cy="5486400"/>
          </a:xfrm>
        </p:spPr>
        <p:txBody>
          <a:bodyPr>
            <a:noAutofit/>
          </a:bodyPr>
          <a:lstStyle/>
          <a:p>
            <a:pPr algn="just">
              <a:buNone/>
            </a:pPr>
            <a:r>
              <a:rPr lang="en-SG" sz="2000" b="1" dirty="0" smtClean="0">
                <a:solidFill>
                  <a:srgbClr val="FF0000"/>
                </a:solidFill>
                <a:latin typeface="Arial" pitchFamily="34" charset="0"/>
                <a:cs typeface="Arial" pitchFamily="34" charset="0"/>
              </a:rPr>
              <a:t>Art of characterization: A comparison of Adams and Joseph</a:t>
            </a:r>
          </a:p>
          <a:p>
            <a:pPr algn="just">
              <a:buNone/>
            </a:pPr>
            <a:r>
              <a:rPr lang="en-SG" sz="2000" dirty="0" smtClean="0">
                <a:latin typeface="Arial" pitchFamily="34" charset="0"/>
                <a:cs typeface="Arial" pitchFamily="34" charset="0"/>
              </a:rPr>
              <a:t>This chapter both increases our understanding of Adams and Joseph’s characters. It also introduces us to Mr. Wilson, whose account of his own life contains many of the major themes of the book. </a:t>
            </a:r>
          </a:p>
          <a:p>
            <a:pPr algn="just"/>
            <a:r>
              <a:rPr lang="en-SG" sz="2000" dirty="0" smtClean="0">
                <a:latin typeface="Arial" pitchFamily="34" charset="0"/>
                <a:cs typeface="Arial" pitchFamily="34" charset="0"/>
              </a:rPr>
              <a:t>Adams simplicity and his comic actions together throw light on his comically superstitious but brave response towards the “evil spirits”.</a:t>
            </a:r>
          </a:p>
          <a:p>
            <a:pPr algn="just"/>
            <a:r>
              <a:rPr lang="en-SG" sz="2000" dirty="0" smtClean="0">
                <a:latin typeface="Arial" pitchFamily="34" charset="0"/>
                <a:cs typeface="Arial" pitchFamily="34" charset="0"/>
              </a:rPr>
              <a:t>Without fully understanding what is confronting him in the night, he advances to the attack anyway. </a:t>
            </a:r>
          </a:p>
          <a:p>
            <a:pPr algn="just"/>
            <a:r>
              <a:rPr lang="en-SG" sz="2000" dirty="0" smtClean="0">
                <a:latin typeface="Arial" pitchFamily="34" charset="0"/>
                <a:cs typeface="Arial" pitchFamily="34" charset="0"/>
              </a:rPr>
              <a:t>Joseph in contrast to Adams is more mature in his behaviour.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p:spPr>
        <p:txBody>
          <a:bodyPr>
            <a:noAutofit/>
          </a:bodyPr>
          <a:lstStyle/>
          <a:p>
            <a:r>
              <a:rPr lang="en-US" sz="2400" dirty="0" smtClean="0"/>
              <a:t>Cont…    </a:t>
            </a:r>
            <a:r>
              <a:rPr lang="en-SG" sz="2400" b="1" dirty="0" smtClean="0">
                <a:solidFill>
                  <a:srgbClr val="FF0000"/>
                </a:solidFill>
                <a:latin typeface="Arial" pitchFamily="34" charset="0"/>
                <a:cs typeface="Arial" pitchFamily="34" charset="0"/>
              </a:rPr>
              <a:t>Art of characterization: A comparison of Adams and Joseph</a:t>
            </a:r>
            <a:endParaRPr lang="en-SG" sz="2400" dirty="0"/>
          </a:p>
        </p:txBody>
      </p:sp>
      <p:sp>
        <p:nvSpPr>
          <p:cNvPr id="3" name="Content Placeholder 2"/>
          <p:cNvSpPr>
            <a:spLocks noGrp="1"/>
          </p:cNvSpPr>
          <p:nvPr>
            <p:ph idx="1"/>
          </p:nvPr>
        </p:nvSpPr>
        <p:spPr>
          <a:xfrm>
            <a:off x="0" y="990600"/>
            <a:ext cx="7010400" cy="5867400"/>
          </a:xfrm>
        </p:spPr>
        <p:txBody>
          <a:bodyPr>
            <a:normAutofit fontScale="62500" lnSpcReduction="20000"/>
          </a:bodyPr>
          <a:lstStyle/>
          <a:p>
            <a:pPr algn="just"/>
            <a:r>
              <a:rPr lang="en-SG" dirty="0" smtClean="0">
                <a:latin typeface="Arial" pitchFamily="34" charset="0"/>
                <a:cs typeface="Arial" pitchFamily="34" charset="0"/>
              </a:rPr>
              <a:t>Contrary to the immediate, sincere, but mistaken responses of Adams we notice that Joseph has a more pragmatic and calculated response. </a:t>
            </a:r>
          </a:p>
          <a:p>
            <a:pPr algn="just"/>
            <a:r>
              <a:rPr lang="en-SG" dirty="0" smtClean="0">
                <a:latin typeface="Arial" pitchFamily="34" charset="0"/>
                <a:cs typeface="Arial" pitchFamily="34" charset="0"/>
              </a:rPr>
              <a:t>A penknife no matter how small is more practical than a prayer and retreat is safer than attack as Joseph suggested and also opted for. </a:t>
            </a:r>
          </a:p>
          <a:p>
            <a:pPr algn="just"/>
            <a:r>
              <a:rPr lang="en-SG" dirty="0" smtClean="0">
                <a:latin typeface="Arial" pitchFamily="34" charset="0"/>
                <a:cs typeface="Arial" pitchFamily="34" charset="0"/>
              </a:rPr>
              <a:t>Adams falls head over heels down a hill, while Joseph walks down it firmly and safely.</a:t>
            </a:r>
          </a:p>
          <a:p>
            <a:pPr algn="just"/>
            <a:r>
              <a:rPr lang="en-SG" dirty="0" smtClean="0">
                <a:latin typeface="Arial" pitchFamily="34" charset="0"/>
                <a:cs typeface="Arial" pitchFamily="34" charset="0"/>
              </a:rPr>
              <a:t>Adams would swim across a river while Joseph quietly suggests walking farther along to a bridge. This show more pragmatic and mature approach on the part of Joseph.</a:t>
            </a:r>
          </a:p>
          <a:p>
            <a:pPr algn="just"/>
            <a:r>
              <a:rPr lang="en-SG" dirty="0" smtClean="0">
                <a:latin typeface="Arial" pitchFamily="34" charset="0"/>
                <a:cs typeface="Arial" pitchFamily="34" charset="0"/>
              </a:rPr>
              <a:t>However, this low comedy on the part of Adams is balanced by Fielding very masterly when he presents Adams' sensitive and inspired discussion of Homer's work</a:t>
            </a:r>
            <a:r>
              <a:rPr lang="en-SG" i="1" dirty="0" smtClean="0">
                <a:latin typeface="Arial" pitchFamily="34" charset="0"/>
                <a:cs typeface="Arial" pitchFamily="34" charset="0"/>
              </a:rPr>
              <a:t>. </a:t>
            </a:r>
            <a:r>
              <a:rPr lang="en-SG" dirty="0" smtClean="0">
                <a:latin typeface="Arial" pitchFamily="34" charset="0"/>
                <a:cs typeface="Arial" pitchFamily="34" charset="0"/>
              </a:rPr>
              <a:t>His profound appreciation of Homer’s work is pertinent to the novel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itself.</a:t>
            </a:r>
          </a:p>
          <a:p>
            <a:pPr algn="just"/>
            <a:r>
              <a:rPr lang="en-US" dirty="0" smtClean="0">
                <a:latin typeface="Arial" pitchFamily="34" charset="0"/>
                <a:cs typeface="Arial" pitchFamily="34" charset="0"/>
              </a:rPr>
              <a:t>Overall this discussion on classics sheds light on the scholarly and serious aspects of the personality of Adams.</a:t>
            </a:r>
            <a:endParaRPr lang="en-SG"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Points of Critical Evaluation </a:t>
            </a:r>
            <a:endParaRPr lang="en-SG" dirty="0"/>
          </a:p>
        </p:txBody>
      </p:sp>
      <p:sp>
        <p:nvSpPr>
          <p:cNvPr id="3" name="Content Placeholder 2"/>
          <p:cNvSpPr>
            <a:spLocks noGrp="1"/>
          </p:cNvSpPr>
          <p:nvPr>
            <p:ph idx="1"/>
          </p:nvPr>
        </p:nvSpPr>
        <p:spPr>
          <a:xfrm>
            <a:off x="0" y="914400"/>
            <a:ext cx="7391400" cy="5943600"/>
          </a:xfrm>
        </p:spPr>
        <p:txBody>
          <a:bodyPr>
            <a:normAutofit/>
          </a:bodyPr>
          <a:lstStyle/>
          <a:p>
            <a:pPr algn="just"/>
            <a:r>
              <a:rPr lang="en-SG" sz="2400" dirty="0" smtClean="0">
                <a:latin typeface="Arial" pitchFamily="34" charset="0"/>
                <a:cs typeface="Arial" pitchFamily="34" charset="0"/>
              </a:rPr>
              <a:t>Mr. Wilson is introduced into the narrative as was Fanny, but already his character is filling out some of the main themes of the book.</a:t>
            </a:r>
          </a:p>
          <a:p>
            <a:pPr algn="just"/>
            <a:r>
              <a:rPr lang="en-SG" sz="2400" dirty="0" smtClean="0">
                <a:latin typeface="Arial" pitchFamily="34" charset="0"/>
                <a:cs typeface="Arial" pitchFamily="34" charset="0"/>
              </a:rPr>
              <a:t>We are introduced to him as a "plain kind of man" whose instincts are warm toward the travellers, but who has brains enough to make sure of the facts that lie beneath their appearance. </a:t>
            </a:r>
          </a:p>
          <a:p>
            <a:pPr algn="just"/>
            <a:r>
              <a:rPr lang="en-SG" sz="2400" dirty="0" smtClean="0">
                <a:latin typeface="Arial" pitchFamily="34" charset="0"/>
                <a:cs typeface="Arial" pitchFamily="34" charset="0"/>
              </a:rPr>
              <a:t>We can compare his generosity and sincerity to the charity of Adams.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3</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In which the gentleman relates the history of his life.</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3, Chapter 3</a:t>
            </a:r>
            <a:endParaRPr lang="en-SG" dirty="0"/>
          </a:p>
        </p:txBody>
      </p:sp>
      <p:sp>
        <p:nvSpPr>
          <p:cNvPr id="3" name="Content Placeholder 2"/>
          <p:cNvSpPr>
            <a:spLocks noGrp="1"/>
          </p:cNvSpPr>
          <p:nvPr>
            <p:ph idx="1"/>
          </p:nvPr>
        </p:nvSpPr>
        <p:spPr>
          <a:xfrm>
            <a:off x="0" y="990600"/>
            <a:ext cx="7010400" cy="5135563"/>
          </a:xfrm>
        </p:spPr>
        <p:txBody>
          <a:bodyPr>
            <a:noAutofit/>
          </a:bodyPr>
          <a:lstStyle/>
          <a:p>
            <a:pPr algn="just"/>
            <a:r>
              <a:rPr lang="en-SG" sz="2000" dirty="0" smtClean="0">
                <a:latin typeface="Arial" pitchFamily="34" charset="0"/>
                <a:cs typeface="Arial" pitchFamily="34" charset="0"/>
              </a:rPr>
              <a:t>Wilson relates his history. </a:t>
            </a:r>
          </a:p>
          <a:p>
            <a:pPr algn="just"/>
            <a:r>
              <a:rPr lang="en-SG" sz="2000" dirty="0" smtClean="0">
                <a:latin typeface="Arial" pitchFamily="34" charset="0"/>
                <a:cs typeface="Arial" pitchFamily="34" charset="0"/>
              </a:rPr>
              <a:t>His father died when Wilson was only sixteen, and claiming his modest inheritance prematurely, Wilson left for London. </a:t>
            </a:r>
          </a:p>
          <a:p>
            <a:pPr algn="just"/>
            <a:r>
              <a:rPr lang="en-SG" sz="2000" dirty="0" smtClean="0">
                <a:latin typeface="Arial" pitchFamily="34" charset="0"/>
                <a:cs typeface="Arial" pitchFamily="34" charset="0"/>
              </a:rPr>
              <a:t>He set out to be a "fine gentleman" and is soon indulging in all the surface vanities related to this kind of life.</a:t>
            </a:r>
          </a:p>
          <a:p>
            <a:pPr algn="just"/>
            <a:endParaRPr lang="en-SG" sz="2000" dirty="0" smtClean="0">
              <a:latin typeface="Arial" pitchFamily="34" charset="0"/>
              <a:cs typeface="Arial" pitchFamily="34" charset="0"/>
            </a:endParaRPr>
          </a:p>
          <a:p>
            <a:pPr algn="just"/>
            <a:r>
              <a:rPr lang="en-SG" sz="2000" dirty="0" smtClean="0">
                <a:latin typeface="Arial" pitchFamily="34" charset="0"/>
                <a:cs typeface="Arial" pitchFamily="34" charset="0"/>
              </a:rPr>
              <a:t>(Let us read a few parts of the relevant text from this chapter)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Chapter3: Text about Wilson’s Story</a:t>
            </a:r>
            <a:endParaRPr lang="en-SG" dirty="0"/>
          </a:p>
        </p:txBody>
      </p:sp>
      <p:sp>
        <p:nvSpPr>
          <p:cNvPr id="3" name="Content Placeholder 2"/>
          <p:cNvSpPr>
            <a:spLocks noGrp="1"/>
          </p:cNvSpPr>
          <p:nvPr>
            <p:ph idx="1"/>
          </p:nvPr>
        </p:nvSpPr>
        <p:spPr>
          <a:xfrm>
            <a:off x="0" y="1219200"/>
            <a:ext cx="8839200" cy="2743200"/>
          </a:xfrm>
        </p:spPr>
        <p:txBody>
          <a:bodyPr>
            <a:normAutofit fontScale="62500" lnSpcReduction="20000"/>
          </a:bodyPr>
          <a:lstStyle/>
          <a:p>
            <a:pPr algn="just">
              <a:buNone/>
            </a:pPr>
            <a:r>
              <a:rPr lang="en-SG" b="1" dirty="0" smtClean="0">
                <a:solidFill>
                  <a:srgbClr val="FF0000"/>
                </a:solidFill>
                <a:latin typeface="Arial" pitchFamily="34" charset="0"/>
                <a:cs typeface="Arial" pitchFamily="34" charset="0"/>
              </a:rPr>
              <a:t>TEXT:</a:t>
            </a:r>
          </a:p>
          <a:p>
            <a:pPr algn="just"/>
            <a:r>
              <a:rPr lang="en-SG" dirty="0" smtClean="0">
                <a:latin typeface="Arial" pitchFamily="34" charset="0"/>
                <a:cs typeface="Arial" pitchFamily="34" charset="0"/>
              </a:rPr>
              <a:t>The character I was ambitious of attaining was that of a fine gentleman; the first requisites to which I apprehended were to be supplied by a </a:t>
            </a:r>
            <a:r>
              <a:rPr lang="en-SG" dirty="0" err="1" smtClean="0">
                <a:latin typeface="Arial" pitchFamily="34" charset="0"/>
                <a:cs typeface="Arial" pitchFamily="34" charset="0"/>
              </a:rPr>
              <a:t>taylor</a:t>
            </a:r>
            <a:r>
              <a:rPr lang="en-SG" dirty="0" smtClean="0">
                <a:latin typeface="Arial" pitchFamily="34" charset="0"/>
                <a:cs typeface="Arial" pitchFamily="34" charset="0"/>
              </a:rPr>
              <a:t>, a periwig-maker, and some few more tradesmen, who deal in furnishing out the human body. Notwithstanding the lowness of my purse, I found credit with them more easily than I expected, and was soon equipped to my wish. This I own then agreeably </a:t>
            </a:r>
            <a:r>
              <a:rPr lang="en-SG" dirty="0" err="1" smtClean="0">
                <a:latin typeface="Arial" pitchFamily="34" charset="0"/>
                <a:cs typeface="Arial" pitchFamily="34" charset="0"/>
              </a:rPr>
              <a:t>surprized</a:t>
            </a:r>
            <a:r>
              <a:rPr lang="en-SG" dirty="0" smtClean="0">
                <a:latin typeface="Arial" pitchFamily="34" charset="0"/>
                <a:cs typeface="Arial" pitchFamily="34" charset="0"/>
              </a:rPr>
              <a:t> me; but I have since learned that it is a maxim among many tradesmen at the polite end of the town to deal as largely as they can, reckon as high as they can, and arrest as soon as they can.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smtClean="0"/>
              <a:t>Cont… Chapter3: Text about Wilson’s Story</a:t>
            </a:r>
            <a:endParaRPr lang="en-SG" sz="3200" b="1" dirty="0"/>
          </a:p>
        </p:txBody>
      </p:sp>
      <p:sp>
        <p:nvSpPr>
          <p:cNvPr id="3" name="Content Placeholder 2"/>
          <p:cNvSpPr>
            <a:spLocks noGrp="1"/>
          </p:cNvSpPr>
          <p:nvPr>
            <p:ph idx="1"/>
          </p:nvPr>
        </p:nvSpPr>
        <p:spPr>
          <a:xfrm>
            <a:off x="457200" y="1066801"/>
            <a:ext cx="8229600" cy="2514600"/>
          </a:xfrm>
        </p:spPr>
        <p:txBody>
          <a:bodyPr>
            <a:normAutofit fontScale="92500" lnSpcReduction="20000"/>
          </a:bodyPr>
          <a:lstStyle/>
          <a:p>
            <a:pPr>
              <a:buNone/>
            </a:pPr>
            <a:r>
              <a:rPr lang="en-SG" b="1" dirty="0" smtClean="0">
                <a:solidFill>
                  <a:srgbClr val="FF0000"/>
                </a:solidFill>
                <a:latin typeface="Arial" pitchFamily="34" charset="0"/>
                <a:cs typeface="Arial" pitchFamily="34" charset="0"/>
              </a:rPr>
              <a:t>TEXT:</a:t>
            </a:r>
          </a:p>
          <a:p>
            <a:pPr>
              <a:buNone/>
            </a:pPr>
            <a:r>
              <a:rPr lang="en-SG" dirty="0" smtClean="0"/>
              <a:t>	The next qualifications, namely, dancing, fencing, riding the great horse, and music, came into my head: but, as they required expense and time, I comforted myself, with regard to dancing, that I had learned a little in my youth......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Cont … Chapter3: Text about Wilson’s Story</a:t>
            </a:r>
            <a:endParaRPr lang="en-SG" sz="3200" dirty="0"/>
          </a:p>
        </p:txBody>
      </p:sp>
      <p:sp>
        <p:nvSpPr>
          <p:cNvPr id="3" name="Content Placeholder 2"/>
          <p:cNvSpPr>
            <a:spLocks noGrp="1"/>
          </p:cNvSpPr>
          <p:nvPr>
            <p:ph idx="1"/>
          </p:nvPr>
        </p:nvSpPr>
        <p:spPr>
          <a:xfrm>
            <a:off x="0" y="1066800"/>
            <a:ext cx="7010400" cy="5059363"/>
          </a:xfrm>
        </p:spPr>
        <p:txBody>
          <a:bodyPr>
            <a:noAutofit/>
          </a:bodyPr>
          <a:lstStyle/>
          <a:p>
            <a:pPr algn="just">
              <a:buNone/>
            </a:pPr>
            <a:r>
              <a:rPr lang="en-SG" sz="2400" b="1" dirty="0" smtClean="0">
                <a:solidFill>
                  <a:srgbClr val="FF0000"/>
                </a:solidFill>
                <a:latin typeface="Arial" pitchFamily="34" charset="0"/>
                <a:cs typeface="Arial" pitchFamily="34" charset="0"/>
              </a:rPr>
              <a:t>TEXT:</a:t>
            </a:r>
          </a:p>
          <a:p>
            <a:pPr algn="just">
              <a:buNone/>
            </a:pPr>
            <a:r>
              <a:rPr lang="en-SG" sz="2400" dirty="0" smtClean="0">
                <a:latin typeface="Arial" pitchFamily="34" charset="0"/>
                <a:cs typeface="Arial" pitchFamily="34" charset="0"/>
              </a:rPr>
              <a:t>	Sir, said the gentleman, I ask your pardon. Well, sir, in this course of life I continued full three years.—“What course of life?” answered Adams; “I do not remember you have </a:t>
            </a:r>
            <a:r>
              <a:rPr lang="en-SG" sz="2400" dirty="0" err="1" smtClean="0">
                <a:latin typeface="Arial" pitchFamily="34" charset="0"/>
                <a:cs typeface="Arial" pitchFamily="34" charset="0"/>
              </a:rPr>
              <a:t>mentionedany</a:t>
            </a:r>
            <a:r>
              <a:rPr lang="en-SG" sz="2400" dirty="0" smtClean="0">
                <a:latin typeface="Arial" pitchFamily="34" charset="0"/>
                <a:cs typeface="Arial" pitchFamily="34" charset="0"/>
              </a:rPr>
              <a:t>.”—Your remark is just, said the gentleman, smiling; I should rather have said, in this course of doing nothing. I remember some time afterwards I wrote the journal of one day, which would serve, I believe, as well for any other during the whole time. I will endeavour to repeat it to you. In the morning I arose, took my great stick, and walked out in my green frock, with my hair in papers (a groan from Adams), and sauntered about till ten. </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Cont… Chapter3: Text about Wilson’s Story</a:t>
            </a:r>
            <a:endParaRPr lang="en-SG" sz="3200" dirty="0"/>
          </a:p>
        </p:txBody>
      </p:sp>
      <p:sp>
        <p:nvSpPr>
          <p:cNvPr id="3" name="Content Placeholder 2"/>
          <p:cNvSpPr>
            <a:spLocks noGrp="1"/>
          </p:cNvSpPr>
          <p:nvPr>
            <p:ph idx="1"/>
          </p:nvPr>
        </p:nvSpPr>
        <p:spPr>
          <a:xfrm>
            <a:off x="228600" y="838200"/>
            <a:ext cx="7086600" cy="5638800"/>
          </a:xfrm>
        </p:spPr>
        <p:txBody>
          <a:bodyPr>
            <a:normAutofit fontScale="62500" lnSpcReduction="20000"/>
          </a:bodyPr>
          <a:lstStyle/>
          <a:p>
            <a:pPr algn="just">
              <a:buNone/>
            </a:pPr>
            <a:r>
              <a:rPr lang="en-SG" dirty="0" smtClean="0"/>
              <a:t>	</a:t>
            </a:r>
            <a:r>
              <a:rPr lang="en-SG" b="1" dirty="0" smtClean="0">
                <a:solidFill>
                  <a:srgbClr val="FF0000"/>
                </a:solidFill>
                <a:latin typeface="Arial" pitchFamily="34" charset="0"/>
                <a:cs typeface="Arial" pitchFamily="34" charset="0"/>
              </a:rPr>
              <a:t>TEXT:</a:t>
            </a:r>
          </a:p>
          <a:p>
            <a:pPr algn="just">
              <a:buNone/>
            </a:pPr>
            <a:r>
              <a:rPr lang="en-SG" dirty="0" smtClean="0"/>
              <a:t>	Went to the auction; told lady —— she had a dirty face; laughed heartily at some </a:t>
            </a:r>
            <a:r>
              <a:rPr lang="en-SG" dirty="0" smtClean="0">
                <a:latin typeface="Arial" pitchFamily="34" charset="0"/>
                <a:cs typeface="Arial" pitchFamily="34" charset="0"/>
              </a:rPr>
              <a:t>thing captain —— said, I can’t remember what, for I did not very well hear it; whispered lord ——; bowed to the duke of ——; and was going to bid for a snuff-box, but did not, for fear I should have had it.</a:t>
            </a:r>
          </a:p>
          <a:p>
            <a:pPr algn="just">
              <a:buNone/>
            </a:pPr>
            <a:r>
              <a:rPr lang="en-SG" dirty="0" smtClean="0">
                <a:latin typeface="Arial" pitchFamily="34" charset="0"/>
                <a:cs typeface="Arial" pitchFamily="34" charset="0"/>
              </a:rPr>
              <a:t>	From 2 to 4, </a:t>
            </a:r>
            <a:r>
              <a:rPr lang="en-SG" dirty="0" err="1" smtClean="0">
                <a:latin typeface="Arial" pitchFamily="34" charset="0"/>
                <a:cs typeface="Arial" pitchFamily="34" charset="0"/>
              </a:rPr>
              <a:t>drest</a:t>
            </a:r>
            <a:r>
              <a:rPr lang="en-SG" dirty="0" smtClean="0">
                <a:latin typeface="Arial" pitchFamily="34" charset="0"/>
                <a:cs typeface="Arial" pitchFamily="34" charset="0"/>
              </a:rPr>
              <a:t> myself.  </a:t>
            </a:r>
            <a:r>
              <a:rPr lang="en-SG" i="1" dirty="0" smtClean="0">
                <a:latin typeface="Arial" pitchFamily="34" charset="0"/>
                <a:cs typeface="Arial" pitchFamily="34" charset="0"/>
              </a:rPr>
              <a:t>A groan.</a:t>
            </a:r>
          </a:p>
          <a:p>
            <a:pPr algn="just">
              <a:buNone/>
            </a:pPr>
            <a:r>
              <a:rPr lang="en-SG" dirty="0" smtClean="0">
                <a:latin typeface="Arial" pitchFamily="34" charset="0"/>
                <a:cs typeface="Arial" pitchFamily="34" charset="0"/>
              </a:rPr>
              <a:t>	4 to 6, dined. </a:t>
            </a:r>
            <a:r>
              <a:rPr lang="en-SG" i="1" dirty="0" smtClean="0">
                <a:latin typeface="Arial" pitchFamily="34" charset="0"/>
                <a:cs typeface="Arial" pitchFamily="34" charset="0"/>
              </a:rPr>
              <a:t>A groan.</a:t>
            </a:r>
          </a:p>
          <a:p>
            <a:pPr algn="just">
              <a:buNone/>
            </a:pPr>
            <a:r>
              <a:rPr lang="en-SG" dirty="0" smtClean="0">
                <a:latin typeface="Arial" pitchFamily="34" charset="0"/>
                <a:cs typeface="Arial" pitchFamily="34" charset="0"/>
              </a:rPr>
              <a:t>	6 to 8, coffee-house.</a:t>
            </a:r>
          </a:p>
          <a:p>
            <a:pPr algn="just">
              <a:buNone/>
            </a:pPr>
            <a:r>
              <a:rPr lang="en-SG" dirty="0" smtClean="0">
                <a:latin typeface="Arial" pitchFamily="34" charset="0"/>
                <a:cs typeface="Arial" pitchFamily="34" charset="0"/>
              </a:rPr>
              <a:t>	8 to 9, Drury-lane playhouse.</a:t>
            </a:r>
          </a:p>
          <a:p>
            <a:pPr algn="just">
              <a:buNone/>
            </a:pPr>
            <a:r>
              <a:rPr lang="en-SG" dirty="0" smtClean="0">
                <a:latin typeface="Arial" pitchFamily="34" charset="0"/>
                <a:cs typeface="Arial" pitchFamily="34" charset="0"/>
              </a:rPr>
              <a:t>	9 to 10, Lincoln’s Inn Fields.</a:t>
            </a:r>
          </a:p>
          <a:p>
            <a:pPr algn="just">
              <a:buNone/>
            </a:pPr>
            <a:r>
              <a:rPr lang="en-SG" dirty="0" smtClean="0">
                <a:latin typeface="Arial" pitchFamily="34" charset="0"/>
                <a:cs typeface="Arial" pitchFamily="34" charset="0"/>
              </a:rPr>
              <a:t>	10 to 12, Drawing-room.  </a:t>
            </a:r>
            <a:r>
              <a:rPr lang="en-SG" i="1" dirty="0" smtClean="0">
                <a:latin typeface="Arial" pitchFamily="34" charset="0"/>
                <a:cs typeface="Arial" pitchFamily="34" charset="0"/>
              </a:rPr>
              <a:t>A great groan. </a:t>
            </a:r>
          </a:p>
          <a:p>
            <a:pPr algn="just">
              <a:buNone/>
            </a:pPr>
            <a:r>
              <a:rPr lang="en-SG" dirty="0" smtClean="0">
                <a:latin typeface="Arial" pitchFamily="34" charset="0"/>
                <a:cs typeface="Arial" pitchFamily="34" charset="0"/>
              </a:rPr>
              <a:t>	At all which places nothing happened worth remark. At which Adams said, with some vehemence, “Sir, this is below the life of an animal, hardly above vegetation: and I am </a:t>
            </a:r>
            <a:r>
              <a:rPr lang="en-SG" dirty="0" err="1" smtClean="0">
                <a:latin typeface="Arial" pitchFamily="34" charset="0"/>
                <a:cs typeface="Arial" pitchFamily="34" charset="0"/>
              </a:rPr>
              <a:t>surprized</a:t>
            </a:r>
            <a:r>
              <a:rPr lang="en-SG" dirty="0" smtClean="0">
                <a:latin typeface="Arial" pitchFamily="34" charset="0"/>
                <a:cs typeface="Arial" pitchFamily="34" charset="0"/>
              </a:rPr>
              <a:t> what could lead a man of your sense into it.” What leads us into more follies than you imagine, doctor, answered the gentleman—vanity</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  Summary points of Chapter 3</a:t>
            </a:r>
            <a:endParaRPr lang="en-SG" dirty="0"/>
          </a:p>
        </p:txBody>
      </p:sp>
      <p:sp>
        <p:nvSpPr>
          <p:cNvPr id="3" name="Content Placeholder 2"/>
          <p:cNvSpPr>
            <a:spLocks noGrp="1"/>
          </p:cNvSpPr>
          <p:nvPr>
            <p:ph idx="1"/>
          </p:nvPr>
        </p:nvSpPr>
        <p:spPr>
          <a:xfrm>
            <a:off x="457200" y="990600"/>
            <a:ext cx="6781800" cy="5135563"/>
          </a:xfrm>
        </p:spPr>
        <p:txBody>
          <a:bodyPr>
            <a:noAutofit/>
          </a:bodyPr>
          <a:lstStyle/>
          <a:p>
            <a:pPr algn="just"/>
            <a:r>
              <a:rPr lang="en-SG" sz="2000" dirty="0" smtClean="0">
                <a:latin typeface="Arial" pitchFamily="34" charset="0"/>
                <a:cs typeface="Arial" pitchFamily="34" charset="0"/>
              </a:rPr>
              <a:t>Gamesters finished off Wilson's fortune and haunted by debts, he turned to play-writing, but was met by coldness from his friends, refusals from patrons, and a very negative attitude from the </a:t>
            </a:r>
            <a:r>
              <a:rPr lang="en-SG" sz="2000" dirty="0" err="1" smtClean="0">
                <a:latin typeface="Arial" pitchFamily="34" charset="0"/>
                <a:cs typeface="Arial" pitchFamily="34" charset="0"/>
              </a:rPr>
              <a:t>theater</a:t>
            </a:r>
            <a:r>
              <a:rPr lang="en-SG" sz="2000" dirty="0" smtClean="0">
                <a:latin typeface="Arial" pitchFamily="34" charset="0"/>
                <a:cs typeface="Arial" pitchFamily="34" charset="0"/>
              </a:rPr>
              <a:t> managers. </a:t>
            </a:r>
          </a:p>
          <a:p>
            <a:pPr algn="just"/>
            <a:r>
              <a:rPr lang="en-SG" sz="2000" dirty="0" smtClean="0">
                <a:latin typeface="Arial" pitchFamily="34" charset="0"/>
                <a:cs typeface="Arial" pitchFamily="34" charset="0"/>
              </a:rPr>
              <a:t>Distressed by all the situation, finally Wilson bought a lottery ticket with some savings from doing translations, but although the ticket won a prize of £3,000 it did nothing to relieve Wilson from his ill-health as well as being arrested for unpaid bills because under the pressure of circumstances he had earlier sold the ticket for bread.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Summary points of Chapter 3</a:t>
            </a:r>
            <a:endParaRPr lang="en-SG" dirty="0"/>
          </a:p>
        </p:txBody>
      </p:sp>
      <p:sp>
        <p:nvSpPr>
          <p:cNvPr id="3" name="Content Placeholder 2"/>
          <p:cNvSpPr>
            <a:spLocks noGrp="1"/>
          </p:cNvSpPr>
          <p:nvPr>
            <p:ph idx="1"/>
          </p:nvPr>
        </p:nvSpPr>
        <p:spPr>
          <a:xfrm>
            <a:off x="0" y="838200"/>
            <a:ext cx="7467600" cy="5287963"/>
          </a:xfrm>
        </p:spPr>
        <p:txBody>
          <a:bodyPr>
            <a:noAutofit/>
          </a:bodyPr>
          <a:lstStyle/>
          <a:p>
            <a:pPr algn="just"/>
            <a:r>
              <a:rPr lang="en-SG" sz="2000" dirty="0" smtClean="0">
                <a:latin typeface="Arial" pitchFamily="34" charset="0"/>
                <a:cs typeface="Arial" pitchFamily="34" charset="0"/>
              </a:rPr>
              <a:t>Now Wilson was in prison and had abandoned all hope when he received a most sympathetic letter, enclosing £200, from the daughter and heiress of the man — now deceased — to whom he had sold the lottery ticket. </a:t>
            </a:r>
          </a:p>
          <a:p>
            <a:pPr algn="just"/>
            <a:r>
              <a:rPr lang="en-SG" sz="2000" dirty="0" smtClean="0">
                <a:latin typeface="Arial" pitchFamily="34" charset="0"/>
                <a:cs typeface="Arial" pitchFamily="34" charset="0"/>
              </a:rPr>
              <a:t>It had been since long that Wilson had  passion for this lady. </a:t>
            </a:r>
          </a:p>
          <a:p>
            <a:pPr algn="just"/>
            <a:r>
              <a:rPr lang="en-SG" sz="2000" dirty="0" smtClean="0">
                <a:latin typeface="Arial" pitchFamily="34" charset="0"/>
                <a:cs typeface="Arial" pitchFamily="34" charset="0"/>
              </a:rPr>
              <a:t>Anyhow, soon they were married. But, Wilson was too honest in his management of her father's wine trade to make any profit. </a:t>
            </a:r>
          </a:p>
          <a:p>
            <a:pPr algn="just"/>
            <a:r>
              <a:rPr lang="en-SG" sz="2000" dirty="0" smtClean="0">
                <a:latin typeface="Arial" pitchFamily="34" charset="0"/>
                <a:cs typeface="Arial" pitchFamily="34" charset="0"/>
              </a:rPr>
              <a:t>He had learnt lessons about life; and had understood the harms of vanity. Now he had retired to the kind of life and home presently  he was living in. </a:t>
            </a:r>
          </a:p>
          <a:p>
            <a:pPr algn="just"/>
            <a:r>
              <a:rPr lang="en-SG" sz="2000" dirty="0" smtClean="0">
                <a:latin typeface="Arial" pitchFamily="34" charset="0"/>
                <a:cs typeface="Arial" pitchFamily="34" charset="0"/>
              </a:rPr>
              <a:t>However, this happiness of Mr. Wilson is not a perfect state as no happiness is unalloyed. Mr. Wilson finishes his life history by relating the loss of his eldest son, stolen many years ago from his door by gypsies.</a:t>
            </a:r>
          </a:p>
          <a:p>
            <a:pPr algn="just">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solidFill>
                  <a:srgbClr val="FF0000"/>
                </a:solidFill>
              </a:rPr>
              <a:t>Points of Critical Evaluation: Use of Digressions</a:t>
            </a:r>
            <a:endParaRPr lang="en-SG" sz="3200" dirty="0">
              <a:solidFill>
                <a:srgbClr val="FF0000"/>
              </a:solidFill>
            </a:endParaRPr>
          </a:p>
        </p:txBody>
      </p:sp>
      <p:sp>
        <p:nvSpPr>
          <p:cNvPr id="3" name="Content Placeholder 2"/>
          <p:cNvSpPr>
            <a:spLocks noGrp="1"/>
          </p:cNvSpPr>
          <p:nvPr>
            <p:ph idx="1"/>
          </p:nvPr>
        </p:nvSpPr>
        <p:spPr>
          <a:xfrm>
            <a:off x="0" y="990600"/>
            <a:ext cx="7162800" cy="5867400"/>
          </a:xfrm>
        </p:spPr>
        <p:txBody>
          <a:bodyPr>
            <a:noAutofit/>
          </a:bodyPr>
          <a:lstStyle/>
          <a:p>
            <a:pPr algn="just"/>
            <a:r>
              <a:rPr lang="en-SG" sz="2000" dirty="0" smtClean="0">
                <a:latin typeface="Arial" pitchFamily="34" charset="0"/>
                <a:cs typeface="Arial" pitchFamily="34" charset="0"/>
              </a:rPr>
              <a:t>Although the history or life story of Wilson is complete in itself and contains a gallery of characters who do not play any other part in </a:t>
            </a:r>
            <a:r>
              <a:rPr lang="en-SG" sz="2000" i="1" dirty="0" smtClean="0">
                <a:latin typeface="Arial" pitchFamily="34" charset="0"/>
                <a:cs typeface="Arial" pitchFamily="34" charset="0"/>
              </a:rPr>
              <a:t>Joseph Andrews</a:t>
            </a:r>
            <a:r>
              <a:rPr lang="en-SG" sz="2000" dirty="0" smtClean="0">
                <a:latin typeface="Arial" pitchFamily="34" charset="0"/>
                <a:cs typeface="Arial" pitchFamily="34" charset="0"/>
              </a:rPr>
              <a:t>, it has a great purpose to serve. </a:t>
            </a:r>
          </a:p>
          <a:p>
            <a:pPr algn="just"/>
            <a:r>
              <a:rPr lang="en-SG" sz="2000" dirty="0" smtClean="0">
                <a:latin typeface="Arial" pitchFamily="34" charset="0"/>
                <a:cs typeface="Arial" pitchFamily="34" charset="0"/>
              </a:rPr>
              <a:t>Fielding makes digressions to entertain the reader and to add to the length of his narrative. But, in doing so he never forgets his main purpose. Be it the digression of the story of Leonora that we read earlier, or this story of Wilson these digressions play an important role in contributing towards the central themes of the novel. </a:t>
            </a:r>
          </a:p>
          <a:p>
            <a:pPr algn="just"/>
            <a:endParaRPr lang="en-SG" sz="2000" dirty="0" smtClean="0">
              <a:latin typeface="Arial" pitchFamily="34" charset="0"/>
              <a:cs typeface="Arial" pitchFamily="34" charset="0"/>
            </a:endParaRPr>
          </a:p>
          <a:p>
            <a:pPr algn="just"/>
            <a:r>
              <a:rPr lang="en-SG" sz="2000" dirty="0" smtClean="0">
                <a:latin typeface="Arial" pitchFamily="34" charset="0"/>
                <a:cs typeface="Arial" pitchFamily="34" charset="0"/>
              </a:rPr>
              <a:t>In the Leonora digression, we read of the contrast between affectation, hypocrisy, vanity, and the positivity attached to  true values and charity.</a:t>
            </a:r>
          </a:p>
          <a:p>
            <a:pPr algn="just"/>
            <a:r>
              <a:rPr lang="en-SG" sz="2000" dirty="0" smtClean="0">
                <a:latin typeface="Arial" pitchFamily="34" charset="0"/>
                <a:cs typeface="Arial" pitchFamily="34" charset="0"/>
              </a:rPr>
              <a:t>Now in Wilson’s story again Wilson's early concern was with a tailor and some other” tradesmen, who deal in furnishing out the human body.“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rPr>
              <a:t>Themes of Affectation and Vanity vs. Simplicity</a:t>
            </a:r>
            <a:endParaRPr lang="en-SG" sz="3200" dirty="0">
              <a:solidFill>
                <a:srgbClr val="FF0000"/>
              </a:solidFill>
            </a:endParaRPr>
          </a:p>
        </p:txBody>
      </p:sp>
      <p:sp>
        <p:nvSpPr>
          <p:cNvPr id="3" name="Content Placeholder 2"/>
          <p:cNvSpPr>
            <a:spLocks noGrp="1"/>
          </p:cNvSpPr>
          <p:nvPr>
            <p:ph idx="1"/>
          </p:nvPr>
        </p:nvSpPr>
        <p:spPr>
          <a:xfrm>
            <a:off x="0" y="1600200"/>
            <a:ext cx="6934200" cy="4953000"/>
          </a:xfrm>
        </p:spPr>
        <p:txBody>
          <a:bodyPr>
            <a:noAutofit/>
          </a:bodyPr>
          <a:lstStyle/>
          <a:p>
            <a:pPr algn="just"/>
            <a:r>
              <a:rPr lang="en-SG" sz="2000" dirty="0" smtClean="0">
                <a:latin typeface="Arial" pitchFamily="34" charset="0"/>
                <a:cs typeface="Arial" pitchFamily="34" charset="0"/>
              </a:rPr>
              <a:t>The same affectation and vanity we found at the beginning of the novel, when  we observed in Lady Booby’s context, that in London the same traits of surface values were prevalent. </a:t>
            </a:r>
          </a:p>
          <a:p>
            <a:pPr algn="just"/>
            <a:r>
              <a:rPr lang="en-SG" sz="2000" dirty="0" smtClean="0">
                <a:latin typeface="Arial" pitchFamily="34" charset="0"/>
                <a:cs typeface="Arial" pitchFamily="34" charset="0"/>
              </a:rPr>
              <a:t>Again here in case of Wilson, it is not until Wilson and his wife have retired to the country that they find true happiness.</a:t>
            </a:r>
          </a:p>
          <a:p>
            <a:pPr algn="just"/>
            <a:r>
              <a:rPr lang="en-SG" sz="2000" dirty="0" smtClean="0">
                <a:latin typeface="Arial" pitchFamily="34" charset="0"/>
                <a:cs typeface="Arial" pitchFamily="34" charset="0"/>
              </a:rPr>
              <a:t>This stresses the same themes of Affectation and vanity vs. Simplicity of country-side life</a:t>
            </a:r>
          </a:p>
          <a:p>
            <a:pPr algn="just"/>
            <a:r>
              <a:rPr lang="en-SG" sz="2000" dirty="0" smtClean="0">
                <a:latin typeface="Arial" pitchFamily="34" charset="0"/>
                <a:cs typeface="Arial" pitchFamily="34" charset="0"/>
              </a:rPr>
              <a:t>It is however, interesting to notice that even Adams is no perfect example; however much he may agree with Wilson that "vanity is the worst of passions," his insistence on the surpassing merit of his own sermon against vanity is a delightful irony which neither the reader  nor Mr. Wilson can ignore.</a:t>
            </a:r>
          </a:p>
          <a:p>
            <a:pPr>
              <a:buNone/>
            </a:pPr>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Points of Critical Evaluation</a:t>
            </a:r>
            <a:endParaRPr lang="en-SG" dirty="0"/>
          </a:p>
        </p:txBody>
      </p:sp>
      <p:sp>
        <p:nvSpPr>
          <p:cNvPr id="3" name="Content Placeholder 2"/>
          <p:cNvSpPr>
            <a:spLocks noGrp="1"/>
          </p:cNvSpPr>
          <p:nvPr>
            <p:ph idx="1"/>
          </p:nvPr>
        </p:nvSpPr>
        <p:spPr>
          <a:xfrm>
            <a:off x="0" y="990600"/>
            <a:ext cx="7086600" cy="5867400"/>
          </a:xfrm>
        </p:spPr>
        <p:txBody>
          <a:bodyPr>
            <a:noAutofit/>
          </a:bodyPr>
          <a:lstStyle/>
          <a:p>
            <a:pPr algn="just"/>
            <a:r>
              <a:rPr lang="en-SG" sz="2000" b="1" dirty="0" smtClean="0">
                <a:solidFill>
                  <a:srgbClr val="FF0000"/>
                </a:solidFill>
                <a:latin typeface="Arial" pitchFamily="34" charset="0"/>
                <a:cs typeface="Arial" pitchFamily="34" charset="0"/>
              </a:rPr>
              <a:t>Development of the character of Adams:</a:t>
            </a:r>
          </a:p>
          <a:p>
            <a:pPr algn="just"/>
            <a:r>
              <a:rPr lang="en-SG" sz="2000" dirty="0" smtClean="0">
                <a:latin typeface="Arial" pitchFamily="34" charset="0"/>
                <a:cs typeface="Arial" pitchFamily="34" charset="0"/>
              </a:rPr>
              <a:t>The character of Mr. Adams likewise undergoes a shift of sorts during the transition between Books II and III, but in his case the change occurs not so much in his personality </a:t>
            </a:r>
            <a:r>
              <a:rPr lang="en-SG" sz="2000" i="1" dirty="0" smtClean="0">
                <a:latin typeface="Arial" pitchFamily="34" charset="0"/>
                <a:cs typeface="Arial" pitchFamily="34" charset="0"/>
              </a:rPr>
              <a:t>per se</a:t>
            </a:r>
            <a:r>
              <a:rPr lang="en-SG" sz="2000" dirty="0" smtClean="0">
                <a:latin typeface="Arial" pitchFamily="34" charset="0"/>
                <a:cs typeface="Arial" pitchFamily="34" charset="0"/>
              </a:rPr>
              <a:t> as in Fielding's presentation of it. Whereas previously Fielding has focused on the contrast between Adams and the world, thereby endorsing his innocence over others' affectations, now he begins to measure Adams against other men who are just as virtuous but more prudent, thereby highlighting Adams's weaknesses and vanity. The first of these other virtuous men is of course Joseph; the second is Mr. Wilson.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Autofit/>
          </a:bodyPr>
          <a:lstStyle/>
          <a:p>
            <a:r>
              <a:rPr lang="en-US" sz="3200" b="1" dirty="0" smtClean="0">
                <a:solidFill>
                  <a:srgbClr val="FF0000"/>
                </a:solidFill>
              </a:rPr>
              <a:t>Points of Critical Evaluation: Fielding as a Moralist</a:t>
            </a:r>
            <a:endParaRPr lang="en-SG" sz="3200" b="1" dirty="0">
              <a:solidFill>
                <a:srgbClr val="FF0000"/>
              </a:solidFill>
            </a:endParaRPr>
          </a:p>
        </p:txBody>
      </p:sp>
      <p:sp>
        <p:nvSpPr>
          <p:cNvPr id="3" name="Content Placeholder 2"/>
          <p:cNvSpPr>
            <a:spLocks noGrp="1"/>
          </p:cNvSpPr>
          <p:nvPr>
            <p:ph idx="1"/>
          </p:nvPr>
        </p:nvSpPr>
        <p:spPr>
          <a:xfrm>
            <a:off x="0" y="762000"/>
            <a:ext cx="6858000" cy="5791200"/>
          </a:xfrm>
        </p:spPr>
        <p:txBody>
          <a:bodyPr>
            <a:noAutofit/>
          </a:bodyPr>
          <a:lstStyle/>
          <a:p>
            <a:pPr algn="just"/>
            <a:r>
              <a:rPr lang="en-SG" sz="2400" dirty="0" smtClean="0">
                <a:latin typeface="Arial" pitchFamily="34" charset="0"/>
                <a:cs typeface="Arial" pitchFamily="34" charset="0"/>
              </a:rPr>
              <a:t>Wilson's biography presents "the World" and its reality in the true sense. </a:t>
            </a:r>
          </a:p>
          <a:p>
            <a:pPr algn="just"/>
            <a:r>
              <a:rPr lang="en-SG" sz="2400" dirty="0" smtClean="0">
                <a:latin typeface="Arial" pitchFamily="34" charset="0"/>
                <a:cs typeface="Arial" pitchFamily="34" charset="0"/>
              </a:rPr>
              <a:t>As a moralist, Fielding indicates that this moral degradation of Wilson had its origins in Wilson's "early Introduction into Life, without a Guide," as he had no Parson Adams to mentor him. Religious heterodoxy then compounded this faulty education, with the young Wilson joining a club of freethinking atheists. </a:t>
            </a:r>
          </a:p>
          <a:p>
            <a:pPr algn="just"/>
            <a:r>
              <a:rPr lang="en-SG" sz="2400" dirty="0" smtClean="0">
                <a:latin typeface="Arial" pitchFamily="34" charset="0"/>
                <a:cs typeface="Arial" pitchFamily="34" charset="0"/>
              </a:rPr>
              <a:t>Like many young men, Wilson expected that some day he would make fortune. Resultantly, he even purchased of the lottery ticket. </a:t>
            </a:r>
          </a:p>
          <a:p>
            <a:pPr algn="just"/>
            <a:r>
              <a:rPr lang="en-SG" sz="2400" dirty="0" smtClean="0">
                <a:latin typeface="Arial" pitchFamily="34" charset="0"/>
                <a:cs typeface="Arial" pitchFamily="34" charset="0"/>
              </a:rPr>
              <a:t>His journey from country to town to back to the country-side competes the full circle, emphasizing Fielding’s major themes. </a:t>
            </a:r>
          </a:p>
          <a:p>
            <a:pPr algn="just">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4</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description of Mr Wilson’s way of living. The </a:t>
            </a:r>
            <a:r>
              <a:rPr lang="en-SG" i="1" dirty="0" err="1" smtClean="0">
                <a:solidFill>
                  <a:srgbClr val="FF0000"/>
                </a:solidFill>
              </a:rPr>
              <a:t>tragical</a:t>
            </a:r>
            <a:r>
              <a:rPr lang="en-SG" i="1" dirty="0" smtClean="0">
                <a:solidFill>
                  <a:srgbClr val="FF0000"/>
                </a:solidFill>
              </a:rPr>
              <a:t> adventure of the dog, and other grave matters.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Book 3, Chapter 4</a:t>
            </a:r>
            <a:endParaRPr lang="en-SG" dirty="0"/>
          </a:p>
        </p:txBody>
      </p:sp>
      <p:sp>
        <p:nvSpPr>
          <p:cNvPr id="3" name="Content Placeholder 2"/>
          <p:cNvSpPr>
            <a:spLocks noGrp="1"/>
          </p:cNvSpPr>
          <p:nvPr>
            <p:ph idx="1"/>
          </p:nvPr>
        </p:nvSpPr>
        <p:spPr>
          <a:xfrm>
            <a:off x="0" y="990600"/>
            <a:ext cx="7086600" cy="5562600"/>
          </a:xfrm>
        </p:spPr>
        <p:txBody>
          <a:bodyPr>
            <a:normAutofit/>
          </a:bodyPr>
          <a:lstStyle/>
          <a:p>
            <a:pPr algn="just"/>
            <a:r>
              <a:rPr lang="en-SG" sz="2400" dirty="0" smtClean="0">
                <a:latin typeface="Arial" pitchFamily="34" charset="0"/>
                <a:cs typeface="Arial" pitchFamily="34" charset="0"/>
              </a:rPr>
              <a:t>Adams thinks about the possibilities of how Wilson's lost son could be identified. </a:t>
            </a:r>
          </a:p>
          <a:p>
            <a:pPr algn="just"/>
            <a:r>
              <a:rPr lang="en-SG" sz="2400" dirty="0" smtClean="0">
                <a:latin typeface="Arial" pitchFamily="34" charset="0"/>
                <a:cs typeface="Arial" pitchFamily="34" charset="0"/>
              </a:rPr>
              <a:t>In this regard Wilson asserts that he would know him among ten thousand, as he has a strawberry-shaped birthmark on the left side of his chest. </a:t>
            </a:r>
          </a:p>
          <a:p>
            <a:pPr algn="just"/>
            <a:r>
              <a:rPr lang="en-SG" sz="2400" dirty="0" smtClean="0">
                <a:latin typeface="Arial" pitchFamily="34" charset="0"/>
                <a:cs typeface="Arial" pitchFamily="34" charset="0"/>
              </a:rPr>
              <a:t>Later on Wilson then takes Adams and Joseph outside to show them his garden, where he now spends much of his time, and tells them of his present, peaceful way of life.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5</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disputation on schools held on the road between Mr Abraham Adams and Joseph; and a discovery not unwelcome to them both.</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3, Chapter 5</a:t>
            </a:r>
            <a:endParaRPr lang="en-SG" dirty="0"/>
          </a:p>
        </p:txBody>
      </p:sp>
      <p:sp>
        <p:nvSpPr>
          <p:cNvPr id="3" name="Content Placeholder 2"/>
          <p:cNvSpPr>
            <a:spLocks noGrp="1"/>
          </p:cNvSpPr>
          <p:nvPr>
            <p:ph idx="1"/>
          </p:nvPr>
        </p:nvSpPr>
        <p:spPr>
          <a:xfrm>
            <a:off x="0" y="914400"/>
            <a:ext cx="7391400" cy="5638800"/>
          </a:xfrm>
        </p:spPr>
        <p:txBody>
          <a:bodyPr>
            <a:noAutofit/>
          </a:bodyPr>
          <a:lstStyle/>
          <a:p>
            <a:pPr algn="just"/>
            <a:r>
              <a:rPr lang="en-SG" sz="1800" dirty="0" smtClean="0">
                <a:latin typeface="Arial" pitchFamily="34" charset="0"/>
                <a:cs typeface="Arial" pitchFamily="34" charset="0"/>
              </a:rPr>
              <a:t>As the </a:t>
            </a:r>
            <a:r>
              <a:rPr lang="en-SG" sz="1800" dirty="0" err="1" smtClean="0">
                <a:latin typeface="Arial" pitchFamily="34" charset="0"/>
                <a:cs typeface="Arial" pitchFamily="34" charset="0"/>
              </a:rPr>
              <a:t>travelers</a:t>
            </a:r>
            <a:r>
              <a:rPr lang="en-SG" sz="1800" dirty="0" smtClean="0">
                <a:latin typeface="Arial" pitchFamily="34" charset="0"/>
                <a:cs typeface="Arial" pitchFamily="34" charset="0"/>
              </a:rPr>
              <a:t> walk along, Mr. Adams and Joseph discuss the first part of Wilson’s story, which Joseph heard before falling asleep. </a:t>
            </a:r>
          </a:p>
          <a:p>
            <a:pPr algn="just"/>
            <a:r>
              <a:rPr lang="en-SG" sz="1800" dirty="0" smtClean="0">
                <a:latin typeface="Arial" pitchFamily="34" charset="0"/>
                <a:cs typeface="Arial" pitchFamily="34" charset="0"/>
              </a:rPr>
              <a:t>Adams considers Wilson’s public school education as the source of all his youthful unhappiness. </a:t>
            </a:r>
          </a:p>
          <a:p>
            <a:pPr algn="just"/>
            <a:r>
              <a:rPr lang="en-SG" sz="1800" dirty="0" smtClean="0">
                <a:latin typeface="Arial" pitchFamily="34" charset="0"/>
                <a:cs typeface="Arial" pitchFamily="34" charset="0"/>
              </a:rPr>
              <a:t>According to him: “Public Schools are the Nurseries of all Vice and Immorality.” </a:t>
            </a:r>
          </a:p>
          <a:p>
            <a:pPr algn="just"/>
            <a:r>
              <a:rPr lang="en-SG" sz="1800" dirty="0" smtClean="0">
                <a:latin typeface="Arial" pitchFamily="34" charset="0"/>
                <a:cs typeface="Arial" pitchFamily="34" charset="0"/>
              </a:rPr>
              <a:t>Even Adams claims that may be Joseph has been able to preserve his virtue due  to the fact that he never attended a public school. </a:t>
            </a:r>
          </a:p>
          <a:p>
            <a:pPr algn="just"/>
            <a:r>
              <a:rPr lang="en-SG" sz="1800" dirty="0" smtClean="0">
                <a:latin typeface="Arial" pitchFamily="34" charset="0"/>
                <a:cs typeface="Arial" pitchFamily="34" charset="0"/>
              </a:rPr>
              <a:t>But, Joseph argues that Sir Thomas Booby also attended a public school and still he became “the finest Gentleman in all the </a:t>
            </a:r>
            <a:r>
              <a:rPr lang="en-SG" sz="1800" dirty="0" err="1" smtClean="0">
                <a:latin typeface="Arial" pitchFamily="34" charset="0"/>
                <a:cs typeface="Arial" pitchFamily="34" charset="0"/>
              </a:rPr>
              <a:t>Neighborhood</a:t>
            </a:r>
            <a:r>
              <a:rPr lang="en-SG" sz="1800" dirty="0" smtClean="0">
                <a:latin typeface="Arial" pitchFamily="34" charset="0"/>
                <a:cs typeface="Arial" pitchFamily="34" charset="0"/>
              </a:rPr>
              <a:t>.” No amount or kind of training will alter a person’s basic nature, argues Joseph.</a:t>
            </a:r>
          </a:p>
          <a:p>
            <a:pPr algn="just"/>
            <a:r>
              <a:rPr lang="en-SG" sz="1800" dirty="0" smtClean="0">
                <a:latin typeface="Arial" pitchFamily="34" charset="0"/>
                <a:cs typeface="Arial" pitchFamily="34" charset="0"/>
              </a:rPr>
              <a:t>He further asserts that if a Boy has mischievous and wicked inclination, “no School, </a:t>
            </a:r>
            <a:r>
              <a:rPr lang="en-SG" sz="1800" dirty="0" err="1" smtClean="0">
                <a:latin typeface="Arial" pitchFamily="34" charset="0"/>
                <a:cs typeface="Arial" pitchFamily="34" charset="0"/>
              </a:rPr>
              <a:t>tho</a:t>
            </a:r>
            <a:r>
              <a:rPr lang="en-SG" sz="1800" dirty="0" smtClean="0">
                <a:latin typeface="Arial" pitchFamily="34" charset="0"/>
                <a:cs typeface="Arial" pitchFamily="34" charset="0"/>
              </a:rPr>
              <a:t>’ ever so private, will ever make him good; on the contrary, if he be of a righteous Temper, you may trust him to London, or wherever else you please, he will be in no danger of being corrupted.” </a:t>
            </a:r>
          </a:p>
          <a:p>
            <a:pPr algn="just"/>
            <a:r>
              <a:rPr lang="en-SG" sz="1800" dirty="0" smtClean="0">
                <a:latin typeface="Arial" pitchFamily="34" charset="0"/>
                <a:cs typeface="Arial" pitchFamily="34" charset="0"/>
              </a:rPr>
              <a:t>Mr. Adams, plans to repay Mr. Wilson whenever he  passes through Adams’s parish within the week.</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6</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Moral reflections by Joseph Andrews; with the hunting adventure, and parson Adams’s miraculous escape.</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Book 3, Chapter 6</a:t>
            </a:r>
            <a:endParaRPr lang="en-SG" dirty="0"/>
          </a:p>
        </p:txBody>
      </p:sp>
      <p:sp>
        <p:nvSpPr>
          <p:cNvPr id="3" name="Content Placeholder 2"/>
          <p:cNvSpPr>
            <a:spLocks noGrp="1"/>
          </p:cNvSpPr>
          <p:nvPr>
            <p:ph idx="1"/>
          </p:nvPr>
        </p:nvSpPr>
        <p:spPr>
          <a:xfrm>
            <a:off x="0" y="609600"/>
            <a:ext cx="7391400" cy="6248400"/>
          </a:xfrm>
        </p:spPr>
        <p:txBody>
          <a:bodyPr>
            <a:noAutofit/>
          </a:bodyPr>
          <a:lstStyle/>
          <a:p>
            <a:pPr algn="just"/>
            <a:r>
              <a:rPr lang="en-SG" sz="2000" dirty="0" smtClean="0">
                <a:latin typeface="Arial" pitchFamily="34" charset="0"/>
                <a:cs typeface="Arial" pitchFamily="34" charset="0"/>
              </a:rPr>
              <a:t>Joseph  talks about the virtue of charity, which he says contributes infinitely more to a man’s </a:t>
            </a:r>
            <a:r>
              <a:rPr lang="en-SG" sz="2000" dirty="0" err="1" smtClean="0">
                <a:latin typeface="Arial" pitchFamily="34" charset="0"/>
                <a:cs typeface="Arial" pitchFamily="34" charset="0"/>
              </a:rPr>
              <a:t>honor</a:t>
            </a:r>
            <a:r>
              <a:rPr lang="en-SG" sz="2000" dirty="0" smtClean="0">
                <a:latin typeface="Arial" pitchFamily="34" charset="0"/>
                <a:cs typeface="Arial" pitchFamily="34" charset="0"/>
              </a:rPr>
              <a:t> than does the acquisition of money or fine articles. Here he serves as a mouth piece of Fielding who is a moralist. </a:t>
            </a:r>
          </a:p>
          <a:p>
            <a:pPr algn="just"/>
            <a:r>
              <a:rPr lang="en-SG" sz="2000" dirty="0" smtClean="0">
                <a:latin typeface="Arial" pitchFamily="34" charset="0"/>
                <a:cs typeface="Arial" pitchFamily="34" charset="0"/>
              </a:rPr>
              <a:t>They have long discussions that cover the central themes of the novel such as affectation and vanity. </a:t>
            </a:r>
          </a:p>
          <a:p>
            <a:pPr algn="just"/>
            <a:r>
              <a:rPr lang="en-SG" sz="2000" dirty="0" smtClean="0">
                <a:latin typeface="Arial" pitchFamily="34" charset="0"/>
                <a:cs typeface="Arial" pitchFamily="34" charset="0"/>
              </a:rPr>
              <a:t>Joseph looks up to see Mr. Adams asleep and meets  Fanny. </a:t>
            </a:r>
          </a:p>
          <a:p>
            <a:pPr algn="just"/>
            <a:r>
              <a:rPr lang="en-SG" sz="2000" dirty="0" smtClean="0">
                <a:latin typeface="Arial" pitchFamily="34" charset="0"/>
                <a:cs typeface="Arial" pitchFamily="34" charset="0"/>
              </a:rPr>
              <a:t>Soon they hear a pack of hounds approaching, and a hare, the dogs’ quarry, appears beside them. </a:t>
            </a:r>
          </a:p>
          <a:p>
            <a:pPr algn="just"/>
            <a:r>
              <a:rPr lang="en-SG" sz="2000" dirty="0" smtClean="0">
                <a:latin typeface="Arial" pitchFamily="34" charset="0"/>
                <a:cs typeface="Arial" pitchFamily="34" charset="0"/>
              </a:rPr>
              <a:t>Fanny wants to catch the hare and protect it, but the hare does not recognize her and goes on its way. The result is that soon the hounds catch it and tear it “to pieces before Fanny’s face”, who was unable to help it but only pity its fate. </a:t>
            </a:r>
          </a:p>
          <a:p>
            <a:pPr algn="just"/>
            <a:r>
              <a:rPr lang="en-SG" sz="2000" dirty="0" smtClean="0">
                <a:latin typeface="Arial" pitchFamily="34" charset="0"/>
                <a:cs typeface="Arial" pitchFamily="34" charset="0"/>
              </a:rPr>
              <a:t>All this happens very close to where Adams is sleeping  so some of the dogs end up attacking the clergyman’s clothes and wig. Mr. Adams awakes and flees before the dogs can taste his flesh.</a:t>
            </a:r>
          </a:p>
          <a:p>
            <a:pPr algn="just"/>
            <a:r>
              <a:rPr lang="en-SG" sz="2000" dirty="0" smtClean="0">
                <a:latin typeface="Arial" pitchFamily="34" charset="0"/>
                <a:cs typeface="Arial" pitchFamily="34" charset="0"/>
              </a:rPr>
              <a:t>The master of these dogs sends the dogs after him. And, Joseph, comes to help.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 Book 3, Chapter 6</a:t>
            </a:r>
            <a:endParaRPr lang="en-SG" dirty="0"/>
          </a:p>
        </p:txBody>
      </p:sp>
      <p:sp>
        <p:nvSpPr>
          <p:cNvPr id="3" name="Content Placeholder 2"/>
          <p:cNvSpPr>
            <a:spLocks noGrp="1"/>
          </p:cNvSpPr>
          <p:nvPr>
            <p:ph idx="1"/>
          </p:nvPr>
        </p:nvSpPr>
        <p:spPr>
          <a:xfrm>
            <a:off x="0" y="914400"/>
            <a:ext cx="7162800" cy="5943600"/>
          </a:xfrm>
        </p:spPr>
        <p:txBody>
          <a:bodyPr>
            <a:normAutofit fontScale="62500" lnSpcReduction="20000"/>
          </a:bodyPr>
          <a:lstStyle/>
          <a:p>
            <a:pPr algn="just"/>
            <a:r>
              <a:rPr lang="en-SG" dirty="0" smtClean="0">
                <a:latin typeface="Arial" pitchFamily="34" charset="0"/>
                <a:cs typeface="Arial" pitchFamily="34" charset="0"/>
              </a:rPr>
              <a:t>The hounds catch up with Mr. Adams, and Joseph beats them off one at a time until the master of these dogs who is a Squire calls them off. </a:t>
            </a:r>
          </a:p>
          <a:p>
            <a:pPr algn="just"/>
            <a:r>
              <a:rPr lang="en-SG" dirty="0" smtClean="0">
                <a:latin typeface="Arial" pitchFamily="34" charset="0"/>
                <a:cs typeface="Arial" pitchFamily="34" charset="0"/>
              </a:rPr>
              <a:t>Fielding here emerges as a humour writer as he describes the whole episode in a very masterly way creating a lot of humour for the reader. </a:t>
            </a:r>
          </a:p>
          <a:p>
            <a:pPr algn="just"/>
            <a:r>
              <a:rPr lang="en-SG" dirty="0" smtClean="0">
                <a:latin typeface="Arial" pitchFamily="34" charset="0"/>
                <a:cs typeface="Arial" pitchFamily="34" charset="0"/>
              </a:rPr>
              <a:t>For example he writes:  “Thus far the Muse hath with her usual Dignity related this prodigious Battle, a Battle we apprehend never equalled by any  Poet, Romance or Life-writer whatever, and having brought it into a Conclusion she ceased; we shall therefore proceed in our ordinary Style with the Continuation of this History.”</a:t>
            </a:r>
          </a:p>
          <a:p>
            <a:pPr algn="just"/>
            <a:r>
              <a:rPr lang="en-SG" dirty="0" smtClean="0">
                <a:latin typeface="Arial" pitchFamily="34" charset="0"/>
                <a:cs typeface="Arial" pitchFamily="34" charset="0"/>
              </a:rPr>
              <a:t> The hunters, who  initially enjoyed troubling  Joseph and Mr. Adams , now are getting worried about the injuries the hounds received  in the combat. </a:t>
            </a:r>
          </a:p>
          <a:p>
            <a:pPr algn="just"/>
            <a:r>
              <a:rPr lang="en-SG" dirty="0" smtClean="0">
                <a:latin typeface="Arial" pitchFamily="34" charset="0"/>
                <a:cs typeface="Arial" pitchFamily="34" charset="0"/>
              </a:rPr>
              <a:t>As Fanny approaches, everybody forgets everything and is mesmerized by the beauty of this young girl.</a:t>
            </a:r>
          </a:p>
          <a:p>
            <a:pPr algn="just"/>
            <a:r>
              <a:rPr lang="en-SG" dirty="0" smtClean="0">
                <a:latin typeface="Arial" pitchFamily="34" charset="0"/>
                <a:cs typeface="Arial" pitchFamily="34" charset="0"/>
              </a:rPr>
              <a:t>Soon it becomes apparent that only two dogs have sustained mortal wounds, so the hunters’ anger subsides and the Hunter of Men (the Squire)  invites the </a:t>
            </a:r>
            <a:r>
              <a:rPr lang="en-SG" dirty="0" err="1" smtClean="0">
                <a:latin typeface="Arial" pitchFamily="34" charset="0"/>
                <a:cs typeface="Arial" pitchFamily="34" charset="0"/>
              </a:rPr>
              <a:t>travelers</a:t>
            </a:r>
            <a:r>
              <a:rPr lang="en-SG" dirty="0" smtClean="0">
                <a:latin typeface="Arial" pitchFamily="34" charset="0"/>
                <a:cs typeface="Arial" pitchFamily="34" charset="0"/>
              </a:rPr>
              <a:t> to dinner.</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87362"/>
          </a:xfrm>
        </p:spPr>
        <p:txBody>
          <a:bodyPr>
            <a:noAutofit/>
          </a:bodyPr>
          <a:lstStyle/>
          <a:p>
            <a:r>
              <a:rPr lang="en-US" sz="3200" dirty="0" smtClean="0">
                <a:solidFill>
                  <a:srgbClr val="FF0000"/>
                </a:solidFill>
              </a:rPr>
              <a:t>Points of Discussion so far: Mock Epic style of Fielding</a:t>
            </a:r>
            <a:endParaRPr lang="en-SG" sz="3200" dirty="0">
              <a:solidFill>
                <a:srgbClr val="FF0000"/>
              </a:solidFill>
            </a:endParaRPr>
          </a:p>
        </p:txBody>
      </p:sp>
      <p:sp>
        <p:nvSpPr>
          <p:cNvPr id="3" name="Content Placeholder 2"/>
          <p:cNvSpPr>
            <a:spLocks noGrp="1"/>
          </p:cNvSpPr>
          <p:nvPr>
            <p:ph idx="1"/>
          </p:nvPr>
        </p:nvSpPr>
        <p:spPr>
          <a:xfrm>
            <a:off x="0" y="914400"/>
            <a:ext cx="7010400" cy="5943600"/>
          </a:xfrm>
        </p:spPr>
        <p:txBody>
          <a:bodyPr>
            <a:normAutofit/>
          </a:bodyPr>
          <a:lstStyle/>
          <a:p>
            <a:pPr algn="just"/>
            <a:r>
              <a:rPr lang="en-SG" sz="2000" dirty="0" smtClean="0">
                <a:latin typeface="Arial" pitchFamily="34" charset="0"/>
                <a:cs typeface="Arial" pitchFamily="34" charset="0"/>
              </a:rPr>
              <a:t>Fielding tempers the unpleasantness of the incident,  by presenting it in a humorous or burlesque diction. </a:t>
            </a:r>
          </a:p>
          <a:p>
            <a:pPr algn="just"/>
            <a:r>
              <a:rPr lang="en-SG" sz="2000" dirty="0" smtClean="0">
                <a:latin typeface="Arial" pitchFamily="34" charset="0"/>
                <a:cs typeface="Arial" pitchFamily="34" charset="0"/>
              </a:rPr>
              <a:t>The battle with the hounds, in fact, constitutes the lengthiest application of mock-epic diction in the entire novel.</a:t>
            </a:r>
          </a:p>
          <a:p>
            <a:pPr algn="just"/>
            <a:r>
              <a:rPr lang="en-SG" sz="2000" dirty="0" smtClean="0">
                <a:latin typeface="Arial" pitchFamily="34" charset="0"/>
                <a:cs typeface="Arial" pitchFamily="34" charset="0"/>
              </a:rPr>
              <a:t>It presents a number of conventions of epic combat, including the invocation of the Muse ("who </a:t>
            </a:r>
            <a:r>
              <a:rPr lang="en-SG" sz="2000" dirty="0" err="1" smtClean="0">
                <a:latin typeface="Arial" pitchFamily="34" charset="0"/>
                <a:cs typeface="Arial" pitchFamily="34" charset="0"/>
              </a:rPr>
              <a:t>presidest</a:t>
            </a:r>
            <a:r>
              <a:rPr lang="en-SG" sz="2000" dirty="0" smtClean="0">
                <a:latin typeface="Arial" pitchFamily="34" charset="0"/>
                <a:cs typeface="Arial" pitchFamily="34" charset="0"/>
              </a:rPr>
              <a:t> over Biography"), the Homeric epithet ("the Plain, the young, the gay, the brave Joseph Andrews"), the minute description of the hero's weapon ("It was a Cudgel of mighty Strength and wonderful Art," etc.), </a:t>
            </a:r>
          </a:p>
          <a:p>
            <a:pPr algn="just"/>
            <a:r>
              <a:rPr lang="en-SG" sz="2000" dirty="0" smtClean="0">
                <a:latin typeface="Arial" pitchFamily="34" charset="0"/>
                <a:cs typeface="Arial" pitchFamily="34" charset="0"/>
              </a:rPr>
              <a:t>Fielding has also given details of biographies of fallen warriors in a mocking </a:t>
            </a:r>
            <a:r>
              <a:rPr lang="en-SG" sz="2000" dirty="0" err="1" smtClean="0">
                <a:latin typeface="Arial" pitchFamily="34" charset="0"/>
                <a:cs typeface="Arial" pitchFamily="34" charset="0"/>
              </a:rPr>
              <a:t>waay</a:t>
            </a:r>
            <a:r>
              <a:rPr lang="en-SG" sz="2000" dirty="0" smtClean="0">
                <a:latin typeface="Arial" pitchFamily="34" charset="0"/>
                <a:cs typeface="Arial" pitchFamily="34" charset="0"/>
              </a:rPr>
              <a:t> such as: "Ringwood the best Hound that ever pursued a Hare, . . . </a:t>
            </a:r>
            <a:r>
              <a:rPr lang="en-SG" sz="2000" dirty="0" err="1" smtClean="0">
                <a:latin typeface="Arial" pitchFamily="34" charset="0"/>
                <a:cs typeface="Arial" pitchFamily="34" charset="0"/>
              </a:rPr>
              <a:t>Fairmaid</a:t>
            </a:r>
            <a:r>
              <a:rPr lang="en-SG" sz="2000" dirty="0" smtClean="0">
                <a:latin typeface="Arial" pitchFamily="34" charset="0"/>
                <a:cs typeface="Arial" pitchFamily="34" charset="0"/>
              </a:rPr>
              <a:t>, a Bitch which Mr. John Temple had bred up in his House,"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839200" cy="639762"/>
          </a:xfrm>
        </p:spPr>
        <p:txBody>
          <a:bodyPr>
            <a:noAutofit/>
          </a:bodyPr>
          <a:lstStyle/>
          <a:p>
            <a:r>
              <a:rPr lang="en-US" sz="3200" dirty="0" smtClean="0">
                <a:solidFill>
                  <a:srgbClr val="FF0000"/>
                </a:solidFill>
              </a:rPr>
              <a:t>Points of Discussion: Fielding’s mastery as a writer</a:t>
            </a:r>
            <a:endParaRPr lang="en-SG" sz="3200" dirty="0">
              <a:solidFill>
                <a:srgbClr val="FF0000"/>
              </a:solidFill>
            </a:endParaRPr>
          </a:p>
        </p:txBody>
      </p:sp>
      <p:sp>
        <p:nvSpPr>
          <p:cNvPr id="3" name="Content Placeholder 2"/>
          <p:cNvSpPr>
            <a:spLocks noGrp="1"/>
          </p:cNvSpPr>
          <p:nvPr>
            <p:ph idx="1"/>
          </p:nvPr>
        </p:nvSpPr>
        <p:spPr>
          <a:xfrm>
            <a:off x="0" y="990600"/>
            <a:ext cx="6934200" cy="5867400"/>
          </a:xfrm>
        </p:spPr>
        <p:txBody>
          <a:bodyPr>
            <a:normAutofit/>
          </a:bodyPr>
          <a:lstStyle/>
          <a:p>
            <a:pPr algn="just"/>
            <a:r>
              <a:rPr lang="en-SG" sz="2000" dirty="0" smtClean="0">
                <a:latin typeface="Arial" pitchFamily="34" charset="0"/>
                <a:cs typeface="Arial" pitchFamily="34" charset="0"/>
              </a:rPr>
              <a:t>Fielding masterly attempts to present some serious incident in a humorous way, thus, reducing its severity. </a:t>
            </a:r>
          </a:p>
          <a:p>
            <a:pPr algn="just"/>
            <a:r>
              <a:rPr lang="en-SG" sz="2000" dirty="0" smtClean="0">
                <a:latin typeface="Arial" pitchFamily="34" charset="0"/>
                <a:cs typeface="Arial" pitchFamily="34" charset="0"/>
              </a:rPr>
              <a:t>Also Fielding's appropriate use of burlesque diction fits violent events into a comic frame and reassures the reader that, notwithstanding the shocking depravity on display in this scene,  fate would help and chance would prevail to save Adams and Joseph.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7</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scene of roasting, very nicely adapted to the present taste and times.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Book 3, Chapter 7</a:t>
            </a:r>
            <a:endParaRPr lang="en-SG" dirty="0"/>
          </a:p>
        </p:txBody>
      </p:sp>
      <p:sp>
        <p:nvSpPr>
          <p:cNvPr id="3" name="Content Placeholder 2"/>
          <p:cNvSpPr>
            <a:spLocks noGrp="1"/>
          </p:cNvSpPr>
          <p:nvPr>
            <p:ph idx="1"/>
          </p:nvPr>
        </p:nvSpPr>
        <p:spPr>
          <a:xfrm>
            <a:off x="0" y="838200"/>
            <a:ext cx="6934200" cy="5715000"/>
          </a:xfrm>
        </p:spPr>
        <p:txBody>
          <a:bodyPr>
            <a:noAutofit/>
          </a:bodyPr>
          <a:lstStyle/>
          <a:p>
            <a:pPr algn="just"/>
            <a:r>
              <a:rPr lang="en-US" sz="2000" dirty="0" smtClean="0">
                <a:latin typeface="Arial" pitchFamily="34" charset="0"/>
                <a:cs typeface="Arial" pitchFamily="34" charset="0"/>
              </a:rPr>
              <a:t>Adams </a:t>
            </a:r>
            <a:r>
              <a:rPr lang="en-SG" sz="2000" dirty="0" smtClean="0">
                <a:latin typeface="Arial" pitchFamily="34" charset="0"/>
                <a:cs typeface="Arial" pitchFamily="34" charset="0"/>
              </a:rPr>
              <a:t>sits down to dinner with the  squire. </a:t>
            </a:r>
          </a:p>
          <a:p>
            <a:pPr algn="just"/>
            <a:r>
              <a:rPr lang="en-SG" sz="2000" dirty="0" smtClean="0">
                <a:latin typeface="Arial" pitchFamily="34" charset="0"/>
                <a:cs typeface="Arial" pitchFamily="34" charset="0"/>
              </a:rPr>
              <a:t>However, Joseph and Fanny take dinner in the kitchen. </a:t>
            </a:r>
          </a:p>
          <a:p>
            <a:pPr algn="just"/>
            <a:r>
              <a:rPr lang="en-SG" sz="2000" dirty="0" err="1" smtClean="0">
                <a:latin typeface="Arial" pitchFamily="34" charset="0"/>
                <a:cs typeface="Arial" pitchFamily="34" charset="0"/>
              </a:rPr>
              <a:t>Attrsacted</a:t>
            </a:r>
            <a:r>
              <a:rPr lang="en-SG" sz="2000" dirty="0" smtClean="0">
                <a:latin typeface="Arial" pitchFamily="34" charset="0"/>
                <a:cs typeface="Arial" pitchFamily="34" charset="0"/>
              </a:rPr>
              <a:t> by the beauty of Fanny, the hunter has planned to get both Adams and Joseph drunk so that he can have a chance to take advantage of Fanny. </a:t>
            </a:r>
          </a:p>
          <a:p>
            <a:pPr algn="just"/>
            <a:r>
              <a:rPr lang="en-SG" sz="2000" dirty="0" smtClean="0">
                <a:latin typeface="Arial" pitchFamily="34" charset="0"/>
                <a:cs typeface="Arial" pitchFamily="34" charset="0"/>
              </a:rPr>
              <a:t>Fielding has given the brief biography of this hunter as well. </a:t>
            </a:r>
          </a:p>
          <a:p>
            <a:pPr algn="just"/>
            <a:r>
              <a:rPr lang="en-SG" sz="2000" dirty="0" smtClean="0">
                <a:latin typeface="Arial" pitchFamily="34" charset="0"/>
                <a:cs typeface="Arial" pitchFamily="34" charset="0"/>
              </a:rPr>
              <a:t>The Hunter’s odd guests perpetrate a number of cruel jests against Mr. Adams, until the clergyman scolds the Hunter for violating the laws of hospitality in failing to protect his guest. The Quack-Doctor is the last to take a shot at Adams, and he does so by giving pompous speeches in mock-approbation of everything that Mr. Adams has said in </a:t>
            </a:r>
            <a:r>
              <a:rPr lang="en-SG" sz="2000" dirty="0" err="1" smtClean="0">
                <a:latin typeface="Arial" pitchFamily="34" charset="0"/>
                <a:cs typeface="Arial" pitchFamily="34" charset="0"/>
              </a:rPr>
              <a:t>defense</a:t>
            </a:r>
            <a:r>
              <a:rPr lang="en-SG" sz="2000" dirty="0" smtClean="0">
                <a:latin typeface="Arial" pitchFamily="34" charset="0"/>
                <a:cs typeface="Arial" pitchFamily="34" charset="0"/>
              </a:rPr>
              <a:t> of civility and the clerical state. </a:t>
            </a:r>
          </a:p>
          <a:p>
            <a:pPr algn="just"/>
            <a:r>
              <a:rPr lang="en-SG" sz="2000" dirty="0" smtClean="0">
                <a:latin typeface="Arial" pitchFamily="34" charset="0"/>
                <a:cs typeface="Arial" pitchFamily="34" charset="0"/>
              </a:rPr>
              <a:t>After all these unpleasant things finally Adams manages to dunk the Hunter of Men several times before going to  Joseph and Fanny and exiting the house.</a:t>
            </a: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8</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Which some readers will think too short and others too long.</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Book 3, Chapter 8</a:t>
            </a:r>
            <a:endParaRPr lang="en-SG" dirty="0"/>
          </a:p>
        </p:txBody>
      </p:sp>
      <p:sp>
        <p:nvSpPr>
          <p:cNvPr id="3" name="Content Placeholder 2"/>
          <p:cNvSpPr>
            <a:spLocks noGrp="1"/>
          </p:cNvSpPr>
          <p:nvPr>
            <p:ph idx="1"/>
          </p:nvPr>
        </p:nvSpPr>
        <p:spPr>
          <a:xfrm>
            <a:off x="0" y="990600"/>
            <a:ext cx="7086600" cy="5867400"/>
          </a:xfrm>
        </p:spPr>
        <p:txBody>
          <a:bodyPr>
            <a:normAutofit/>
          </a:bodyPr>
          <a:lstStyle/>
          <a:p>
            <a:pPr algn="just"/>
            <a:r>
              <a:rPr lang="en-SG" sz="2000" dirty="0" smtClean="0">
                <a:latin typeface="Arial" pitchFamily="34" charset="0"/>
                <a:cs typeface="Arial" pitchFamily="34" charset="0"/>
              </a:rPr>
              <a:t>The Hunter of Men sends his people to find all three of them.</a:t>
            </a:r>
          </a:p>
          <a:p>
            <a:pPr algn="just"/>
            <a:r>
              <a:rPr lang="en-SG" sz="2000" dirty="0" smtClean="0">
                <a:latin typeface="Arial" pitchFamily="34" charset="0"/>
                <a:cs typeface="Arial" pitchFamily="34" charset="0"/>
              </a:rPr>
              <a:t>Mainly he is interested in Fanny.</a:t>
            </a:r>
          </a:p>
          <a:p>
            <a:pPr algn="just"/>
            <a:r>
              <a:rPr lang="en-SG" sz="2000" dirty="0" smtClean="0">
                <a:latin typeface="Arial" pitchFamily="34" charset="0"/>
                <a:cs typeface="Arial" pitchFamily="34" charset="0"/>
              </a:rPr>
              <a:t>But, all three of them reach an inn, where they meet a Catholic Priest who talks a lot about vanity and claims: “I have a Contempt for nothing so much as for Gold.” </a:t>
            </a:r>
          </a:p>
          <a:p>
            <a:pPr algn="just"/>
            <a:r>
              <a:rPr lang="en-SG" sz="2000" dirty="0" smtClean="0">
                <a:latin typeface="Arial" pitchFamily="34" charset="0"/>
                <a:cs typeface="Arial" pitchFamily="34" charset="0"/>
              </a:rPr>
              <a:t>The Priest then asks Mr. Adams for eighteen pence to pay his reckoning; Adams is happy to do so but when he searches his pockets he comes to know that the Hunter and his friends have stolen the gold piece. </a:t>
            </a:r>
          </a:p>
          <a:p>
            <a:pPr algn="just"/>
            <a:r>
              <a:rPr lang="en-SG" sz="2000" dirty="0" smtClean="0">
                <a:latin typeface="Arial" pitchFamily="34" charset="0"/>
                <a:cs typeface="Arial" pitchFamily="34" charset="0"/>
              </a:rPr>
              <a:t>As the Priest comes to know that he would not be able to pay his bill decides not to stay the night. As far as Adams and his companions are concerned, though they too do not have any money to pay their bill, </a:t>
            </a:r>
            <a:r>
              <a:rPr lang="en-SG" sz="2000" dirty="0" err="1" smtClean="0">
                <a:latin typeface="Arial" pitchFamily="34" charset="0"/>
                <a:cs typeface="Arial" pitchFamily="34" charset="0"/>
              </a:rPr>
              <a:t>theydecide</a:t>
            </a:r>
            <a:r>
              <a:rPr lang="en-SG" sz="2000" dirty="0" smtClean="0">
                <a:latin typeface="Arial" pitchFamily="34" charset="0"/>
                <a:cs typeface="Arial" pitchFamily="34" charset="0"/>
              </a:rPr>
              <a:t> to stay the night anyway.</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9</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Containing as </a:t>
            </a:r>
            <a:r>
              <a:rPr lang="en-SG" i="1" dirty="0" err="1" smtClean="0">
                <a:solidFill>
                  <a:srgbClr val="FF0000"/>
                </a:solidFill>
              </a:rPr>
              <a:t>surprizing</a:t>
            </a:r>
            <a:r>
              <a:rPr lang="en-SG" i="1" dirty="0" smtClean="0">
                <a:solidFill>
                  <a:srgbClr val="FF0000"/>
                </a:solidFill>
              </a:rPr>
              <a:t> and bloody adventures as can be found in this or perhaps any other authentic history.</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Book 3, Chapter 9</a:t>
            </a:r>
            <a:endParaRPr lang="en-SG" dirty="0"/>
          </a:p>
        </p:txBody>
      </p:sp>
      <p:sp>
        <p:nvSpPr>
          <p:cNvPr id="3" name="Content Placeholder 2"/>
          <p:cNvSpPr>
            <a:spLocks noGrp="1"/>
          </p:cNvSpPr>
          <p:nvPr>
            <p:ph idx="1"/>
          </p:nvPr>
        </p:nvSpPr>
        <p:spPr>
          <a:xfrm>
            <a:off x="0" y="838200"/>
            <a:ext cx="7239000" cy="5791200"/>
          </a:xfrm>
        </p:spPr>
        <p:txBody>
          <a:bodyPr>
            <a:normAutofit/>
          </a:bodyPr>
          <a:lstStyle/>
          <a:p>
            <a:pPr algn="just"/>
            <a:r>
              <a:rPr lang="en-SG" sz="2000" dirty="0" smtClean="0">
                <a:latin typeface="Arial" pitchFamily="34" charset="0"/>
                <a:cs typeface="Arial" pitchFamily="34" charset="0"/>
              </a:rPr>
              <a:t>The next morning Joseph awakes to hear the servants of the Hunter of Men knocking on the door of the inn and inquiring after “two Men and a young Woman.” </a:t>
            </a:r>
          </a:p>
          <a:p>
            <a:pPr algn="just"/>
            <a:r>
              <a:rPr lang="en-SG" sz="2000" dirty="0" smtClean="0">
                <a:latin typeface="Arial" pitchFamily="34" charset="0"/>
                <a:cs typeface="Arial" pitchFamily="34" charset="0"/>
              </a:rPr>
              <a:t>Joseph suspects them and answers them in no.</a:t>
            </a:r>
          </a:p>
          <a:p>
            <a:pPr algn="just"/>
            <a:r>
              <a:rPr lang="en-SG" sz="2000" dirty="0" smtClean="0">
                <a:latin typeface="Arial" pitchFamily="34" charset="0"/>
                <a:cs typeface="Arial" pitchFamily="34" charset="0"/>
              </a:rPr>
              <a:t>But the Host answers in the affirmative. As a result all three of them have to quickly get ready leave in hurry. </a:t>
            </a:r>
          </a:p>
          <a:p>
            <a:pPr algn="just"/>
            <a:r>
              <a:rPr lang="en-SG" sz="2000" dirty="0" smtClean="0">
                <a:latin typeface="Arial" pitchFamily="34" charset="0"/>
                <a:cs typeface="Arial" pitchFamily="34" charset="0"/>
              </a:rPr>
              <a:t>Joseph has a quarrel with them. And one of the servants strikes Joseph unconscious. The servants take advantage of this development to abduct Fanny and tie Joseph and Mr. Adams to the bedposts.</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10</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discourse between the poet and the player; of no other use in this history but to divert the reader.</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3, Chapter 10</a:t>
            </a:r>
            <a:endParaRPr lang="en-SG" dirty="0"/>
          </a:p>
        </p:txBody>
      </p:sp>
      <p:sp>
        <p:nvSpPr>
          <p:cNvPr id="3" name="Content Placeholder 2"/>
          <p:cNvSpPr>
            <a:spLocks noGrp="1"/>
          </p:cNvSpPr>
          <p:nvPr>
            <p:ph idx="1"/>
          </p:nvPr>
        </p:nvSpPr>
        <p:spPr>
          <a:xfrm>
            <a:off x="0" y="838200"/>
            <a:ext cx="7162800" cy="6019800"/>
          </a:xfrm>
        </p:spPr>
        <p:txBody>
          <a:bodyPr>
            <a:normAutofit/>
          </a:bodyPr>
          <a:lstStyle/>
          <a:p>
            <a:pPr algn="just"/>
            <a:r>
              <a:rPr lang="en-SG" sz="2400" dirty="0" smtClean="0">
                <a:latin typeface="Arial" pitchFamily="34" charset="0"/>
                <a:cs typeface="Arial" pitchFamily="34" charset="0"/>
              </a:rPr>
              <a:t>While conveying Fanny back to the Hunter of Men, the Poet and the Player each lavish compliments on each other.</a:t>
            </a:r>
          </a:p>
          <a:p>
            <a:pPr algn="just"/>
            <a:r>
              <a:rPr lang="en-SG" sz="2400" dirty="0" smtClean="0">
                <a:latin typeface="Arial" pitchFamily="34" charset="0"/>
                <a:cs typeface="Arial" pitchFamily="34" charset="0"/>
              </a:rPr>
              <a:t>The whole chapter is about the poet and the player and their conversation. </a:t>
            </a:r>
          </a:p>
          <a:p>
            <a:pPr algn="just"/>
            <a:r>
              <a:rPr lang="en-SG" sz="2400" dirty="0" smtClean="0">
                <a:latin typeface="Arial" pitchFamily="34" charset="0"/>
                <a:cs typeface="Arial" pitchFamily="34" charset="0"/>
              </a:rPr>
              <a:t>Fielding uses them as tools to generate debate on certain issues such as on the respective merits and faults of their fellow artists. Both are angling for compliments.</a:t>
            </a:r>
          </a:p>
          <a:p>
            <a:pPr algn="just"/>
            <a:r>
              <a:rPr lang="en-SG" sz="2400" dirty="0" smtClean="0">
                <a:latin typeface="Arial" pitchFamily="34" charset="0"/>
                <a:cs typeface="Arial" pitchFamily="34" charset="0"/>
              </a:rPr>
              <a:t>Fielding himself calls this digression a dramatic interlude and closes it by the end of the chapter.</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11</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Containing the exhortations of parson Adams to his friend in affliction; calculated for the instruction and improvement of the reader.</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Book 3, Chapter  11</a:t>
            </a:r>
            <a:endParaRPr lang="en-SG" dirty="0"/>
          </a:p>
        </p:txBody>
      </p:sp>
      <p:sp>
        <p:nvSpPr>
          <p:cNvPr id="3" name="Content Placeholder 2"/>
          <p:cNvSpPr>
            <a:spLocks noGrp="1"/>
          </p:cNvSpPr>
          <p:nvPr>
            <p:ph idx="1"/>
          </p:nvPr>
        </p:nvSpPr>
        <p:spPr>
          <a:xfrm>
            <a:off x="0" y="1143000"/>
            <a:ext cx="7162800" cy="5715000"/>
          </a:xfrm>
        </p:spPr>
        <p:txBody>
          <a:bodyPr>
            <a:noAutofit/>
          </a:bodyPr>
          <a:lstStyle/>
          <a:p>
            <a:pPr algn="just"/>
            <a:r>
              <a:rPr lang="en-SG" sz="2000" dirty="0" smtClean="0">
                <a:latin typeface="Arial" pitchFamily="34" charset="0"/>
                <a:cs typeface="Arial" pitchFamily="34" charset="0"/>
              </a:rPr>
              <a:t>The full impact of the abduction of Fanny now hits Joseph, and he gives passionate vent to his grief. This </a:t>
            </a:r>
            <a:r>
              <a:rPr lang="en-SG" sz="2000" dirty="0" err="1" smtClean="0">
                <a:latin typeface="Arial" pitchFamily="34" charset="0"/>
                <a:cs typeface="Arial" pitchFamily="34" charset="0"/>
              </a:rPr>
              <a:t>aloso</a:t>
            </a:r>
            <a:r>
              <a:rPr lang="en-SG" sz="2000" dirty="0" smtClean="0">
                <a:latin typeface="Arial" pitchFamily="34" charset="0"/>
                <a:cs typeface="Arial" pitchFamily="34" charset="0"/>
              </a:rPr>
              <a:t> disturbs Parson Adams who is still firmly tied to the other bedpost.</a:t>
            </a:r>
          </a:p>
          <a:p>
            <a:pPr algn="just"/>
            <a:r>
              <a:rPr lang="en-SG" sz="2000" dirty="0" smtClean="0">
                <a:latin typeface="Arial" pitchFamily="34" charset="0"/>
                <a:cs typeface="Arial" pitchFamily="34" charset="0"/>
              </a:rPr>
              <a:t>Joseph despairs over the loss of Fanny. He requests Mr. Adams to lecture him on the reasonable response to grief. </a:t>
            </a:r>
            <a:r>
              <a:rPr lang="en-SG" sz="2000" dirty="0" smtClean="0">
                <a:latin typeface="Arial" pitchFamily="34" charset="0"/>
                <a:cs typeface="Arial" pitchFamily="34" charset="0"/>
              </a:rPr>
              <a:t>And asks </a:t>
            </a:r>
            <a:r>
              <a:rPr lang="en-SG" sz="2000" dirty="0" smtClean="0">
                <a:latin typeface="Arial" pitchFamily="34" charset="0"/>
                <a:cs typeface="Arial" pitchFamily="34" charset="0"/>
              </a:rPr>
              <a:t>him to guide how to be patient and ready for submission. </a:t>
            </a:r>
          </a:p>
          <a:p>
            <a:pPr algn="just"/>
            <a:r>
              <a:rPr lang="en-SG" sz="2000" dirty="0" smtClean="0">
                <a:latin typeface="Arial" pitchFamily="34" charset="0"/>
                <a:cs typeface="Arial" pitchFamily="34" charset="0"/>
              </a:rPr>
              <a:t>To console Joseph, Adams enumerates Fanny’s good qualities and sketches a vision of their happy life together. </a:t>
            </a:r>
          </a:p>
          <a:p>
            <a:pPr algn="just">
              <a:buNone/>
            </a:pPr>
            <a:endParaRPr lang="en-SG" sz="2000" dirty="0" smtClean="0">
              <a:latin typeface="Arial" pitchFamily="34" charset="0"/>
              <a:cs typeface="Arial" pitchFamily="34" charset="0"/>
            </a:endParaRPr>
          </a:p>
          <a:p>
            <a:pPr algn="just">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12</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More adventures, which we hope will as much please as </a:t>
            </a:r>
            <a:r>
              <a:rPr lang="en-SG" i="1" dirty="0" err="1" smtClean="0">
                <a:solidFill>
                  <a:srgbClr val="FF0000"/>
                </a:solidFill>
              </a:rPr>
              <a:t>surprize</a:t>
            </a:r>
            <a:r>
              <a:rPr lang="en-SG" i="1" dirty="0" smtClean="0">
                <a:solidFill>
                  <a:srgbClr val="FF0000"/>
                </a:solidFill>
              </a:rPr>
              <a:t> the reader.</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3, Chapter 12</a:t>
            </a:r>
            <a:endParaRPr lang="en-SG" dirty="0"/>
          </a:p>
        </p:txBody>
      </p:sp>
      <p:sp>
        <p:nvSpPr>
          <p:cNvPr id="3" name="Content Placeholder 2"/>
          <p:cNvSpPr>
            <a:spLocks noGrp="1"/>
          </p:cNvSpPr>
          <p:nvPr>
            <p:ph idx="1"/>
          </p:nvPr>
        </p:nvSpPr>
        <p:spPr>
          <a:xfrm>
            <a:off x="0" y="762000"/>
            <a:ext cx="7086600" cy="6096000"/>
          </a:xfrm>
        </p:spPr>
        <p:txBody>
          <a:bodyPr>
            <a:noAutofit/>
          </a:bodyPr>
          <a:lstStyle/>
          <a:p>
            <a:pPr algn="just"/>
            <a:r>
              <a:rPr lang="en-SG" sz="2000" dirty="0" smtClean="0">
                <a:latin typeface="Arial" pitchFamily="34" charset="0"/>
                <a:cs typeface="Arial" pitchFamily="34" charset="0"/>
              </a:rPr>
              <a:t>On the way back to the Hunter’s house, the Captain and Fanny argue about whether the corrupted luxury that awaits her at Hunter’s place is better or not than the life she may have with Joseph in future. </a:t>
            </a:r>
          </a:p>
          <a:p>
            <a:pPr algn="just"/>
            <a:endParaRPr lang="en-SG" sz="2000" dirty="0" smtClean="0">
              <a:latin typeface="Arial" pitchFamily="34" charset="0"/>
              <a:cs typeface="Arial" pitchFamily="34" charset="0"/>
            </a:endParaRPr>
          </a:p>
          <a:p>
            <a:pPr algn="just"/>
            <a:endParaRPr lang="en-SG" sz="2000" dirty="0" smtClean="0">
              <a:latin typeface="Arial" pitchFamily="34" charset="0"/>
              <a:cs typeface="Arial" pitchFamily="34" charset="0"/>
            </a:endParaRPr>
          </a:p>
          <a:p>
            <a:pPr algn="just"/>
            <a:r>
              <a:rPr lang="en-SG" sz="2000" dirty="0" smtClean="0">
                <a:latin typeface="Arial" pitchFamily="34" charset="0"/>
                <a:cs typeface="Arial" pitchFamily="34" charset="0"/>
              </a:rPr>
              <a:t>The Captain then advises Fanny to cooperate with the Hunter, who will treat her better in that case.</a:t>
            </a:r>
          </a:p>
          <a:p>
            <a:pPr algn="just"/>
            <a:endParaRPr lang="en-SG" sz="2000" dirty="0" smtClean="0">
              <a:latin typeface="Arial" pitchFamily="34" charset="0"/>
              <a:cs typeface="Arial" pitchFamily="34" charset="0"/>
            </a:endParaRPr>
          </a:p>
          <a:p>
            <a:pPr algn="just"/>
            <a:r>
              <a:rPr lang="en-SG" sz="2000" dirty="0" smtClean="0">
                <a:latin typeface="Arial" pitchFamily="34" charset="0"/>
                <a:cs typeface="Arial" pitchFamily="34" charset="0"/>
              </a:rPr>
              <a:t>When a horseman approaches, Fanny pleads for help but the Captain tells a false  story to convince him that she is not a victim but an adulterous wife. Soon two more horsemen, armed with pistols, approach, and one of them recognizes Fanny.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3, Chapter 13</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A curious dialogue which passed between</a:t>
            </a:r>
          </a:p>
          <a:p>
            <a:r>
              <a:rPr lang="en-SG" i="1" dirty="0" smtClean="0">
                <a:solidFill>
                  <a:srgbClr val="FF0000"/>
                </a:solidFill>
              </a:rPr>
              <a:t>Mr Abraham Adams and Mr Peter Pounce, better worth reading than all the works of Colley Cibber and many others.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3, Chapter 13</a:t>
            </a:r>
            <a:endParaRPr lang="en-SG" dirty="0"/>
          </a:p>
        </p:txBody>
      </p:sp>
      <p:sp>
        <p:nvSpPr>
          <p:cNvPr id="3" name="Content Placeholder 2"/>
          <p:cNvSpPr>
            <a:spLocks noGrp="1"/>
          </p:cNvSpPr>
          <p:nvPr>
            <p:ph idx="1"/>
          </p:nvPr>
        </p:nvSpPr>
        <p:spPr>
          <a:xfrm>
            <a:off x="0" y="914400"/>
            <a:ext cx="7239000" cy="5715000"/>
          </a:xfrm>
        </p:spPr>
        <p:txBody>
          <a:bodyPr>
            <a:normAutofit fontScale="85000" lnSpcReduction="10000"/>
          </a:bodyPr>
          <a:lstStyle/>
          <a:p>
            <a:pPr algn="just"/>
            <a:r>
              <a:rPr lang="en-SG" dirty="0" smtClean="0">
                <a:latin typeface="Arial" pitchFamily="34" charset="0"/>
                <a:cs typeface="Arial" pitchFamily="34" charset="0"/>
              </a:rPr>
              <a:t>Mr. Adams and Peter Pounce observe the landscape.</a:t>
            </a:r>
          </a:p>
          <a:p>
            <a:pPr algn="just"/>
            <a:r>
              <a:rPr lang="en-SG" dirty="0" smtClean="0">
                <a:latin typeface="Arial" pitchFamily="34" charset="0"/>
                <a:cs typeface="Arial" pitchFamily="34" charset="0"/>
              </a:rPr>
              <a:t> While Adams appreciates its natural beauty, Pounce calculates  its monetary value. This provides a juxtaposition of ideas.</a:t>
            </a:r>
          </a:p>
          <a:p>
            <a:pPr algn="just"/>
            <a:r>
              <a:rPr lang="en-SG" dirty="0" smtClean="0">
                <a:latin typeface="Arial" pitchFamily="34" charset="0"/>
                <a:cs typeface="Arial" pitchFamily="34" charset="0"/>
              </a:rPr>
              <a:t> They then start talking about charity.</a:t>
            </a:r>
          </a:p>
          <a:p>
            <a:pPr algn="just"/>
            <a:r>
              <a:rPr lang="en-SG" dirty="0" smtClean="0">
                <a:latin typeface="Arial" pitchFamily="34" charset="0"/>
                <a:cs typeface="Arial" pitchFamily="34" charset="0"/>
              </a:rPr>
              <a:t>After long discussions, when Peter Pounce says to Mr. Adams that he is glad to accept “as shabby Fellows as yourself,” Mr. Adams exits the carriage with as much dignity as he can muster, though he forgets his hat, and walks beside Joseph and Fanny  towards the Booby estate.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Points of Discussion  so far</a:t>
            </a:r>
            <a:endParaRPr lang="en-SG" dirty="0"/>
          </a:p>
        </p:txBody>
      </p:sp>
      <p:sp>
        <p:nvSpPr>
          <p:cNvPr id="3" name="Content Placeholder 2"/>
          <p:cNvSpPr>
            <a:spLocks noGrp="1"/>
          </p:cNvSpPr>
          <p:nvPr>
            <p:ph idx="1"/>
          </p:nvPr>
        </p:nvSpPr>
        <p:spPr>
          <a:xfrm>
            <a:off x="0" y="990600"/>
            <a:ext cx="7162800" cy="5867400"/>
          </a:xfrm>
        </p:spPr>
        <p:txBody>
          <a:bodyPr>
            <a:normAutofit/>
          </a:bodyPr>
          <a:lstStyle/>
          <a:p>
            <a:pPr algn="just"/>
            <a:r>
              <a:rPr lang="en-SG" sz="2400" dirty="0" smtClean="0">
                <a:solidFill>
                  <a:srgbClr val="FF0000"/>
                </a:solidFill>
                <a:latin typeface="Arial" pitchFamily="34" charset="0"/>
                <a:cs typeface="Arial" pitchFamily="34" charset="0"/>
              </a:rPr>
              <a:t>Theme of charity and active virtue</a:t>
            </a:r>
          </a:p>
          <a:p>
            <a:pPr algn="just"/>
            <a:r>
              <a:rPr lang="en-SG" sz="2400" dirty="0" smtClean="0">
                <a:latin typeface="Arial" pitchFamily="34" charset="0"/>
                <a:cs typeface="Arial" pitchFamily="34" charset="0"/>
              </a:rPr>
              <a:t>Peter Pounce is as avaricious as ever (for reference see Book I, Chapter 10). He is even more lustful than before. </a:t>
            </a:r>
          </a:p>
          <a:p>
            <a:pPr algn="just"/>
            <a:r>
              <a:rPr lang="en-SG" sz="2400" dirty="0" smtClean="0">
                <a:latin typeface="Arial" pitchFamily="34" charset="0"/>
                <a:cs typeface="Arial" pitchFamily="34" charset="0"/>
              </a:rPr>
              <a:t>However, Fielding presents his selfishness as his worst evil. Again we notice Fielding as a moralist.  </a:t>
            </a:r>
          </a:p>
          <a:p>
            <a:pPr algn="just"/>
            <a:r>
              <a:rPr lang="en-SG" sz="2400" dirty="0" smtClean="0">
                <a:latin typeface="Arial" pitchFamily="34" charset="0"/>
                <a:cs typeface="Arial" pitchFamily="34" charset="0"/>
              </a:rPr>
              <a:t>E are also reminded that charity must be actively pursued. As Adams abruptly exits from the carriage is confirms his belief in active and true virtue. </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Today’s Session</a:t>
            </a:r>
            <a:endParaRPr lang="en-SG" dirty="0"/>
          </a:p>
        </p:txBody>
      </p:sp>
      <p:sp>
        <p:nvSpPr>
          <p:cNvPr id="3" name="Content Placeholder 2"/>
          <p:cNvSpPr>
            <a:spLocks noGrp="1"/>
          </p:cNvSpPr>
          <p:nvPr>
            <p:ph idx="1"/>
          </p:nvPr>
        </p:nvSpPr>
        <p:spPr/>
        <p:txBody>
          <a:bodyPr>
            <a:normAutofit fontScale="85000" lnSpcReduction="10000"/>
          </a:bodyPr>
          <a:lstStyle/>
          <a:p>
            <a:r>
              <a:rPr lang="en-US" dirty="0" smtClean="0"/>
              <a:t>We started Book 3</a:t>
            </a:r>
          </a:p>
          <a:p>
            <a:r>
              <a:rPr lang="en-US" dirty="0" smtClean="0"/>
              <a:t>As Book 3 has 13  chapters, in this session we have  covered all these chapters and finished this book.</a:t>
            </a:r>
          </a:p>
          <a:p>
            <a:r>
              <a:rPr lang="en-US" dirty="0" smtClean="0"/>
              <a:t>Headings of chapters</a:t>
            </a:r>
          </a:p>
          <a:p>
            <a:r>
              <a:rPr lang="en-US" dirty="0" smtClean="0"/>
              <a:t>Important happenings in these chapters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r>
              <a:rPr lang="en-US" dirty="0" smtClean="0"/>
              <a:t>Thank you very much!</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809</TotalTime>
  <Words>4724</Words>
  <Application>Microsoft Office PowerPoint</Application>
  <PresentationFormat>On-screen Show (4:3)</PresentationFormat>
  <Paragraphs>292</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Joseph Andrews: Book 3  Story, Text and Critical Analysis</vt:lpstr>
      <vt:lpstr>Review of the Previous Session</vt:lpstr>
      <vt:lpstr>Current Session</vt:lpstr>
      <vt:lpstr>Heading Book 3, Chapter 1</vt:lpstr>
      <vt:lpstr>Book 3, Chapter 1</vt:lpstr>
      <vt:lpstr>Points of Critical Evaluation</vt:lpstr>
      <vt:lpstr>Cont…Points of Critical Evaluation </vt:lpstr>
      <vt:lpstr>Heading Book 3, Chapter 2</vt:lpstr>
      <vt:lpstr> Book 3, Chapter 2</vt:lpstr>
      <vt:lpstr>Cont…  Book 3, Chapter 2</vt:lpstr>
      <vt:lpstr>Points of Critical Evaluation </vt:lpstr>
      <vt:lpstr>Cont…    Art of characterization: A comparison of Adams and Joseph</vt:lpstr>
      <vt:lpstr>Cont… Points of Critical Evaluation </vt:lpstr>
      <vt:lpstr>Heading Book 3, Chapter 3</vt:lpstr>
      <vt:lpstr>Book 3, Chapter 3</vt:lpstr>
      <vt:lpstr>Chapter3: Text about Wilson’s Story</vt:lpstr>
      <vt:lpstr>Cont… Chapter3: Text about Wilson’s Story</vt:lpstr>
      <vt:lpstr>Cont … Chapter3: Text about Wilson’s Story</vt:lpstr>
      <vt:lpstr>Cont… Chapter3: Text about Wilson’s Story</vt:lpstr>
      <vt:lpstr>Cont…  Summary points of Chapter 3</vt:lpstr>
      <vt:lpstr>Cont…  Summary points of Chapter 3</vt:lpstr>
      <vt:lpstr>Points of Critical Evaluation: Use of Digressions</vt:lpstr>
      <vt:lpstr>Themes of Affectation and Vanity vs. Simplicity</vt:lpstr>
      <vt:lpstr>Points of Critical Evaluation</vt:lpstr>
      <vt:lpstr>Points of Critical Evaluation: Fielding as a Moralist</vt:lpstr>
      <vt:lpstr>Heading Book 3, Chapter 4</vt:lpstr>
      <vt:lpstr>Book 3, Chapter 4</vt:lpstr>
      <vt:lpstr>Heading Book 3, Chapter 5</vt:lpstr>
      <vt:lpstr>Book 3, Chapter 5</vt:lpstr>
      <vt:lpstr>Heading Book 3, Chapter 6</vt:lpstr>
      <vt:lpstr>Book 3, Chapter 6</vt:lpstr>
      <vt:lpstr>Cont … Book 3, Chapter 6</vt:lpstr>
      <vt:lpstr>Points of Discussion so far: Mock Epic style of Fielding</vt:lpstr>
      <vt:lpstr>Points of Discussion: Fielding’s mastery as a writer</vt:lpstr>
      <vt:lpstr>Heading Book 3, Chapter 7</vt:lpstr>
      <vt:lpstr>Book 3, Chapter 7</vt:lpstr>
      <vt:lpstr>Heading Book 3, Chapter 8</vt:lpstr>
      <vt:lpstr>Book 3, Chapter 8</vt:lpstr>
      <vt:lpstr>Heading Book 3, Chapter 9</vt:lpstr>
      <vt:lpstr>Book 3, Chapter 9</vt:lpstr>
      <vt:lpstr>Heading Book 3, Chapter 10</vt:lpstr>
      <vt:lpstr>Book 3, Chapter 10</vt:lpstr>
      <vt:lpstr>Heading Book 3, Chapter 11</vt:lpstr>
      <vt:lpstr>Book 3, Chapter  11</vt:lpstr>
      <vt:lpstr>Heading Book 3, Chapter 12</vt:lpstr>
      <vt:lpstr>Book 3, Chapter 12</vt:lpstr>
      <vt:lpstr>Heading Book 3, Chapter 13</vt:lpstr>
      <vt:lpstr>Book 3, Chapter 13</vt:lpstr>
      <vt:lpstr>Points of Discussion  so far</vt:lpstr>
      <vt:lpstr>Review of Today’s Session</vt:lpstr>
      <vt:lpstr>Reference list of sources</vt:lpstr>
      <vt:lpstr>Slide 52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NTS</cp:lastModifiedBy>
  <cp:revision>70</cp:revision>
  <dcterms:created xsi:type="dcterms:W3CDTF">2006-08-16T00:00:00Z</dcterms:created>
  <dcterms:modified xsi:type="dcterms:W3CDTF">2013-04-24T12:36:24Z</dcterms:modified>
</cp:coreProperties>
</file>