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257" r:id="rId3"/>
    <p:sldId id="259" r:id="rId4"/>
    <p:sldId id="299" r:id="rId5"/>
    <p:sldId id="300" r:id="rId6"/>
    <p:sldId id="312" r:id="rId7"/>
    <p:sldId id="313" r:id="rId8"/>
    <p:sldId id="301" r:id="rId9"/>
    <p:sldId id="314" r:id="rId10"/>
    <p:sldId id="315" r:id="rId11"/>
    <p:sldId id="316" r:id="rId12"/>
    <p:sldId id="307" r:id="rId13"/>
    <p:sldId id="305" r:id="rId14"/>
    <p:sldId id="283" r:id="rId15"/>
    <p:sldId id="284" r:id="rId16"/>
    <p:sldId id="318" r:id="rId17"/>
    <p:sldId id="317" r:id="rId18"/>
    <p:sldId id="308" r:id="rId19"/>
    <p:sldId id="319" r:id="rId20"/>
    <p:sldId id="320" r:id="rId21"/>
    <p:sldId id="321" r:id="rId22"/>
    <p:sldId id="322" r:id="rId23"/>
    <p:sldId id="323" r:id="rId24"/>
    <p:sldId id="285" r:id="rId25"/>
    <p:sldId id="289" r:id="rId26"/>
    <p:sldId id="290" r:id="rId27"/>
    <p:sldId id="291" r:id="rId28"/>
    <p:sldId id="325" r:id="rId29"/>
    <p:sldId id="326" r:id="rId30"/>
    <p:sldId id="324" r:id="rId31"/>
    <p:sldId id="292" r:id="rId32"/>
    <p:sldId id="293" r:id="rId33"/>
    <p:sldId id="294" r:id="rId34"/>
    <p:sldId id="295" r:id="rId35"/>
    <p:sldId id="296" r:id="rId36"/>
    <p:sldId id="309" r:id="rId37"/>
    <p:sldId id="297" r:id="rId38"/>
    <p:sldId id="298" r:id="rId39"/>
    <p:sldId id="306" r:id="rId40"/>
    <p:sldId id="281" r:id="rId41"/>
    <p:sldId id="28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7" d="100"/>
          <a:sy n="57" d="100"/>
        </p:scale>
        <p:origin x="-1662" y="-1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37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E9A1D9-4603-4DBA-9A28-73E130480038}" type="datetimeFigureOut">
              <a:rPr lang="en-US" smtClean="0"/>
              <a:pPr/>
              <a:t>4/24/2013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1199C9-328F-476D-9A47-AEB269003FF3}"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fld id="{1D1199C9-328F-476D-9A47-AEB269003FF3}" type="slidenum">
              <a:rPr lang="en-SG" smtClean="0"/>
              <a:pPr/>
              <a:t>30</a:t>
            </a:fld>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19A473-6D78-4F1D-AEBE-EEA733946279}" type="datetime1">
              <a:rPr lang="en-US" smtClean="0"/>
              <a:pPr/>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8E3F5A-19B3-4C07-8FC3-545FD90096B6}" type="datetime1">
              <a:rPr lang="en-US" smtClean="0"/>
              <a:pPr/>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502046-49C6-4E92-9679-15FD3A43B742}" type="datetime1">
              <a:rPr lang="en-US" smtClean="0"/>
              <a:pPr/>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9EA05-DB98-4A76-B9EC-1E9E1B7F3ABB}" type="datetime1">
              <a:rPr lang="en-US" smtClean="0"/>
              <a:pPr/>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79966A-7D3C-4134-8494-3169B602AE41}" type="datetime1">
              <a:rPr lang="en-US" smtClean="0"/>
              <a:pPr/>
              <a:t>4/24/2013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A9A288-7888-4909-8C54-897A8A7597BC}" type="datetime1">
              <a:rPr lang="en-US" smtClean="0"/>
              <a:pPr/>
              <a:t>4/24/2013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E4C240-5091-47FE-8386-8289BEF37632}" type="datetime1">
              <a:rPr lang="en-US" smtClean="0"/>
              <a:pPr/>
              <a:t>4/24/2013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EEEF9B-FFC1-4F1F-8072-7B6F8AD8F46E}" type="datetime1">
              <a:rPr lang="en-US" smtClean="0"/>
              <a:pPr/>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BAA889-793B-4A7A-BDD9-D5EFA4EE2711}" type="datetime1">
              <a:rPr lang="en-US" smtClean="0"/>
              <a:pPr/>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3C9B72-95EC-4E7B-AFFF-7ED786F07992}" type="datetime1">
              <a:rPr lang="en-US" smtClean="0"/>
              <a:pPr/>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511CB-A8B9-4468-99F6-6E9419ED9031}" type="datetime1">
              <a:rPr lang="en-US" smtClean="0"/>
              <a:pPr/>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8A6FA-D321-4FAE-8179-C8C2A1E1C34E}" type="datetime1">
              <a:rPr lang="en-US" smtClean="0"/>
              <a:pPr/>
              <a:t>4/24/2013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a:bodyPr>
          <a:lstStyle/>
          <a:p>
            <a:r>
              <a:rPr lang="en-US" u="sng" dirty="0" smtClean="0"/>
              <a:t>Joseph Andrews</a:t>
            </a:r>
            <a:r>
              <a:rPr lang="en-US" dirty="0" smtClean="0"/>
              <a:t>: Book 2: Chapters (10- 17): </a:t>
            </a:r>
            <a:br>
              <a:rPr lang="en-US" dirty="0" smtClean="0"/>
            </a:br>
            <a:r>
              <a:rPr lang="en-US" dirty="0" smtClean="0"/>
              <a:t> Story, Text and Critical Analysis</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Previous Session</a:t>
            </a:r>
            <a:endParaRPr lang="en-SG" dirty="0"/>
          </a:p>
        </p:txBody>
      </p:sp>
      <p:sp>
        <p:nvSpPr>
          <p:cNvPr id="3" name="Content Placeholder 2"/>
          <p:cNvSpPr>
            <a:spLocks noGrp="1"/>
          </p:cNvSpPr>
          <p:nvPr>
            <p:ph idx="1"/>
          </p:nvPr>
        </p:nvSpPr>
        <p:spPr>
          <a:xfrm>
            <a:off x="457200" y="1600200"/>
            <a:ext cx="6400800" cy="4525963"/>
          </a:xfrm>
        </p:spPr>
        <p:txBody>
          <a:bodyPr>
            <a:normAutofit fontScale="92500" lnSpcReduction="20000"/>
          </a:bodyPr>
          <a:lstStyle/>
          <a:p>
            <a:r>
              <a:rPr lang="en-US" dirty="0" smtClean="0"/>
              <a:t>Book 2 has 17 chapters, however, in the previous session we covered first nine chapters. (Chapter 1 to 9)</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Current Session</a:t>
            </a:r>
            <a:endParaRPr lang="en-SG" dirty="0"/>
          </a:p>
        </p:txBody>
      </p:sp>
      <p:sp>
        <p:nvSpPr>
          <p:cNvPr id="3" name="Content Placeholder 2"/>
          <p:cNvSpPr>
            <a:spLocks noGrp="1"/>
          </p:cNvSpPr>
          <p:nvPr>
            <p:ph idx="1"/>
          </p:nvPr>
        </p:nvSpPr>
        <p:spPr>
          <a:xfrm>
            <a:off x="457200" y="1600200"/>
            <a:ext cx="6477000" cy="4525963"/>
          </a:xfrm>
        </p:spPr>
        <p:txBody>
          <a:bodyPr>
            <a:normAutofit fontScale="85000" lnSpcReduction="10000"/>
          </a:bodyPr>
          <a:lstStyle/>
          <a:p>
            <a:r>
              <a:rPr lang="en-US" dirty="0" smtClean="0"/>
              <a:t>As Book 2 has 17 chapters, in this session we will cover chapters 10- 17; and will finish this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Chapters 10, 11</a:t>
            </a:r>
            <a:endParaRPr lang="en-SG" dirty="0"/>
          </a:p>
        </p:txBody>
      </p:sp>
      <p:sp>
        <p:nvSpPr>
          <p:cNvPr id="3" name="Content Placeholder 2"/>
          <p:cNvSpPr>
            <a:spLocks noGrp="1"/>
          </p:cNvSpPr>
          <p:nvPr>
            <p:ph idx="1"/>
          </p:nvPr>
        </p:nvSpPr>
        <p:spPr>
          <a:xfrm>
            <a:off x="0" y="1600200"/>
            <a:ext cx="7010400" cy="4525963"/>
          </a:xfrm>
        </p:spPr>
        <p:txBody>
          <a:bodyPr>
            <a:normAutofit fontScale="85000" lnSpcReduction="10000"/>
          </a:bodyPr>
          <a:lstStyle/>
          <a:p>
            <a:pPr algn="just"/>
            <a:r>
              <a:rPr lang="en-US" dirty="0" smtClean="0">
                <a:latin typeface="Arial" pitchFamily="34" charset="0"/>
                <a:cs typeface="Arial" pitchFamily="34" charset="0"/>
              </a:rPr>
              <a:t>Chapter 10 </a:t>
            </a:r>
          </a:p>
          <a:p>
            <a:pPr algn="just"/>
            <a:r>
              <a:rPr lang="en-SG" i="1" dirty="0" smtClean="0">
                <a:solidFill>
                  <a:srgbClr val="FF0000"/>
                </a:solidFill>
                <a:latin typeface="Arial" pitchFamily="34" charset="0"/>
                <a:cs typeface="Arial" pitchFamily="34" charset="0"/>
              </a:rPr>
              <a:t>Giving an account of the strange catastrophe of the preceding adventure, which drew poor Adams into fresh calamities; and who the woman was who owed the preservation of her chastity to his victorious arm.</a:t>
            </a:r>
          </a:p>
          <a:p>
            <a:pPr algn="just"/>
            <a:r>
              <a:rPr lang="en-US" dirty="0" smtClean="0">
                <a:latin typeface="Arial" pitchFamily="34" charset="0"/>
                <a:cs typeface="Arial" pitchFamily="34" charset="0"/>
              </a:rPr>
              <a:t>Chapter 11</a:t>
            </a:r>
          </a:p>
          <a:p>
            <a:pPr algn="just"/>
            <a:r>
              <a:rPr lang="en-SG" i="1" dirty="0" smtClean="0">
                <a:solidFill>
                  <a:srgbClr val="FF0000"/>
                </a:solidFill>
                <a:latin typeface="Arial" pitchFamily="34" charset="0"/>
                <a:cs typeface="Arial" pitchFamily="34" charset="0"/>
              </a:rPr>
              <a:t>What happened to them while before the justice. A chapter very full of learning.</a:t>
            </a:r>
            <a:endParaRPr lang="en-SG"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Book 2, Chapters 10-11</a:t>
            </a:r>
            <a:endParaRPr lang="en-SG" dirty="0"/>
          </a:p>
        </p:txBody>
      </p:sp>
      <p:sp>
        <p:nvSpPr>
          <p:cNvPr id="3" name="Content Placeholder 2"/>
          <p:cNvSpPr>
            <a:spLocks noGrp="1"/>
          </p:cNvSpPr>
          <p:nvPr>
            <p:ph idx="1"/>
          </p:nvPr>
        </p:nvSpPr>
        <p:spPr>
          <a:xfrm>
            <a:off x="0" y="1219200"/>
            <a:ext cx="7315200" cy="5638800"/>
          </a:xfrm>
        </p:spPr>
        <p:txBody>
          <a:bodyPr>
            <a:normAutofit fontScale="77500" lnSpcReduction="20000"/>
          </a:bodyPr>
          <a:lstStyle/>
          <a:p>
            <a:pPr algn="just"/>
            <a:r>
              <a:rPr lang="en-SG" dirty="0" smtClean="0">
                <a:latin typeface="Arial" pitchFamily="34" charset="0"/>
                <a:cs typeface="Arial" pitchFamily="34" charset="0"/>
              </a:rPr>
              <a:t>A group of young "bird-batters" discovers the distraught woman and her rescuer  Adams.</a:t>
            </a:r>
          </a:p>
          <a:p>
            <a:pPr algn="just"/>
            <a:r>
              <a:rPr lang="en-SG" dirty="0" smtClean="0">
                <a:latin typeface="Arial" pitchFamily="34" charset="0"/>
                <a:cs typeface="Arial" pitchFamily="34" charset="0"/>
              </a:rPr>
              <a:t>Adams tries to relate what has happened, but the clever villain interrupts with his own version of the story and tells them that he is a poor traveller who was robbed by a pair of thieves.</a:t>
            </a:r>
          </a:p>
          <a:p>
            <a:pPr algn="just"/>
            <a:r>
              <a:rPr lang="en-SG" dirty="0" smtClean="0">
                <a:latin typeface="Arial" pitchFamily="34" charset="0"/>
                <a:cs typeface="Arial" pitchFamily="34" charset="0"/>
              </a:rPr>
              <a:t>Catching a pair of thieves sounds to be a more attractive sport than catching birds, and so the bird-batters march Adams and the woman off to the justice. </a:t>
            </a:r>
          </a:p>
          <a:p>
            <a:pPr algn="just"/>
            <a:r>
              <a:rPr lang="en-SG" dirty="0" smtClean="0">
                <a:latin typeface="Arial" pitchFamily="34" charset="0"/>
                <a:cs typeface="Arial" pitchFamily="34" charset="0"/>
              </a:rPr>
              <a:t>The resigned Adams, constantly sympathetic toward his companion, misses an opportunity to escape, for when the clerk of the company mentions the possibility of an 80 pound reward they all start to bicker about their share. </a:t>
            </a:r>
          </a:p>
          <a:p>
            <a:pPr algn="just">
              <a:buNone/>
            </a:pPr>
            <a:r>
              <a:rPr lang="en-SG" dirty="0" smtClean="0">
                <a:latin typeface="Arial" pitchFamily="34" charset="0"/>
                <a:cs typeface="Arial" pitchFamily="34" charset="0"/>
              </a:rPr>
              <a:t>	(See text on the next slide in this regard.)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Text  from Chapter 10</a:t>
            </a:r>
            <a:endParaRPr lang="en-SG" dirty="0"/>
          </a:p>
        </p:txBody>
      </p:sp>
      <p:sp>
        <p:nvSpPr>
          <p:cNvPr id="3" name="Content Placeholder 2"/>
          <p:cNvSpPr>
            <a:spLocks noGrp="1"/>
          </p:cNvSpPr>
          <p:nvPr>
            <p:ph idx="1"/>
          </p:nvPr>
        </p:nvSpPr>
        <p:spPr>
          <a:xfrm>
            <a:off x="0" y="1295400"/>
            <a:ext cx="6781800" cy="5562600"/>
          </a:xfrm>
        </p:spPr>
        <p:txBody>
          <a:bodyPr>
            <a:normAutofit fontScale="70000" lnSpcReduction="20000"/>
          </a:bodyPr>
          <a:lstStyle/>
          <a:p>
            <a:pPr algn="just"/>
            <a:r>
              <a:rPr lang="en-SG" b="1" dirty="0" smtClean="0">
                <a:solidFill>
                  <a:srgbClr val="FF0000"/>
                </a:solidFill>
                <a:latin typeface="Arial" pitchFamily="34" charset="0"/>
                <a:cs typeface="Arial" pitchFamily="34" charset="0"/>
              </a:rPr>
              <a:t>TEXT: Theme of Selfishness, Materialism vs. Virtue</a:t>
            </a:r>
          </a:p>
          <a:p>
            <a:pPr algn="just">
              <a:buNone/>
            </a:pPr>
            <a:r>
              <a:rPr lang="en-SG" dirty="0" smtClean="0">
                <a:latin typeface="Arial" pitchFamily="34" charset="0"/>
                <a:cs typeface="Arial" pitchFamily="34" charset="0"/>
              </a:rPr>
              <a:t>	“Whilst they were on their way the clerk informed the rest that this adventure would prove a very beneficial one; for that they would all be entitled to their proportions of £80 for apprehending the robbers. This occasioned a contention concerning the parts which they had severally borne in taking them; one insisting he ought to have the greatest share, for he had first laid his hands on Adams; another claiming a superior part for having first held the </a:t>
            </a:r>
            <a:r>
              <a:rPr lang="en-SG" dirty="0" err="1" smtClean="0">
                <a:latin typeface="Arial" pitchFamily="34" charset="0"/>
                <a:cs typeface="Arial" pitchFamily="34" charset="0"/>
              </a:rPr>
              <a:t>lanthorn</a:t>
            </a:r>
            <a:r>
              <a:rPr lang="en-SG" dirty="0" smtClean="0">
                <a:latin typeface="Arial" pitchFamily="34" charset="0"/>
                <a:cs typeface="Arial" pitchFamily="34" charset="0"/>
              </a:rPr>
              <a:t> to the man’s face on the ground, by which, he said, “the whole was discovered.” The clerk claimed four-fifths of the reward for having proposed to search the prisoners, and likewise the carrying them before the justice: he said, “Indeed, in strict justice, he ought to have the whole.”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Chapters 10-11</a:t>
            </a:r>
            <a:endParaRPr lang="en-SG" dirty="0"/>
          </a:p>
        </p:txBody>
      </p:sp>
      <p:sp>
        <p:nvSpPr>
          <p:cNvPr id="3" name="Content Placeholder 2"/>
          <p:cNvSpPr>
            <a:spLocks noGrp="1"/>
          </p:cNvSpPr>
          <p:nvPr>
            <p:ph idx="1"/>
          </p:nvPr>
        </p:nvSpPr>
        <p:spPr>
          <a:xfrm>
            <a:off x="0" y="1600200"/>
            <a:ext cx="6858000" cy="5029200"/>
          </a:xfrm>
        </p:spPr>
        <p:txBody>
          <a:bodyPr>
            <a:noAutofit/>
          </a:bodyPr>
          <a:lstStyle/>
          <a:p>
            <a:pPr algn="just"/>
            <a:endParaRPr lang="en-SG" sz="2400" dirty="0" smtClean="0">
              <a:latin typeface="Arial" pitchFamily="34" charset="0"/>
              <a:cs typeface="Arial" pitchFamily="34" charset="0"/>
            </a:endParaRPr>
          </a:p>
          <a:p>
            <a:pPr algn="just"/>
            <a:r>
              <a:rPr lang="en-SG" sz="2400" dirty="0" smtClean="0">
                <a:latin typeface="Arial" pitchFamily="34" charset="0"/>
                <a:cs typeface="Arial" pitchFamily="34" charset="0"/>
              </a:rPr>
              <a:t>As Adams cries in grief he mentions the name of Joseph Andrews, which leads to the revelation that the woman is none other than Joseph's beloved Fanny, who had heard of Joseph's misfortune, had immediately abandoned the cow she was milking, and set out to find Joseph.</a:t>
            </a:r>
          </a:p>
          <a:p>
            <a:pPr algn="just"/>
            <a:r>
              <a:rPr lang="en-SG" sz="2400" dirty="0" smtClean="0">
                <a:latin typeface="Arial" pitchFamily="34" charset="0"/>
                <a:cs typeface="Arial" pitchFamily="34" charset="0"/>
              </a:rPr>
              <a:t>Though Fanny tries to conceal her passion for Joseph from Adams, who "never saw farther into people than they desired to let him," but Fielding  as an omniscient and omnipresent  author tells us that she loved Joseph very much.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Book 2, Chapter 11</a:t>
            </a:r>
            <a:endParaRPr lang="en-SG" dirty="0"/>
          </a:p>
        </p:txBody>
      </p:sp>
      <p:sp>
        <p:nvSpPr>
          <p:cNvPr id="3" name="Content Placeholder 2"/>
          <p:cNvSpPr>
            <a:spLocks noGrp="1"/>
          </p:cNvSpPr>
          <p:nvPr>
            <p:ph idx="1"/>
          </p:nvPr>
        </p:nvSpPr>
        <p:spPr>
          <a:xfrm>
            <a:off x="0" y="990600"/>
            <a:ext cx="7162800" cy="5867400"/>
          </a:xfrm>
        </p:spPr>
        <p:txBody>
          <a:bodyPr>
            <a:noAutofit/>
          </a:bodyPr>
          <a:lstStyle/>
          <a:p>
            <a:pPr algn="just"/>
            <a:r>
              <a:rPr lang="en-SG" sz="2000" dirty="0" smtClean="0">
                <a:latin typeface="Arial" pitchFamily="34" charset="0"/>
                <a:cs typeface="Arial" pitchFamily="34" charset="0"/>
              </a:rPr>
              <a:t>Adams and Fanny are put in a stable while the justice, just returned from a fox chase, finishes his dinner. Afterward, the justice, "being in the height of his mirth and his cups," proceeds to "have good sport" with them, without any regard to the issues at stake.</a:t>
            </a:r>
          </a:p>
          <a:p>
            <a:pPr algn="just">
              <a:buNone/>
            </a:pPr>
            <a:r>
              <a:rPr lang="en-SG" sz="2000" dirty="0" smtClean="0">
                <a:latin typeface="Arial" pitchFamily="34" charset="0"/>
                <a:cs typeface="Arial" pitchFamily="34" charset="0"/>
              </a:rPr>
              <a:t>		(See some relevant text on the next slide)</a:t>
            </a: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from Chapter 11</a:t>
            </a:r>
            <a:endParaRPr lang="en-SG" dirty="0"/>
          </a:p>
        </p:txBody>
      </p:sp>
      <p:sp>
        <p:nvSpPr>
          <p:cNvPr id="3" name="Content Placeholder 2"/>
          <p:cNvSpPr>
            <a:spLocks noGrp="1"/>
          </p:cNvSpPr>
          <p:nvPr>
            <p:ph idx="1"/>
          </p:nvPr>
        </p:nvSpPr>
        <p:spPr>
          <a:xfrm>
            <a:off x="0" y="1600200"/>
            <a:ext cx="7086600" cy="4953000"/>
          </a:xfrm>
        </p:spPr>
        <p:txBody>
          <a:bodyPr>
            <a:normAutofit fontScale="62500" lnSpcReduction="20000"/>
          </a:bodyPr>
          <a:lstStyle/>
          <a:p>
            <a:pPr algn="just"/>
            <a:r>
              <a:rPr lang="en-SG" b="1" dirty="0" smtClean="0">
                <a:solidFill>
                  <a:srgbClr val="FF0000"/>
                </a:solidFill>
                <a:latin typeface="Arial" pitchFamily="34" charset="0"/>
                <a:cs typeface="Arial" pitchFamily="34" charset="0"/>
              </a:rPr>
              <a:t>TEXT:</a:t>
            </a:r>
          </a:p>
          <a:p>
            <a:pPr algn="just">
              <a:buNone/>
            </a:pPr>
            <a:r>
              <a:rPr lang="en-SG" dirty="0" smtClean="0">
                <a:latin typeface="Arial" pitchFamily="34" charset="0"/>
                <a:cs typeface="Arial" pitchFamily="34" charset="0"/>
              </a:rPr>
              <a:t>	“The justice, now being in the height of his mirth and his cups, bethought himself of the prisoners; and, telling his company he believed they should have good sport in their examination, he ordered them into his presence. They had no sooner entered the room than he began to revile them, saying, “That robberies on the highway were now grown so frequent, that people could not sleep safely in their beds, and assured them they both should be made examples of at the ensuing assizes.” After he had gone on some time in this manner, he was reminded by his clerk, “That it would be proper to take the depositions of the witnesses against them.” Which he bid him do, and he would light his pipe in the meantime. Whilst the clerk was employed in writing down the deposition of the fellow who had pretended to be robbed, the justice employed himself in cracking jests on poor Fanny, in which he was seconded by all the company at table.”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11</a:t>
            </a:r>
            <a:endParaRPr lang="en-SG" dirty="0"/>
          </a:p>
        </p:txBody>
      </p:sp>
      <p:sp>
        <p:nvSpPr>
          <p:cNvPr id="3" name="Content Placeholder 2"/>
          <p:cNvSpPr>
            <a:spLocks noGrp="1"/>
          </p:cNvSpPr>
          <p:nvPr>
            <p:ph idx="1"/>
          </p:nvPr>
        </p:nvSpPr>
        <p:spPr>
          <a:xfrm>
            <a:off x="228600" y="1600200"/>
            <a:ext cx="6248400" cy="4525963"/>
          </a:xfrm>
        </p:spPr>
        <p:txBody>
          <a:bodyPr>
            <a:noAutofit/>
          </a:bodyPr>
          <a:lstStyle/>
          <a:p>
            <a:pPr algn="just"/>
            <a:r>
              <a:rPr lang="en-SG" sz="2400" dirty="0" smtClean="0">
                <a:latin typeface="Arial" pitchFamily="34" charset="0"/>
                <a:cs typeface="Arial" pitchFamily="34" charset="0"/>
              </a:rPr>
              <a:t>While lewd remarks are levelled at Fanny, a witty fellow spies Adams' cassock beneath his greatcoat and taunts him with several lines of Latin. Adams quickly challenges the wit's linguistic mistakes — but, to the amusement of the crowd, he has no money to back up his wager. Meanwhile, the justice orders the clerk to make the </a:t>
            </a:r>
            <a:r>
              <a:rPr lang="en-SG" sz="2400" i="1" dirty="0" err="1" smtClean="0">
                <a:latin typeface="Arial" pitchFamily="34" charset="0"/>
                <a:cs typeface="Arial" pitchFamily="34" charset="0"/>
              </a:rPr>
              <a:t>mittimus</a:t>
            </a:r>
            <a:r>
              <a:rPr lang="en-SG" sz="2400" i="1" dirty="0" smtClean="0">
                <a:latin typeface="Arial" pitchFamily="34" charset="0"/>
                <a:cs typeface="Arial" pitchFamily="34" charset="0"/>
              </a:rPr>
              <a:t> </a:t>
            </a:r>
            <a:r>
              <a:rPr lang="en-SG" sz="2400" dirty="0" smtClean="0">
                <a:latin typeface="Arial" pitchFamily="34" charset="0"/>
                <a:cs typeface="Arial" pitchFamily="34" charset="0"/>
              </a:rPr>
              <a:t>(without reading a word of the de-positions), and the indignant objections from Adams do nothing to prick his conscience.</a:t>
            </a:r>
            <a:endParaRPr lang="en-SG"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from Chapter 11</a:t>
            </a:r>
            <a:endParaRPr lang="en-SG" dirty="0"/>
          </a:p>
        </p:txBody>
      </p:sp>
      <p:sp>
        <p:nvSpPr>
          <p:cNvPr id="3" name="Content Placeholder 2"/>
          <p:cNvSpPr>
            <a:spLocks noGrp="1"/>
          </p:cNvSpPr>
          <p:nvPr>
            <p:ph idx="1"/>
          </p:nvPr>
        </p:nvSpPr>
        <p:spPr>
          <a:xfrm>
            <a:off x="0" y="1295400"/>
            <a:ext cx="7010400" cy="5562600"/>
          </a:xfrm>
        </p:spPr>
        <p:txBody>
          <a:bodyPr>
            <a:normAutofit/>
          </a:bodyPr>
          <a:lstStyle/>
          <a:p>
            <a:pPr algn="just"/>
            <a:r>
              <a:rPr lang="en-SG" sz="2000" b="1" dirty="0" smtClean="0">
                <a:solidFill>
                  <a:srgbClr val="FF0000"/>
                </a:solidFill>
                <a:latin typeface="Arial" pitchFamily="34" charset="0"/>
                <a:cs typeface="Arial" pitchFamily="34" charset="0"/>
              </a:rPr>
              <a:t>TEXT:</a:t>
            </a:r>
          </a:p>
          <a:p>
            <a:pPr algn="just">
              <a:buNone/>
            </a:pPr>
            <a:r>
              <a:rPr lang="en-SG" sz="2000" dirty="0" smtClean="0">
                <a:latin typeface="Arial" pitchFamily="34" charset="0"/>
                <a:cs typeface="Arial" pitchFamily="34" charset="0"/>
              </a:rPr>
              <a:t>	“Adams then said, “He hoped he should not be condemned unheard.” “No, no,” cries the justice, “you will be asked what you have to say for yourself when you come on your trial: we are not trying you now; I shall only commit you to gaol: if you can prove your innocence at size, you will be found ignoramus, and so no harm done.” “Is it no punishment, sir, for an innocent man to lie several months in gaol?” cries Adams: “I beg you would at least hear me before you sign the </a:t>
            </a:r>
            <a:r>
              <a:rPr lang="en-SG" sz="2000" dirty="0" err="1" smtClean="0">
                <a:latin typeface="Arial" pitchFamily="34" charset="0"/>
                <a:cs typeface="Arial" pitchFamily="34" charset="0"/>
              </a:rPr>
              <a:t>mittimus</a:t>
            </a:r>
            <a:r>
              <a:rPr lang="en-SG" sz="2000" dirty="0" smtClean="0">
                <a:latin typeface="Arial" pitchFamily="34" charset="0"/>
                <a:cs typeface="Arial" pitchFamily="34" charset="0"/>
              </a:rPr>
              <a:t>.” “What signifies all you can say?” says the justice: “is it not here in black and white against you? I must tell you </a:t>
            </a:r>
            <a:r>
              <a:rPr lang="en-SG" sz="2000" dirty="0" err="1" smtClean="0">
                <a:latin typeface="Arial" pitchFamily="34" charset="0"/>
                <a:cs typeface="Arial" pitchFamily="34" charset="0"/>
              </a:rPr>
              <a:t>you</a:t>
            </a:r>
            <a:r>
              <a:rPr lang="en-SG" sz="2000" dirty="0" smtClean="0">
                <a:latin typeface="Arial" pitchFamily="34" charset="0"/>
                <a:cs typeface="Arial" pitchFamily="34" charset="0"/>
              </a:rPr>
              <a:t> are a very impertinent fellow to take up so much of my time. So make haste with his </a:t>
            </a:r>
            <a:r>
              <a:rPr lang="en-SG" sz="2000" dirty="0" err="1" smtClean="0">
                <a:latin typeface="Arial" pitchFamily="34" charset="0"/>
                <a:cs typeface="Arial" pitchFamily="34" charset="0"/>
              </a:rPr>
              <a:t>mittimus</a:t>
            </a:r>
            <a:r>
              <a:rPr lang="en-SG" sz="2000" dirty="0" smtClean="0">
                <a:latin typeface="Arial" pitchFamily="34" charset="0"/>
                <a:cs typeface="Arial" pitchFamily="34" charset="0"/>
              </a:rPr>
              <a:t>.”</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2, Chapters 10-11</a:t>
            </a:r>
            <a:endParaRPr lang="en-SG" dirty="0"/>
          </a:p>
        </p:txBody>
      </p:sp>
      <p:sp>
        <p:nvSpPr>
          <p:cNvPr id="3" name="Content Placeholder 2"/>
          <p:cNvSpPr>
            <a:spLocks noGrp="1"/>
          </p:cNvSpPr>
          <p:nvPr>
            <p:ph idx="1"/>
          </p:nvPr>
        </p:nvSpPr>
        <p:spPr>
          <a:xfrm>
            <a:off x="0" y="1219200"/>
            <a:ext cx="7391400" cy="5638800"/>
          </a:xfrm>
        </p:spPr>
        <p:txBody>
          <a:bodyPr>
            <a:noAutofit/>
          </a:bodyPr>
          <a:lstStyle/>
          <a:p>
            <a:pPr algn="just"/>
            <a:r>
              <a:rPr lang="en-SG" sz="1800" dirty="0" smtClean="0">
                <a:latin typeface="Arial" pitchFamily="34" charset="0"/>
                <a:cs typeface="Arial" pitchFamily="34" charset="0"/>
              </a:rPr>
              <a:t> At this point, the clerk introduces into the evidence Adams' copy of Aeschylus, which is literally and figuratively Greek to the justice, who mutters darkly about "</a:t>
            </a:r>
            <a:r>
              <a:rPr lang="en-SG" sz="1800" dirty="0" err="1" smtClean="0">
                <a:latin typeface="Arial" pitchFamily="34" charset="0"/>
                <a:cs typeface="Arial" pitchFamily="34" charset="0"/>
              </a:rPr>
              <a:t>cyphers</a:t>
            </a:r>
            <a:r>
              <a:rPr lang="en-SG" sz="1800" dirty="0" smtClean="0">
                <a:latin typeface="Arial" pitchFamily="34" charset="0"/>
                <a:cs typeface="Arial" pitchFamily="34" charset="0"/>
              </a:rPr>
              <a:t>." The parson of the parish fares little better with the book, and the justice triumphantly takes Aeschylus to be Adams' fictitious name. </a:t>
            </a:r>
          </a:p>
          <a:p>
            <a:pPr algn="just"/>
            <a:r>
              <a:rPr lang="en-SG" sz="1800" dirty="0" smtClean="0">
                <a:latin typeface="Arial" pitchFamily="34" charset="0"/>
                <a:cs typeface="Arial" pitchFamily="34" charset="0"/>
              </a:rPr>
              <a:t>By chance, a squire in the crowd recognizes Adams and, when the justice hears Adams referred to as a clergyman and gentleman, he hastily tries to make amends. </a:t>
            </a:r>
          </a:p>
          <a:p>
            <a:pPr algn="just"/>
            <a:r>
              <a:rPr lang="en-SG" sz="1800" dirty="0" smtClean="0">
                <a:latin typeface="Arial" pitchFamily="34" charset="0"/>
                <a:cs typeface="Arial" pitchFamily="34" charset="0"/>
              </a:rPr>
              <a:t>Adams gives the true account of the whole affair, which the justice believes as readily as he did the first version. The villain of the episode, however, has quietly withdrawn, leaving the bird-batters in a loud drunken quarrel concerning who </a:t>
            </a:r>
            <a:r>
              <a:rPr lang="en-SG" sz="1800" i="1" dirty="0" smtClean="0">
                <a:latin typeface="Arial" pitchFamily="34" charset="0"/>
                <a:cs typeface="Arial" pitchFamily="34" charset="0"/>
              </a:rPr>
              <a:t>would </a:t>
            </a:r>
            <a:r>
              <a:rPr lang="en-SG" sz="1800" dirty="0" smtClean="0">
                <a:latin typeface="Arial" pitchFamily="34" charset="0"/>
                <a:cs typeface="Arial" pitchFamily="34" charset="0"/>
              </a:rPr>
              <a:t>have received the most money had Adams been convicted. Adams takes a drink with the justice and, despite his wise observations on the folly of people who argue vehemently about matters of small import to them, he almost comes to blows with the justice in a debate on the conduct of the arraignment. Fanny interrupts the dispute when she learns that a young fellow is about to set out for the inn where Joseph's stagecoach has stopped. She and Adams accompany the young man to the inn.</a:t>
            </a:r>
          </a:p>
          <a:p>
            <a:pPr algn="just">
              <a:buNone/>
            </a:pP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838200"/>
            <a:ext cx="7086600" cy="6019800"/>
          </a:xfrm>
        </p:spPr>
        <p:txBody>
          <a:bodyPr>
            <a:noAutofit/>
          </a:bodyPr>
          <a:lstStyle/>
          <a:p>
            <a:pPr algn="just"/>
            <a:r>
              <a:rPr lang="en-SG" sz="2400" dirty="0" smtClean="0">
                <a:latin typeface="Arial" pitchFamily="34" charset="0"/>
                <a:cs typeface="Arial" pitchFamily="34" charset="0"/>
              </a:rPr>
              <a:t>The theme of incompetent clergymen is presented. Parson </a:t>
            </a:r>
            <a:r>
              <a:rPr lang="en-SG" sz="2400" dirty="0" err="1" smtClean="0">
                <a:latin typeface="Arial" pitchFamily="34" charset="0"/>
                <a:cs typeface="Arial" pitchFamily="34" charset="0"/>
              </a:rPr>
              <a:t>Trulliber</a:t>
            </a:r>
            <a:r>
              <a:rPr lang="en-SG" sz="2400" dirty="0" smtClean="0">
                <a:latin typeface="Arial" pitchFamily="34" charset="0"/>
                <a:cs typeface="Arial" pitchFamily="34" charset="0"/>
              </a:rPr>
              <a:t> is an example of all the incompetency and corruption in clergy. </a:t>
            </a:r>
          </a:p>
          <a:p>
            <a:pPr algn="just"/>
            <a:r>
              <a:rPr lang="en-SG" sz="2400" dirty="0" smtClean="0">
                <a:latin typeface="Arial" pitchFamily="34" charset="0"/>
                <a:cs typeface="Arial" pitchFamily="34" charset="0"/>
              </a:rPr>
              <a:t>To provide spice to his satire, Fielding inserts a parody on "a knowledge of Latin" as well.</a:t>
            </a:r>
          </a:p>
          <a:p>
            <a:pPr algn="just"/>
            <a:r>
              <a:rPr lang="en-SG" sz="2400" dirty="0" smtClean="0">
                <a:latin typeface="Arial" pitchFamily="34" charset="0"/>
                <a:cs typeface="Arial" pitchFamily="34" charset="0"/>
              </a:rPr>
              <a:t>Fielding was himself a magistrate and had first-hand knowledge of the abuse of common law by those supposed to be on the right side of it. This chapter provides insights into the corruption in the sphere of law. </a:t>
            </a:r>
          </a:p>
          <a:p>
            <a:pPr algn="just">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Chapters 12</a:t>
            </a:r>
            <a:endParaRPr lang="en-SG" dirty="0"/>
          </a:p>
        </p:txBody>
      </p:sp>
      <p:sp>
        <p:nvSpPr>
          <p:cNvPr id="3" name="Content Placeholder 2"/>
          <p:cNvSpPr>
            <a:spLocks noGrp="1"/>
          </p:cNvSpPr>
          <p:nvPr>
            <p:ph idx="1"/>
          </p:nvPr>
        </p:nvSpPr>
        <p:spPr>
          <a:xfrm>
            <a:off x="457200" y="1600200"/>
            <a:ext cx="6400800" cy="4525963"/>
          </a:xfrm>
        </p:spPr>
        <p:txBody>
          <a:bodyPr>
            <a:normAutofit/>
          </a:bodyPr>
          <a:lstStyle/>
          <a:p>
            <a:r>
              <a:rPr lang="en-SG" i="1" dirty="0" smtClean="0">
                <a:solidFill>
                  <a:srgbClr val="FF0000"/>
                </a:solidFill>
              </a:rPr>
              <a:t>A very delightful adventure, as well to the persons concerned as to the good-natured reader.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Book 2, Chapter 12</a:t>
            </a:r>
            <a:endParaRPr lang="en-SG" dirty="0"/>
          </a:p>
        </p:txBody>
      </p:sp>
      <p:sp>
        <p:nvSpPr>
          <p:cNvPr id="3" name="Content Placeholder 2"/>
          <p:cNvSpPr>
            <a:spLocks noGrp="1"/>
          </p:cNvSpPr>
          <p:nvPr>
            <p:ph idx="1"/>
          </p:nvPr>
        </p:nvSpPr>
        <p:spPr>
          <a:xfrm>
            <a:off x="0" y="1143000"/>
            <a:ext cx="6934200" cy="5715000"/>
          </a:xfrm>
        </p:spPr>
        <p:txBody>
          <a:bodyPr>
            <a:normAutofit/>
          </a:bodyPr>
          <a:lstStyle/>
          <a:p>
            <a:pPr algn="just"/>
            <a:r>
              <a:rPr lang="en-SG" sz="2400" dirty="0" smtClean="0">
                <a:latin typeface="Arial" pitchFamily="34" charset="0"/>
                <a:cs typeface="Arial" pitchFamily="34" charset="0"/>
              </a:rPr>
              <a:t>A storm forces Adams and Fanny to take shelter in an ale-house and, while Adams tests the brew, Fielding gives the reader a portrait of Fanny. She is exquisite, and even her few minor blemishes do not mar the overall effect of her beauty. </a:t>
            </a:r>
          </a:p>
          <a:p>
            <a:pPr algn="just"/>
            <a:r>
              <a:rPr lang="en-SG" sz="2400" dirty="0" smtClean="0">
                <a:latin typeface="Arial" pitchFamily="34" charset="0"/>
                <a:cs typeface="Arial" pitchFamily="34" charset="0"/>
              </a:rPr>
              <a:t>(Let us read some text about 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48800" cy="914400"/>
          </a:xfrm>
        </p:spPr>
        <p:txBody>
          <a:bodyPr>
            <a:normAutofit/>
          </a:bodyPr>
          <a:lstStyle/>
          <a:p>
            <a:r>
              <a:rPr lang="en-US" sz="3200" b="1" dirty="0" smtClean="0"/>
              <a:t>Text Chapter 12: Fielding’s Art of Characterization</a:t>
            </a:r>
            <a:endParaRPr lang="en-SG" sz="3200" b="1" dirty="0"/>
          </a:p>
        </p:txBody>
      </p:sp>
      <p:sp>
        <p:nvSpPr>
          <p:cNvPr id="3" name="Content Placeholder 2"/>
          <p:cNvSpPr>
            <a:spLocks noGrp="1"/>
          </p:cNvSpPr>
          <p:nvPr>
            <p:ph idx="1"/>
          </p:nvPr>
        </p:nvSpPr>
        <p:spPr>
          <a:xfrm>
            <a:off x="-304800" y="685800"/>
            <a:ext cx="7620000" cy="6172200"/>
          </a:xfrm>
        </p:spPr>
        <p:txBody>
          <a:bodyPr>
            <a:noAutofit/>
          </a:bodyPr>
          <a:lstStyle/>
          <a:p>
            <a:pPr algn="just"/>
            <a:r>
              <a:rPr lang="en-US" sz="2000" b="1" dirty="0" smtClean="0">
                <a:solidFill>
                  <a:srgbClr val="FF0000"/>
                </a:solidFill>
                <a:latin typeface="Arial" pitchFamily="34" charset="0"/>
                <a:cs typeface="Arial" pitchFamily="34" charset="0"/>
              </a:rPr>
              <a:t>Fanny’s portrayal: </a:t>
            </a:r>
            <a:r>
              <a:rPr lang="en-SG" sz="2000" dirty="0" smtClean="0">
                <a:latin typeface="Arial" pitchFamily="34" charset="0"/>
                <a:cs typeface="Arial" pitchFamily="34" charset="0"/>
              </a:rPr>
              <a:t>Her hair was of a </a:t>
            </a:r>
            <a:r>
              <a:rPr lang="en-SG" sz="2000" dirty="0" err="1" smtClean="0">
                <a:latin typeface="Arial" pitchFamily="34" charset="0"/>
                <a:cs typeface="Arial" pitchFamily="34" charset="0"/>
              </a:rPr>
              <a:t>chesnut</a:t>
            </a:r>
            <a:r>
              <a:rPr lang="en-SG" sz="2000" dirty="0" smtClean="0">
                <a:latin typeface="Arial" pitchFamily="34" charset="0"/>
                <a:cs typeface="Arial" pitchFamily="34" charset="0"/>
              </a:rPr>
              <a:t> brown, and nature had been extremely lavish to her of it, which she had cut, and on Sundays used to curl down her neck, in the modern fashion. Her forehead was high, her eyebrows arched, and rather full than otherwise. Her eyes black and sparkling; her nose just inclining to the Roman; her lips red and moist, and her </a:t>
            </a:r>
            <a:r>
              <a:rPr lang="en-SG" sz="2000" dirty="0" err="1" smtClean="0">
                <a:latin typeface="Arial" pitchFamily="34" charset="0"/>
                <a:cs typeface="Arial" pitchFamily="34" charset="0"/>
              </a:rPr>
              <a:t>underlip</a:t>
            </a:r>
            <a:r>
              <a:rPr lang="en-SG" sz="2000" dirty="0" smtClean="0">
                <a:latin typeface="Arial" pitchFamily="34" charset="0"/>
                <a:cs typeface="Arial" pitchFamily="34" charset="0"/>
              </a:rPr>
              <a:t>, according to the opinion of the ladies, too pouting. Her teeth were white, but not exactly even. The small-pox had left one only mark on her chin, which was so large, it might have been mistaken for a dimple, had not her left cheek produced one so near a neighbour to it, that the former served only for a foil to the latter. Her complexion was fair, a little injured by the sun, but overspread with such a bloom that the finest ladies would have exchanged all their white for it: add to these a countenance in which, though she was extremely bashful, a sensibility appeared almost incredible; and a sweetness, whenever she smiled, beyond either imitation or description. To conclude all, she had a natural gentility, superior to the acquisition of art, and which </a:t>
            </a:r>
            <a:r>
              <a:rPr lang="en-SG" sz="2000" dirty="0" err="1" smtClean="0">
                <a:latin typeface="Arial" pitchFamily="34" charset="0"/>
                <a:cs typeface="Arial" pitchFamily="34" charset="0"/>
              </a:rPr>
              <a:t>surprized</a:t>
            </a:r>
            <a:r>
              <a:rPr lang="en-SG" sz="2000" dirty="0" smtClean="0">
                <a:latin typeface="Arial" pitchFamily="34" charset="0"/>
                <a:cs typeface="Arial" pitchFamily="34" charset="0"/>
              </a:rPr>
              <a:t> all who beheld her.</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715962"/>
          </a:xfrm>
        </p:spPr>
        <p:txBody>
          <a:bodyPr>
            <a:normAutofit fontScale="90000"/>
          </a:bodyPr>
          <a:lstStyle/>
          <a:p>
            <a:r>
              <a:rPr lang="en-US" dirty="0" smtClean="0"/>
              <a:t>Cont…  Summary Book 2, Chapter 12</a:t>
            </a:r>
            <a:endParaRPr lang="en-SG" dirty="0"/>
          </a:p>
        </p:txBody>
      </p:sp>
      <p:sp>
        <p:nvSpPr>
          <p:cNvPr id="3" name="Content Placeholder 2"/>
          <p:cNvSpPr>
            <a:spLocks noGrp="1"/>
          </p:cNvSpPr>
          <p:nvPr>
            <p:ph idx="1"/>
          </p:nvPr>
        </p:nvSpPr>
        <p:spPr>
          <a:xfrm>
            <a:off x="0" y="1600200"/>
            <a:ext cx="6629400" cy="4525963"/>
          </a:xfrm>
        </p:spPr>
        <p:txBody>
          <a:bodyPr>
            <a:normAutofit/>
          </a:bodyPr>
          <a:lstStyle/>
          <a:p>
            <a:pPr algn="just"/>
            <a:r>
              <a:rPr lang="en-SG" sz="2000" dirty="0" smtClean="0">
                <a:latin typeface="Arial" pitchFamily="34" charset="0"/>
                <a:cs typeface="Arial" pitchFamily="34" charset="0"/>
              </a:rPr>
              <a:t>Her most important feature, however, is her "natural gentility." Returning to the narrative, Fielding inserts several verses of a long ballad about love, sung by a sweet-voiced young man in another part of the alehouse. We guess who he is when Fanny faints at the close of the song. </a:t>
            </a:r>
          </a:p>
          <a:p>
            <a:pPr algn="just"/>
            <a:r>
              <a:rPr lang="en-SG" sz="2000" dirty="0" smtClean="0">
                <a:latin typeface="Arial" pitchFamily="34" charset="0"/>
                <a:cs typeface="Arial" pitchFamily="34" charset="0"/>
              </a:rPr>
              <a:t>Adams, astounded, leaps up, dropping his beloved copy of Aeschylus into the fire as he cries for help. </a:t>
            </a:r>
          </a:p>
          <a:p>
            <a:pPr algn="just"/>
            <a:r>
              <a:rPr lang="en-SG" sz="2000" dirty="0" smtClean="0">
                <a:latin typeface="Arial" pitchFamily="34" charset="0"/>
                <a:cs typeface="Arial" pitchFamily="34" charset="0"/>
              </a:rPr>
              <a:t>The person who comes to rescue in response to these cries is no other than Joseph Andrews. The passionate reunion of Joseph and Fanny embarrasses Fanny in front of Adams, while Adams skips in utmost joy.  </a:t>
            </a:r>
          </a:p>
          <a:p>
            <a:pPr algn="just">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 12</a:t>
            </a:r>
            <a:endParaRPr lang="en-SG" dirty="0"/>
          </a:p>
        </p:txBody>
      </p:sp>
      <p:sp>
        <p:nvSpPr>
          <p:cNvPr id="3" name="Content Placeholder 2"/>
          <p:cNvSpPr>
            <a:spLocks noGrp="1"/>
          </p:cNvSpPr>
          <p:nvPr>
            <p:ph idx="1"/>
          </p:nvPr>
        </p:nvSpPr>
        <p:spPr>
          <a:xfrm>
            <a:off x="0" y="1600200"/>
            <a:ext cx="6934200" cy="5257800"/>
          </a:xfrm>
        </p:spPr>
        <p:txBody>
          <a:bodyPr>
            <a:normAutofit/>
          </a:bodyPr>
          <a:lstStyle/>
          <a:p>
            <a:pPr algn="just"/>
            <a:r>
              <a:rPr lang="en-SG" dirty="0" smtClean="0">
                <a:latin typeface="Arial" pitchFamily="34" charset="0"/>
                <a:cs typeface="Arial" pitchFamily="34" charset="0"/>
              </a:rPr>
              <a:t>As Slipslop passes by Fanny extends curtsy but the jealous Mrs. Slipslop exits in a haughty sweep, completely ignoring Fanny's curtsy to her. </a:t>
            </a:r>
          </a:p>
          <a:p>
            <a:pPr algn="just"/>
            <a:r>
              <a:rPr lang="en-US" dirty="0" smtClean="0">
                <a:latin typeface="Arial" pitchFamily="34" charset="0"/>
                <a:cs typeface="Arial" pitchFamily="34" charset="0"/>
              </a:rPr>
              <a:t>This is mentioned at the end of chapter 12 by Fielding. Let us see the concluding text of chapter 12. </a:t>
            </a:r>
            <a:endParaRPr lang="en-SG"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Concluding Text Chapter 12: About Slipslop again</a:t>
            </a:r>
            <a:endParaRPr lang="en-SG" dirty="0"/>
          </a:p>
        </p:txBody>
      </p:sp>
      <p:sp>
        <p:nvSpPr>
          <p:cNvPr id="3" name="Content Placeholder 2"/>
          <p:cNvSpPr>
            <a:spLocks noGrp="1"/>
          </p:cNvSpPr>
          <p:nvPr>
            <p:ph idx="1"/>
          </p:nvPr>
        </p:nvSpPr>
        <p:spPr>
          <a:xfrm>
            <a:off x="0" y="1600200"/>
            <a:ext cx="6705600" cy="4525963"/>
          </a:xfrm>
        </p:spPr>
        <p:txBody>
          <a:bodyPr>
            <a:normAutofit lnSpcReduction="10000"/>
          </a:bodyPr>
          <a:lstStyle/>
          <a:p>
            <a:r>
              <a:rPr lang="en-SG" dirty="0" smtClean="0">
                <a:solidFill>
                  <a:srgbClr val="FF0000"/>
                </a:solidFill>
              </a:rPr>
              <a:t>TEXT:</a:t>
            </a:r>
          </a:p>
          <a:p>
            <a:pPr>
              <a:buNone/>
            </a:pPr>
            <a:r>
              <a:rPr lang="en-SG" dirty="0" smtClean="0"/>
              <a:t>	“Then, seeing Mrs Slipslop, she curtsied, and offered to advance to her; but that high woman would not return her curtsies; but, casting her eyes another way, immediately withdrew into another room, muttering, as she went, she wondered who the creature was.”</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Chapters 13</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dissertation concerning high people and low people, with Mrs Slipslop’s departure in no very good temper of mind, and the evil plight in which she left Adams and his company.</a:t>
            </a:r>
            <a:endParaRPr lang="en-SG" dirty="0" smtClean="0">
              <a:solidFill>
                <a:srgbClr val="FF0000"/>
              </a:solidFill>
            </a:endParaRP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points: Book 2, Chapter 13 </a:t>
            </a:r>
            <a:endParaRPr lang="en-SG" dirty="0"/>
          </a:p>
        </p:txBody>
      </p:sp>
      <p:sp>
        <p:nvSpPr>
          <p:cNvPr id="3" name="Content Placeholder 2"/>
          <p:cNvSpPr>
            <a:spLocks noGrp="1"/>
          </p:cNvSpPr>
          <p:nvPr>
            <p:ph idx="1"/>
          </p:nvPr>
        </p:nvSpPr>
        <p:spPr>
          <a:xfrm>
            <a:off x="457200" y="1600200"/>
            <a:ext cx="6781800" cy="4525963"/>
          </a:xfrm>
        </p:spPr>
        <p:txBody>
          <a:bodyPr>
            <a:normAutofit/>
          </a:bodyPr>
          <a:lstStyle/>
          <a:p>
            <a:r>
              <a:rPr lang="en-SG" dirty="0" smtClean="0">
                <a:latin typeface="Arial" pitchFamily="34" charset="0"/>
                <a:cs typeface="Arial" pitchFamily="34" charset="0"/>
              </a:rPr>
              <a:t>The act of ignoring Fanny on the part of Slipslop is </a:t>
            </a:r>
            <a:r>
              <a:rPr lang="en-SG" dirty="0" err="1" smtClean="0">
                <a:latin typeface="Arial" pitchFamily="34" charset="0"/>
                <a:cs typeface="Arial" pitchFamily="34" charset="0"/>
              </a:rPr>
              <a:t>is</a:t>
            </a:r>
            <a:r>
              <a:rPr lang="en-SG" dirty="0" smtClean="0">
                <a:latin typeface="Arial" pitchFamily="34" charset="0"/>
                <a:cs typeface="Arial" pitchFamily="34" charset="0"/>
              </a:rPr>
              <a:t> a deliberate snub, and to explain Slipslop's </a:t>
            </a:r>
            <a:r>
              <a:rPr lang="en-SG" dirty="0" err="1" smtClean="0">
                <a:latin typeface="Arial" pitchFamily="34" charset="0"/>
                <a:cs typeface="Arial" pitchFamily="34" charset="0"/>
              </a:rPr>
              <a:t>behavior</a:t>
            </a:r>
            <a:r>
              <a:rPr lang="en-SG" dirty="0" smtClean="0">
                <a:latin typeface="Arial" pitchFamily="34" charset="0"/>
                <a:cs typeface="Arial" pitchFamily="34" charset="0"/>
              </a:rPr>
              <a:t>, Fielding explains his theory about the two classes into which people are divided — the high and the low.</a:t>
            </a:r>
          </a:p>
          <a:p>
            <a:r>
              <a:rPr lang="en-SG" dirty="0" smtClean="0">
                <a:latin typeface="Arial" pitchFamily="34" charset="0"/>
                <a:cs typeface="Arial" pitchFamily="34" charset="0"/>
              </a:rPr>
              <a:t> (Let us see  some relevant text)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Text from Chapter 13 </a:t>
            </a:r>
            <a:endParaRPr lang="en-SG" dirty="0"/>
          </a:p>
        </p:txBody>
      </p:sp>
      <p:sp>
        <p:nvSpPr>
          <p:cNvPr id="3" name="Content Placeholder 2"/>
          <p:cNvSpPr>
            <a:spLocks noGrp="1"/>
          </p:cNvSpPr>
          <p:nvPr>
            <p:ph idx="1"/>
          </p:nvPr>
        </p:nvSpPr>
        <p:spPr>
          <a:xfrm>
            <a:off x="0" y="914400"/>
            <a:ext cx="6858000" cy="5943600"/>
          </a:xfrm>
        </p:spPr>
        <p:txBody>
          <a:bodyPr>
            <a:normAutofit fontScale="55000" lnSpcReduction="20000"/>
          </a:bodyPr>
          <a:lstStyle/>
          <a:p>
            <a:pPr algn="just"/>
            <a:r>
              <a:rPr lang="en-US" b="1" dirty="0" smtClean="0">
                <a:solidFill>
                  <a:srgbClr val="FF0000"/>
                </a:solidFill>
                <a:latin typeface="Arial" pitchFamily="34" charset="0"/>
                <a:cs typeface="Arial" pitchFamily="34" charset="0"/>
              </a:rPr>
              <a:t>TEXT: Justification of Slipslop’s </a:t>
            </a:r>
            <a:r>
              <a:rPr lang="en-US" b="1" dirty="0" err="1" smtClean="0">
                <a:solidFill>
                  <a:srgbClr val="FF0000"/>
                </a:solidFill>
                <a:latin typeface="Arial" pitchFamily="34" charset="0"/>
                <a:cs typeface="Arial" pitchFamily="34" charset="0"/>
              </a:rPr>
              <a:t>behaviour</a:t>
            </a:r>
            <a:r>
              <a:rPr lang="en-US" b="1" dirty="0" smtClean="0">
                <a:solidFill>
                  <a:srgbClr val="FF0000"/>
                </a:solidFill>
                <a:latin typeface="Arial" pitchFamily="34" charset="0"/>
                <a:cs typeface="Arial" pitchFamily="34" charset="0"/>
              </a:rPr>
              <a:t> and Fielding as a moralist:</a:t>
            </a:r>
          </a:p>
          <a:p>
            <a:pPr algn="just">
              <a:buNone/>
            </a:pPr>
            <a:r>
              <a:rPr lang="en-SG" dirty="0" smtClean="0">
                <a:latin typeface="Arial" pitchFamily="34" charset="0"/>
                <a:cs typeface="Arial" pitchFamily="34" charset="0"/>
              </a:rPr>
              <a:t>	“Be it known then, that the human species are divided into two sorts of people, to wit, high people and low people. As by high people I would not be understood to mean persons literally born higher in their dimensions than the rest of the species, nor metaphorically those of exalted characters or abilities; so by low people I cannot be construed to intend the reverse. High people signify no other than people of fashion, and low people those of no fashion. Now, this word fashion hath by long use lost its original meaning, from which at present it gives us a very different idea; for I am deceived if by persons of fashion we do not generally include a conception of birth and accomplishments superior to the herd of mankind; whereas, in reality, nothing more was originally meant by a person of fashion than a person who </a:t>
            </a:r>
            <a:r>
              <a:rPr lang="en-SG" dirty="0" err="1" smtClean="0">
                <a:latin typeface="Arial" pitchFamily="34" charset="0"/>
                <a:cs typeface="Arial" pitchFamily="34" charset="0"/>
              </a:rPr>
              <a:t>drest</a:t>
            </a:r>
            <a:r>
              <a:rPr lang="en-SG" dirty="0" smtClean="0">
                <a:latin typeface="Arial" pitchFamily="34" charset="0"/>
                <a:cs typeface="Arial" pitchFamily="34" charset="0"/>
              </a:rPr>
              <a:t> himself in the fashion of the times; and the word really and truly signifies no more at this day. Now, the world being thus divided into people of fashion and people of no fashion, a fierce contention arose between them; nor would those of one party, to avoid suspicion, be seen publicly to speak to those of the other, though they often held a very good correspondence in private.”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 Summary points: Book 2, Chapter 13 </a:t>
            </a:r>
            <a:endParaRPr lang="en-SG" dirty="0"/>
          </a:p>
        </p:txBody>
      </p:sp>
      <p:sp>
        <p:nvSpPr>
          <p:cNvPr id="3" name="Content Placeholder 2"/>
          <p:cNvSpPr>
            <a:spLocks noGrp="1"/>
          </p:cNvSpPr>
          <p:nvPr>
            <p:ph idx="1"/>
          </p:nvPr>
        </p:nvSpPr>
        <p:spPr>
          <a:xfrm>
            <a:off x="0" y="1600200"/>
            <a:ext cx="6858000" cy="4525963"/>
          </a:xfrm>
        </p:spPr>
        <p:txBody>
          <a:bodyPr>
            <a:normAutofit/>
          </a:bodyPr>
          <a:lstStyle/>
          <a:p>
            <a:pPr algn="just"/>
            <a:r>
              <a:rPr lang="en-SG" sz="2000" dirty="0" smtClean="0">
                <a:latin typeface="Arial" pitchFamily="34" charset="0"/>
                <a:cs typeface="Arial" pitchFamily="34" charset="0"/>
              </a:rPr>
              <a:t>As these classes are composed of the fashionable and the unfashionable, the latter pursuing and aping the former all the way up the social ladder, while the former disdain their "inferiors." Adams, who is ignorant of these intricacies of the social mechanism, follows Slipslop and tries to jog her memory about Fanny, whom Slipslop now pretends to even not remember. </a:t>
            </a:r>
          </a:p>
          <a:p>
            <a:pPr algn="just"/>
            <a:r>
              <a:rPr lang="en-SG" sz="2000" dirty="0" smtClean="0">
                <a:latin typeface="Arial" pitchFamily="34" charset="0"/>
                <a:cs typeface="Arial" pitchFamily="34" charset="0"/>
              </a:rPr>
              <a:t>While Adams praises Fanny's chastity, Slipslop, in her jealousy rebukes him for his violence in rescuing Fanny and criticizes Fanny's character.</a:t>
            </a: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Cont…. Book 2, Chapter 12-13</a:t>
            </a:r>
            <a:endParaRPr lang="en-SG" dirty="0"/>
          </a:p>
        </p:txBody>
      </p:sp>
      <p:sp>
        <p:nvSpPr>
          <p:cNvPr id="3" name="Content Placeholder 2"/>
          <p:cNvSpPr>
            <a:spLocks noGrp="1"/>
          </p:cNvSpPr>
          <p:nvPr>
            <p:ph idx="1"/>
          </p:nvPr>
        </p:nvSpPr>
        <p:spPr>
          <a:xfrm>
            <a:off x="0" y="990600"/>
            <a:ext cx="6858000" cy="5867400"/>
          </a:xfrm>
        </p:spPr>
        <p:txBody>
          <a:bodyPr>
            <a:normAutofit fontScale="70000" lnSpcReduction="20000"/>
          </a:bodyPr>
          <a:lstStyle/>
          <a:p>
            <a:pPr algn="just"/>
            <a:r>
              <a:rPr lang="en-SG" dirty="0" smtClean="0">
                <a:latin typeface="Arial" pitchFamily="34" charset="0"/>
                <a:cs typeface="Arial" pitchFamily="34" charset="0"/>
              </a:rPr>
              <a:t>Outside, the storm is now over and when it comes to resume journey, Joseph refuses to travel on without Fanny. </a:t>
            </a:r>
          </a:p>
          <a:p>
            <a:pPr algn="just"/>
            <a:r>
              <a:rPr lang="en-SG" dirty="0" smtClean="0">
                <a:latin typeface="Arial" pitchFamily="34" charset="0"/>
                <a:cs typeface="Arial" pitchFamily="34" charset="0"/>
              </a:rPr>
              <a:t>While Adams dozes by the fire, Joseph and Fanny declare their love for each other. So, Joseph wakes Adams to ask him to marry them. Adams refuses, stressing the importance of publishing the banns; and asks Joseph to wait. </a:t>
            </a:r>
          </a:p>
          <a:p>
            <a:pPr algn="just"/>
            <a:r>
              <a:rPr lang="en-SG" dirty="0" smtClean="0">
                <a:latin typeface="Arial" pitchFamily="34" charset="0"/>
                <a:cs typeface="Arial" pitchFamily="34" charset="0"/>
              </a:rPr>
              <a:t>The three of them prepare to start their journey as it is dawn now. </a:t>
            </a:r>
          </a:p>
          <a:p>
            <a:pPr algn="just"/>
            <a:r>
              <a:rPr lang="en-SG" dirty="0" smtClean="0">
                <a:latin typeface="Arial" pitchFamily="34" charset="0"/>
                <a:cs typeface="Arial" pitchFamily="34" charset="0"/>
              </a:rPr>
              <a:t>However, some delay is caused by need for payment of seven shillings on their part. </a:t>
            </a:r>
          </a:p>
          <a:p>
            <a:pPr algn="just"/>
            <a:r>
              <a:rPr lang="en-SG" dirty="0" smtClean="0">
                <a:latin typeface="Arial" pitchFamily="34" charset="0"/>
                <a:cs typeface="Arial" pitchFamily="34" charset="0"/>
              </a:rPr>
              <a:t>Adams is suddenly struck by an idea and asks the hostess if there is a clergyman in the parish. As he comes to know </a:t>
            </a:r>
            <a:r>
              <a:rPr lang="en-SG" dirty="0" err="1" smtClean="0">
                <a:latin typeface="Arial" pitchFamily="34" charset="0"/>
                <a:cs typeface="Arial" pitchFamily="34" charset="0"/>
              </a:rPr>
              <a:t>htat</a:t>
            </a:r>
            <a:r>
              <a:rPr lang="en-SG" dirty="0" smtClean="0">
                <a:latin typeface="Arial" pitchFamily="34" charset="0"/>
                <a:cs typeface="Arial" pitchFamily="34" charset="0"/>
              </a:rPr>
              <a:t> there is one, Adams joyfully leaves Fanny and Joseph, telling them that he has a "brother" in the parish who will pay the bill. </a:t>
            </a:r>
          </a:p>
          <a:p>
            <a:pPr algn="just"/>
            <a:r>
              <a:rPr lang="en-SG" dirty="0" smtClean="0">
                <a:latin typeface="Arial" pitchFamily="34" charset="0"/>
                <a:cs typeface="Arial" pitchFamily="34" charset="0"/>
              </a:rPr>
              <a:t>He assures them that he will soon return with the much needed money.</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Points of Critical Analysis</a:t>
            </a:r>
            <a:endParaRPr lang="en-SG" dirty="0"/>
          </a:p>
        </p:txBody>
      </p:sp>
      <p:sp>
        <p:nvSpPr>
          <p:cNvPr id="3" name="Content Placeholder 2"/>
          <p:cNvSpPr>
            <a:spLocks noGrp="1"/>
          </p:cNvSpPr>
          <p:nvPr>
            <p:ph idx="1"/>
          </p:nvPr>
        </p:nvSpPr>
        <p:spPr>
          <a:xfrm>
            <a:off x="0" y="990600"/>
            <a:ext cx="6400800" cy="5867400"/>
          </a:xfrm>
        </p:spPr>
        <p:txBody>
          <a:bodyPr>
            <a:normAutofit fontScale="55000" lnSpcReduction="20000"/>
          </a:bodyPr>
          <a:lstStyle/>
          <a:p>
            <a:pPr algn="just"/>
            <a:r>
              <a:rPr lang="en-SG" dirty="0" smtClean="0">
                <a:latin typeface="Arial" pitchFamily="34" charset="0"/>
                <a:cs typeface="Arial" pitchFamily="34" charset="0"/>
              </a:rPr>
              <a:t>The reunion of Fanny and Joseph brings out the truly charitable nature of Adams. He is extremely joyful at the happiness of </a:t>
            </a:r>
            <a:r>
              <a:rPr lang="en-SG" i="1" dirty="0" smtClean="0">
                <a:latin typeface="Arial" pitchFamily="34" charset="0"/>
                <a:cs typeface="Arial" pitchFamily="34" charset="0"/>
              </a:rPr>
              <a:t>others.</a:t>
            </a:r>
          </a:p>
          <a:p>
            <a:pPr algn="just">
              <a:buNone/>
            </a:pPr>
            <a:r>
              <a:rPr lang="en-SG" dirty="0" smtClean="0">
                <a:solidFill>
                  <a:srgbClr val="FF0000"/>
                </a:solidFill>
                <a:latin typeface="Arial" pitchFamily="34" charset="0"/>
                <a:cs typeface="Arial" pitchFamily="34" charset="0"/>
              </a:rPr>
              <a:t>Theme of affectation:</a:t>
            </a:r>
          </a:p>
          <a:p>
            <a:pPr algn="just"/>
            <a:r>
              <a:rPr lang="en-SG" dirty="0" smtClean="0">
                <a:latin typeface="Arial" pitchFamily="34" charset="0"/>
                <a:cs typeface="Arial" pitchFamily="34" charset="0"/>
              </a:rPr>
              <a:t> Again the theme of affectation is stressed. In contrast to Adams sincerity, we can see the affected snobbishness of Slipslop.</a:t>
            </a:r>
          </a:p>
          <a:p>
            <a:pPr algn="just"/>
            <a:r>
              <a:rPr lang="en-SG" dirty="0" smtClean="0">
                <a:latin typeface="Arial" pitchFamily="34" charset="0"/>
                <a:cs typeface="Arial" pitchFamily="34" charset="0"/>
              </a:rPr>
              <a:t>Her jealousy and hatred of Fanny reminds us of Lady Booby's </a:t>
            </a:r>
            <a:r>
              <a:rPr lang="en-SG" dirty="0" err="1" smtClean="0">
                <a:latin typeface="Arial" pitchFamily="34" charset="0"/>
                <a:cs typeface="Arial" pitchFamily="34" charset="0"/>
              </a:rPr>
              <a:t>behavior</a:t>
            </a:r>
            <a:r>
              <a:rPr lang="en-SG" dirty="0" smtClean="0">
                <a:latin typeface="Arial" pitchFamily="34" charset="0"/>
                <a:cs typeface="Arial" pitchFamily="34" charset="0"/>
              </a:rPr>
              <a:t> towards Betty. </a:t>
            </a:r>
          </a:p>
          <a:p>
            <a:pPr algn="just"/>
            <a:r>
              <a:rPr lang="en-SG" dirty="0" smtClean="0">
                <a:solidFill>
                  <a:srgbClr val="FF0000"/>
                </a:solidFill>
                <a:latin typeface="Arial" pitchFamily="34" charset="0"/>
                <a:cs typeface="Arial" pitchFamily="34" charset="0"/>
              </a:rPr>
              <a:t>Theme of pretension:</a:t>
            </a:r>
            <a:endParaRPr lang="en-SG" dirty="0" smtClean="0">
              <a:latin typeface="Arial" pitchFamily="34" charset="0"/>
              <a:cs typeface="Arial" pitchFamily="34" charset="0"/>
            </a:endParaRPr>
          </a:p>
          <a:p>
            <a:pPr algn="just"/>
            <a:r>
              <a:rPr lang="en-SG" dirty="0" smtClean="0">
                <a:latin typeface="Arial" pitchFamily="34" charset="0"/>
                <a:cs typeface="Arial" pitchFamily="34" charset="0"/>
              </a:rPr>
              <a:t>This imitation of "fashion" throughout the social scale provides Fielding with material for his lengthy digression. He, as a moralist discusses this theme in detail. </a:t>
            </a:r>
          </a:p>
          <a:p>
            <a:pPr algn="just"/>
            <a:r>
              <a:rPr lang="en-SG" dirty="0" smtClean="0">
                <a:solidFill>
                  <a:srgbClr val="FF0000"/>
                </a:solidFill>
                <a:latin typeface="Arial" pitchFamily="34" charset="0"/>
                <a:cs typeface="Arial" pitchFamily="34" charset="0"/>
              </a:rPr>
              <a:t>Theme of Simplicity:</a:t>
            </a:r>
          </a:p>
          <a:p>
            <a:pPr algn="just"/>
            <a:r>
              <a:rPr lang="en-SG" dirty="0" smtClean="0">
                <a:latin typeface="Arial" pitchFamily="34" charset="0"/>
                <a:cs typeface="Arial" pitchFamily="34" charset="0"/>
              </a:rPr>
              <a:t>Adams' joy at the reunion of both the lovers, his insistence on the proper rites and forms for the wedding of Joseph and Fanny, and his firm belief that his (Christian) brother will  help him, all this reaffirms his  simplicity. </a:t>
            </a:r>
          </a:p>
          <a:p>
            <a:pPr algn="just"/>
            <a:r>
              <a:rPr lang="en-SG" dirty="0" smtClean="0">
                <a:latin typeface="Arial" pitchFamily="34" charset="0"/>
                <a:cs typeface="Arial" pitchFamily="34" charset="0"/>
              </a:rPr>
              <a:t>As the chapter closes, we have the feeling that the parson's simplicity over money matters is about to get him into trouble once again.</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Headings of Chapters  14, 15</a:t>
            </a:r>
            <a:endParaRPr lang="en-SG" dirty="0"/>
          </a:p>
        </p:txBody>
      </p:sp>
      <p:sp>
        <p:nvSpPr>
          <p:cNvPr id="3" name="Content Placeholder 2"/>
          <p:cNvSpPr>
            <a:spLocks noGrp="1"/>
          </p:cNvSpPr>
          <p:nvPr>
            <p:ph idx="1"/>
          </p:nvPr>
        </p:nvSpPr>
        <p:spPr>
          <a:xfrm>
            <a:off x="228600" y="1600201"/>
            <a:ext cx="6553200" cy="3352800"/>
          </a:xfrm>
        </p:spPr>
        <p:txBody>
          <a:bodyPr>
            <a:normAutofit fontScale="92500" lnSpcReduction="10000"/>
          </a:bodyPr>
          <a:lstStyle/>
          <a:p>
            <a:r>
              <a:rPr lang="en-SG" i="1" dirty="0" smtClean="0"/>
              <a:t>Chapter 14</a:t>
            </a:r>
          </a:p>
          <a:p>
            <a:r>
              <a:rPr lang="en-SG" i="1" dirty="0" smtClean="0">
                <a:solidFill>
                  <a:srgbClr val="FF0000"/>
                </a:solidFill>
              </a:rPr>
              <a:t>An interview between parson Adams and parson </a:t>
            </a:r>
            <a:r>
              <a:rPr lang="en-SG" i="1" dirty="0" err="1" smtClean="0">
                <a:solidFill>
                  <a:srgbClr val="FF0000"/>
                </a:solidFill>
              </a:rPr>
              <a:t>Trulliber</a:t>
            </a:r>
            <a:r>
              <a:rPr lang="en-SG" i="1" dirty="0" smtClean="0">
                <a:solidFill>
                  <a:srgbClr val="FF0000"/>
                </a:solidFill>
              </a:rPr>
              <a:t>.</a:t>
            </a:r>
          </a:p>
          <a:p>
            <a:r>
              <a:rPr lang="en-US" i="1" dirty="0" smtClean="0"/>
              <a:t>Chapter 15</a:t>
            </a:r>
          </a:p>
          <a:p>
            <a:r>
              <a:rPr lang="en-SG" i="1" dirty="0" smtClean="0">
                <a:solidFill>
                  <a:srgbClr val="FF0000"/>
                </a:solidFill>
              </a:rPr>
              <a:t>An adventure, the consequence of a new instance which parson Adams gave of his forgetfulness.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 14-15</a:t>
            </a:r>
            <a:endParaRPr lang="en-SG" dirty="0"/>
          </a:p>
        </p:txBody>
      </p:sp>
      <p:sp>
        <p:nvSpPr>
          <p:cNvPr id="3" name="Content Placeholder 2"/>
          <p:cNvSpPr>
            <a:spLocks noGrp="1"/>
          </p:cNvSpPr>
          <p:nvPr>
            <p:ph idx="1"/>
          </p:nvPr>
        </p:nvSpPr>
        <p:spPr>
          <a:xfrm>
            <a:off x="0" y="1219200"/>
            <a:ext cx="7086600" cy="5638800"/>
          </a:xfrm>
        </p:spPr>
        <p:txBody>
          <a:bodyPr>
            <a:normAutofit/>
          </a:bodyPr>
          <a:lstStyle/>
          <a:p>
            <a:pPr algn="just"/>
            <a:r>
              <a:rPr lang="en-SG" dirty="0" smtClean="0">
                <a:latin typeface="Arial" pitchFamily="34" charset="0"/>
                <a:cs typeface="Arial" pitchFamily="34" charset="0"/>
              </a:rPr>
              <a:t>Adams arrives at the house of Parson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who is more of a farmer than a clergyman, for his wife runs the dairy while he sees to the pigs, whom he resembles in size and nature. </a:t>
            </a:r>
          </a:p>
          <a:p>
            <a:pPr algn="just"/>
            <a:r>
              <a:rPr lang="en-US" dirty="0" smtClean="0">
                <a:latin typeface="Arial" pitchFamily="34" charset="0"/>
                <a:cs typeface="Arial" pitchFamily="34" charset="0"/>
              </a:rPr>
              <a:t>(Let us read some relevant text.)</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200" b="1" dirty="0" smtClean="0">
                <a:solidFill>
                  <a:srgbClr val="FF0000"/>
                </a:solidFill>
              </a:rPr>
              <a:t>Text from Chapter 14: About Parson </a:t>
            </a:r>
            <a:r>
              <a:rPr lang="en-US" sz="3200" b="1" dirty="0" err="1" smtClean="0">
                <a:solidFill>
                  <a:srgbClr val="FF0000"/>
                </a:solidFill>
              </a:rPr>
              <a:t>Trulliber</a:t>
            </a:r>
            <a:endParaRPr lang="en-SG" sz="3200" b="1" dirty="0">
              <a:solidFill>
                <a:srgbClr val="FF0000"/>
              </a:solidFill>
            </a:endParaRPr>
          </a:p>
        </p:txBody>
      </p:sp>
      <p:sp>
        <p:nvSpPr>
          <p:cNvPr id="3" name="Content Placeholder 2"/>
          <p:cNvSpPr>
            <a:spLocks noGrp="1"/>
          </p:cNvSpPr>
          <p:nvPr>
            <p:ph idx="1"/>
          </p:nvPr>
        </p:nvSpPr>
        <p:spPr>
          <a:xfrm>
            <a:off x="0" y="990600"/>
            <a:ext cx="7391400" cy="5867400"/>
          </a:xfrm>
        </p:spPr>
        <p:txBody>
          <a:bodyPr>
            <a:normAutofit fontScale="62500" lnSpcReduction="20000"/>
          </a:bodyPr>
          <a:lstStyle/>
          <a:p>
            <a:pPr algn="just"/>
            <a:r>
              <a:rPr lang="en-SG" dirty="0" smtClean="0">
                <a:latin typeface="Arial" pitchFamily="34" charset="0"/>
                <a:cs typeface="Arial" pitchFamily="34" charset="0"/>
              </a:rPr>
              <a:t>PARSON ADAMS came to the house of parson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whom he found </a:t>
            </a:r>
            <a:r>
              <a:rPr lang="en-SG" dirty="0" err="1" smtClean="0">
                <a:latin typeface="Arial" pitchFamily="34" charset="0"/>
                <a:cs typeface="Arial" pitchFamily="34" charset="0"/>
              </a:rPr>
              <a:t>stript</a:t>
            </a:r>
            <a:r>
              <a:rPr lang="en-SG" dirty="0" smtClean="0">
                <a:latin typeface="Arial" pitchFamily="34" charset="0"/>
                <a:cs typeface="Arial" pitchFamily="34" charset="0"/>
              </a:rPr>
              <a:t> into his waistcoat, with an apron on, and a pail in his hand, just come from serving his hogs; for Mr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was a parson on Sundays, but all the other six might more properly be called a farmer. He occupied a small piece of land of his own, besides which he rented a considerable deal more. His wife milked his cows, managed his dairy, and followed the markets with butter and eggs. The hogs fell chiefly to his care, which he carefully waited on at home, and attended to fairs; on which occasion he was liable to many jokes, his own size being, with much ale, rendered little inferior to that of the beasts he sold. He was indeed one of the largest men you should see, and could have acted the part of Sir John Falstaff without stuffing. Add to this that the rotundity of his belly was considerably increased by the shortness of his stature, his shadow ascending very near as far in height, when he lay on his back, as when he stood on his legs. His voice was loud and hoarse, and his accents extremely broad. To complete the whole, he had a stateliness in his gait, when he walked, not unlike that of a goose, only he stalked slower.</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from Chapter 14</a:t>
            </a:r>
            <a:endParaRPr lang="en-SG" dirty="0"/>
          </a:p>
        </p:txBody>
      </p:sp>
      <p:sp>
        <p:nvSpPr>
          <p:cNvPr id="3" name="Content Placeholder 2"/>
          <p:cNvSpPr>
            <a:spLocks noGrp="1"/>
          </p:cNvSpPr>
          <p:nvPr>
            <p:ph idx="1"/>
          </p:nvPr>
        </p:nvSpPr>
        <p:spPr>
          <a:xfrm>
            <a:off x="0" y="1295400"/>
            <a:ext cx="6477000" cy="4953000"/>
          </a:xfrm>
        </p:spPr>
        <p:txBody>
          <a:bodyPr>
            <a:normAutofit fontScale="62500" lnSpcReduction="20000"/>
          </a:bodyPr>
          <a:lstStyle/>
          <a:p>
            <a:pPr algn="just"/>
            <a:r>
              <a:rPr lang="en-US" b="1" dirty="0" smtClean="0">
                <a:solidFill>
                  <a:srgbClr val="FF0000"/>
                </a:solidFill>
                <a:latin typeface="Arial" pitchFamily="34" charset="0"/>
                <a:cs typeface="Arial" pitchFamily="34" charset="0"/>
              </a:rPr>
              <a:t>TEXT: More about </a:t>
            </a:r>
            <a:r>
              <a:rPr lang="en-US" b="1" dirty="0" err="1" smtClean="0">
                <a:solidFill>
                  <a:srgbClr val="FF0000"/>
                </a:solidFill>
                <a:latin typeface="Arial" pitchFamily="34" charset="0"/>
                <a:cs typeface="Arial" pitchFamily="34" charset="0"/>
              </a:rPr>
              <a:t>Trulliber</a:t>
            </a:r>
            <a:endParaRPr lang="en-US" b="1" dirty="0" smtClean="0">
              <a:solidFill>
                <a:srgbClr val="FF0000"/>
              </a:solidFill>
              <a:latin typeface="Arial" pitchFamily="34" charset="0"/>
              <a:cs typeface="Arial" pitchFamily="34" charset="0"/>
            </a:endParaRPr>
          </a:p>
          <a:p>
            <a:pPr algn="just">
              <a:buNone/>
            </a:pPr>
            <a:r>
              <a:rPr lang="en-SG" dirty="0" smtClean="0">
                <a:latin typeface="Arial" pitchFamily="34" charset="0"/>
                <a:cs typeface="Arial" pitchFamily="34" charset="0"/>
              </a:rPr>
              <a:t>	“His wife, who informed him of Mr Adams’s arrival, had made a small mistake; for she had told her husband, “She believed there was a man come for some of his hogs.” This supposition made Mr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hasten with the utmost expedition to attend his guest. He no sooner saw Adams than, not in the least doubting the cause of his errand to be what his wife had imagined, he told him, “He was come in very good time; that he expected a dealer that very afternoon;” and added, “they were all pure and fat, and upwards of twenty score a-piece.” Adams answered, “He believed he did not know him.” “Yes, yes,” cried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“I have seen you often at fair; why, we have dealt before now, </a:t>
            </a:r>
            <a:r>
              <a:rPr lang="en-SG" dirty="0" err="1" smtClean="0">
                <a:latin typeface="Arial" pitchFamily="34" charset="0"/>
                <a:cs typeface="Arial" pitchFamily="34" charset="0"/>
              </a:rPr>
              <a:t>mun</a:t>
            </a:r>
            <a:r>
              <a:rPr lang="en-SG" dirty="0" smtClean="0">
                <a:latin typeface="Arial" pitchFamily="34" charset="0"/>
                <a:cs typeface="Arial" pitchFamily="34" charset="0"/>
              </a:rPr>
              <a:t>, I warrant you. Yes, yes,” cries he, “I remember thy face very well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Book 2, Chapter 14-15</a:t>
            </a:r>
            <a:endParaRPr lang="en-SG" dirty="0"/>
          </a:p>
        </p:txBody>
      </p:sp>
      <p:sp>
        <p:nvSpPr>
          <p:cNvPr id="3" name="Content Placeholder 2"/>
          <p:cNvSpPr>
            <a:spLocks noGrp="1"/>
          </p:cNvSpPr>
          <p:nvPr>
            <p:ph idx="1"/>
          </p:nvPr>
        </p:nvSpPr>
        <p:spPr>
          <a:xfrm>
            <a:off x="0" y="685800"/>
            <a:ext cx="7315200" cy="6172200"/>
          </a:xfrm>
        </p:spPr>
        <p:txBody>
          <a:bodyPr>
            <a:noAutofit/>
          </a:bodyPr>
          <a:lstStyle/>
          <a:p>
            <a:pPr algn="just"/>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thinks that Adams has come to buy some of his hogs, and receives him with a great enthusiasm.</a:t>
            </a:r>
          </a:p>
          <a:p>
            <a:pPr algn="just"/>
            <a:r>
              <a:rPr lang="en-SG" sz="2000" dirty="0" smtClean="0">
                <a:latin typeface="Arial" pitchFamily="34" charset="0"/>
                <a:cs typeface="Arial" pitchFamily="34" charset="0"/>
              </a:rPr>
              <a:t>Adams is so confused at this mistaken enthusiasm that in confusion he takes hold of a pig's tail; the pig leaps up and throws Adams down in the mire. </a:t>
            </a:r>
          </a:p>
          <a:p>
            <a:pPr algn="just"/>
            <a:endParaRPr lang="en-SG" sz="2000" dirty="0" smtClean="0">
              <a:latin typeface="Arial" pitchFamily="34" charset="0"/>
              <a:cs typeface="Arial" pitchFamily="34" charset="0"/>
            </a:endParaRPr>
          </a:p>
          <a:p>
            <a:pPr algn="just"/>
            <a:r>
              <a:rPr lang="en-SG" sz="2000" dirty="0" smtClean="0">
                <a:latin typeface="Arial" pitchFamily="34" charset="0"/>
                <a:cs typeface="Arial" pitchFamily="34" charset="0"/>
              </a:rPr>
              <a:t>While Adams cries,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is amused by the incident and asserts that his wife is to blame for the misunderstanding.</a:t>
            </a:r>
          </a:p>
          <a:p>
            <a:pPr algn="just"/>
            <a:r>
              <a:rPr lang="en-SG" sz="2000" dirty="0" smtClean="0">
                <a:latin typeface="Arial" pitchFamily="34" charset="0"/>
                <a:cs typeface="Arial" pitchFamily="34" charset="0"/>
              </a:rPr>
              <a:t>Once inside and cleaned up a bit, Adams reveals who he is and what he has come for that is money, </a:t>
            </a:r>
            <a:r>
              <a:rPr lang="en-SG" sz="2000" dirty="0" err="1" smtClean="0">
                <a:latin typeface="Arial" pitchFamily="34" charset="0"/>
                <a:cs typeface="Arial" pitchFamily="34" charset="0"/>
              </a:rPr>
              <a:t>Trulliber's</a:t>
            </a:r>
            <a:r>
              <a:rPr lang="en-SG" sz="2000" dirty="0" smtClean="0">
                <a:latin typeface="Arial" pitchFamily="34" charset="0"/>
                <a:cs typeface="Arial" pitchFamily="34" charset="0"/>
              </a:rPr>
              <a:t> tone suddenly changes. </a:t>
            </a:r>
          </a:p>
          <a:p>
            <a:pPr algn="just"/>
            <a:r>
              <a:rPr lang="en-SG" sz="2000" dirty="0" smtClean="0">
                <a:latin typeface="Arial" pitchFamily="34" charset="0"/>
                <a:cs typeface="Arial" pitchFamily="34" charset="0"/>
              </a:rPr>
              <a:t>His hypocrisy is very evident. Adams is no clergyman, but a vagabond, he roars, and, at the same time, berates his poor wife. </a:t>
            </a:r>
          </a:p>
          <a:p>
            <a:pPr algn="just"/>
            <a:r>
              <a:rPr lang="en-SG" sz="2000" dirty="0" smtClean="0">
                <a:latin typeface="Arial" pitchFamily="34" charset="0"/>
                <a:cs typeface="Arial" pitchFamily="34" charset="0"/>
              </a:rPr>
              <a:t>When Adams calmly tells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that to him he</a:t>
            </a:r>
            <a:r>
              <a:rPr lang="en-SG" sz="2000" i="1" dirty="0" smtClean="0">
                <a:latin typeface="Arial" pitchFamily="34" charset="0"/>
                <a:cs typeface="Arial" pitchFamily="34" charset="0"/>
              </a:rPr>
              <a:t> </a:t>
            </a:r>
            <a:r>
              <a:rPr lang="en-SG" sz="2000" dirty="0" smtClean="0">
                <a:latin typeface="Arial" pitchFamily="34" charset="0"/>
                <a:cs typeface="Arial" pitchFamily="34" charset="0"/>
              </a:rPr>
              <a:t>is not a true Christian because he does not actively practice charity,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doubles up his fists, and is ready to fight over the issue. But, Adams is not provoked, and leaves with the remark that he is sorry to see such men in religious orders.</a:t>
            </a:r>
          </a:p>
          <a:p>
            <a:pPr algn="just">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Cont … Book 2, Chapter 14-15</a:t>
            </a:r>
            <a:endParaRPr lang="en-SG" dirty="0"/>
          </a:p>
        </p:txBody>
      </p:sp>
      <p:sp>
        <p:nvSpPr>
          <p:cNvPr id="3" name="Content Placeholder 2"/>
          <p:cNvSpPr>
            <a:spLocks noGrp="1"/>
          </p:cNvSpPr>
          <p:nvPr>
            <p:ph idx="1"/>
          </p:nvPr>
        </p:nvSpPr>
        <p:spPr>
          <a:xfrm>
            <a:off x="0" y="914400"/>
            <a:ext cx="6553200" cy="5943600"/>
          </a:xfrm>
        </p:spPr>
        <p:txBody>
          <a:bodyPr>
            <a:normAutofit fontScale="62500" lnSpcReduction="20000"/>
          </a:bodyPr>
          <a:lstStyle/>
          <a:p>
            <a:pPr algn="just"/>
            <a:r>
              <a:rPr lang="en-SG" dirty="0" smtClean="0">
                <a:latin typeface="Arial" pitchFamily="34" charset="0"/>
                <a:cs typeface="Arial" pitchFamily="34" charset="0"/>
              </a:rPr>
              <a:t>The parson returns to Joseph and Fanny without any money. But the hostess surprises them all by allowing them credit and wishing them a good journey. </a:t>
            </a:r>
          </a:p>
          <a:p>
            <a:pPr algn="just"/>
            <a:r>
              <a:rPr lang="en-SG" dirty="0" smtClean="0">
                <a:latin typeface="Arial" pitchFamily="34" charset="0"/>
                <a:cs typeface="Arial" pitchFamily="34" charset="0"/>
              </a:rPr>
              <a:t>Her generosity, however, is not genuine she has misunderstood Joseph and believes Adams to be the </a:t>
            </a:r>
            <a:r>
              <a:rPr lang="en-SG" i="1" dirty="0" smtClean="0">
                <a:latin typeface="Arial" pitchFamily="34" charset="0"/>
                <a:cs typeface="Arial" pitchFamily="34" charset="0"/>
              </a:rPr>
              <a:t>natural </a:t>
            </a:r>
            <a:r>
              <a:rPr lang="en-SG" dirty="0" smtClean="0">
                <a:latin typeface="Arial" pitchFamily="34" charset="0"/>
                <a:cs typeface="Arial" pitchFamily="34" charset="0"/>
              </a:rPr>
              <a:t>brother of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not merely his "brother in divinity." </a:t>
            </a:r>
          </a:p>
          <a:p>
            <a:pPr algn="just"/>
            <a:r>
              <a:rPr lang="en-SG" dirty="0" smtClean="0">
                <a:latin typeface="Arial" pitchFamily="34" charset="0"/>
                <a:cs typeface="Arial" pitchFamily="34" charset="0"/>
              </a:rPr>
              <a:t>As they are about to leave, Adams remembers that he left his greatcoat and hat at </a:t>
            </a:r>
            <a:r>
              <a:rPr lang="en-SG" dirty="0" err="1" smtClean="0">
                <a:latin typeface="Arial" pitchFamily="34" charset="0"/>
                <a:cs typeface="Arial" pitchFamily="34" charset="0"/>
              </a:rPr>
              <a:t>Trulliber's</a:t>
            </a:r>
            <a:r>
              <a:rPr lang="en-SG" dirty="0" smtClean="0">
                <a:latin typeface="Arial" pitchFamily="34" charset="0"/>
                <a:cs typeface="Arial" pitchFamily="34" charset="0"/>
              </a:rPr>
              <a:t> house. </a:t>
            </a:r>
          </a:p>
          <a:p>
            <a:pPr algn="just"/>
            <a:r>
              <a:rPr lang="en-SG" dirty="0" smtClean="0">
                <a:latin typeface="Arial" pitchFamily="34" charset="0"/>
                <a:cs typeface="Arial" pitchFamily="34" charset="0"/>
              </a:rPr>
              <a:t>The hostess offers that she will go to </a:t>
            </a:r>
            <a:r>
              <a:rPr lang="en-SG" dirty="0" err="1" smtClean="0">
                <a:latin typeface="Arial" pitchFamily="34" charset="0"/>
                <a:cs typeface="Arial" pitchFamily="34" charset="0"/>
              </a:rPr>
              <a:t>Trulliber’s</a:t>
            </a:r>
            <a:r>
              <a:rPr lang="en-SG" dirty="0" smtClean="0">
                <a:latin typeface="Arial" pitchFamily="34" charset="0"/>
                <a:cs typeface="Arial" pitchFamily="34" charset="0"/>
              </a:rPr>
              <a:t> place to fetch these for him. </a:t>
            </a:r>
          </a:p>
          <a:p>
            <a:pPr algn="just"/>
            <a:r>
              <a:rPr lang="en-SG" dirty="0" smtClean="0">
                <a:latin typeface="Arial" pitchFamily="34" charset="0"/>
                <a:cs typeface="Arial" pitchFamily="34" charset="0"/>
              </a:rPr>
              <a:t>As she goes there, reality is revealed to her. She is also </a:t>
            </a:r>
            <a:r>
              <a:rPr lang="en-SG" dirty="0" err="1" smtClean="0">
                <a:latin typeface="Arial" pitchFamily="34" charset="0"/>
                <a:cs typeface="Arial" pitchFamily="34" charset="0"/>
              </a:rPr>
              <a:t>rebukedc</a:t>
            </a:r>
            <a:r>
              <a:rPr lang="en-SG" dirty="0" smtClean="0">
                <a:latin typeface="Arial" pitchFamily="34" charset="0"/>
                <a:cs typeface="Arial" pitchFamily="34" charset="0"/>
              </a:rPr>
              <a:t> by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On her return she demands her money. </a:t>
            </a:r>
          </a:p>
          <a:p>
            <a:pPr algn="just"/>
            <a:r>
              <a:rPr lang="en-SG" dirty="0" smtClean="0">
                <a:latin typeface="Arial" pitchFamily="34" charset="0"/>
                <a:cs typeface="Arial" pitchFamily="34" charset="0"/>
              </a:rPr>
              <a:t>At this point of tension, chance plays its role as a fellow </a:t>
            </a:r>
            <a:r>
              <a:rPr lang="en-SG" dirty="0" err="1" smtClean="0">
                <a:latin typeface="Arial" pitchFamily="34" charset="0"/>
                <a:cs typeface="Arial" pitchFamily="34" charset="0"/>
              </a:rPr>
              <a:t>traveler</a:t>
            </a:r>
            <a:r>
              <a:rPr lang="en-SG" dirty="0" smtClean="0">
                <a:latin typeface="Arial" pitchFamily="34" charset="0"/>
                <a:cs typeface="Arial" pitchFamily="34" charset="0"/>
              </a:rPr>
              <a:t> in the inn who has overheard the hostess' hard remarks takes Adams aside and asks him how much is owed.</a:t>
            </a:r>
          </a:p>
          <a:p>
            <a:pPr algn="just"/>
            <a:r>
              <a:rPr lang="en-SG" dirty="0" smtClean="0">
                <a:latin typeface="Arial" pitchFamily="34" charset="0"/>
                <a:cs typeface="Arial" pitchFamily="34" charset="0"/>
              </a:rPr>
              <a:t> A loan is made and Adams, Fanny, and Joseph are saved by the goodness of a poor peddler. After telling the peddler where to call to be repaid the </a:t>
            </a:r>
            <a:r>
              <a:rPr lang="en-SG" dirty="0" err="1" smtClean="0">
                <a:latin typeface="Arial" pitchFamily="34" charset="0"/>
                <a:cs typeface="Arial" pitchFamily="34" charset="0"/>
              </a:rPr>
              <a:t>travelers</a:t>
            </a:r>
            <a:r>
              <a:rPr lang="en-SG" dirty="0" smtClean="0">
                <a:latin typeface="Arial" pitchFamily="34" charset="0"/>
                <a:cs typeface="Arial" pitchFamily="34" charset="0"/>
              </a:rPr>
              <a:t> leave.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Critical Analysis</a:t>
            </a:r>
            <a:endParaRPr lang="en-SG" dirty="0"/>
          </a:p>
        </p:txBody>
      </p:sp>
      <p:sp>
        <p:nvSpPr>
          <p:cNvPr id="3" name="Content Placeholder 2"/>
          <p:cNvSpPr>
            <a:spLocks noGrp="1"/>
          </p:cNvSpPr>
          <p:nvPr>
            <p:ph idx="1"/>
          </p:nvPr>
        </p:nvSpPr>
        <p:spPr>
          <a:xfrm>
            <a:off x="0" y="914400"/>
            <a:ext cx="7010400" cy="5943600"/>
          </a:xfrm>
        </p:spPr>
        <p:txBody>
          <a:bodyPr>
            <a:normAutofit fontScale="55000" lnSpcReduction="20000"/>
          </a:bodyPr>
          <a:lstStyle/>
          <a:p>
            <a:pPr algn="just"/>
            <a:r>
              <a:rPr lang="en-SG" dirty="0" smtClean="0">
                <a:latin typeface="Arial" pitchFamily="34" charset="0"/>
                <a:cs typeface="Arial" pitchFamily="34" charset="0"/>
              </a:rPr>
              <a:t>The subject of these two chapters is true charity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is a boor, the worst of the six incompetent parsons we meet in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His concerns are very much with this world he has no feeling for his guest either as a man or as a fellow parson he bullies his wife unmercifully, and worst of all he is entirely ignorant of the meaning of charity: "I know what charity is, better than to give to vagabonds." He rages to Adams about his appearance, commenting sarcastically upon his shabby cassock and his lack of a horse; for him the "dignity of the cloth" has a literal meaning only. The nature of his hypocrisy links him to that other odious parson, Barnabas. Both men ignore the importance of good works;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indeed, does nothing to help Adams, and his own attitude is echoed throughout his parish. One is reminded here of Adams' criticism of George Whitefield's "detestable doctrine of faith against good works" in Book I, Chapter 17. The hostess is dominated by the worldly patronage of </a:t>
            </a:r>
            <a:r>
              <a:rPr lang="en-SG" dirty="0" err="1" smtClean="0">
                <a:latin typeface="Arial" pitchFamily="34" charset="0"/>
                <a:cs typeface="Arial" pitchFamily="34" charset="0"/>
              </a:rPr>
              <a:t>Trulliber</a:t>
            </a:r>
            <a:r>
              <a:rPr lang="en-SG" dirty="0" smtClean="0">
                <a:latin typeface="Arial" pitchFamily="34" charset="0"/>
                <a:cs typeface="Arial" pitchFamily="34" charset="0"/>
              </a:rPr>
              <a:t>, and her hypocrisy has the stamp of her master; her comment that people should not pretend to be what they are not is as ironic as </a:t>
            </a:r>
            <a:r>
              <a:rPr lang="en-SG" dirty="0" err="1" smtClean="0">
                <a:latin typeface="Arial" pitchFamily="34" charset="0"/>
                <a:cs typeface="Arial" pitchFamily="34" charset="0"/>
              </a:rPr>
              <a:t>Trulliber's</a:t>
            </a:r>
            <a:r>
              <a:rPr lang="en-SG" dirty="0" smtClean="0">
                <a:latin typeface="Arial" pitchFamily="34" charset="0"/>
                <a:cs typeface="Arial" pitchFamily="34" charset="0"/>
              </a:rPr>
              <a:t> claim to know what charity is. It is only the poor peddler who knows the true nature of charity. As with the </a:t>
            </a:r>
            <a:r>
              <a:rPr lang="en-SG" dirty="0" err="1" smtClean="0">
                <a:latin typeface="Arial" pitchFamily="34" charset="0"/>
                <a:cs typeface="Arial" pitchFamily="34" charset="0"/>
              </a:rPr>
              <a:t>postillion</a:t>
            </a:r>
            <a:r>
              <a:rPr lang="en-SG" dirty="0" smtClean="0">
                <a:latin typeface="Arial" pitchFamily="34" charset="0"/>
                <a:cs typeface="Arial" pitchFamily="34" charset="0"/>
              </a:rPr>
              <a:t> who offers his greatcoat to the battered Joseph (Book I, Chapter 12), society has not been kind to this truly compassionate man.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Points of Critical Analysis</a:t>
            </a:r>
            <a:endParaRPr lang="en-SG" dirty="0"/>
          </a:p>
        </p:txBody>
      </p:sp>
      <p:sp>
        <p:nvSpPr>
          <p:cNvPr id="3" name="Content Placeholder 2"/>
          <p:cNvSpPr>
            <a:spLocks noGrp="1"/>
          </p:cNvSpPr>
          <p:nvPr>
            <p:ph idx="1"/>
          </p:nvPr>
        </p:nvSpPr>
        <p:spPr>
          <a:xfrm>
            <a:off x="0" y="838200"/>
            <a:ext cx="7086600" cy="6019800"/>
          </a:xfrm>
        </p:spPr>
        <p:txBody>
          <a:bodyPr>
            <a:noAutofit/>
          </a:bodyPr>
          <a:lstStyle/>
          <a:p>
            <a:pPr algn="just"/>
            <a:r>
              <a:rPr lang="en-SG" sz="2000" dirty="0" smtClean="0">
                <a:solidFill>
                  <a:srgbClr val="FF0000"/>
                </a:solidFill>
                <a:latin typeface="Arial" pitchFamily="34" charset="0"/>
                <a:cs typeface="Arial" pitchFamily="34" charset="0"/>
              </a:rPr>
              <a:t>Humour in the novel:</a:t>
            </a:r>
          </a:p>
          <a:p>
            <a:pPr algn="just"/>
            <a:r>
              <a:rPr lang="en-SG" sz="2000" dirty="0" smtClean="0">
                <a:latin typeface="Arial" pitchFamily="34" charset="0"/>
                <a:cs typeface="Arial" pitchFamily="34" charset="0"/>
              </a:rPr>
              <a:t>The handling of Adams' confrontation with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shows Fielding's artistry at his best. There is, first of all, the warm humour of Adams' simplicity and unfortunate tumble into the mire. We have already witnessed as readers the episode of hog's blood. </a:t>
            </a:r>
          </a:p>
          <a:p>
            <a:pPr algn="just"/>
            <a:r>
              <a:rPr lang="en-SG" sz="2000" dirty="0" smtClean="0">
                <a:latin typeface="Arial" pitchFamily="34" charset="0"/>
                <a:cs typeface="Arial" pitchFamily="34" charset="0"/>
              </a:rPr>
              <a:t>The innocence of Adams is beautifully compounded into a classic reversal as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realizes that — far from being paid money — he is being asked for it. </a:t>
            </a:r>
          </a:p>
          <a:p>
            <a:pPr algn="just"/>
            <a:r>
              <a:rPr lang="en-SG" sz="2000" dirty="0" smtClean="0">
                <a:latin typeface="Arial" pitchFamily="34" charset="0"/>
                <a:cs typeface="Arial" pitchFamily="34" charset="0"/>
              </a:rPr>
              <a:t>Fielding's successfully uses </a:t>
            </a:r>
            <a:r>
              <a:rPr lang="en-SG" sz="2000" dirty="0" err="1" smtClean="0">
                <a:latin typeface="Arial" pitchFamily="34" charset="0"/>
                <a:cs typeface="Arial" pitchFamily="34" charset="0"/>
              </a:rPr>
              <a:t>Trulliber's</a:t>
            </a:r>
            <a:r>
              <a:rPr lang="en-SG" sz="2000" dirty="0" smtClean="0">
                <a:latin typeface="Arial" pitchFamily="34" charset="0"/>
                <a:cs typeface="Arial" pitchFamily="34" charset="0"/>
              </a:rPr>
              <a:t> wife to lend an extra dimension to the conflict between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 and Adams. The farcical tone is there too, specially the way in the opening </a:t>
            </a:r>
            <a:r>
              <a:rPr lang="en-SG" sz="2000" dirty="0" err="1" smtClean="0">
                <a:latin typeface="Arial" pitchFamily="34" charset="0"/>
                <a:cs typeface="Arial" pitchFamily="34" charset="0"/>
              </a:rPr>
              <a:t>opening</a:t>
            </a:r>
            <a:r>
              <a:rPr lang="en-SG" sz="2000" dirty="0" smtClean="0">
                <a:latin typeface="Arial" pitchFamily="34" charset="0"/>
                <a:cs typeface="Arial" pitchFamily="34" charset="0"/>
              </a:rPr>
              <a:t> part of the chapter Fielding describes </a:t>
            </a:r>
            <a:r>
              <a:rPr lang="en-SG" sz="2000" dirty="0" err="1" smtClean="0">
                <a:latin typeface="Arial" pitchFamily="34" charset="0"/>
                <a:cs typeface="Arial" pitchFamily="34" charset="0"/>
              </a:rPr>
              <a:t>Trulliber</a:t>
            </a:r>
            <a:r>
              <a:rPr lang="en-SG" sz="2000" dirty="0" smtClean="0">
                <a:latin typeface="Arial" pitchFamily="34" charset="0"/>
                <a:cs typeface="Arial" pitchFamily="34" charset="0"/>
              </a:rPr>
              <a:t>.</a:t>
            </a:r>
          </a:p>
          <a:p>
            <a:pPr algn="just"/>
            <a:r>
              <a:rPr lang="en-SG" sz="2000" dirty="0" smtClean="0">
                <a:latin typeface="Arial" pitchFamily="34" charset="0"/>
                <a:cs typeface="Arial" pitchFamily="34" charset="0"/>
              </a:rPr>
              <a:t>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Headings of Chapters 16, 17</a:t>
            </a:r>
            <a:endParaRPr lang="en-SG" dirty="0"/>
          </a:p>
        </p:txBody>
      </p:sp>
      <p:sp>
        <p:nvSpPr>
          <p:cNvPr id="3" name="Content Placeholder 2"/>
          <p:cNvSpPr>
            <a:spLocks noGrp="1"/>
          </p:cNvSpPr>
          <p:nvPr>
            <p:ph idx="1"/>
          </p:nvPr>
        </p:nvSpPr>
        <p:spPr>
          <a:xfrm>
            <a:off x="0" y="1600201"/>
            <a:ext cx="6324600" cy="3733800"/>
          </a:xfrm>
        </p:spPr>
        <p:txBody>
          <a:bodyPr>
            <a:normAutofit fontScale="70000" lnSpcReduction="20000"/>
          </a:bodyPr>
          <a:lstStyle/>
          <a:p>
            <a:pPr algn="just"/>
            <a:r>
              <a:rPr lang="en-SG" i="1" dirty="0" smtClean="0">
                <a:latin typeface="Arial" pitchFamily="34" charset="0"/>
                <a:cs typeface="Arial" pitchFamily="34" charset="0"/>
              </a:rPr>
              <a:t>Chapter 16</a:t>
            </a:r>
          </a:p>
          <a:p>
            <a:pPr algn="just"/>
            <a:r>
              <a:rPr lang="en-SG" i="1" dirty="0" smtClean="0">
                <a:solidFill>
                  <a:srgbClr val="FF0000"/>
                </a:solidFill>
                <a:latin typeface="Arial" pitchFamily="34" charset="0"/>
                <a:cs typeface="Arial" pitchFamily="34" charset="0"/>
              </a:rPr>
              <a:t>A very curious adventure, in which Mr Adams gave a much greater instance of the honest simplicity of his heart, than of his experience in the ways of this world.</a:t>
            </a:r>
          </a:p>
          <a:p>
            <a:pPr algn="just"/>
            <a:r>
              <a:rPr lang="en-US" i="1" dirty="0" smtClean="0">
                <a:latin typeface="Arial" pitchFamily="34" charset="0"/>
                <a:cs typeface="Arial" pitchFamily="34" charset="0"/>
              </a:rPr>
              <a:t>Chapter 17</a:t>
            </a:r>
          </a:p>
          <a:p>
            <a:pPr algn="just"/>
            <a:r>
              <a:rPr lang="en-SG" i="1" dirty="0" smtClean="0">
                <a:solidFill>
                  <a:srgbClr val="FF0000"/>
                </a:solidFill>
                <a:latin typeface="Arial" pitchFamily="34" charset="0"/>
                <a:cs typeface="Arial" pitchFamily="34" charset="0"/>
              </a:rPr>
              <a:t>A dialogue between Mr Abraham Adams and his host, which, by the disagreement in their opinions, seemed to threaten an unlucky catastrophe, had it not been timely prevented by the return of the lovers.</a:t>
            </a:r>
            <a:endParaRPr lang="en-SG"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2, Chapter 16-17</a:t>
            </a:r>
            <a:endParaRPr lang="en-SG" dirty="0"/>
          </a:p>
        </p:txBody>
      </p:sp>
      <p:sp>
        <p:nvSpPr>
          <p:cNvPr id="3" name="Content Placeholder 2"/>
          <p:cNvSpPr>
            <a:spLocks noGrp="1"/>
          </p:cNvSpPr>
          <p:nvPr>
            <p:ph idx="1"/>
          </p:nvPr>
        </p:nvSpPr>
        <p:spPr>
          <a:xfrm>
            <a:off x="0" y="990600"/>
            <a:ext cx="6477000" cy="4724400"/>
          </a:xfrm>
        </p:spPr>
        <p:txBody>
          <a:bodyPr>
            <a:noAutofit/>
          </a:bodyPr>
          <a:lstStyle/>
          <a:p>
            <a:pPr algn="just"/>
            <a:r>
              <a:rPr lang="en-SG" sz="2000" dirty="0" smtClean="0">
                <a:latin typeface="Arial" pitchFamily="34" charset="0"/>
                <a:cs typeface="Arial" pitchFamily="34" charset="0"/>
              </a:rPr>
              <a:t>On the road again, the travellers meet a gentleman who appears to be perfect in openness and magnanimity. </a:t>
            </a:r>
          </a:p>
          <a:p>
            <a:pPr algn="just"/>
            <a:r>
              <a:rPr lang="en-SG" sz="2000" dirty="0" smtClean="0">
                <a:latin typeface="Arial" pitchFamily="34" charset="0"/>
                <a:cs typeface="Arial" pitchFamily="34" charset="0"/>
              </a:rPr>
              <a:t>He invites them to share some refreshment with him in the inn of the parish. There he owns a large mansion and offers Adams to live in this particular parish. </a:t>
            </a:r>
          </a:p>
          <a:p>
            <a:pPr algn="just"/>
            <a:r>
              <a:rPr lang="en-SG" sz="2000" dirty="0" smtClean="0">
                <a:latin typeface="Arial" pitchFamily="34" charset="0"/>
                <a:cs typeface="Arial" pitchFamily="34" charset="0"/>
              </a:rPr>
              <a:t>Apart from this generous offer, the gentleman suggests that they avail themselves of his hospitality for a couple of days; Adams is overcome, but no sooner have Adams, Joseph and Fanny accepted than the gentleman suddenly "remembers" that his housekeeper is away.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2, Chapter 16-17</a:t>
            </a:r>
            <a:endParaRPr lang="en-SG" dirty="0"/>
          </a:p>
        </p:txBody>
      </p:sp>
      <p:sp>
        <p:nvSpPr>
          <p:cNvPr id="3" name="Content Placeholder 2"/>
          <p:cNvSpPr>
            <a:spLocks noGrp="1"/>
          </p:cNvSpPr>
          <p:nvPr>
            <p:ph idx="1"/>
          </p:nvPr>
        </p:nvSpPr>
        <p:spPr>
          <a:xfrm>
            <a:off x="0" y="1600200"/>
            <a:ext cx="6934200" cy="5029200"/>
          </a:xfrm>
        </p:spPr>
        <p:txBody>
          <a:bodyPr>
            <a:normAutofit fontScale="77500" lnSpcReduction="20000"/>
          </a:bodyPr>
          <a:lstStyle/>
          <a:p>
            <a:pPr algn="just"/>
            <a:r>
              <a:rPr lang="en-SG" dirty="0" smtClean="0">
                <a:latin typeface="Arial" pitchFamily="34" charset="0"/>
                <a:cs typeface="Arial" pitchFamily="34" charset="0"/>
              </a:rPr>
              <a:t>Interestingly next morning, he also finds himself unable to provide the horses he had promised.</a:t>
            </a:r>
          </a:p>
          <a:p>
            <a:pPr algn="just"/>
            <a:r>
              <a:rPr lang="en-SG" dirty="0" smtClean="0">
                <a:latin typeface="Arial" pitchFamily="34" charset="0"/>
                <a:cs typeface="Arial" pitchFamily="34" charset="0"/>
              </a:rPr>
              <a:t>Adams is disturbed by the way this good-natured gentleman is abused by his servants. </a:t>
            </a:r>
          </a:p>
          <a:p>
            <a:pPr algn="just"/>
            <a:r>
              <a:rPr lang="en-SG" dirty="0" smtClean="0">
                <a:latin typeface="Arial" pitchFamily="34" charset="0"/>
                <a:cs typeface="Arial" pitchFamily="34" charset="0"/>
              </a:rPr>
              <a:t>Joseph suspects his sincerity and is more concerned about how they are going to pay the bill for their night's lodging at the inn. </a:t>
            </a:r>
          </a:p>
          <a:p>
            <a:pPr algn="just"/>
            <a:r>
              <a:rPr lang="en-SG" dirty="0" smtClean="0">
                <a:latin typeface="Arial" pitchFamily="34" charset="0"/>
                <a:cs typeface="Arial" pitchFamily="34" charset="0"/>
              </a:rPr>
              <a:t>However, soon it is confirmed by the host that Joseph’s suspicions abut the gentleman’s generosity and sincerity are true. </a:t>
            </a:r>
          </a:p>
          <a:p>
            <a:pPr algn="just"/>
            <a:r>
              <a:rPr lang="en-SG" dirty="0" smtClean="0">
                <a:latin typeface="Arial" pitchFamily="34" charset="0"/>
                <a:cs typeface="Arial" pitchFamily="34" charset="0"/>
              </a:rPr>
              <a:t>The host also relates previous examples of the emptiness of this gentleman's promises.</a:t>
            </a:r>
          </a:p>
          <a:p>
            <a:pPr algn="just">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2, Chapter 16-17</a:t>
            </a:r>
            <a:endParaRPr lang="en-SG" dirty="0"/>
          </a:p>
        </p:txBody>
      </p:sp>
      <p:sp>
        <p:nvSpPr>
          <p:cNvPr id="3" name="Content Placeholder 2"/>
          <p:cNvSpPr>
            <a:spLocks noGrp="1"/>
          </p:cNvSpPr>
          <p:nvPr>
            <p:ph idx="1"/>
          </p:nvPr>
        </p:nvSpPr>
        <p:spPr>
          <a:xfrm>
            <a:off x="0" y="1371600"/>
            <a:ext cx="6934200" cy="5486400"/>
          </a:xfrm>
        </p:spPr>
        <p:txBody>
          <a:bodyPr>
            <a:noAutofit/>
          </a:bodyPr>
          <a:lstStyle/>
          <a:p>
            <a:pPr algn="just"/>
            <a:r>
              <a:rPr lang="en-SG" sz="2400" dirty="0" smtClean="0">
                <a:latin typeface="Arial" pitchFamily="34" charset="0"/>
                <a:cs typeface="Arial" pitchFamily="34" charset="0"/>
              </a:rPr>
              <a:t>These chapters present Fielding as a moralist again. He presents his ideas related to </a:t>
            </a:r>
            <a:r>
              <a:rPr lang="en-SG" sz="2400" dirty="0" err="1" smtClean="0">
                <a:latin typeface="Arial" pitchFamily="34" charset="0"/>
                <a:cs typeface="Arial" pitchFamily="34" charset="0"/>
              </a:rPr>
              <a:t>traveling</a:t>
            </a:r>
            <a:r>
              <a:rPr lang="en-SG" sz="2400" dirty="0" smtClean="0">
                <a:latin typeface="Arial" pitchFamily="34" charset="0"/>
                <a:cs typeface="Arial" pitchFamily="34" charset="0"/>
              </a:rPr>
              <a:t>, trade and other aspects of life through the discussion of Adams and the host. </a:t>
            </a:r>
          </a:p>
          <a:p>
            <a:pPr algn="just"/>
            <a:r>
              <a:rPr lang="en-SG" sz="2400" dirty="0" smtClean="0">
                <a:latin typeface="Arial" pitchFamily="34" charset="0"/>
                <a:cs typeface="Arial" pitchFamily="34" charset="0"/>
              </a:rPr>
              <a:t>The host claims that experience is the best teacher, and extends his argument to defend the practice of trade, which, he claims, provides clothes, wine and other necessities of life. </a:t>
            </a:r>
          </a:p>
          <a:p>
            <a:pPr algn="just"/>
            <a:r>
              <a:rPr lang="en-SG" sz="2400" dirty="0" smtClean="0">
                <a:latin typeface="Arial" pitchFamily="34" charset="0"/>
                <a:cs typeface="Arial" pitchFamily="34" charset="0"/>
              </a:rPr>
              <a:t>Adams has a different perspective and these things, to Adams, are luxuries not necessities. </a:t>
            </a:r>
          </a:p>
          <a:p>
            <a:pPr algn="just"/>
            <a:r>
              <a:rPr lang="en-SG" sz="2400" dirty="0" smtClean="0">
                <a:latin typeface="Arial" pitchFamily="34" charset="0"/>
                <a:cs typeface="Arial" pitchFamily="34" charset="0"/>
              </a:rPr>
              <a:t>Fortunately for the peace of all, Joseph and Fanny, who have been conversing in the garden, interrupt the argument and the three renew their journey.</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Points of Critical Analysis</a:t>
            </a:r>
            <a:endParaRPr lang="en-SG" dirty="0"/>
          </a:p>
        </p:txBody>
      </p:sp>
      <p:sp>
        <p:nvSpPr>
          <p:cNvPr id="3" name="Content Placeholder 2"/>
          <p:cNvSpPr>
            <a:spLocks noGrp="1"/>
          </p:cNvSpPr>
          <p:nvPr>
            <p:ph idx="1"/>
          </p:nvPr>
        </p:nvSpPr>
        <p:spPr>
          <a:xfrm>
            <a:off x="0" y="685800"/>
            <a:ext cx="6858000" cy="5867400"/>
          </a:xfrm>
        </p:spPr>
        <p:txBody>
          <a:bodyPr>
            <a:normAutofit fontScale="70000" lnSpcReduction="20000"/>
          </a:bodyPr>
          <a:lstStyle/>
          <a:p>
            <a:pPr algn="just">
              <a:buNone/>
            </a:pPr>
            <a:r>
              <a:rPr lang="en-SG" b="1" dirty="0" smtClean="0">
                <a:solidFill>
                  <a:srgbClr val="FF0000"/>
                </a:solidFill>
                <a:latin typeface="Arial" pitchFamily="34" charset="0"/>
                <a:cs typeface="Arial" pitchFamily="34" charset="0"/>
              </a:rPr>
              <a:t>Themes of Hypocrisy vs. True  Charity</a:t>
            </a:r>
          </a:p>
          <a:p>
            <a:pPr algn="just"/>
            <a:r>
              <a:rPr lang="en-SG" dirty="0" smtClean="0">
                <a:latin typeface="Arial" pitchFamily="34" charset="0"/>
                <a:cs typeface="Arial" pitchFamily="34" charset="0"/>
              </a:rPr>
              <a:t>Fielding continues to stress the themes of hypocrisy and true charity. </a:t>
            </a:r>
          </a:p>
          <a:p>
            <a:pPr algn="just"/>
            <a:r>
              <a:rPr lang="en-SG" dirty="0" smtClean="0">
                <a:latin typeface="Arial" pitchFamily="34" charset="0"/>
                <a:cs typeface="Arial" pitchFamily="34" charset="0"/>
              </a:rPr>
              <a:t>Adams being extremely innocent once again judges people at face value and is naively ecstatic at the hollow offers of the gentleman believing his charity to be of the true primitive kind. </a:t>
            </a:r>
          </a:p>
          <a:p>
            <a:pPr algn="just"/>
            <a:r>
              <a:rPr lang="en-SG" dirty="0" smtClean="0">
                <a:latin typeface="Arial" pitchFamily="34" charset="0"/>
                <a:cs typeface="Arial" pitchFamily="34" charset="0"/>
              </a:rPr>
              <a:t>It is a sign of Joseph's increasing maturity that his estimation of the gentleman is more accurate.</a:t>
            </a:r>
          </a:p>
          <a:p>
            <a:pPr algn="just"/>
            <a:r>
              <a:rPr lang="en-SG" dirty="0" smtClean="0">
                <a:latin typeface="Arial" pitchFamily="34" charset="0"/>
                <a:cs typeface="Arial" pitchFamily="34" charset="0"/>
              </a:rPr>
              <a:t> his perception is based on experience which never seems to remain with Adams. </a:t>
            </a:r>
          </a:p>
          <a:p>
            <a:pPr algn="just"/>
            <a:r>
              <a:rPr lang="en-SG" dirty="0" smtClean="0">
                <a:latin typeface="Arial" pitchFamily="34" charset="0"/>
                <a:cs typeface="Arial" pitchFamily="34" charset="0"/>
              </a:rPr>
              <a:t>As Adams argues with the host Fielding presents two kinds of learning — one based books, but the other based on the practicality of life. </a:t>
            </a:r>
          </a:p>
          <a:p>
            <a:pPr algn="just"/>
            <a:r>
              <a:rPr lang="en-SG" dirty="0" smtClean="0">
                <a:latin typeface="Arial" pitchFamily="34" charset="0"/>
                <a:cs typeface="Arial" pitchFamily="34" charset="0"/>
              </a:rPr>
              <a:t>Although Adams convincingly emphasizes the importance of spiritual nourishment, we should remember that the host has just demonstrated the essentially practical nature of charity in which Fielding believes very strongly, and which he has advocated throughout the novel.</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current session</a:t>
            </a:r>
            <a:endParaRPr lang="en-SG" dirty="0"/>
          </a:p>
        </p:txBody>
      </p:sp>
      <p:sp>
        <p:nvSpPr>
          <p:cNvPr id="3" name="Content Placeholder 2"/>
          <p:cNvSpPr>
            <a:spLocks noGrp="1"/>
          </p:cNvSpPr>
          <p:nvPr>
            <p:ph idx="1"/>
          </p:nvPr>
        </p:nvSpPr>
        <p:spPr/>
        <p:txBody>
          <a:bodyPr>
            <a:normAutofit fontScale="92500" lnSpcReduction="20000"/>
          </a:bodyPr>
          <a:lstStyle/>
          <a:p>
            <a:r>
              <a:rPr lang="en-US" dirty="0" smtClean="0"/>
              <a:t>As Book 2 has 17 chapters, in this session we have covered chapters 10- 17; and have finished this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p>
          <a:p>
            <a:pPr algn="ct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TotalTime>
  <Words>3904</Words>
  <Application>Microsoft Office PowerPoint</Application>
  <PresentationFormat>On-screen Show (4:3)</PresentationFormat>
  <Paragraphs>219</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Joseph Andrews: Book 2: Chapters (10- 17):   Story, Text and Critical Analysis</vt:lpstr>
      <vt:lpstr>Review of the Previous Session</vt:lpstr>
      <vt:lpstr>Current Session</vt:lpstr>
      <vt:lpstr>Heading Chapters 10, 11</vt:lpstr>
      <vt:lpstr>Book 2, Chapters 10-11</vt:lpstr>
      <vt:lpstr>Text  from Chapter 10</vt:lpstr>
      <vt:lpstr>Book 2, Chapters 10-11</vt:lpstr>
      <vt:lpstr>Cont… Book 2, Chapter 11</vt:lpstr>
      <vt:lpstr>Text from Chapter 11</vt:lpstr>
      <vt:lpstr>Chapter 11</vt:lpstr>
      <vt:lpstr>Text from Chapter 11</vt:lpstr>
      <vt:lpstr>Cont… Book 2, Chapters 10-11</vt:lpstr>
      <vt:lpstr>Discussion Points</vt:lpstr>
      <vt:lpstr>Heading Chapters 12</vt:lpstr>
      <vt:lpstr>Book 2, Chapter 12</vt:lpstr>
      <vt:lpstr>Text Chapter 12: Fielding’s Art of Characterization</vt:lpstr>
      <vt:lpstr>Cont…  Summary Book 2, Chapter 12</vt:lpstr>
      <vt:lpstr>Book 2, Chapter 12</vt:lpstr>
      <vt:lpstr>Concluding Text Chapter 12: About Slipslop again</vt:lpstr>
      <vt:lpstr>Heading Chapters 13</vt:lpstr>
      <vt:lpstr>Summary points: Book 2, Chapter 13 </vt:lpstr>
      <vt:lpstr>Text from Chapter 13 </vt:lpstr>
      <vt:lpstr>Cont… Summary points: Book 2, Chapter 13 </vt:lpstr>
      <vt:lpstr>Cont…. Book 2, Chapter 12-13</vt:lpstr>
      <vt:lpstr>Points of Critical Analysis</vt:lpstr>
      <vt:lpstr>Headings of Chapters  14, 15</vt:lpstr>
      <vt:lpstr>Book 2, Chapter 14-15</vt:lpstr>
      <vt:lpstr>Text from Chapter 14: About Parson Trulliber</vt:lpstr>
      <vt:lpstr>Text from Chapter 14</vt:lpstr>
      <vt:lpstr>Book 2, Chapter 14-15</vt:lpstr>
      <vt:lpstr>Cont … Book 2, Chapter 14-15</vt:lpstr>
      <vt:lpstr>Critical Analysis</vt:lpstr>
      <vt:lpstr>Points of Critical Analysis</vt:lpstr>
      <vt:lpstr>Headings of Chapters 16, 17</vt:lpstr>
      <vt:lpstr>Book 2, Chapter 16-17</vt:lpstr>
      <vt:lpstr>Cont… Book 2, Chapter 16-17</vt:lpstr>
      <vt:lpstr>Cont… Book 2, Chapter 16-17</vt:lpstr>
      <vt:lpstr>Points of Critical Analysis</vt:lpstr>
      <vt:lpstr>Reference list of sources</vt:lpstr>
      <vt:lpstr>Review of the current session</vt:lpstr>
      <vt:lpstr>Slide 41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NTS</cp:lastModifiedBy>
  <cp:revision>71</cp:revision>
  <dcterms:created xsi:type="dcterms:W3CDTF">2006-08-16T00:00:00Z</dcterms:created>
  <dcterms:modified xsi:type="dcterms:W3CDTF">2013-04-24T11:20:02Z</dcterms:modified>
</cp:coreProperties>
</file>