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sldIdLst>
    <p:sldId id="256" r:id="rId2"/>
    <p:sldId id="278" r:id="rId3"/>
    <p:sldId id="279" r:id="rId4"/>
    <p:sldId id="284" r:id="rId5"/>
    <p:sldId id="285" r:id="rId6"/>
    <p:sldId id="286" r:id="rId7"/>
    <p:sldId id="287" r:id="rId8"/>
    <p:sldId id="257" r:id="rId9"/>
    <p:sldId id="288" r:id="rId10"/>
    <p:sldId id="273" r:id="rId11"/>
    <p:sldId id="280" r:id="rId12"/>
    <p:sldId id="274" r:id="rId13"/>
    <p:sldId id="275" r:id="rId14"/>
    <p:sldId id="276" r:id="rId15"/>
    <p:sldId id="258" r:id="rId16"/>
    <p:sldId id="259" r:id="rId17"/>
    <p:sldId id="260" r:id="rId18"/>
    <p:sldId id="281" r:id="rId19"/>
    <p:sldId id="289" r:id="rId20"/>
    <p:sldId id="290" r:id="rId21"/>
    <p:sldId id="291" r:id="rId22"/>
    <p:sldId id="261" r:id="rId23"/>
    <p:sldId id="292" r:id="rId24"/>
    <p:sldId id="293" r:id="rId25"/>
    <p:sldId id="262" r:id="rId26"/>
    <p:sldId id="282" r:id="rId27"/>
    <p:sldId id="294" r:id="rId28"/>
    <p:sldId id="263" r:id="rId29"/>
    <p:sldId id="299" r:id="rId30"/>
    <p:sldId id="295" r:id="rId31"/>
    <p:sldId id="296" r:id="rId32"/>
    <p:sldId id="297" r:id="rId33"/>
    <p:sldId id="264" r:id="rId34"/>
    <p:sldId id="265" r:id="rId35"/>
    <p:sldId id="283" r:id="rId36"/>
    <p:sldId id="298" r:id="rId37"/>
    <p:sldId id="300" r:id="rId38"/>
    <p:sldId id="266" r:id="rId39"/>
    <p:sldId id="301" r:id="rId40"/>
    <p:sldId id="267" r:id="rId41"/>
    <p:sldId id="268" r:id="rId42"/>
    <p:sldId id="302" r:id="rId43"/>
    <p:sldId id="269" r:id="rId44"/>
    <p:sldId id="303" r:id="rId45"/>
    <p:sldId id="270" r:id="rId46"/>
    <p:sldId id="271" r:id="rId47"/>
    <p:sldId id="305" r:id="rId48"/>
    <p:sldId id="306" r:id="rId49"/>
    <p:sldId id="309" r:id="rId50"/>
    <p:sldId id="307" r:id="rId51"/>
    <p:sldId id="308" r:id="rId52"/>
    <p:sldId id="310" r:id="rId53"/>
    <p:sldId id="313" r:id="rId54"/>
    <p:sldId id="311"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3" d="100"/>
          <a:sy n="33" d="100"/>
        </p:scale>
        <p:origin x="-2352" y="-7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80C365-B3A5-432E-973F-B8C477E3E4A5}" type="datetimeFigureOut">
              <a:rPr lang="en-US" smtClean="0"/>
              <a:pPr/>
              <a:t>4/20/2013</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BB92E2-64A4-4030-8C05-F8322190C284}"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SG" dirty="0"/>
          </a:p>
        </p:txBody>
      </p:sp>
      <p:sp>
        <p:nvSpPr>
          <p:cNvPr id="4" name="Slide Number Placeholder 3"/>
          <p:cNvSpPr>
            <a:spLocks noGrp="1"/>
          </p:cNvSpPr>
          <p:nvPr>
            <p:ph type="sldNum" sz="quarter" idx="10"/>
          </p:nvPr>
        </p:nvSpPr>
        <p:spPr/>
        <p:txBody>
          <a:bodyPr/>
          <a:lstStyle/>
          <a:p>
            <a:fld id="{60BB92E2-64A4-4030-8C05-F8322190C284}" type="slidenum">
              <a:rPr lang="en-SG" smtClean="0"/>
              <a:pPr/>
              <a:t>12</a:t>
            </a:fld>
            <a:endParaRPr lang="en-S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17000D-D5BC-46A1-85E9-75EC8AEAD9CA}"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89145B-FD90-4738-801F-F1505D0C6E7D}"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896503-D7D3-4CF8-A7D3-FCFB8DB145F7}"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5D90B7-FD08-4BB6-989D-818E1ACD05E3}"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DC1EC5-57EF-466B-B8F8-3C5195868846}" type="datetime1">
              <a:rPr lang="en-US" smtClean="0"/>
              <a:pPr/>
              <a:t>4/20/2013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8F4917-A3B8-416E-8A4D-57CFB24527C1}" type="datetime1">
              <a:rPr lang="en-US" smtClean="0"/>
              <a:pPr/>
              <a:t>4/20/2013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3235CF-AD49-4A82-9D2D-18DA184D1C95}" type="datetime1">
              <a:rPr lang="en-US" smtClean="0"/>
              <a:pPr/>
              <a:t>4/20/2013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4EF6F2-E748-4AB1-8974-BC530DB20733}"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D9E33A-5D9E-4103-9D6A-98AB4667269E}"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A821B9-FCDA-43B8-8826-0DDB559FD91C}"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58AC16-A5DD-4C2E-808E-0CF98D6560EB}"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CF7C8C-81C5-487E-ABFD-48A86FCE4F04}" type="datetime1">
              <a:rPr lang="en-US" smtClean="0"/>
              <a:pPr/>
              <a:t>4/20/2013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gradesaver.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1"/>
            <a:ext cx="7772400" cy="2686050"/>
          </a:xfrm>
        </p:spPr>
        <p:txBody>
          <a:bodyPr>
            <a:normAutofit fontScale="90000"/>
          </a:bodyPr>
          <a:lstStyle/>
          <a:p>
            <a:r>
              <a:rPr lang="en-US" u="sng" dirty="0" smtClean="0"/>
              <a:t/>
            </a:r>
            <a:br>
              <a:rPr lang="en-US" u="sng" dirty="0" smtClean="0"/>
            </a:br>
            <a:r>
              <a:rPr lang="en-US" u="sng" dirty="0" smtClean="0"/>
              <a:t/>
            </a:r>
            <a:br>
              <a:rPr lang="en-US" u="sng" dirty="0" smtClean="0"/>
            </a:br>
            <a:r>
              <a:rPr lang="en-US" u="sng" dirty="0" smtClean="0"/>
              <a:t>Joseph Andrews</a:t>
            </a:r>
            <a:r>
              <a:rPr lang="en-US" dirty="0" smtClean="0"/>
              <a:t>: Book 1: Chapters 11- 18</a:t>
            </a:r>
            <a:br>
              <a:rPr lang="en-US" dirty="0" smtClean="0"/>
            </a:br>
            <a:r>
              <a:rPr lang="en-US" dirty="0" smtClean="0"/>
              <a:t> Story, Text and Critical Analysis</a:t>
            </a:r>
            <a:r>
              <a:rPr lang="en-SG" dirty="0" smtClean="0"/>
              <a:t/>
            </a:r>
            <a:br>
              <a:rPr lang="en-SG" dirty="0" smtClean="0"/>
            </a:br>
            <a:r>
              <a:rPr lang="en-SG" dirty="0" smtClean="0"/>
              <a:t/>
            </a:r>
            <a:br>
              <a:rPr lang="en-SG" dirty="0" smtClean="0"/>
            </a:b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Previous session</a:t>
            </a:r>
            <a:endParaRPr lang="en-SG" dirty="0"/>
          </a:p>
        </p:txBody>
      </p:sp>
      <p:sp>
        <p:nvSpPr>
          <p:cNvPr id="3" name="Content Placeholder 2"/>
          <p:cNvSpPr>
            <a:spLocks noGrp="1"/>
          </p:cNvSpPr>
          <p:nvPr>
            <p:ph idx="1"/>
          </p:nvPr>
        </p:nvSpPr>
        <p:spPr/>
        <p:txBody>
          <a:bodyPr/>
          <a:lstStyle/>
          <a:p>
            <a:r>
              <a:rPr lang="en-US" dirty="0" smtClean="0"/>
              <a:t>Book 1 (Chapter 1- 10)</a:t>
            </a:r>
          </a:p>
          <a:p>
            <a:r>
              <a:rPr lang="en-US" dirty="0" smtClean="0"/>
              <a:t>Headings of chapters</a:t>
            </a:r>
          </a:p>
          <a:p>
            <a:r>
              <a:rPr lang="en-US" dirty="0" smtClean="0"/>
              <a:t>Summaries</a:t>
            </a:r>
          </a:p>
          <a:p>
            <a:r>
              <a:rPr lang="en-US" dirty="0" smtClean="0"/>
              <a:t>Points of Discussions</a:t>
            </a:r>
          </a:p>
          <a:p>
            <a:r>
              <a:rPr lang="en-US" dirty="0" smtClean="0"/>
              <a:t>Important parts of text with reference to themes, development of characters etc.</a:t>
            </a:r>
            <a:endParaRPr lang="en-SG"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Current Session</a:t>
            </a:r>
            <a:endParaRPr lang="en-SG" dirty="0"/>
          </a:p>
        </p:txBody>
      </p:sp>
      <p:sp>
        <p:nvSpPr>
          <p:cNvPr id="3" name="Content Placeholder 2"/>
          <p:cNvSpPr>
            <a:spLocks noGrp="1"/>
          </p:cNvSpPr>
          <p:nvPr>
            <p:ph idx="1"/>
          </p:nvPr>
        </p:nvSpPr>
        <p:spPr/>
        <p:txBody>
          <a:bodyPr/>
          <a:lstStyle/>
          <a:p>
            <a:r>
              <a:rPr lang="en-US" dirty="0" smtClean="0"/>
              <a:t>Book 1 (Chapter 11 onwards)</a:t>
            </a:r>
          </a:p>
          <a:p>
            <a:r>
              <a:rPr lang="en-US" dirty="0" smtClean="0"/>
              <a:t>Headings of chapters</a:t>
            </a:r>
          </a:p>
          <a:p>
            <a:r>
              <a:rPr lang="en-US" dirty="0" smtClean="0"/>
              <a:t>Summaries</a:t>
            </a:r>
          </a:p>
          <a:p>
            <a:r>
              <a:rPr lang="en-US" dirty="0" smtClean="0"/>
              <a:t>Points of Discussion</a:t>
            </a:r>
          </a:p>
          <a:p>
            <a:r>
              <a:rPr lang="en-US" dirty="0" smtClean="0"/>
              <a:t>Important parts of text with reference to themes, development of characters etc.</a:t>
            </a:r>
            <a:endParaRPr lang="en-SG"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en-SG" b="1" dirty="0" smtClean="0"/>
              <a:t/>
            </a:r>
            <a:br>
              <a:rPr lang="en-SG" b="1" dirty="0" smtClean="0"/>
            </a:br>
            <a:r>
              <a:rPr lang="en-SG" b="1" dirty="0" smtClean="0"/>
              <a:t>Book I: Chapter 11 Heading</a:t>
            </a:r>
            <a:br>
              <a:rPr lang="en-SG" b="1" dirty="0" smtClean="0"/>
            </a:br>
            <a:endParaRPr lang="en-SG" dirty="0"/>
          </a:p>
        </p:txBody>
      </p:sp>
      <p:sp>
        <p:nvSpPr>
          <p:cNvPr id="3" name="Content Placeholder 2"/>
          <p:cNvSpPr>
            <a:spLocks noGrp="1"/>
          </p:cNvSpPr>
          <p:nvPr>
            <p:ph idx="1"/>
          </p:nvPr>
        </p:nvSpPr>
        <p:spPr/>
        <p:txBody>
          <a:bodyPr/>
          <a:lstStyle/>
          <a:p>
            <a:r>
              <a:rPr lang="en-SG" i="1" dirty="0" smtClean="0">
                <a:solidFill>
                  <a:srgbClr val="FF0000"/>
                </a:solidFill>
              </a:rPr>
              <a:t>“Of several new matters not expected.”</a:t>
            </a:r>
          </a:p>
          <a:p>
            <a:pPr>
              <a:buNone/>
            </a:pPr>
            <a:r>
              <a:rPr lang="en-US" dirty="0" smtClean="0"/>
              <a:t>(Note: The generalized nature of this heading gives hints to the nature of the chapter itself.)</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6">
              <a:lumMod val="20000"/>
              <a:lumOff val="80000"/>
            </a:schemeClr>
          </a:solidFill>
        </p:spPr>
        <p:txBody>
          <a:bodyPr/>
          <a:lstStyle/>
          <a:p>
            <a:r>
              <a:rPr lang="en-US" dirty="0" smtClean="0"/>
              <a:t>Opening text from paragraph 2</a:t>
            </a:r>
            <a:endParaRPr lang="en-SG" dirty="0"/>
          </a:p>
        </p:txBody>
      </p:sp>
      <p:sp>
        <p:nvSpPr>
          <p:cNvPr id="3" name="Content Placeholder 2"/>
          <p:cNvSpPr>
            <a:spLocks noGrp="1"/>
          </p:cNvSpPr>
          <p:nvPr>
            <p:ph idx="1"/>
          </p:nvPr>
        </p:nvSpPr>
        <p:spPr>
          <a:xfrm>
            <a:off x="0" y="1066800"/>
            <a:ext cx="6858000" cy="5059363"/>
          </a:xfrm>
        </p:spPr>
        <p:txBody>
          <a:bodyPr>
            <a:normAutofit fontScale="92500" lnSpcReduction="10000"/>
          </a:bodyPr>
          <a:lstStyle/>
          <a:p>
            <a:r>
              <a:rPr lang="en-SG" dirty="0" smtClean="0">
                <a:solidFill>
                  <a:srgbClr val="FF0000"/>
                </a:solidFill>
              </a:rPr>
              <a:t>Text:</a:t>
            </a:r>
          </a:p>
          <a:p>
            <a:pPr>
              <a:buNone/>
            </a:pPr>
            <a:r>
              <a:rPr lang="en-SG" dirty="0" smtClean="0"/>
              <a:t>	“Since it may be wondered at, first, that Joseph made such extraordinary haste out of town, which hath been already </a:t>
            </a:r>
            <a:r>
              <a:rPr lang="en-SG" dirty="0" err="1" smtClean="0"/>
              <a:t>shewn</a:t>
            </a:r>
            <a:r>
              <a:rPr lang="en-SG" dirty="0" smtClean="0"/>
              <a:t>; and secondly, which will be now </a:t>
            </a:r>
            <a:r>
              <a:rPr lang="en-SG" dirty="0" err="1" smtClean="0"/>
              <a:t>shewn</a:t>
            </a:r>
            <a:r>
              <a:rPr lang="en-SG" dirty="0" smtClean="0"/>
              <a:t>, that, instead of proceeding to the habitation of his father and mother, or to his beloved sister Pamela, he chose rather to set out full speed to the Lady Booby’s country- seat, which he had left on his journey to London.”</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US" dirty="0" smtClean="0"/>
              <a:t>Text continues</a:t>
            </a:r>
            <a:endParaRPr lang="en-SG" dirty="0"/>
          </a:p>
        </p:txBody>
      </p:sp>
      <p:sp>
        <p:nvSpPr>
          <p:cNvPr id="3" name="Content Placeholder 2"/>
          <p:cNvSpPr>
            <a:spLocks noGrp="1"/>
          </p:cNvSpPr>
          <p:nvPr>
            <p:ph idx="1"/>
          </p:nvPr>
        </p:nvSpPr>
        <p:spPr>
          <a:xfrm>
            <a:off x="0" y="990600"/>
            <a:ext cx="7086600" cy="5867400"/>
          </a:xfrm>
        </p:spPr>
        <p:txBody>
          <a:bodyPr>
            <a:normAutofit fontScale="70000" lnSpcReduction="20000"/>
          </a:bodyPr>
          <a:lstStyle/>
          <a:p>
            <a:pPr>
              <a:buNone/>
            </a:pPr>
            <a:r>
              <a:rPr lang="en-SG" dirty="0" smtClean="0">
                <a:latin typeface="Arial" pitchFamily="34" charset="0"/>
                <a:cs typeface="Arial" pitchFamily="34" charset="0"/>
              </a:rPr>
              <a:t>	“Be it known, then, that in the same parish where this seat stood there lived a young girl whom Joseph (though the best of sons and brothers) longed more impatiently to see than his parents or his sister. She was a poor girl, who had formerly been bred up in Sir John’s family; whence, a little before the journey to London, she had been discarded by Mrs Slipslop, on account of her extraordinary beauty: for I never could find any other reason. This young creature (who now lived with a farmer in the parish) had been always beloved by Joseph, and returned his  affection. She was two years only younger than our hero. They had been acquainted from their infancy, and had conceived a very early liking for each other; which had grown to such a degree of affection, that Mr Adams had with much ado prevented them from marrying, and persuaded them to wait till a few years’ service and thrift had a little improved their experience, and enabled them to live comfortably together.”</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6">
              <a:lumMod val="20000"/>
              <a:lumOff val="80000"/>
            </a:schemeClr>
          </a:solidFill>
        </p:spPr>
        <p:txBody>
          <a:bodyPr/>
          <a:lstStyle/>
          <a:p>
            <a:r>
              <a:rPr lang="en-US" dirty="0" smtClean="0"/>
              <a:t>Text continues</a:t>
            </a:r>
            <a:endParaRPr lang="en-SG" dirty="0"/>
          </a:p>
        </p:txBody>
      </p:sp>
      <p:sp>
        <p:nvSpPr>
          <p:cNvPr id="3" name="Content Placeholder 2"/>
          <p:cNvSpPr>
            <a:spLocks noGrp="1"/>
          </p:cNvSpPr>
          <p:nvPr>
            <p:ph idx="1"/>
          </p:nvPr>
        </p:nvSpPr>
        <p:spPr>
          <a:xfrm>
            <a:off x="0" y="1371600"/>
            <a:ext cx="7086600" cy="4754563"/>
          </a:xfrm>
        </p:spPr>
        <p:txBody>
          <a:bodyPr>
            <a:normAutofit fontScale="92500"/>
          </a:bodyPr>
          <a:lstStyle/>
          <a:p>
            <a:pPr>
              <a:buNone/>
            </a:pPr>
            <a:r>
              <a:rPr lang="en-SG" dirty="0" smtClean="0"/>
              <a:t>	“The reader may perhaps wonder that so fond a pair should, during a twelvemonth’s absence, never converse with one another: indeed, there was but one reason which did or could have prevented them; and this was, that poor Fanny could neither write nor read: nor could she be prevailed upon to transmit the delicacies of her tender and chaste passion by the hands of an amanuensis.”</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a:solidFill>
            <a:schemeClr val="accent6">
              <a:lumMod val="20000"/>
              <a:lumOff val="80000"/>
            </a:schemeClr>
          </a:solidFill>
        </p:spPr>
        <p:txBody>
          <a:bodyPr>
            <a:normAutofit fontScale="90000"/>
          </a:bodyPr>
          <a:lstStyle/>
          <a:p>
            <a:r>
              <a:rPr lang="en-SG" b="1" dirty="0" smtClean="0"/>
              <a:t/>
            </a:r>
            <a:br>
              <a:rPr lang="en-SG" b="1" dirty="0" smtClean="0"/>
            </a:br>
            <a:r>
              <a:rPr lang="en-SG" b="1" dirty="0" smtClean="0"/>
              <a:t>Book I: Chapter 11 Summary</a:t>
            </a:r>
            <a:br>
              <a:rPr lang="en-SG" b="1" dirty="0" smtClean="0"/>
            </a:br>
            <a:endParaRPr lang="en-SG" dirty="0"/>
          </a:p>
        </p:txBody>
      </p:sp>
      <p:sp>
        <p:nvSpPr>
          <p:cNvPr id="3" name="Content Placeholder 2"/>
          <p:cNvSpPr>
            <a:spLocks noGrp="1"/>
          </p:cNvSpPr>
          <p:nvPr>
            <p:ph idx="1"/>
          </p:nvPr>
        </p:nvSpPr>
        <p:spPr>
          <a:xfrm>
            <a:off x="0" y="1295400"/>
            <a:ext cx="7315200" cy="4525963"/>
          </a:xfrm>
        </p:spPr>
        <p:txBody>
          <a:bodyPr>
            <a:normAutofit fontScale="70000" lnSpcReduction="20000"/>
          </a:bodyPr>
          <a:lstStyle/>
          <a:p>
            <a:r>
              <a:rPr lang="en-SG" dirty="0" smtClean="0">
                <a:latin typeface="Arial" pitchFamily="34" charset="0"/>
                <a:cs typeface="Arial" pitchFamily="34" charset="0"/>
              </a:rPr>
              <a:t>Joseph heads back to back to Lady Booby’s country seat, where he will meet his beloved, Fanny Goodwill.</a:t>
            </a:r>
          </a:p>
          <a:p>
            <a:r>
              <a:rPr lang="en-SG" dirty="0" smtClean="0">
                <a:latin typeface="Arial" pitchFamily="34" charset="0"/>
                <a:cs typeface="Arial" pitchFamily="34" charset="0"/>
              </a:rPr>
              <a:t>Joseph and Fanny have known each other since early life and have long desired to marry, though they have taken Mr. Adams’s advice in putting off the day until “a few Years Service and Thrift” will have augmented both their experience and their finances. </a:t>
            </a:r>
          </a:p>
          <a:p>
            <a:r>
              <a:rPr lang="en-SG" dirty="0" smtClean="0">
                <a:latin typeface="Arial" pitchFamily="34" charset="0"/>
                <a:cs typeface="Arial" pitchFamily="34" charset="0"/>
              </a:rPr>
              <a:t>They have not been in contact for the past many years for the simple reason that Fanny is illiterate. </a:t>
            </a:r>
          </a:p>
          <a:p>
            <a:r>
              <a:rPr lang="en-SG" dirty="0" smtClean="0">
                <a:latin typeface="Arial" pitchFamily="34" charset="0"/>
                <a:cs typeface="Arial" pitchFamily="34" charset="0"/>
              </a:rPr>
              <a:t>Joseph is forced by a hailstorm to take shelter in an inn belonging to a man "called Plain Tim." When the storm is over, Joseph continues on his way with another traveller who was also stopped at the inn by the storm. </a:t>
            </a:r>
          </a:p>
          <a:p>
            <a:endParaRPr lang="en-SG" dirty="0" smtClean="0">
              <a:latin typeface="Arial" pitchFamily="34" charset="0"/>
              <a:cs typeface="Arial" pitchFamily="34" charset="0"/>
            </a:endParaRPr>
          </a:p>
          <a:p>
            <a:pPr>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Heading of Chapter 12</a:t>
            </a:r>
            <a:endParaRPr lang="en-SG" dirty="0"/>
          </a:p>
        </p:txBody>
      </p:sp>
      <p:sp>
        <p:nvSpPr>
          <p:cNvPr id="3" name="Content Placeholder 2"/>
          <p:cNvSpPr>
            <a:spLocks noGrp="1"/>
          </p:cNvSpPr>
          <p:nvPr>
            <p:ph idx="1"/>
          </p:nvPr>
        </p:nvSpPr>
        <p:spPr>
          <a:xfrm>
            <a:off x="457200" y="1600201"/>
            <a:ext cx="8229600" cy="2133600"/>
          </a:xfrm>
        </p:spPr>
        <p:txBody>
          <a:bodyPr/>
          <a:lstStyle/>
          <a:p>
            <a:r>
              <a:rPr lang="en-SG" i="1" dirty="0" smtClean="0">
                <a:solidFill>
                  <a:srgbClr val="FF0000"/>
                </a:solidFill>
              </a:rPr>
              <a:t>Containing many </a:t>
            </a:r>
            <a:r>
              <a:rPr lang="en-SG" i="1" dirty="0" err="1" smtClean="0">
                <a:solidFill>
                  <a:srgbClr val="FF0000"/>
                </a:solidFill>
              </a:rPr>
              <a:t>surprizing</a:t>
            </a:r>
            <a:r>
              <a:rPr lang="en-SG" i="1" dirty="0" smtClean="0">
                <a:solidFill>
                  <a:srgbClr val="FF0000"/>
                </a:solidFill>
              </a:rPr>
              <a:t> adventures which Joseph Andrews met with on the road, scarce credible to those who have never travelled in a stage-coach.</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US" dirty="0" smtClean="0"/>
              <a:t>Book 1: Summary chapter 12</a:t>
            </a:r>
            <a:endParaRPr lang="en-SG" dirty="0"/>
          </a:p>
        </p:txBody>
      </p:sp>
      <p:sp>
        <p:nvSpPr>
          <p:cNvPr id="3" name="Content Placeholder 2"/>
          <p:cNvSpPr>
            <a:spLocks noGrp="1"/>
          </p:cNvSpPr>
          <p:nvPr>
            <p:ph idx="1"/>
          </p:nvPr>
        </p:nvSpPr>
        <p:spPr>
          <a:xfrm>
            <a:off x="0" y="1143000"/>
            <a:ext cx="7239000" cy="4983163"/>
          </a:xfrm>
        </p:spPr>
        <p:txBody>
          <a:bodyPr>
            <a:noAutofit/>
          </a:bodyPr>
          <a:lstStyle/>
          <a:p>
            <a:r>
              <a:rPr lang="en-SG" sz="2000" dirty="0" smtClean="0">
                <a:latin typeface="Arial" pitchFamily="34" charset="0"/>
                <a:cs typeface="Arial" pitchFamily="34" charset="0"/>
              </a:rPr>
              <a:t>Joseph and his companion reach another inn at about two o’clock in the morning; the other man stays at the inn for the night, while Joseph proceeds on foot. </a:t>
            </a:r>
          </a:p>
          <a:p>
            <a:r>
              <a:rPr lang="en-SG" sz="2000" dirty="0" smtClean="0">
                <a:latin typeface="Arial" pitchFamily="34" charset="0"/>
                <a:cs typeface="Arial" pitchFamily="34" charset="0"/>
              </a:rPr>
              <a:t>He is stripped, robbed, beaten unconscious, and thrown into a ditch by two thieves. A stagecoach comes up and after much argument amongst the selfish </a:t>
            </a:r>
            <a:r>
              <a:rPr lang="en-SG" sz="2000" dirty="0" err="1" smtClean="0">
                <a:latin typeface="Arial" pitchFamily="34" charset="0"/>
                <a:cs typeface="Arial" pitchFamily="34" charset="0"/>
              </a:rPr>
              <a:t>travelers</a:t>
            </a:r>
            <a:r>
              <a:rPr lang="en-SG" sz="2000" dirty="0" smtClean="0">
                <a:latin typeface="Arial" pitchFamily="34" charset="0"/>
                <a:cs typeface="Arial" pitchFamily="34" charset="0"/>
              </a:rPr>
              <a:t>, Joseph is lent a coat and lifted into the coach. The shallowness of the </a:t>
            </a:r>
            <a:r>
              <a:rPr lang="en-SG" sz="2000" dirty="0" err="1" smtClean="0">
                <a:latin typeface="Arial" pitchFamily="34" charset="0"/>
                <a:cs typeface="Arial" pitchFamily="34" charset="0"/>
              </a:rPr>
              <a:t>travelers</a:t>
            </a:r>
            <a:r>
              <a:rPr lang="en-SG" sz="2000" dirty="0" smtClean="0">
                <a:latin typeface="Arial" pitchFamily="34" charset="0"/>
                <a:cs typeface="Arial" pitchFamily="34" charset="0"/>
              </a:rPr>
              <a:t> is further emphasized when the coach is stopped by the thieves, but when they eventually reach an inn, Joseph is met with true kindness from a maid, who seats him by the fire while she makes up a bed for him. </a:t>
            </a:r>
          </a:p>
          <a:p>
            <a:r>
              <a:rPr lang="en-SG" sz="2000" dirty="0" smtClean="0">
                <a:latin typeface="Arial" pitchFamily="34" charset="0"/>
                <a:cs typeface="Arial" pitchFamily="34" charset="0"/>
              </a:rPr>
              <a:t>She tries to hasten along the surgeon, who promptly returns to bed when he hears that the injured person is a mere "foot-passenger."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US" dirty="0" smtClean="0"/>
              <a:t>Cont…    Book 1: Summary chapter 12</a:t>
            </a:r>
            <a:endParaRPr lang="en-SG" dirty="0"/>
          </a:p>
        </p:txBody>
      </p:sp>
      <p:sp>
        <p:nvSpPr>
          <p:cNvPr id="3" name="Content Placeholder 2"/>
          <p:cNvSpPr>
            <a:spLocks noGrp="1"/>
          </p:cNvSpPr>
          <p:nvPr>
            <p:ph idx="1"/>
          </p:nvPr>
        </p:nvSpPr>
        <p:spPr>
          <a:xfrm>
            <a:off x="457200" y="990600"/>
            <a:ext cx="6629400" cy="5135563"/>
          </a:xfrm>
        </p:spPr>
        <p:txBody>
          <a:bodyPr>
            <a:normAutofit fontScale="85000" lnSpcReduction="10000"/>
          </a:bodyPr>
          <a:lstStyle/>
          <a:p>
            <a:r>
              <a:rPr lang="en-SG" dirty="0" smtClean="0">
                <a:latin typeface="Arial" pitchFamily="34" charset="0"/>
                <a:cs typeface="Arial" pitchFamily="34" charset="0"/>
              </a:rPr>
              <a:t>In the morning the master of the inn, Mr. Tow-</a:t>
            </a:r>
            <a:r>
              <a:rPr lang="en-SG" dirty="0" err="1" smtClean="0">
                <a:latin typeface="Arial" pitchFamily="34" charset="0"/>
                <a:cs typeface="Arial" pitchFamily="34" charset="0"/>
              </a:rPr>
              <a:t>wouse</a:t>
            </a:r>
            <a:r>
              <a:rPr lang="en-SG" dirty="0" smtClean="0">
                <a:latin typeface="Arial" pitchFamily="34" charset="0"/>
                <a:cs typeface="Arial" pitchFamily="34" charset="0"/>
              </a:rPr>
              <a:t>, orders Betty to give Joseph one of Mr. Tow-</a:t>
            </a:r>
            <a:r>
              <a:rPr lang="en-SG" dirty="0" err="1" smtClean="0">
                <a:latin typeface="Arial" pitchFamily="34" charset="0"/>
                <a:cs typeface="Arial" pitchFamily="34" charset="0"/>
              </a:rPr>
              <a:t>wouse’s</a:t>
            </a:r>
            <a:r>
              <a:rPr lang="en-SG" dirty="0" smtClean="0">
                <a:latin typeface="Arial" pitchFamily="34" charset="0"/>
                <a:cs typeface="Arial" pitchFamily="34" charset="0"/>
              </a:rPr>
              <a:t> own shirts. </a:t>
            </a:r>
          </a:p>
          <a:p>
            <a:r>
              <a:rPr lang="en-SG" dirty="0" smtClean="0">
                <a:latin typeface="Arial" pitchFamily="34" charset="0"/>
                <a:cs typeface="Arial" pitchFamily="34" charset="0"/>
              </a:rPr>
              <a:t> Mrs. Tow-</a:t>
            </a:r>
            <a:r>
              <a:rPr lang="en-SG" dirty="0" err="1" smtClean="0">
                <a:latin typeface="Arial" pitchFamily="34" charset="0"/>
                <a:cs typeface="Arial" pitchFamily="34" charset="0"/>
              </a:rPr>
              <a:t>wouse</a:t>
            </a:r>
            <a:r>
              <a:rPr lang="en-SG" dirty="0" smtClean="0">
                <a:latin typeface="Arial" pitchFamily="34" charset="0"/>
                <a:cs typeface="Arial" pitchFamily="34" charset="0"/>
              </a:rPr>
              <a:t> objects to this proceeding, however, and rebukes both her husband and the servant-girl. </a:t>
            </a:r>
          </a:p>
          <a:p>
            <a:r>
              <a:rPr lang="en-SG" dirty="0" smtClean="0">
                <a:latin typeface="Arial" pitchFamily="34" charset="0"/>
                <a:cs typeface="Arial" pitchFamily="34" charset="0"/>
              </a:rPr>
              <a:t>While Mr. and Mrs. Tow-</a:t>
            </a:r>
            <a:r>
              <a:rPr lang="en-SG" dirty="0" err="1" smtClean="0">
                <a:latin typeface="Arial" pitchFamily="34" charset="0"/>
                <a:cs typeface="Arial" pitchFamily="34" charset="0"/>
              </a:rPr>
              <a:t>wouse</a:t>
            </a:r>
            <a:r>
              <a:rPr lang="en-SG" dirty="0" smtClean="0">
                <a:latin typeface="Arial" pitchFamily="34" charset="0"/>
                <a:cs typeface="Arial" pitchFamily="34" charset="0"/>
              </a:rPr>
              <a:t> are arguing, Betty gives Joseph a shirt  that is of the </a:t>
            </a:r>
            <a:r>
              <a:rPr lang="en-SG" dirty="0" err="1" smtClean="0">
                <a:latin typeface="Arial" pitchFamily="34" charset="0"/>
                <a:cs typeface="Arial" pitchFamily="34" charset="0"/>
              </a:rPr>
              <a:t>Hostler</a:t>
            </a:r>
            <a:r>
              <a:rPr lang="en-SG" dirty="0" smtClean="0">
                <a:latin typeface="Arial" pitchFamily="34" charset="0"/>
                <a:cs typeface="Arial" pitchFamily="34" charset="0"/>
              </a:rPr>
              <a:t>. </a:t>
            </a:r>
          </a:p>
          <a:p>
            <a:r>
              <a:rPr lang="en-SG" dirty="0" smtClean="0">
                <a:latin typeface="Arial" pitchFamily="34" charset="0"/>
                <a:cs typeface="Arial" pitchFamily="34" charset="0"/>
              </a:rPr>
              <a:t>In this chapter the Surgeon also visits Joseph and pronounces his wounds likely to lead towards </a:t>
            </a:r>
            <a:r>
              <a:rPr lang="en-SG" smtClean="0">
                <a:latin typeface="Arial" pitchFamily="34" charset="0"/>
                <a:cs typeface="Arial" pitchFamily="34" charset="0"/>
              </a:rPr>
              <a:t>his death.</a:t>
            </a:r>
            <a:endParaRPr lang="en-SG"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US" dirty="0" smtClean="0"/>
              <a:t>Reading some text from chapter 12</a:t>
            </a:r>
            <a:endParaRPr lang="en-SG" dirty="0"/>
          </a:p>
        </p:txBody>
      </p:sp>
      <p:sp>
        <p:nvSpPr>
          <p:cNvPr id="3" name="Content Placeholder 2"/>
          <p:cNvSpPr>
            <a:spLocks noGrp="1"/>
          </p:cNvSpPr>
          <p:nvPr>
            <p:ph idx="1"/>
          </p:nvPr>
        </p:nvSpPr>
        <p:spPr>
          <a:xfrm>
            <a:off x="0" y="1066800"/>
            <a:ext cx="7467600" cy="5059363"/>
          </a:xfrm>
        </p:spPr>
        <p:txBody>
          <a:bodyPr>
            <a:normAutofit fontScale="77500" lnSpcReduction="20000"/>
          </a:bodyPr>
          <a:lstStyle/>
          <a:p>
            <a:pPr>
              <a:buNone/>
            </a:pPr>
            <a:r>
              <a:rPr lang="en-US" dirty="0" smtClean="0">
                <a:solidFill>
                  <a:srgbClr val="FF0000"/>
                </a:solidFill>
              </a:rPr>
              <a:t>Text:</a:t>
            </a:r>
            <a:r>
              <a:rPr lang="en-US" dirty="0" smtClean="0"/>
              <a:t> “</a:t>
            </a:r>
            <a:r>
              <a:rPr lang="en-SG" dirty="0" smtClean="0"/>
              <a:t>The poor wretch, who lay motionless a long time, just began to recover his senses as a stage-coach came by. The </a:t>
            </a:r>
            <a:r>
              <a:rPr lang="en-SG" dirty="0" err="1" smtClean="0"/>
              <a:t>postillion</a:t>
            </a:r>
            <a:r>
              <a:rPr lang="en-SG" dirty="0" smtClean="0"/>
              <a:t>, hearing a man’s groans, </a:t>
            </a:r>
            <a:r>
              <a:rPr lang="en-SG" dirty="0" err="1" smtClean="0"/>
              <a:t>stopt</a:t>
            </a:r>
            <a:r>
              <a:rPr lang="en-SG" dirty="0" smtClean="0"/>
              <a:t> his horses, and told the coachman he was certain there was a dead man lying in the ditch, for he heard him groan. “Go on, </a:t>
            </a:r>
            <a:r>
              <a:rPr lang="en-SG" dirty="0" err="1" smtClean="0"/>
              <a:t>sirrah</a:t>
            </a:r>
            <a:r>
              <a:rPr lang="en-SG" dirty="0" smtClean="0"/>
              <a:t>,” says the coachman; “we are confounded late, and have no time to look after dead men.” A lady, who heard what the </a:t>
            </a:r>
            <a:r>
              <a:rPr lang="en-SG" dirty="0" err="1" smtClean="0"/>
              <a:t>postillion</a:t>
            </a:r>
            <a:r>
              <a:rPr lang="en-SG" dirty="0" smtClean="0"/>
              <a:t> said, and likewise heard the groan, called eagerly to the coachman to stop and see what was the matter. Upon which he bid the </a:t>
            </a:r>
            <a:r>
              <a:rPr lang="en-SG" dirty="0" err="1" smtClean="0"/>
              <a:t>postillion</a:t>
            </a:r>
            <a:r>
              <a:rPr lang="en-SG" dirty="0" smtClean="0"/>
              <a:t> alight, and look into the ditch. He did so, and returned, “that there was a man sitting upright, as naked as ever he was born.”—“O J—</a:t>
            </a:r>
            <a:r>
              <a:rPr lang="en-SG" dirty="0" err="1" smtClean="0"/>
              <a:t>sus</a:t>
            </a:r>
            <a:r>
              <a:rPr lang="en-SG" dirty="0" smtClean="0"/>
              <a:t>!” cried the lady; “a naked man! Dear coachman, drive on and leave him.”</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US" dirty="0" smtClean="0"/>
              <a:t>Cont … Text Chapter 12</a:t>
            </a:r>
            <a:endParaRPr lang="en-SG" dirty="0"/>
          </a:p>
        </p:txBody>
      </p:sp>
      <p:sp>
        <p:nvSpPr>
          <p:cNvPr id="3" name="Content Placeholder 2"/>
          <p:cNvSpPr>
            <a:spLocks noGrp="1"/>
          </p:cNvSpPr>
          <p:nvPr>
            <p:ph idx="1"/>
          </p:nvPr>
        </p:nvSpPr>
        <p:spPr>
          <a:xfrm>
            <a:off x="-228600" y="1066800"/>
            <a:ext cx="7315200" cy="5791200"/>
          </a:xfrm>
        </p:spPr>
        <p:txBody>
          <a:bodyPr>
            <a:normAutofit fontScale="77500" lnSpcReduction="20000"/>
          </a:bodyPr>
          <a:lstStyle/>
          <a:p>
            <a:pPr>
              <a:buNone/>
            </a:pPr>
            <a:r>
              <a:rPr lang="en-SG" dirty="0" smtClean="0">
                <a:latin typeface="Arial" pitchFamily="34" charset="0"/>
                <a:cs typeface="Arial" pitchFamily="34" charset="0"/>
              </a:rPr>
              <a:t>	</a:t>
            </a:r>
            <a:r>
              <a:rPr lang="en-SG" b="1" dirty="0" smtClean="0">
                <a:solidFill>
                  <a:srgbClr val="FF0000"/>
                </a:solidFill>
                <a:latin typeface="Arial" pitchFamily="34" charset="0"/>
                <a:cs typeface="Arial" pitchFamily="34" charset="0"/>
              </a:rPr>
              <a:t>TEXT:</a:t>
            </a:r>
          </a:p>
          <a:p>
            <a:pPr>
              <a:buNone/>
            </a:pPr>
            <a:r>
              <a:rPr lang="en-SG" dirty="0" smtClean="0">
                <a:latin typeface="Arial" pitchFamily="34" charset="0"/>
                <a:cs typeface="Arial" pitchFamily="34" charset="0"/>
              </a:rPr>
              <a:t>Upon </a:t>
            </a:r>
            <a:r>
              <a:rPr lang="en-SG" dirty="0" smtClean="0">
                <a:latin typeface="Arial" pitchFamily="34" charset="0"/>
                <a:cs typeface="Arial" pitchFamily="34" charset="0"/>
              </a:rPr>
              <a:t>this the gentlemen got out of the coach; and Joseph begged them to have mercy upon him: for that he had been robbed and almost beaten to death. “Robbed!” cries an old gentleman: let us make all the haste imaginable, or we shall be robbed too.” A young man who belonged to the law answered, “He wished they had passed by without taking any notice; but that now they might be proved to have been last in his company; if he should die they might be called to some account  for his murder. He therefore thought it advisable to save the poor creature’s life, for their own sakes, if possible; at least, if he died, to prevent the jury’s finding that they fled for it. He was therefore of opinion to take the man into the coach, and carry him to the next inn.”</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US" dirty="0" smtClean="0"/>
              <a:t>Cont… Text Chapter 12</a:t>
            </a:r>
            <a:endParaRPr lang="en-SG" dirty="0"/>
          </a:p>
        </p:txBody>
      </p:sp>
      <p:sp>
        <p:nvSpPr>
          <p:cNvPr id="3" name="Content Placeholder 2"/>
          <p:cNvSpPr>
            <a:spLocks noGrp="1"/>
          </p:cNvSpPr>
          <p:nvPr>
            <p:ph idx="1"/>
          </p:nvPr>
        </p:nvSpPr>
        <p:spPr>
          <a:xfrm>
            <a:off x="0" y="1066800"/>
            <a:ext cx="6934200" cy="5791200"/>
          </a:xfrm>
        </p:spPr>
        <p:txBody>
          <a:bodyPr>
            <a:noAutofit/>
          </a:bodyPr>
          <a:lstStyle/>
          <a:p>
            <a:r>
              <a:rPr lang="en-SG" sz="2000" dirty="0" smtClean="0">
                <a:latin typeface="Arial" pitchFamily="34" charset="0"/>
                <a:cs typeface="Arial" pitchFamily="34" charset="0"/>
              </a:rPr>
              <a:t>The lady insisted, “That he should not come into the coach. That if they lifted him in, she would herself alight: for she had rather stay in that place to all eternity than ride with a naked man.” The coachman objected, “That he could not suffer him to be taken in unless somebody would pay a shilling for his carriage the four miles.” Which the two gentlemen refused to do. But the lawyer, who was afraid of some mischief happening to himself, if the wretch was left behind in that condition, saying no man could be too cautious in these matters, and that he remembered very extraordinary cases in the books, threatened the coachman, and bid him deny taking him up at his peril; for that, if he died, he should be indicted for his murder; and if he lived, and brought an action against him, he would willingly take a brief in it.</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US" dirty="0" smtClean="0"/>
              <a:t>Points of Discussion</a:t>
            </a:r>
            <a:endParaRPr lang="en-SG" dirty="0"/>
          </a:p>
        </p:txBody>
      </p:sp>
      <p:sp>
        <p:nvSpPr>
          <p:cNvPr id="3" name="Content Placeholder 2"/>
          <p:cNvSpPr>
            <a:spLocks noGrp="1"/>
          </p:cNvSpPr>
          <p:nvPr>
            <p:ph idx="1"/>
          </p:nvPr>
        </p:nvSpPr>
        <p:spPr>
          <a:xfrm>
            <a:off x="0" y="1143000"/>
            <a:ext cx="7086600" cy="4983163"/>
          </a:xfrm>
        </p:spPr>
        <p:txBody>
          <a:bodyPr>
            <a:normAutofit fontScale="70000" lnSpcReduction="20000"/>
          </a:bodyPr>
          <a:lstStyle/>
          <a:p>
            <a:r>
              <a:rPr lang="en-SG" dirty="0" smtClean="0">
                <a:latin typeface="Arial" pitchFamily="34" charset="0"/>
                <a:cs typeface="Arial" pitchFamily="34" charset="0"/>
              </a:rPr>
              <a:t>The stagecoach episode  underpins Fielding's theme of charity.</a:t>
            </a:r>
          </a:p>
          <a:p>
            <a:r>
              <a:rPr lang="en-SG" dirty="0" smtClean="0">
                <a:latin typeface="Arial" pitchFamily="34" charset="0"/>
                <a:cs typeface="Arial" pitchFamily="34" charset="0"/>
              </a:rPr>
              <a:t>While Joseph shows concern for the clothes he has borrowed, only one of the travellers displays any real compassion for Joseph's naked and battered state. </a:t>
            </a:r>
          </a:p>
          <a:p>
            <a:r>
              <a:rPr lang="en-SG" dirty="0" smtClean="0">
                <a:latin typeface="Arial" pitchFamily="34" charset="0"/>
                <a:cs typeface="Arial" pitchFamily="34" charset="0"/>
              </a:rPr>
              <a:t>Everybody is bothered about his or her own motives and benefits.</a:t>
            </a:r>
          </a:p>
          <a:p>
            <a:r>
              <a:rPr lang="en-SG" dirty="0" smtClean="0">
                <a:latin typeface="Arial" pitchFamily="34" charset="0"/>
                <a:cs typeface="Arial" pitchFamily="34" charset="0"/>
              </a:rPr>
              <a:t>The coachman thinks of his schedule and his fare, the lady affects shock at the thought of a naked man, the old gentleman wants to make haste to avoid being robbed himself, and the lawyer is worried only by the possible legal repercussions. </a:t>
            </a:r>
          </a:p>
          <a:p>
            <a:r>
              <a:rPr lang="en-SG" dirty="0" smtClean="0">
                <a:latin typeface="Arial" pitchFamily="34" charset="0"/>
                <a:cs typeface="Arial" pitchFamily="34" charset="0"/>
              </a:rPr>
              <a:t>Overall the theme of selfishness and ingratitude is </a:t>
            </a:r>
            <a:r>
              <a:rPr lang="en-SG" dirty="0" err="1" smtClean="0">
                <a:latin typeface="Arial" pitchFamily="34" charset="0"/>
                <a:cs typeface="Arial" pitchFamily="34" charset="0"/>
              </a:rPr>
              <a:t>prevalant</a:t>
            </a:r>
            <a:r>
              <a:rPr lang="en-SG" dirty="0" smtClean="0">
                <a:latin typeface="Arial" pitchFamily="34" charset="0"/>
                <a:cs typeface="Arial" pitchFamily="34" charset="0"/>
              </a:rPr>
              <a:t>. Only the </a:t>
            </a:r>
            <a:r>
              <a:rPr lang="en-SG" dirty="0" err="1" smtClean="0">
                <a:latin typeface="Arial" pitchFamily="34" charset="0"/>
                <a:cs typeface="Arial" pitchFamily="34" charset="0"/>
              </a:rPr>
              <a:t>postillion</a:t>
            </a:r>
            <a:r>
              <a:rPr lang="en-SG" dirty="0" smtClean="0">
                <a:latin typeface="Arial" pitchFamily="34" charset="0"/>
                <a:cs typeface="Arial" pitchFamily="34" charset="0"/>
              </a:rPr>
              <a:t> feels truly  concerned and compassionate and thinks : "he would rather ride in his shirt all his life than suffer a fellow-creature to lie in so miserable a condition."</a:t>
            </a:r>
          </a:p>
          <a:p>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US" dirty="0" smtClean="0"/>
              <a:t>Points of Discussion</a:t>
            </a:r>
            <a:endParaRPr lang="en-SG" dirty="0"/>
          </a:p>
        </p:txBody>
      </p:sp>
      <p:sp>
        <p:nvSpPr>
          <p:cNvPr id="3" name="Content Placeholder 2"/>
          <p:cNvSpPr>
            <a:spLocks noGrp="1"/>
          </p:cNvSpPr>
          <p:nvPr>
            <p:ph idx="1"/>
          </p:nvPr>
        </p:nvSpPr>
        <p:spPr>
          <a:xfrm>
            <a:off x="0" y="1143000"/>
            <a:ext cx="6781800" cy="5715000"/>
          </a:xfrm>
        </p:spPr>
        <p:txBody>
          <a:bodyPr>
            <a:normAutofit fontScale="70000" lnSpcReduction="20000"/>
          </a:bodyPr>
          <a:lstStyle/>
          <a:p>
            <a:r>
              <a:rPr lang="en-SG" dirty="0" smtClean="0">
                <a:latin typeface="Arial" pitchFamily="34" charset="0"/>
                <a:cs typeface="Arial" pitchFamily="34" charset="0"/>
              </a:rPr>
              <a:t>Fielding's aside that this man was later transported is his way of commenting on a society which would so harshly condemn a chicken thief. </a:t>
            </a:r>
          </a:p>
          <a:p>
            <a:r>
              <a:rPr lang="en-SG" dirty="0" smtClean="0">
                <a:latin typeface="Arial" pitchFamily="34" charset="0"/>
                <a:cs typeface="Arial" pitchFamily="34" charset="0"/>
              </a:rPr>
              <a:t> As far as the other travellers are concerned,  they are selfish and hypocritical and when the stagecoach is robbed, Fielding satirizes the lady who carries Nantes in her water bottle and the lawyer who is brave </a:t>
            </a:r>
            <a:r>
              <a:rPr lang="en-SG" i="1" dirty="0" smtClean="0">
                <a:latin typeface="Arial" pitchFamily="34" charset="0"/>
                <a:cs typeface="Arial" pitchFamily="34" charset="0"/>
              </a:rPr>
              <a:t>after </a:t>
            </a:r>
            <a:r>
              <a:rPr lang="en-SG" dirty="0" smtClean="0">
                <a:latin typeface="Arial" pitchFamily="34" charset="0"/>
                <a:cs typeface="Arial" pitchFamily="34" charset="0"/>
              </a:rPr>
              <a:t>the event. </a:t>
            </a:r>
          </a:p>
          <a:p>
            <a:r>
              <a:rPr lang="en-SG" dirty="0" smtClean="0">
                <a:latin typeface="Arial" pitchFamily="34" charset="0"/>
                <a:cs typeface="Arial" pitchFamily="34" charset="0"/>
              </a:rPr>
              <a:t>This foreshadows the case of the man who is brave </a:t>
            </a:r>
            <a:r>
              <a:rPr lang="en-SG" i="1" dirty="0" smtClean="0">
                <a:latin typeface="Arial" pitchFamily="34" charset="0"/>
                <a:cs typeface="Arial" pitchFamily="34" charset="0"/>
              </a:rPr>
              <a:t>before </a:t>
            </a:r>
            <a:r>
              <a:rPr lang="en-SG" dirty="0" smtClean="0">
                <a:latin typeface="Arial" pitchFamily="34" charset="0"/>
                <a:cs typeface="Arial" pitchFamily="34" charset="0"/>
              </a:rPr>
              <a:t>the event (Book II, Chapter 9); on that occasion, it is Adams who is truly brave, just as in this episode Joseph knocks down one of the robbers while being attacked from behind himself. Despite the barbed portrayal of hypocrisy in this section, one remembers Fielding's qualification in the preface: "the vices to be found here are rather the accidental consequences of some human frailty or foible." </a:t>
            </a:r>
          </a:p>
          <a:p>
            <a:pPr>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6">
              <a:lumMod val="20000"/>
              <a:lumOff val="80000"/>
            </a:schemeClr>
          </a:solidFill>
        </p:spPr>
        <p:txBody>
          <a:bodyPr/>
          <a:lstStyle/>
          <a:p>
            <a:r>
              <a:rPr lang="en-US" dirty="0" smtClean="0"/>
              <a:t>Points of Discussion</a:t>
            </a:r>
            <a:endParaRPr lang="en-SG" dirty="0"/>
          </a:p>
        </p:txBody>
      </p:sp>
      <p:sp>
        <p:nvSpPr>
          <p:cNvPr id="3" name="Content Placeholder 2"/>
          <p:cNvSpPr>
            <a:spLocks noGrp="1"/>
          </p:cNvSpPr>
          <p:nvPr>
            <p:ph idx="1"/>
          </p:nvPr>
        </p:nvSpPr>
        <p:spPr>
          <a:xfrm>
            <a:off x="0" y="1295400"/>
            <a:ext cx="6781800" cy="4830763"/>
          </a:xfrm>
        </p:spPr>
        <p:txBody>
          <a:bodyPr>
            <a:noAutofit/>
          </a:bodyPr>
          <a:lstStyle/>
          <a:p>
            <a:pPr>
              <a:buNone/>
            </a:pPr>
            <a:r>
              <a:rPr lang="en-SG" sz="2400" b="1" dirty="0" smtClean="0">
                <a:latin typeface="Arial" pitchFamily="34" charset="0"/>
                <a:cs typeface="Arial" pitchFamily="34" charset="0"/>
              </a:rPr>
              <a:t>The theme of  warmth and humanity vs. cruelty:</a:t>
            </a:r>
          </a:p>
          <a:p>
            <a:r>
              <a:rPr lang="en-SG" sz="2400" dirty="0" smtClean="0">
                <a:latin typeface="Arial" pitchFamily="34" charset="0"/>
                <a:cs typeface="Arial" pitchFamily="34" charset="0"/>
              </a:rPr>
              <a:t>Amidst this imperfection, Joseph finds warmth and humanity. No doubt that the maid Betty who works at the inn, and  Mr. Tow-</a:t>
            </a:r>
            <a:r>
              <a:rPr lang="en-SG" sz="2400" dirty="0" err="1" smtClean="0">
                <a:latin typeface="Arial" pitchFamily="34" charset="0"/>
                <a:cs typeface="Arial" pitchFamily="34" charset="0"/>
              </a:rPr>
              <a:t>wouse</a:t>
            </a:r>
            <a:r>
              <a:rPr lang="en-SG" sz="2400" dirty="0" smtClean="0">
                <a:latin typeface="Arial" pitchFamily="34" charset="0"/>
                <a:cs typeface="Arial" pitchFamily="34" charset="0"/>
              </a:rPr>
              <a:t> are also not perfect creatures, but their kindness to Joseph contrasts strongly with the behaviour of the surgeon and with Mrs. Tow-</a:t>
            </a:r>
            <a:r>
              <a:rPr lang="en-SG" sz="2400" dirty="0" err="1" smtClean="0">
                <a:latin typeface="Arial" pitchFamily="34" charset="0"/>
                <a:cs typeface="Arial" pitchFamily="34" charset="0"/>
              </a:rPr>
              <a:t>wouse</a:t>
            </a:r>
            <a:r>
              <a:rPr lang="en-SG" sz="2400" dirty="0" smtClean="0">
                <a:latin typeface="Arial" pitchFamily="34" charset="0"/>
                <a:cs typeface="Arial" pitchFamily="34" charset="0"/>
              </a:rPr>
              <a:t>. Goodness, warmth and humanity are prominent features of their characters.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US" dirty="0" smtClean="0"/>
              <a:t>Points of Discussion</a:t>
            </a:r>
            <a:endParaRPr lang="en-SG" dirty="0"/>
          </a:p>
        </p:txBody>
      </p:sp>
      <p:sp>
        <p:nvSpPr>
          <p:cNvPr id="3" name="Content Placeholder 2"/>
          <p:cNvSpPr>
            <a:spLocks noGrp="1"/>
          </p:cNvSpPr>
          <p:nvPr>
            <p:ph idx="1"/>
          </p:nvPr>
        </p:nvSpPr>
        <p:spPr>
          <a:xfrm>
            <a:off x="0" y="990600"/>
            <a:ext cx="6553200" cy="5135563"/>
          </a:xfrm>
        </p:spPr>
        <p:txBody>
          <a:bodyPr>
            <a:normAutofit/>
          </a:bodyPr>
          <a:lstStyle/>
          <a:p>
            <a:r>
              <a:rPr lang="en-SG" sz="2400" dirty="0" smtClean="0">
                <a:latin typeface="Arial" pitchFamily="34" charset="0"/>
                <a:cs typeface="Arial" pitchFamily="34" charset="0"/>
              </a:rPr>
              <a:t> Mrs. Tow-</a:t>
            </a:r>
            <a:r>
              <a:rPr lang="en-SG" sz="2400" dirty="0" err="1" smtClean="0">
                <a:latin typeface="Arial" pitchFamily="34" charset="0"/>
                <a:cs typeface="Arial" pitchFamily="34" charset="0"/>
              </a:rPr>
              <a:t>wouse's</a:t>
            </a:r>
            <a:r>
              <a:rPr lang="en-SG" sz="2400" dirty="0" smtClean="0">
                <a:latin typeface="Arial" pitchFamily="34" charset="0"/>
                <a:cs typeface="Arial" pitchFamily="34" charset="0"/>
              </a:rPr>
              <a:t> inn is aptly named "The Dragon Inn." This and the collection of hypocrites who come to the inn contrast with the sign of the lion, "that magnanimous beast," found on the inn.</a:t>
            </a:r>
          </a:p>
          <a:p>
            <a:r>
              <a:rPr lang="en-SG" sz="2400" dirty="0" smtClean="0">
                <a:latin typeface="Arial" pitchFamily="34" charset="0"/>
                <a:cs typeface="Arial" pitchFamily="34" charset="0"/>
              </a:rPr>
              <a:t>The theme of charity and good nature in relation to the selfish economics of everyday life is projected again.  Actually Fielding continues throughout </a:t>
            </a:r>
            <a:r>
              <a:rPr lang="en-SG" sz="2400" i="1" dirty="0" smtClean="0">
                <a:latin typeface="Arial" pitchFamily="34" charset="0"/>
                <a:cs typeface="Arial" pitchFamily="34" charset="0"/>
              </a:rPr>
              <a:t>Joseph Andrews</a:t>
            </a:r>
            <a:r>
              <a:rPr lang="en-SG" sz="2400" dirty="0" smtClean="0">
                <a:latin typeface="Arial" pitchFamily="34" charset="0"/>
                <a:cs typeface="Arial" pitchFamily="34" charset="0"/>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Heading of Chapter 13</a:t>
            </a:r>
            <a:endParaRPr lang="en-SG" dirty="0"/>
          </a:p>
        </p:txBody>
      </p:sp>
      <p:sp>
        <p:nvSpPr>
          <p:cNvPr id="3" name="Content Placeholder 2"/>
          <p:cNvSpPr>
            <a:spLocks noGrp="1"/>
          </p:cNvSpPr>
          <p:nvPr>
            <p:ph idx="1"/>
          </p:nvPr>
        </p:nvSpPr>
        <p:spPr>
          <a:xfrm>
            <a:off x="457200" y="1600201"/>
            <a:ext cx="8229600" cy="2209800"/>
          </a:xfrm>
        </p:spPr>
        <p:txBody>
          <a:bodyPr/>
          <a:lstStyle/>
          <a:p>
            <a:r>
              <a:rPr lang="en-SG" i="1" dirty="0" smtClean="0">
                <a:solidFill>
                  <a:srgbClr val="FF0000"/>
                </a:solidFill>
              </a:rPr>
              <a:t>What happened to Joseph during his sickness at the inn, with the curious discourse between him and Mr Barnabas, the parson of the parish.</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Opening text of chapter 13</a:t>
            </a:r>
            <a:endParaRPr lang="en-SG" dirty="0"/>
          </a:p>
        </p:txBody>
      </p:sp>
      <p:sp>
        <p:nvSpPr>
          <p:cNvPr id="3" name="Content Placeholder 2"/>
          <p:cNvSpPr>
            <a:spLocks noGrp="1"/>
          </p:cNvSpPr>
          <p:nvPr>
            <p:ph idx="1"/>
          </p:nvPr>
        </p:nvSpPr>
        <p:spPr>
          <a:xfrm>
            <a:off x="0" y="1600200"/>
            <a:ext cx="6629400" cy="4525963"/>
          </a:xfrm>
        </p:spPr>
        <p:txBody>
          <a:bodyPr>
            <a:noAutofit/>
          </a:bodyPr>
          <a:lstStyle/>
          <a:p>
            <a:pPr>
              <a:buNone/>
            </a:pPr>
            <a:r>
              <a:rPr lang="en-US" sz="2000" b="1" dirty="0" smtClean="0">
                <a:solidFill>
                  <a:srgbClr val="FF0000"/>
                </a:solidFill>
                <a:latin typeface="Arial" pitchFamily="34" charset="0"/>
                <a:cs typeface="Arial" pitchFamily="34" charset="0"/>
              </a:rPr>
              <a:t>Text paragraph 1:</a:t>
            </a:r>
          </a:p>
          <a:p>
            <a:endParaRPr lang="en-US" sz="2000" dirty="0" smtClean="0">
              <a:latin typeface="Arial" pitchFamily="34" charset="0"/>
              <a:cs typeface="Arial" pitchFamily="34" charset="0"/>
            </a:endParaRPr>
          </a:p>
          <a:p>
            <a:pPr>
              <a:buNone/>
            </a:pPr>
            <a:r>
              <a:rPr lang="en-SG" sz="2000" dirty="0" smtClean="0">
                <a:latin typeface="Arial" pitchFamily="34" charset="0"/>
                <a:cs typeface="Arial" pitchFamily="34" charset="0"/>
              </a:rPr>
              <a:t>	“AS SOON AS JOSEPH had communicated a particular history of the robbery, together with a short account of himself, and his intended journey, he asked the surgeon if he apprehended him to be in any danger: to which the surgeon very honestly answered, “He feared he was; for that his pulse was very exalted and feverish, and, if his fever should prove more than symptomatic, it would be impossible to save him.” Joseph, fetching a deep sigh, cried, “Poor Fanny, I would I could have lived to see thee! but God’s will be done.”</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Some more text from chapter 13</a:t>
            </a:r>
            <a:endParaRPr lang="en-SG" dirty="0"/>
          </a:p>
        </p:txBody>
      </p:sp>
      <p:sp>
        <p:nvSpPr>
          <p:cNvPr id="3" name="Content Placeholder 2"/>
          <p:cNvSpPr>
            <a:spLocks noGrp="1"/>
          </p:cNvSpPr>
          <p:nvPr>
            <p:ph idx="1"/>
          </p:nvPr>
        </p:nvSpPr>
        <p:spPr>
          <a:xfrm>
            <a:off x="0" y="1600200"/>
            <a:ext cx="6553200" cy="5029200"/>
          </a:xfrm>
        </p:spPr>
        <p:txBody>
          <a:bodyPr>
            <a:normAutofit/>
          </a:bodyPr>
          <a:lstStyle/>
          <a:p>
            <a:pPr>
              <a:buNone/>
            </a:pPr>
            <a:r>
              <a:rPr lang="en-SG" sz="2400" b="1" dirty="0" smtClean="0">
                <a:solidFill>
                  <a:srgbClr val="FF0000"/>
                </a:solidFill>
                <a:latin typeface="Arial" pitchFamily="34" charset="0"/>
                <a:cs typeface="Arial" pitchFamily="34" charset="0"/>
              </a:rPr>
              <a:t>TEXT: </a:t>
            </a:r>
          </a:p>
          <a:p>
            <a:pPr>
              <a:buNone/>
            </a:pPr>
            <a:r>
              <a:rPr lang="en-SG" sz="2400" dirty="0" smtClean="0">
                <a:latin typeface="Arial" pitchFamily="34" charset="0"/>
                <a:cs typeface="Arial" pitchFamily="34" charset="0"/>
              </a:rPr>
              <a:t>	“Joseph desired paper and pens, to write a letter, but they were refused him; and he was advised to use all his endeavours to compose himself. They then left him; and Mr Tow-</a:t>
            </a:r>
            <a:r>
              <a:rPr lang="en-SG" sz="2400" dirty="0" err="1" smtClean="0">
                <a:latin typeface="Arial" pitchFamily="34" charset="0"/>
                <a:cs typeface="Arial" pitchFamily="34" charset="0"/>
              </a:rPr>
              <a:t>wouse</a:t>
            </a:r>
            <a:r>
              <a:rPr lang="en-SG" sz="2400" dirty="0" smtClean="0">
                <a:latin typeface="Arial" pitchFamily="34" charset="0"/>
                <a:cs typeface="Arial" pitchFamily="34" charset="0"/>
              </a:rPr>
              <a:t> sent to a clergyman to come and administer his good offices to the soul of poor Joseph, since the surgeon despaired of making any successful applications to his body.”</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Autofit/>
          </a:bodyPr>
          <a:lstStyle/>
          <a:p>
            <a:r>
              <a:rPr lang="en-SG" sz="3200" b="1" dirty="0" smtClean="0"/>
              <a:t>Book I: Summary of Chapter 13 </a:t>
            </a:r>
            <a:endParaRPr lang="en-SG" sz="3200" b="1" dirty="0"/>
          </a:p>
        </p:txBody>
      </p:sp>
      <p:sp>
        <p:nvSpPr>
          <p:cNvPr id="3" name="Content Placeholder 2"/>
          <p:cNvSpPr>
            <a:spLocks noGrp="1"/>
          </p:cNvSpPr>
          <p:nvPr>
            <p:ph idx="1"/>
          </p:nvPr>
        </p:nvSpPr>
        <p:spPr>
          <a:xfrm>
            <a:off x="0" y="1066800"/>
            <a:ext cx="6705600" cy="5791200"/>
          </a:xfrm>
        </p:spPr>
        <p:txBody>
          <a:bodyPr>
            <a:normAutofit fontScale="70000" lnSpcReduction="20000"/>
          </a:bodyPr>
          <a:lstStyle/>
          <a:p>
            <a:r>
              <a:rPr lang="en-SG" dirty="0" smtClean="0"/>
              <a:t>The surgeon despairs of Joseph's recovery, so Mr. Tow-</a:t>
            </a:r>
            <a:r>
              <a:rPr lang="en-SG" dirty="0" err="1" smtClean="0"/>
              <a:t>wouse</a:t>
            </a:r>
            <a:r>
              <a:rPr lang="en-SG" dirty="0" smtClean="0"/>
              <a:t> sends for a clergyman, Mr. Barnabas, who first drinks tea with the landlady and then a bowl of punch with the landlord before going up to see Joseph. </a:t>
            </a:r>
          </a:p>
          <a:p>
            <a:r>
              <a:rPr lang="en-SG" dirty="0" smtClean="0"/>
              <a:t>Joseph does not feel well. He talks to himself about Fanny, but he leaves everything to God. </a:t>
            </a:r>
          </a:p>
          <a:p>
            <a:pPr>
              <a:buNone/>
            </a:pPr>
            <a:r>
              <a:rPr lang="en-SG" b="1" dirty="0" smtClean="0">
                <a:solidFill>
                  <a:srgbClr val="FF0000"/>
                </a:solidFill>
              </a:rPr>
              <a:t>TEXT:</a:t>
            </a:r>
          </a:p>
          <a:p>
            <a:pPr>
              <a:buNone/>
            </a:pPr>
            <a:r>
              <a:rPr lang="en-SG" dirty="0" smtClean="0"/>
              <a:t>	“O most adorable Pamela! most virtuous sister! whose example could alone enable me to withstand all the temptations of riches and beauty, and to preserve my virtue pure and chaste for the arms of my dear Fanny, if it had pleased Heaven that I should ever have come unto them. What riches, or honours, or pleasures, can make us amends for the loss of innocence? Doth not that alone afford us more consolation than all worldly acquisitions? What but innocence and virtue could give any comfort to such a miserable wretch as I am? Yet these can make me prefer this sick and painful bed to all the pleasures I should have found in my lady’s.”</a:t>
            </a:r>
          </a:p>
          <a:p>
            <a:endParaRPr lang="en-SG"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en-US" dirty="0" smtClean="0"/>
              <a:t>Cont… </a:t>
            </a:r>
            <a:r>
              <a:rPr lang="en-SG" b="1" dirty="0" smtClean="0"/>
              <a:t>Book I: Summary of Chapter 13 </a:t>
            </a:r>
            <a:endParaRPr lang="en-SG" dirty="0"/>
          </a:p>
        </p:txBody>
      </p:sp>
      <p:sp>
        <p:nvSpPr>
          <p:cNvPr id="3" name="Content Placeholder 2"/>
          <p:cNvSpPr>
            <a:spLocks noGrp="1"/>
          </p:cNvSpPr>
          <p:nvPr>
            <p:ph idx="1"/>
          </p:nvPr>
        </p:nvSpPr>
        <p:spPr>
          <a:xfrm>
            <a:off x="0" y="1600200"/>
            <a:ext cx="6553200" cy="4953000"/>
          </a:xfrm>
        </p:spPr>
        <p:txBody>
          <a:bodyPr>
            <a:normAutofit/>
          </a:bodyPr>
          <a:lstStyle/>
          <a:p>
            <a:r>
              <a:rPr lang="en-SG" sz="2400" dirty="0" smtClean="0">
                <a:latin typeface="Arial" pitchFamily="34" charset="0"/>
                <a:cs typeface="Arial" pitchFamily="34" charset="0"/>
              </a:rPr>
              <a:t>Barnabas considers all this "a rhapsody of nonsense." Later, when he finally talks with Joseph, his "Christian" admonitions to forget all carnal affections (Fanny) and to forgive everyone (the thieves) sound rather hollow. </a:t>
            </a:r>
          </a:p>
          <a:p>
            <a:endParaRPr lang="en-SG" sz="2400" dirty="0" smtClean="0">
              <a:latin typeface="Arial" pitchFamily="34" charset="0"/>
              <a:cs typeface="Arial" pitchFamily="34" charset="0"/>
            </a:endParaRPr>
          </a:p>
          <a:p>
            <a:r>
              <a:rPr lang="en-SG" sz="2400" dirty="0" smtClean="0">
                <a:latin typeface="Arial" pitchFamily="34" charset="0"/>
                <a:cs typeface="Arial" pitchFamily="34" charset="0"/>
              </a:rPr>
              <a:t>Barnabas is more interested in another punch for himself while the good-natured Betty brings Joseph some tea (which Mrs. Tow-</a:t>
            </a:r>
            <a:r>
              <a:rPr lang="en-SG" sz="2400" dirty="0" err="1" smtClean="0">
                <a:latin typeface="Arial" pitchFamily="34" charset="0"/>
                <a:cs typeface="Arial" pitchFamily="34" charset="0"/>
              </a:rPr>
              <a:t>wouse</a:t>
            </a:r>
            <a:r>
              <a:rPr lang="en-SG" sz="2400" dirty="0" smtClean="0">
                <a:latin typeface="Arial" pitchFamily="34" charset="0"/>
                <a:cs typeface="Arial" pitchFamily="34" charset="0"/>
              </a:rPr>
              <a:t> had refused to serve him).</a:t>
            </a:r>
          </a:p>
          <a:p>
            <a:pPr>
              <a:buNone/>
            </a:pP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en-US" dirty="0" smtClean="0"/>
              <a:t>Text: Fielding questions religion and religious practices</a:t>
            </a:r>
            <a:endParaRPr lang="en-SG" dirty="0"/>
          </a:p>
        </p:txBody>
      </p:sp>
      <p:sp>
        <p:nvSpPr>
          <p:cNvPr id="3" name="Content Placeholder 2"/>
          <p:cNvSpPr>
            <a:spLocks noGrp="1"/>
          </p:cNvSpPr>
          <p:nvPr>
            <p:ph idx="1"/>
          </p:nvPr>
        </p:nvSpPr>
        <p:spPr>
          <a:xfrm>
            <a:off x="0" y="1600200"/>
            <a:ext cx="6629400" cy="5257800"/>
          </a:xfrm>
        </p:spPr>
        <p:txBody>
          <a:bodyPr>
            <a:normAutofit fontScale="70000" lnSpcReduction="20000"/>
          </a:bodyPr>
          <a:lstStyle/>
          <a:p>
            <a:pPr>
              <a:buNone/>
            </a:pPr>
            <a:r>
              <a:rPr lang="en-SG" b="1" dirty="0" smtClean="0">
                <a:solidFill>
                  <a:srgbClr val="FF0000"/>
                </a:solidFill>
                <a:latin typeface="Arial" pitchFamily="34" charset="0"/>
                <a:cs typeface="Arial" pitchFamily="34" charset="0"/>
              </a:rPr>
              <a:t>TEXT: </a:t>
            </a:r>
          </a:p>
          <a:p>
            <a:pPr>
              <a:buNone/>
            </a:pPr>
            <a:r>
              <a:rPr lang="en-SG" dirty="0" smtClean="0">
                <a:latin typeface="Arial" pitchFamily="34" charset="0"/>
                <a:cs typeface="Arial" pitchFamily="34" charset="0"/>
              </a:rPr>
              <a:t>	“He then questioned him concerning his forgiveness of the thieves. Joseph answered, “He feared that was more than he could do; for nothing would give him more pleasure than to hear they were taken.”—“That,” cries Barnabas, “is for the sake of justice.”—“Yes,” said Joseph, “but if I was to meet them again, I am afraid I should attack them, and kill them too, if I could.”—“Doubtless,” answered Barnabas, “it is lawful to kill a thief; but can you say you forgive them as a Christian ought?” Joseph desired to know what that forgiveness was. “That is,” answered Barnabas, “to forgive them as—as—it is to forgive them as—in short, it is to forgive them as a Christian.”</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1066800"/>
            <a:ext cx="7391400" cy="5486400"/>
          </a:xfrm>
        </p:spPr>
        <p:txBody>
          <a:bodyPr>
            <a:noAutofit/>
          </a:bodyPr>
          <a:lstStyle/>
          <a:p>
            <a:r>
              <a:rPr lang="en-SG" sz="2400" dirty="0" smtClean="0">
                <a:latin typeface="Arial" pitchFamily="34" charset="0"/>
                <a:cs typeface="Arial" pitchFamily="34" charset="0"/>
              </a:rPr>
              <a:t>Mr. Barnabas is one of the many hypocritical clergymen who are a disgrace to clergy. </a:t>
            </a:r>
          </a:p>
          <a:p>
            <a:r>
              <a:rPr lang="en-SG" sz="2400" dirty="0" smtClean="0">
                <a:latin typeface="Arial" pitchFamily="34" charset="0"/>
                <a:cs typeface="Arial" pitchFamily="34" charset="0"/>
              </a:rPr>
              <a:t>The link between good nature and occupation is important; disposition demands practical exercise and encouragement. Hence Adams' office as a clergyman is important because "no other office could have given him so many opportunities of displaying his worthy inclinations" (Fielding's preface).</a:t>
            </a:r>
          </a:p>
          <a:p>
            <a:r>
              <a:rPr lang="en-SG" sz="2400" dirty="0" smtClean="0">
                <a:latin typeface="Arial" pitchFamily="34" charset="0"/>
                <a:cs typeface="Arial" pitchFamily="34" charset="0"/>
              </a:rPr>
              <a:t> There are six such clergymen in </a:t>
            </a:r>
            <a:r>
              <a:rPr lang="en-SG" sz="2400" i="1" dirty="0" smtClean="0">
                <a:latin typeface="Arial" pitchFamily="34" charset="0"/>
                <a:cs typeface="Arial" pitchFamily="34" charset="0"/>
              </a:rPr>
              <a:t>Joseph Andrews</a:t>
            </a:r>
            <a:r>
              <a:rPr lang="en-SG" sz="2400" dirty="0" smtClean="0">
                <a:latin typeface="Arial" pitchFamily="34" charset="0"/>
                <a:cs typeface="Arial" pitchFamily="34" charset="0"/>
              </a:rPr>
              <a:t>, of whom Barnabas and </a:t>
            </a:r>
            <a:r>
              <a:rPr lang="en-SG" sz="2400" dirty="0" err="1" smtClean="0">
                <a:latin typeface="Arial" pitchFamily="34" charset="0"/>
                <a:cs typeface="Arial" pitchFamily="34" charset="0"/>
              </a:rPr>
              <a:t>Trulliber</a:t>
            </a:r>
            <a:r>
              <a:rPr lang="en-SG" sz="2400" dirty="0" smtClean="0">
                <a:latin typeface="Arial" pitchFamily="34" charset="0"/>
                <a:cs typeface="Arial" pitchFamily="34" charset="0"/>
              </a:rPr>
              <a:t> are very prominent  examples of all the corruption in clergy.  </a:t>
            </a:r>
          </a:p>
          <a:p>
            <a:pPr>
              <a:buNone/>
            </a:pP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990600"/>
            <a:ext cx="6705600" cy="5334000"/>
          </a:xfrm>
        </p:spPr>
        <p:txBody>
          <a:bodyPr>
            <a:normAutofit fontScale="85000" lnSpcReduction="20000"/>
          </a:bodyPr>
          <a:lstStyle/>
          <a:p>
            <a:r>
              <a:rPr lang="en-SG" dirty="0" smtClean="0">
                <a:latin typeface="Arial" pitchFamily="34" charset="0"/>
                <a:cs typeface="Arial" pitchFamily="34" charset="0"/>
              </a:rPr>
              <a:t>Barnabas is more interested in punch than in his duties and he knows only the formulae of his faith. His dealings with Joseph are not at all related to Joseph's experience, and this discrepancy between formulae and "good works" (action) is one that Fielding has emphasized throughout the novel. </a:t>
            </a:r>
          </a:p>
          <a:p>
            <a:endParaRPr lang="en-SG" dirty="0" smtClean="0">
              <a:latin typeface="Arial" pitchFamily="34" charset="0"/>
              <a:cs typeface="Arial" pitchFamily="34" charset="0"/>
            </a:endParaRPr>
          </a:p>
          <a:p>
            <a:r>
              <a:rPr lang="en-SG" dirty="0" smtClean="0">
                <a:latin typeface="Arial" pitchFamily="34" charset="0"/>
                <a:cs typeface="Arial" pitchFamily="34" charset="0"/>
              </a:rPr>
              <a:t>Again it is Betty who reveals a truly charitable heart in bringing Joseph the tea which was too much trouble for Mrs. Tow-</a:t>
            </a:r>
            <a:r>
              <a:rPr lang="en-SG" dirty="0" err="1" smtClean="0">
                <a:latin typeface="Arial" pitchFamily="34" charset="0"/>
                <a:cs typeface="Arial" pitchFamily="34" charset="0"/>
              </a:rPr>
              <a:t>wouse</a:t>
            </a:r>
            <a:r>
              <a:rPr lang="en-SG" dirty="0" smtClean="0">
                <a:latin typeface="Arial" pitchFamily="34" charset="0"/>
                <a:cs typeface="Arial" pitchFamily="34" charset="0"/>
              </a:rPr>
              <a:t> to prepare. In the novel help always comes from the poor, and goodness is exhibited by unprivileged. </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Heading of Chapter 14</a:t>
            </a:r>
            <a:endParaRPr lang="en-SG" dirty="0"/>
          </a:p>
        </p:txBody>
      </p:sp>
      <p:sp>
        <p:nvSpPr>
          <p:cNvPr id="3" name="Content Placeholder 2"/>
          <p:cNvSpPr>
            <a:spLocks noGrp="1"/>
          </p:cNvSpPr>
          <p:nvPr>
            <p:ph idx="1"/>
          </p:nvPr>
        </p:nvSpPr>
        <p:spPr>
          <a:xfrm>
            <a:off x="457200" y="1600201"/>
            <a:ext cx="8229600" cy="1295400"/>
          </a:xfrm>
        </p:spPr>
        <p:txBody>
          <a:bodyPr/>
          <a:lstStyle/>
          <a:p>
            <a:r>
              <a:rPr lang="en-SG" i="1" dirty="0" smtClean="0">
                <a:solidFill>
                  <a:srgbClr val="FF0000"/>
                </a:solidFill>
              </a:rPr>
              <a:t>Being very full of adventures which succeeded each other at the inn.</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a:solidFill>
            <a:schemeClr val="accent6">
              <a:lumMod val="20000"/>
              <a:lumOff val="80000"/>
            </a:schemeClr>
          </a:solidFill>
        </p:spPr>
        <p:txBody>
          <a:bodyPr>
            <a:normAutofit/>
          </a:bodyPr>
          <a:lstStyle/>
          <a:p>
            <a:r>
              <a:rPr lang="en-SG" b="1" dirty="0" smtClean="0"/>
              <a:t>Summary Book I: Chapter 14</a:t>
            </a:r>
            <a:endParaRPr lang="en-SG" dirty="0"/>
          </a:p>
        </p:txBody>
      </p:sp>
      <p:sp>
        <p:nvSpPr>
          <p:cNvPr id="3" name="Content Placeholder 2"/>
          <p:cNvSpPr>
            <a:spLocks noGrp="1"/>
          </p:cNvSpPr>
          <p:nvPr>
            <p:ph idx="1"/>
          </p:nvPr>
        </p:nvSpPr>
        <p:spPr>
          <a:xfrm>
            <a:off x="0" y="990600"/>
            <a:ext cx="7086600" cy="5867400"/>
          </a:xfrm>
        </p:spPr>
        <p:txBody>
          <a:bodyPr>
            <a:noAutofit/>
          </a:bodyPr>
          <a:lstStyle/>
          <a:p>
            <a:r>
              <a:rPr lang="en-SG" sz="2400" dirty="0" smtClean="0">
                <a:latin typeface="Arial" pitchFamily="34" charset="0"/>
                <a:cs typeface="Arial" pitchFamily="34" charset="0"/>
              </a:rPr>
              <a:t>Evening falls, and "a grave person" arrives at the inn. On hearing what has happened to Joseph, he is immediately concerned for Joseph's health and safety amongst such uncharitable people. It is important to notice that he does not yet know  the identity of Joseph, and it is out of his human and Christian concern for another human. </a:t>
            </a:r>
          </a:p>
          <a:p>
            <a:r>
              <a:rPr lang="en-SG" sz="2400" dirty="0" smtClean="0">
                <a:latin typeface="Arial" pitchFamily="34" charset="0"/>
                <a:cs typeface="Arial" pitchFamily="34" charset="0"/>
              </a:rPr>
              <a:t>He inquires of the surgeon, who would rather talk in medical jargon than communicate. But the surgeon is interrupted  as one of the thieves has been caught and, to the great joy of Joseph, a little piece of broken gold  that is a memento of Fanny is found on him. Soon the bundle of clothes stripped from Joseph is also found.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6">
              <a:lumMod val="20000"/>
              <a:lumOff val="80000"/>
            </a:schemeClr>
          </a:solidFill>
        </p:spPr>
        <p:txBody>
          <a:bodyPr>
            <a:normAutofit fontScale="90000"/>
          </a:bodyPr>
          <a:lstStyle/>
          <a:p>
            <a:r>
              <a:rPr lang="en-SG" b="1" dirty="0" smtClean="0"/>
              <a:t>Cont...Summary Book I: Chapter 14</a:t>
            </a:r>
            <a:endParaRPr lang="en-SG" dirty="0"/>
          </a:p>
        </p:txBody>
      </p:sp>
      <p:sp>
        <p:nvSpPr>
          <p:cNvPr id="3" name="Content Placeholder 2"/>
          <p:cNvSpPr>
            <a:spLocks noGrp="1"/>
          </p:cNvSpPr>
          <p:nvPr>
            <p:ph idx="1"/>
          </p:nvPr>
        </p:nvSpPr>
        <p:spPr>
          <a:xfrm>
            <a:off x="0" y="1219200"/>
            <a:ext cx="6781800" cy="5334000"/>
          </a:xfrm>
        </p:spPr>
        <p:txBody>
          <a:bodyPr>
            <a:noAutofit/>
          </a:bodyPr>
          <a:lstStyle/>
          <a:p>
            <a:r>
              <a:rPr lang="en-SG" sz="2400" dirty="0" smtClean="0">
                <a:latin typeface="Arial" pitchFamily="34" charset="0"/>
                <a:cs typeface="Arial" pitchFamily="34" charset="0"/>
              </a:rPr>
              <a:t>The uniform is recognized by the "grave" gentleman, and we come to know that actually this person is Parson Adams. </a:t>
            </a:r>
          </a:p>
          <a:p>
            <a:r>
              <a:rPr lang="en-SG" sz="2400" dirty="0" smtClean="0">
                <a:latin typeface="Arial" pitchFamily="34" charset="0"/>
                <a:cs typeface="Arial" pitchFamily="34" charset="0"/>
              </a:rPr>
              <a:t>Meanwhile, the mob that has gathered searches the captive, and the surgeon and Barnabas enter into a dispute as to which parties have the best legal claim to the recovered articles. </a:t>
            </a:r>
          </a:p>
          <a:p>
            <a:r>
              <a:rPr lang="en-SG" sz="2400" dirty="0" smtClean="0">
                <a:latin typeface="Arial" pitchFamily="34" charset="0"/>
                <a:cs typeface="Arial" pitchFamily="34" charset="0"/>
              </a:rPr>
              <a:t>The prisoner almost gains his freedom by continually protesting his innocence. However, at this point of time Betty reminds them of the evidence of the piece of gold at which the prisoner is secured for the night.</a:t>
            </a:r>
          </a:p>
          <a:p>
            <a:pPr>
              <a:buNone/>
            </a:pPr>
            <a:endParaRPr lang="en-SG"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a:solidFill>
            <a:schemeClr val="accent6">
              <a:lumMod val="20000"/>
              <a:lumOff val="80000"/>
            </a:schemeClr>
          </a:solidFill>
        </p:spPr>
        <p:txBody>
          <a:bodyPr>
            <a:normAutofit fontScale="90000"/>
          </a:bodyPr>
          <a:lstStyle/>
          <a:p>
            <a:r>
              <a:rPr lang="en-US" dirty="0" smtClean="0"/>
              <a:t>Text about Mrs. Tow-</a:t>
            </a:r>
            <a:r>
              <a:rPr lang="en-US" dirty="0" err="1" smtClean="0"/>
              <a:t>wouse</a:t>
            </a:r>
            <a:r>
              <a:rPr lang="en-US" dirty="0" smtClean="0"/>
              <a:t> from  Chapter 14</a:t>
            </a:r>
            <a:endParaRPr lang="en-SG" dirty="0"/>
          </a:p>
        </p:txBody>
      </p:sp>
      <p:sp>
        <p:nvSpPr>
          <p:cNvPr id="3" name="Content Placeholder 2"/>
          <p:cNvSpPr>
            <a:spLocks noGrp="1"/>
          </p:cNvSpPr>
          <p:nvPr>
            <p:ph idx="1"/>
          </p:nvPr>
        </p:nvSpPr>
        <p:spPr>
          <a:xfrm>
            <a:off x="0" y="1371600"/>
            <a:ext cx="6934200" cy="4754563"/>
          </a:xfrm>
        </p:spPr>
        <p:txBody>
          <a:bodyPr>
            <a:normAutofit fontScale="77500" lnSpcReduction="20000"/>
          </a:bodyPr>
          <a:lstStyle/>
          <a:p>
            <a:pPr>
              <a:buNone/>
            </a:pPr>
            <a:r>
              <a:rPr lang="en-SG" b="1" dirty="0" smtClean="0">
                <a:solidFill>
                  <a:srgbClr val="FF0000"/>
                </a:solidFill>
              </a:rPr>
              <a:t>TEXT: </a:t>
            </a:r>
          </a:p>
          <a:p>
            <a:pPr>
              <a:buNone/>
            </a:pPr>
            <a:r>
              <a:rPr lang="en-SG" dirty="0" smtClean="0"/>
              <a:t>	“Her person was short, thin, and crooked. Her forehead projected in the middle, and thence descended in a declivity to the top of her nose, which was sharp and red, and would have hung over her lips, had not nature turned up the end of it. Her lips were two bits of skin, which, whenever she spoke, she drew together in a purse. Her chin was peaked; and at the upper end of that skin which composed her cheeks, stood two bones, that almost hid a pair of small red eyes. Add to this a voice most wonderfully adapted to the sentiments it was to convey, being both loud and hoarse.”</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Heading of Chapter 15</a:t>
            </a:r>
            <a:endParaRPr lang="en-SG" dirty="0"/>
          </a:p>
        </p:txBody>
      </p:sp>
      <p:sp>
        <p:nvSpPr>
          <p:cNvPr id="3" name="Content Placeholder 2"/>
          <p:cNvSpPr>
            <a:spLocks noGrp="1"/>
          </p:cNvSpPr>
          <p:nvPr>
            <p:ph idx="1"/>
          </p:nvPr>
        </p:nvSpPr>
        <p:spPr>
          <a:xfrm>
            <a:off x="0" y="1447801"/>
            <a:ext cx="8686800" cy="1676400"/>
          </a:xfrm>
        </p:spPr>
        <p:txBody>
          <a:bodyPr>
            <a:normAutofit/>
          </a:bodyPr>
          <a:lstStyle/>
          <a:p>
            <a:r>
              <a:rPr lang="en-SG" sz="2400" i="1" dirty="0" smtClean="0">
                <a:solidFill>
                  <a:srgbClr val="FF0000"/>
                </a:solidFill>
                <a:latin typeface="Arial" pitchFamily="34" charset="0"/>
                <a:cs typeface="Arial" pitchFamily="34" charset="0"/>
              </a:rPr>
              <a:t>Showing how Mrs Tow-</a:t>
            </a:r>
            <a:r>
              <a:rPr lang="en-SG" sz="2400" i="1" dirty="0" err="1" smtClean="0">
                <a:solidFill>
                  <a:srgbClr val="FF0000"/>
                </a:solidFill>
                <a:latin typeface="Arial" pitchFamily="34" charset="0"/>
                <a:cs typeface="Arial" pitchFamily="34" charset="0"/>
              </a:rPr>
              <a:t>wouse</a:t>
            </a:r>
            <a:r>
              <a:rPr lang="en-SG" sz="2400" i="1" dirty="0" smtClean="0">
                <a:solidFill>
                  <a:srgbClr val="FF0000"/>
                </a:solidFill>
                <a:latin typeface="Arial" pitchFamily="34" charset="0"/>
                <a:cs typeface="Arial" pitchFamily="34" charset="0"/>
              </a:rPr>
              <a:t> was a little mollified; and how officious Mr Barnabas and the surgeon were to prosecute the thief: with a dissertation accounting for their zeal, and that of many other persons not mentioned in this history.</a:t>
            </a:r>
            <a:endParaRPr lang="en-SG" sz="2400"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6">
              <a:lumMod val="20000"/>
              <a:lumOff val="80000"/>
            </a:schemeClr>
          </a:solidFill>
        </p:spPr>
        <p:txBody>
          <a:bodyPr/>
          <a:lstStyle/>
          <a:p>
            <a:r>
              <a:rPr lang="en-US" dirty="0" smtClean="0"/>
              <a:t>Opening text of Chapter 15</a:t>
            </a:r>
            <a:endParaRPr lang="en-SG" dirty="0"/>
          </a:p>
        </p:txBody>
      </p:sp>
      <p:sp>
        <p:nvSpPr>
          <p:cNvPr id="3" name="Content Placeholder 2"/>
          <p:cNvSpPr>
            <a:spLocks noGrp="1"/>
          </p:cNvSpPr>
          <p:nvPr>
            <p:ph idx="1"/>
          </p:nvPr>
        </p:nvSpPr>
        <p:spPr>
          <a:xfrm>
            <a:off x="0" y="990600"/>
            <a:ext cx="7010400" cy="5867400"/>
          </a:xfrm>
        </p:spPr>
        <p:txBody>
          <a:bodyPr>
            <a:normAutofit fontScale="62500" lnSpcReduction="20000"/>
          </a:bodyPr>
          <a:lstStyle/>
          <a:p>
            <a:pPr>
              <a:buNone/>
            </a:pPr>
            <a:r>
              <a:rPr lang="en-SG" dirty="0" smtClean="0">
                <a:latin typeface="Arial" pitchFamily="34" charset="0"/>
                <a:cs typeface="Arial" pitchFamily="34" charset="0"/>
              </a:rPr>
              <a:t>	</a:t>
            </a:r>
            <a:r>
              <a:rPr lang="en-SG" b="1" dirty="0" smtClean="0">
                <a:solidFill>
                  <a:srgbClr val="FF0000"/>
                </a:solidFill>
                <a:latin typeface="Arial" pitchFamily="34" charset="0"/>
                <a:cs typeface="Arial" pitchFamily="34" charset="0"/>
              </a:rPr>
              <a:t>TEXT:</a:t>
            </a:r>
          </a:p>
          <a:p>
            <a:pPr>
              <a:buNone/>
            </a:pPr>
            <a:r>
              <a:rPr lang="en-SG" dirty="0" smtClean="0">
                <a:latin typeface="Arial" pitchFamily="34" charset="0"/>
                <a:cs typeface="Arial" pitchFamily="34" charset="0"/>
              </a:rPr>
              <a:t>	“BETTY TOLD HER MISTRESS she believed the man in bed was a greater man than they took him for; for, besides the extreme whiteness of his skin, and the softness of his hands, she observed a very great familiarity between the gentleman and him; and added, she was certain they were intimate acquaintance, if not relations. This somewhat abated the severity of Mrs Tow-</a:t>
            </a:r>
            <a:r>
              <a:rPr lang="en-SG" dirty="0" err="1" smtClean="0">
                <a:latin typeface="Arial" pitchFamily="34" charset="0"/>
                <a:cs typeface="Arial" pitchFamily="34" charset="0"/>
              </a:rPr>
              <a:t>wouse’s</a:t>
            </a:r>
            <a:r>
              <a:rPr lang="en-SG" dirty="0" smtClean="0">
                <a:latin typeface="Arial" pitchFamily="34" charset="0"/>
                <a:cs typeface="Arial" pitchFamily="34" charset="0"/>
              </a:rPr>
              <a:t> countenance. She said, “God forbid she should not discharge the duty of a Christian, since the poor gentleman was brought to her house. She had a natural antipathy to vagabonds; but could pity the misfortunes of a Christian as soon as another.” Tow-</a:t>
            </a:r>
            <a:r>
              <a:rPr lang="en-SG" dirty="0" err="1" smtClean="0">
                <a:latin typeface="Arial" pitchFamily="34" charset="0"/>
                <a:cs typeface="Arial" pitchFamily="34" charset="0"/>
              </a:rPr>
              <a:t>wouse</a:t>
            </a:r>
            <a:r>
              <a:rPr lang="en-SG" dirty="0" smtClean="0">
                <a:latin typeface="Arial" pitchFamily="34" charset="0"/>
                <a:cs typeface="Arial" pitchFamily="34" charset="0"/>
              </a:rPr>
              <a:t> said, “If the traveller be a gentleman, though he hath no money about him now, we shall most likely be paid hereafter; so you may begin to score whenever you will.” Mrs Tow-</a:t>
            </a:r>
            <a:r>
              <a:rPr lang="en-SG" dirty="0" err="1" smtClean="0">
                <a:latin typeface="Arial" pitchFamily="34" charset="0"/>
                <a:cs typeface="Arial" pitchFamily="34" charset="0"/>
              </a:rPr>
              <a:t>wouse</a:t>
            </a:r>
            <a:r>
              <a:rPr lang="en-SG" dirty="0" smtClean="0">
                <a:latin typeface="Arial" pitchFamily="34" charset="0"/>
                <a:cs typeface="Arial" pitchFamily="34" charset="0"/>
              </a:rPr>
              <a:t> answered, “Hold your simple tongue, and don’t instruct me in my business. I am sure I am sorry for the gentleman’s misfortune with all my heart; and I hope the villain who hath used him so barbarously will be hanged. Betty, go see what he wants. God forbid he should want anything in my house.”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Summary of Chapter 15 </a:t>
            </a:r>
            <a:endParaRPr lang="en-SG" dirty="0"/>
          </a:p>
        </p:txBody>
      </p:sp>
      <p:sp>
        <p:nvSpPr>
          <p:cNvPr id="3" name="Content Placeholder 2"/>
          <p:cNvSpPr>
            <a:spLocks noGrp="1"/>
          </p:cNvSpPr>
          <p:nvPr>
            <p:ph idx="1"/>
          </p:nvPr>
        </p:nvSpPr>
        <p:spPr>
          <a:xfrm>
            <a:off x="0" y="1600200"/>
            <a:ext cx="7086600" cy="5257800"/>
          </a:xfrm>
        </p:spPr>
        <p:txBody>
          <a:bodyPr>
            <a:noAutofit/>
          </a:bodyPr>
          <a:lstStyle/>
          <a:p>
            <a:r>
              <a:rPr lang="en-SG" sz="2000" dirty="0" smtClean="0">
                <a:latin typeface="Arial" pitchFamily="34" charset="0"/>
                <a:cs typeface="Arial" pitchFamily="34" charset="0"/>
              </a:rPr>
              <a:t>Betty tells Mrs. Tow-</a:t>
            </a:r>
            <a:r>
              <a:rPr lang="en-SG" sz="2000" dirty="0" err="1" smtClean="0">
                <a:latin typeface="Arial" pitchFamily="34" charset="0"/>
                <a:cs typeface="Arial" pitchFamily="34" charset="0"/>
              </a:rPr>
              <a:t>wouse</a:t>
            </a:r>
            <a:r>
              <a:rPr lang="en-SG" sz="2000" dirty="0" smtClean="0">
                <a:latin typeface="Arial" pitchFamily="34" charset="0"/>
                <a:cs typeface="Arial" pitchFamily="34" charset="0"/>
              </a:rPr>
              <a:t> that Joseph, who appears to know Mr. Adams, may be “a greater Man than they took him for”. Consequently, Mrs. Tow-</a:t>
            </a:r>
            <a:r>
              <a:rPr lang="en-SG" sz="2000" dirty="0" err="1" smtClean="0">
                <a:latin typeface="Arial" pitchFamily="34" charset="0"/>
                <a:cs typeface="Arial" pitchFamily="34" charset="0"/>
              </a:rPr>
              <a:t>wouse</a:t>
            </a:r>
            <a:r>
              <a:rPr lang="en-SG" sz="2000" dirty="0" smtClean="0">
                <a:latin typeface="Arial" pitchFamily="34" charset="0"/>
                <a:cs typeface="Arial" pitchFamily="34" charset="0"/>
              </a:rPr>
              <a:t> begins to feel better about having extended charity to him. Mr. Barnabas and the Surgeon approach Joseph, wanting to use his gold piece as evidence against the Ruffian, but Joseph will not give it up and Mr. Adams supports him.</a:t>
            </a:r>
          </a:p>
          <a:p>
            <a:r>
              <a:rPr lang="en-SG" sz="2000" dirty="0" smtClean="0">
                <a:latin typeface="Arial" pitchFamily="34" charset="0"/>
                <a:cs typeface="Arial" pitchFamily="34" charset="0"/>
              </a:rPr>
              <a:t>Parson Adams tells Joseph that he is on his way to London to publish some volumes of sermons. </a:t>
            </a:r>
          </a:p>
          <a:p>
            <a:r>
              <a:rPr lang="en-SG" sz="2000" dirty="0" smtClean="0">
                <a:latin typeface="Arial" pitchFamily="34" charset="0"/>
                <a:cs typeface="Arial" pitchFamily="34" charset="0"/>
              </a:rPr>
              <a:t>The next morning, Barnabas and the surgeon return to see the thief conveyed before the justice. They have spent the night arguing over legal procedures.</a:t>
            </a:r>
          </a:p>
          <a:p>
            <a:r>
              <a:rPr lang="en-SG" sz="2000" dirty="0" smtClean="0">
                <a:latin typeface="Arial" pitchFamily="34" charset="0"/>
                <a:cs typeface="Arial" pitchFamily="34" charset="0"/>
              </a:rPr>
              <a:t>Fielding concludes the chapter with an apostrophe to vanity, eventually admitting that the reason for this passage is merely “to lengthen out a short Chapter.”</a:t>
            </a:r>
          </a:p>
          <a:p>
            <a:endParaRPr lang="en-SG" sz="2000" dirty="0" smtClean="0">
              <a:latin typeface="Arial" pitchFamily="34" charset="0"/>
              <a:cs typeface="Arial" pitchFamily="34" charset="0"/>
            </a:endParaRPr>
          </a:p>
          <a:p>
            <a:pPr>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990600"/>
            <a:ext cx="6858000" cy="5867400"/>
          </a:xfrm>
        </p:spPr>
        <p:txBody>
          <a:bodyPr>
            <a:noAutofit/>
          </a:bodyPr>
          <a:lstStyle/>
          <a:p>
            <a:r>
              <a:rPr lang="en-SG" sz="1800" dirty="0" smtClean="0">
                <a:latin typeface="Arial" pitchFamily="34" charset="0"/>
                <a:cs typeface="Arial" pitchFamily="34" charset="0"/>
              </a:rPr>
              <a:t>Adams soon perceives that hunger is Joseph's most pressing ailment, and it is the gibberish of the surgeon which is the real example of "a rhapsody of nonsense.“</a:t>
            </a:r>
          </a:p>
          <a:p>
            <a:r>
              <a:rPr lang="en-SG" sz="1800" dirty="0" smtClean="0">
                <a:latin typeface="Arial" pitchFamily="34" charset="0"/>
                <a:cs typeface="Arial" pitchFamily="34" charset="0"/>
              </a:rPr>
              <a:t> In legal and other matters, both Barnabas and the surgeon are motivated by vanity rather than by any sense of duty. This refers back to the theme of vanity that Fielding has dealt with throughout the novel. </a:t>
            </a:r>
          </a:p>
          <a:p>
            <a:r>
              <a:rPr lang="en-SG" sz="1800" dirty="0" smtClean="0">
                <a:latin typeface="Arial" pitchFamily="34" charset="0"/>
                <a:cs typeface="Arial" pitchFamily="34" charset="0"/>
              </a:rPr>
              <a:t>Their concern is for the advertisement of their own assumed abilities rather than for public justice. </a:t>
            </a:r>
          </a:p>
          <a:p>
            <a:r>
              <a:rPr lang="en-SG" sz="1800" dirty="0" smtClean="0">
                <a:latin typeface="Arial" pitchFamily="34" charset="0"/>
                <a:cs typeface="Arial" pitchFamily="34" charset="0"/>
              </a:rPr>
              <a:t>On the other hand we can see Adams' "perfect simplicity," hinted at by the fact that all he knows comes from books. Parson  Adams is presented as simple but sincere character.</a:t>
            </a:r>
          </a:p>
          <a:p>
            <a:r>
              <a:rPr lang="en-SG" sz="1800" dirty="0" smtClean="0">
                <a:latin typeface="Arial" pitchFamily="34" charset="0"/>
                <a:cs typeface="Arial" pitchFamily="34" charset="0"/>
              </a:rPr>
              <a:t>His immediate concern for the plight of the footman, whom he does not know at first to be Joseph is a proof of this fact. </a:t>
            </a:r>
          </a:p>
          <a:p>
            <a:r>
              <a:rPr lang="en-SG" sz="1800" dirty="0" smtClean="0">
                <a:latin typeface="Arial" pitchFamily="34" charset="0"/>
                <a:cs typeface="Arial" pitchFamily="34" charset="0"/>
              </a:rPr>
              <a:t>He is even willing to delay his journey which is important to him and his family. </a:t>
            </a:r>
          </a:p>
          <a:p>
            <a:r>
              <a:rPr lang="en-SG" sz="1800" dirty="0" smtClean="0">
                <a:latin typeface="Arial" pitchFamily="34" charset="0"/>
                <a:cs typeface="Arial" pitchFamily="34" charset="0"/>
              </a:rPr>
              <a:t>Another proof of his goodness and sincerity is that he offers to give his entire "fortune" of less than ten shillings to Joseph. </a:t>
            </a:r>
            <a:r>
              <a:rPr lang="en-SG" sz="1800" dirty="0" err="1" smtClean="0">
                <a:latin typeface="Arial" pitchFamily="34" charset="0"/>
                <a:cs typeface="Arial" pitchFamily="34" charset="0"/>
              </a:rPr>
              <a:t>Ths</a:t>
            </a:r>
            <a:r>
              <a:rPr lang="en-SG" sz="1800" dirty="0" smtClean="0">
                <a:latin typeface="Arial" pitchFamily="34" charset="0"/>
                <a:cs typeface="Arial" pitchFamily="34" charset="0"/>
              </a:rPr>
              <a:t> concern and selflessness is in sheer contrast with the selfish change in the attitude of Mrs. Tow-</a:t>
            </a:r>
            <a:r>
              <a:rPr lang="en-SG" sz="1800" dirty="0" err="1" smtClean="0">
                <a:latin typeface="Arial" pitchFamily="34" charset="0"/>
                <a:cs typeface="Arial" pitchFamily="34" charset="0"/>
              </a:rPr>
              <a:t>wouse</a:t>
            </a:r>
            <a:r>
              <a:rPr lang="en-SG" sz="1800" dirty="0" smtClean="0">
                <a:latin typeface="Arial" pitchFamily="34" charset="0"/>
                <a:cs typeface="Arial" pitchFamily="34" charset="0"/>
              </a:rPr>
              <a:t>.</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a:solidFill>
            <a:schemeClr val="accent6">
              <a:lumMod val="20000"/>
              <a:lumOff val="80000"/>
            </a:schemeClr>
          </a:solidFill>
        </p:spPr>
        <p:txBody>
          <a:bodyPr>
            <a:normAutofit fontScale="90000"/>
          </a:bodyPr>
          <a:lstStyle/>
          <a:p>
            <a:r>
              <a:rPr lang="en-US" dirty="0" smtClean="0"/>
              <a:t>Cont…           Discussion Points</a:t>
            </a:r>
            <a:endParaRPr lang="en-SG" dirty="0"/>
          </a:p>
        </p:txBody>
      </p:sp>
      <p:sp>
        <p:nvSpPr>
          <p:cNvPr id="3" name="Content Placeholder 2"/>
          <p:cNvSpPr>
            <a:spLocks noGrp="1"/>
          </p:cNvSpPr>
          <p:nvPr>
            <p:ph idx="1"/>
          </p:nvPr>
        </p:nvSpPr>
        <p:spPr>
          <a:xfrm>
            <a:off x="0" y="838200"/>
            <a:ext cx="7010400" cy="5287963"/>
          </a:xfrm>
        </p:spPr>
        <p:txBody>
          <a:bodyPr>
            <a:normAutofit lnSpcReduction="10000"/>
          </a:bodyPr>
          <a:lstStyle/>
          <a:p>
            <a:r>
              <a:rPr lang="en-SG" sz="2400" dirty="0" smtClean="0">
                <a:latin typeface="Arial" pitchFamily="34" charset="0"/>
                <a:cs typeface="Arial" pitchFamily="34" charset="0"/>
              </a:rPr>
              <a:t>Where Adams' sympathies are truly Christian, Mrs. Tow-</a:t>
            </a:r>
            <a:r>
              <a:rPr lang="en-SG" sz="2400" dirty="0" err="1" smtClean="0">
                <a:latin typeface="Arial" pitchFamily="34" charset="0"/>
                <a:cs typeface="Arial" pitchFamily="34" charset="0"/>
              </a:rPr>
              <a:t>wouse</a:t>
            </a:r>
            <a:r>
              <a:rPr lang="en-SG" sz="2400" dirty="0" smtClean="0">
                <a:latin typeface="Arial" pitchFamily="34" charset="0"/>
                <a:cs typeface="Arial" pitchFamily="34" charset="0"/>
              </a:rPr>
              <a:t> considers a person worthy of Christian compassion to be the opposite of a vagabond; in other words, a Christian is someone who is likely to be able to pay his bill.</a:t>
            </a:r>
          </a:p>
          <a:p>
            <a:r>
              <a:rPr lang="en-SG" sz="2400" dirty="0" smtClean="0">
                <a:latin typeface="Arial" pitchFamily="34" charset="0"/>
                <a:cs typeface="Arial" pitchFamily="34" charset="0"/>
              </a:rPr>
              <a:t>Fielding again stresses the theme of getting to the heart of true good nature and, in his concluding remarks on vanity, stresses the difficulty of penetrating the disguises which vanity tempts people to assume. </a:t>
            </a:r>
          </a:p>
          <a:p>
            <a:r>
              <a:rPr lang="en-SG" sz="2400" dirty="0" smtClean="0">
                <a:latin typeface="Arial" pitchFamily="34" charset="0"/>
                <a:cs typeface="Arial" pitchFamily="34" charset="0"/>
              </a:rPr>
              <a:t>His tone mocks even himself, for far from being carried away by his own indignation, with his several paragraphs deploring vanity, he confesses that he is really only lengthening out his chapter. </a:t>
            </a:r>
            <a:r>
              <a:rPr lang="en-SG" sz="2400" dirty="0" smtClean="0">
                <a:solidFill>
                  <a:srgbClr val="FF0000"/>
                </a:solidFill>
                <a:latin typeface="Arial" pitchFamily="34" charset="0"/>
                <a:cs typeface="Arial" pitchFamily="34" charset="0"/>
              </a:rPr>
              <a:t>(See text on next slide)</a:t>
            </a:r>
          </a:p>
          <a:p>
            <a:pPr>
              <a:buNone/>
            </a:pP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Closing text of Chapter 15</a:t>
            </a:r>
            <a:endParaRPr lang="en-SG" dirty="0"/>
          </a:p>
        </p:txBody>
      </p:sp>
      <p:sp>
        <p:nvSpPr>
          <p:cNvPr id="3" name="Content Placeholder 2"/>
          <p:cNvSpPr>
            <a:spLocks noGrp="1"/>
          </p:cNvSpPr>
          <p:nvPr>
            <p:ph idx="1"/>
          </p:nvPr>
        </p:nvSpPr>
        <p:spPr>
          <a:xfrm>
            <a:off x="0" y="1371600"/>
            <a:ext cx="6553200" cy="5105400"/>
          </a:xfrm>
        </p:spPr>
        <p:txBody>
          <a:bodyPr>
            <a:normAutofit/>
          </a:bodyPr>
          <a:lstStyle/>
          <a:p>
            <a:pPr>
              <a:buNone/>
            </a:pPr>
            <a:r>
              <a:rPr lang="en-SG" sz="2400" b="1" dirty="0" smtClean="0">
                <a:solidFill>
                  <a:srgbClr val="FF0000"/>
                </a:solidFill>
                <a:latin typeface="Arial" pitchFamily="34" charset="0"/>
                <a:cs typeface="Arial" pitchFamily="34" charset="0"/>
              </a:rPr>
              <a:t>TEXT:</a:t>
            </a:r>
          </a:p>
          <a:p>
            <a:pPr>
              <a:buNone/>
            </a:pPr>
            <a:r>
              <a:rPr lang="en-SG" sz="2400" dirty="0" smtClean="0">
                <a:latin typeface="Arial" pitchFamily="34" charset="0"/>
                <a:cs typeface="Arial" pitchFamily="34" charset="0"/>
              </a:rPr>
              <a:t>	“I know thou wilt think that whilst I abuse thee I court thee, and that thy love hath inspired me to write this </a:t>
            </a:r>
            <a:r>
              <a:rPr lang="en-SG" sz="2400" dirty="0" err="1" smtClean="0">
                <a:latin typeface="Arial" pitchFamily="34" charset="0"/>
                <a:cs typeface="Arial" pitchFamily="34" charset="0"/>
              </a:rPr>
              <a:t>sarcastical</a:t>
            </a:r>
            <a:r>
              <a:rPr lang="en-SG" sz="2400" dirty="0" smtClean="0">
                <a:latin typeface="Arial" pitchFamily="34" charset="0"/>
                <a:cs typeface="Arial" pitchFamily="34" charset="0"/>
              </a:rPr>
              <a:t> panegyric on thee; but thou art deceived: I value thee not of a farthing; nor will it give me any pain if thou </a:t>
            </a:r>
            <a:r>
              <a:rPr lang="en-SG" sz="2400" dirty="0" err="1" smtClean="0">
                <a:latin typeface="Arial" pitchFamily="34" charset="0"/>
                <a:cs typeface="Arial" pitchFamily="34" charset="0"/>
              </a:rPr>
              <a:t>shouldst</a:t>
            </a:r>
            <a:r>
              <a:rPr lang="en-SG" sz="2400" dirty="0" smtClean="0">
                <a:latin typeface="Arial" pitchFamily="34" charset="0"/>
                <a:cs typeface="Arial" pitchFamily="34" charset="0"/>
              </a:rPr>
              <a:t> prevail on the reader to censure this digression as arrant nonsense; for know, to thy confusion, that I have introduced thee for no other purpose than to lengthen out a short chapter, and so I return to my history.”</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Heading of Chapter 16</a:t>
            </a:r>
            <a:endParaRPr lang="en-SG" dirty="0"/>
          </a:p>
        </p:txBody>
      </p:sp>
      <p:sp>
        <p:nvSpPr>
          <p:cNvPr id="3" name="Content Placeholder 2"/>
          <p:cNvSpPr>
            <a:spLocks noGrp="1"/>
          </p:cNvSpPr>
          <p:nvPr>
            <p:ph idx="1"/>
          </p:nvPr>
        </p:nvSpPr>
        <p:spPr/>
        <p:txBody>
          <a:bodyPr>
            <a:normAutofit/>
          </a:bodyPr>
          <a:lstStyle/>
          <a:p>
            <a:r>
              <a:rPr lang="en-SG" sz="2400" i="1" dirty="0" smtClean="0">
                <a:solidFill>
                  <a:srgbClr val="FF0000"/>
                </a:solidFill>
                <a:latin typeface="Arial" pitchFamily="34" charset="0"/>
                <a:cs typeface="Arial" pitchFamily="34" charset="0"/>
              </a:rPr>
              <a:t>The escape of the thief. Mr Adams’s disappointment. The arrival of two very extraordinary personages, and the introduction of parson Adams to parson Barnabas.</a:t>
            </a:r>
            <a:endParaRPr lang="en-SG" sz="2400"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a:solidFill>
            <a:schemeClr val="accent6">
              <a:lumMod val="20000"/>
              <a:lumOff val="80000"/>
            </a:schemeClr>
          </a:solidFill>
        </p:spPr>
        <p:txBody>
          <a:bodyPr>
            <a:normAutofit fontScale="90000"/>
          </a:bodyPr>
          <a:lstStyle/>
          <a:p>
            <a:r>
              <a:rPr lang="en-SG" b="1" dirty="0" smtClean="0"/>
              <a:t/>
            </a:r>
            <a:br>
              <a:rPr lang="en-SG" b="1" dirty="0" smtClean="0"/>
            </a:br>
            <a:r>
              <a:rPr lang="en-SG" b="1" dirty="0" smtClean="0"/>
              <a:t>Book I: Summary and Text Chapter 16</a:t>
            </a:r>
            <a:br>
              <a:rPr lang="en-SG" b="1" dirty="0" smtClean="0"/>
            </a:br>
            <a:endParaRPr lang="en-SG" dirty="0"/>
          </a:p>
        </p:txBody>
      </p:sp>
      <p:sp>
        <p:nvSpPr>
          <p:cNvPr id="3" name="Content Placeholder 2"/>
          <p:cNvSpPr>
            <a:spLocks noGrp="1"/>
          </p:cNvSpPr>
          <p:nvPr>
            <p:ph idx="1"/>
          </p:nvPr>
        </p:nvSpPr>
        <p:spPr>
          <a:xfrm>
            <a:off x="0" y="990600"/>
            <a:ext cx="6629400" cy="5867400"/>
          </a:xfrm>
        </p:spPr>
        <p:txBody>
          <a:bodyPr>
            <a:normAutofit fontScale="70000" lnSpcReduction="20000"/>
          </a:bodyPr>
          <a:lstStyle/>
          <a:p>
            <a:r>
              <a:rPr lang="en-SG" dirty="0" smtClean="0"/>
              <a:t>The vain ostentation of Barnabas and the surgeon is in contrast to the thief, who, the pair of legal wranglers find on their return, has escaped — thanks to the carelessness — or dishonesty of the constable, Tom </a:t>
            </a:r>
            <a:r>
              <a:rPr lang="en-SG" dirty="0" err="1" smtClean="0"/>
              <a:t>Suckbribe</a:t>
            </a:r>
            <a:r>
              <a:rPr lang="en-SG" dirty="0" smtClean="0"/>
              <a:t>.</a:t>
            </a:r>
          </a:p>
          <a:p>
            <a:pPr>
              <a:buNone/>
            </a:pPr>
            <a:r>
              <a:rPr lang="en-US" b="1" dirty="0" smtClean="0">
                <a:solidFill>
                  <a:srgbClr val="FF0000"/>
                </a:solidFill>
              </a:rPr>
              <a:t>TEXT: </a:t>
            </a:r>
          </a:p>
          <a:p>
            <a:pPr>
              <a:buNone/>
            </a:pPr>
            <a:r>
              <a:rPr lang="en-SG" dirty="0" smtClean="0"/>
              <a:t>	“Mrs Tow-</a:t>
            </a:r>
            <a:r>
              <a:rPr lang="en-SG" dirty="0" err="1" smtClean="0"/>
              <a:t>wouse</a:t>
            </a:r>
            <a:r>
              <a:rPr lang="en-SG" dirty="0" smtClean="0"/>
              <a:t> delivered herself in the following words: “Sure never was such a fool as my husband; would any other person living have left a man in the custody of such a drunken drowsy blockhead as Tom </a:t>
            </a:r>
            <a:r>
              <a:rPr lang="en-SG" dirty="0" err="1" smtClean="0"/>
              <a:t>Suckbribe</a:t>
            </a:r>
            <a:r>
              <a:rPr lang="en-SG" dirty="0" smtClean="0"/>
              <a:t>?” (which was the constable’s name); “and if he could be indicted without any harm to his wife and children, I should be glad of it.” (Then the bell rung in Joseph’s room.) “Why Betty, John, Chamberlain, where the devil are you all? Have you no ears, or no conscience, not to tend the sick better? See what the gentleman wants. Why don’t you go yourself, Mr Tow-</a:t>
            </a:r>
            <a:r>
              <a:rPr lang="en-SG" dirty="0" err="1" smtClean="0"/>
              <a:t>wouse</a:t>
            </a:r>
            <a:r>
              <a:rPr lang="en-SG" dirty="0" smtClean="0"/>
              <a:t>? But any one may die for you; you have no more feeling than a deal board.”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6">
              <a:lumMod val="20000"/>
              <a:lumOff val="80000"/>
            </a:schemeClr>
          </a:solidFill>
        </p:spPr>
        <p:txBody>
          <a:bodyPr>
            <a:noAutofit/>
          </a:bodyPr>
          <a:lstStyle/>
          <a:p>
            <a:r>
              <a:rPr lang="en-US" sz="3200" dirty="0" smtClean="0"/>
              <a:t>Cont… </a:t>
            </a:r>
            <a:r>
              <a:rPr lang="en-SG" sz="3200" b="1" dirty="0" smtClean="0"/>
              <a:t>Book I: Summary and Text Chapter 16</a:t>
            </a:r>
            <a:br>
              <a:rPr lang="en-SG" sz="3200" b="1" dirty="0" smtClean="0"/>
            </a:br>
            <a:endParaRPr lang="en-SG" sz="3200" dirty="0"/>
          </a:p>
        </p:txBody>
      </p:sp>
      <p:sp>
        <p:nvSpPr>
          <p:cNvPr id="3" name="Content Placeholder 2"/>
          <p:cNvSpPr>
            <a:spLocks noGrp="1"/>
          </p:cNvSpPr>
          <p:nvPr>
            <p:ph idx="1"/>
          </p:nvPr>
        </p:nvSpPr>
        <p:spPr>
          <a:xfrm>
            <a:off x="0" y="914400"/>
            <a:ext cx="7010400" cy="5943600"/>
          </a:xfrm>
        </p:spPr>
        <p:txBody>
          <a:bodyPr>
            <a:normAutofit fontScale="62500" lnSpcReduction="20000"/>
          </a:bodyPr>
          <a:lstStyle/>
          <a:p>
            <a:r>
              <a:rPr lang="en-SG" dirty="0" smtClean="0"/>
              <a:t>Adams realizes that as Joseph is not yet well enough to travel that day he will require more money. He takes Tow-</a:t>
            </a:r>
            <a:r>
              <a:rPr lang="en-SG" dirty="0" err="1" smtClean="0"/>
              <a:t>wouse</a:t>
            </a:r>
            <a:r>
              <a:rPr lang="en-SG" dirty="0" smtClean="0"/>
              <a:t> aside and asks him for three guineas, at the same time offering him what he thinks is ample security. But the security turns out to be the sermons, and so Tow-</a:t>
            </a:r>
            <a:r>
              <a:rPr lang="en-SG" dirty="0" err="1" smtClean="0"/>
              <a:t>wouse</a:t>
            </a:r>
            <a:r>
              <a:rPr lang="en-SG" dirty="0" smtClean="0"/>
              <a:t> hurries off with a "Coming, sir," to no one in particular.</a:t>
            </a:r>
          </a:p>
          <a:p>
            <a:r>
              <a:rPr lang="en-SG" dirty="0" smtClean="0"/>
              <a:t>While Adams takes comfort in his pipe, a coach with six passengers arrives at the inn, and the coachman and his master start arguing. </a:t>
            </a:r>
          </a:p>
          <a:p>
            <a:r>
              <a:rPr lang="en-SG" dirty="0" smtClean="0"/>
              <a:t>It is through one of the footmen of this coach that Barnabas comes to know that Adams is a clergyman. </a:t>
            </a:r>
          </a:p>
          <a:p>
            <a:r>
              <a:rPr lang="en-SG" dirty="0" smtClean="0"/>
              <a:t>Over a bowl of punch, they discuss Adams' volumes of sermons. Barnabas has had no success with his own and casts doubt on the prospect of Adams making any money by publishing his.</a:t>
            </a:r>
          </a:p>
          <a:p>
            <a:r>
              <a:rPr lang="en-SG" dirty="0" smtClean="0"/>
              <a:t>Joseph is now almost fully recovered, and Adams and he agree to part on their separate ways, Adams to London and Joseph to the Booby country-seat.</a:t>
            </a:r>
          </a:p>
          <a:p>
            <a:r>
              <a:rPr lang="en-SG" dirty="0" smtClean="0"/>
              <a:t>The chapter ends at the point where Joseph retires to his room for rest  while Parson  Adams goes down to meet a friend of Mr. Barnabas who has just arrived at the inn.</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990600"/>
            <a:ext cx="6858000" cy="5867400"/>
          </a:xfrm>
        </p:spPr>
        <p:txBody>
          <a:bodyPr>
            <a:noAutofit/>
          </a:bodyPr>
          <a:lstStyle/>
          <a:p>
            <a:r>
              <a:rPr lang="en-SG" sz="2000" dirty="0" smtClean="0">
                <a:latin typeface="Arial" pitchFamily="34" charset="0"/>
                <a:cs typeface="Arial" pitchFamily="34" charset="0"/>
              </a:rPr>
              <a:t>The constable's name, Tom </a:t>
            </a:r>
            <a:r>
              <a:rPr lang="en-SG" sz="2000" dirty="0" err="1" smtClean="0">
                <a:latin typeface="Arial" pitchFamily="34" charset="0"/>
                <a:cs typeface="Arial" pitchFamily="34" charset="0"/>
              </a:rPr>
              <a:t>Suckbribe</a:t>
            </a:r>
            <a:r>
              <a:rPr lang="en-SG" sz="2000" dirty="0" smtClean="0">
                <a:latin typeface="Arial" pitchFamily="34" charset="0"/>
                <a:cs typeface="Arial" pitchFamily="34" charset="0"/>
              </a:rPr>
              <a:t>, indicates that the thief owes his escape to more than the constable's negligence. Many of the names (</a:t>
            </a:r>
            <a:r>
              <a:rPr lang="en-SG" sz="2000" dirty="0" err="1" smtClean="0">
                <a:latin typeface="Arial" pitchFamily="34" charset="0"/>
                <a:cs typeface="Arial" pitchFamily="34" charset="0"/>
              </a:rPr>
              <a:t>Whipwell</a:t>
            </a:r>
            <a:r>
              <a:rPr lang="en-SG" sz="2000" dirty="0" smtClean="0">
                <a:latin typeface="Arial" pitchFamily="34" charset="0"/>
                <a:cs typeface="Arial" pitchFamily="34" charset="0"/>
              </a:rPr>
              <a:t>, Slipslop, Booby, Peter Pounce, Fanny Goodwill, Mrs. Grave-airs, etc.) refer to general stereotype characteristics of these characters. </a:t>
            </a:r>
          </a:p>
          <a:p>
            <a:r>
              <a:rPr lang="en-SG" sz="2000" dirty="0" smtClean="0">
                <a:latin typeface="Arial" pitchFamily="34" charset="0"/>
                <a:cs typeface="Arial" pitchFamily="34" charset="0"/>
              </a:rPr>
              <a:t>Later on you would see that Fielding himself emphasizes in the first chapter of Book III that his characters are types.</a:t>
            </a:r>
          </a:p>
          <a:p>
            <a:r>
              <a:rPr lang="en-SG" sz="2000" dirty="0" smtClean="0">
                <a:latin typeface="Arial" pitchFamily="34" charset="0"/>
                <a:cs typeface="Arial" pitchFamily="34" charset="0"/>
              </a:rPr>
              <a:t>Mrs. Tow-</a:t>
            </a:r>
            <a:r>
              <a:rPr lang="en-SG" sz="2000" dirty="0" err="1" smtClean="0">
                <a:latin typeface="Arial" pitchFamily="34" charset="0"/>
                <a:cs typeface="Arial" pitchFamily="34" charset="0"/>
              </a:rPr>
              <a:t>wouse</a:t>
            </a:r>
            <a:r>
              <a:rPr lang="en-SG" sz="2000" dirty="0" smtClean="0">
                <a:latin typeface="Arial" pitchFamily="34" charset="0"/>
                <a:cs typeface="Arial" pitchFamily="34" charset="0"/>
              </a:rPr>
              <a:t> is as concerned with money as is Tom </a:t>
            </a:r>
            <a:r>
              <a:rPr lang="en-SG" sz="2000" dirty="0" err="1" smtClean="0">
                <a:latin typeface="Arial" pitchFamily="34" charset="0"/>
                <a:cs typeface="Arial" pitchFamily="34" charset="0"/>
              </a:rPr>
              <a:t>Suckbribe</a:t>
            </a:r>
            <a:r>
              <a:rPr lang="en-SG" sz="2000" dirty="0" smtClean="0">
                <a:latin typeface="Arial" pitchFamily="34" charset="0"/>
                <a:cs typeface="Arial" pitchFamily="34" charset="0"/>
              </a:rPr>
              <a:t>. You could have noticed in the text that her expostulation of "feeling" is an ironic inversion of real values. </a:t>
            </a:r>
          </a:p>
          <a:p>
            <a:r>
              <a:rPr lang="en-SG" sz="2000" dirty="0" smtClean="0">
                <a:latin typeface="Arial" pitchFamily="34" charset="0"/>
                <a:cs typeface="Arial" pitchFamily="34" charset="0"/>
              </a:rPr>
              <a:t>Parson Adams, on the other hand, who generously offers Joseph his few shillings, is completely naive about the economics of everyday life; it is not surprising that he fails to convince Mr. Tow-</a:t>
            </a:r>
            <a:r>
              <a:rPr lang="en-SG" sz="2000" dirty="0" err="1" smtClean="0">
                <a:latin typeface="Arial" pitchFamily="34" charset="0"/>
                <a:cs typeface="Arial" pitchFamily="34" charset="0"/>
              </a:rPr>
              <a:t>wouse</a:t>
            </a:r>
            <a:r>
              <a:rPr lang="en-SG" sz="2000" dirty="0" smtClean="0">
                <a:latin typeface="Arial" pitchFamily="34" charset="0"/>
                <a:cs typeface="Arial" pitchFamily="34" charset="0"/>
              </a:rPr>
              <a:t> of the worth of his sermons in terms of hard cash. </a:t>
            </a:r>
          </a:p>
          <a:p>
            <a:pPr>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Use of Digressions in the novel</a:t>
            </a:r>
            <a:endParaRPr lang="en-SG" dirty="0"/>
          </a:p>
        </p:txBody>
      </p:sp>
      <p:sp>
        <p:nvSpPr>
          <p:cNvPr id="3" name="Content Placeholder 2"/>
          <p:cNvSpPr>
            <a:spLocks noGrp="1"/>
          </p:cNvSpPr>
          <p:nvPr>
            <p:ph idx="1"/>
          </p:nvPr>
        </p:nvSpPr>
        <p:spPr>
          <a:xfrm>
            <a:off x="0" y="1371600"/>
            <a:ext cx="6705600" cy="5486400"/>
          </a:xfrm>
        </p:spPr>
        <p:txBody>
          <a:bodyPr>
            <a:normAutofit fontScale="70000" lnSpcReduction="20000"/>
          </a:bodyPr>
          <a:lstStyle/>
          <a:p>
            <a:r>
              <a:rPr lang="en-SG" dirty="0" smtClean="0">
                <a:latin typeface="Arial" pitchFamily="34" charset="0"/>
                <a:cs typeface="Arial" pitchFamily="34" charset="0"/>
              </a:rPr>
              <a:t>In the novel we notice various digressions from the main theme as well as the main action. </a:t>
            </a:r>
          </a:p>
          <a:p>
            <a:r>
              <a:rPr lang="en-SG" dirty="0" smtClean="0">
                <a:latin typeface="Arial" pitchFamily="34" charset="0"/>
                <a:cs typeface="Arial" pitchFamily="34" charset="0"/>
              </a:rPr>
              <a:t>For example in this chapter the small incident of the facetious dialogue between the coachman and his master is an example of Fielding's digressions that elsewhere are expanded on a larger scale.</a:t>
            </a:r>
          </a:p>
          <a:p>
            <a:r>
              <a:rPr lang="en-SG" dirty="0" smtClean="0">
                <a:latin typeface="Arial" pitchFamily="34" charset="0"/>
                <a:cs typeface="Arial" pitchFamily="34" charset="0"/>
              </a:rPr>
              <a:t>In fact, such digressions as this conversation and the history of Leonora in Book II link circles. </a:t>
            </a:r>
          </a:p>
          <a:p>
            <a:r>
              <a:rPr lang="en-SG" dirty="0" smtClean="0">
                <a:latin typeface="Arial" pitchFamily="34" charset="0"/>
                <a:cs typeface="Arial" pitchFamily="34" charset="0"/>
              </a:rPr>
              <a:t>The theme of these diversions  such as the casual betting between  "friends"  as presented in this chapter contrasts with the real concern over money shown by Adams on Joseph's behalf . </a:t>
            </a:r>
          </a:p>
          <a:p>
            <a:r>
              <a:rPr lang="en-SG" dirty="0" smtClean="0">
                <a:latin typeface="Arial" pitchFamily="34" charset="0"/>
                <a:cs typeface="Arial" pitchFamily="34" charset="0"/>
              </a:rPr>
              <a:t>These are actually are miniature views of the concern of this novel.</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Heading of Chapter 17</a:t>
            </a:r>
            <a:endParaRPr lang="en-SG" dirty="0"/>
          </a:p>
        </p:txBody>
      </p:sp>
      <p:sp>
        <p:nvSpPr>
          <p:cNvPr id="3" name="Content Placeholder 2"/>
          <p:cNvSpPr>
            <a:spLocks noGrp="1"/>
          </p:cNvSpPr>
          <p:nvPr>
            <p:ph idx="1"/>
          </p:nvPr>
        </p:nvSpPr>
        <p:spPr>
          <a:xfrm>
            <a:off x="457200" y="1600201"/>
            <a:ext cx="8229600" cy="1905000"/>
          </a:xfrm>
        </p:spPr>
        <p:txBody>
          <a:bodyPr>
            <a:normAutofit/>
          </a:bodyPr>
          <a:lstStyle/>
          <a:p>
            <a:r>
              <a:rPr lang="en-SG" sz="2400" i="1" dirty="0" smtClean="0">
                <a:solidFill>
                  <a:srgbClr val="FF0000"/>
                </a:solidFill>
                <a:latin typeface="Arial" pitchFamily="34" charset="0"/>
                <a:cs typeface="Arial" pitchFamily="34" charset="0"/>
              </a:rPr>
              <a:t>A pleasant discourse between the two parsons and the bookseller, ‘which was broke off by an unlucky accident happening in the inn, which produced a dialogue between Mrs </a:t>
            </a:r>
            <a:r>
              <a:rPr lang="en-SG" sz="2400" i="1" dirty="0" err="1" smtClean="0">
                <a:solidFill>
                  <a:srgbClr val="FF0000"/>
                </a:solidFill>
                <a:latin typeface="Arial" pitchFamily="34" charset="0"/>
                <a:cs typeface="Arial" pitchFamily="34" charset="0"/>
              </a:rPr>
              <a:t>Towwouse</a:t>
            </a:r>
            <a:r>
              <a:rPr lang="en-SG" sz="2400" i="1" dirty="0" smtClean="0">
                <a:solidFill>
                  <a:srgbClr val="FF0000"/>
                </a:solidFill>
                <a:latin typeface="Arial" pitchFamily="34" charset="0"/>
                <a:cs typeface="Arial" pitchFamily="34" charset="0"/>
              </a:rPr>
              <a:t> and her maid of no gentle kind.</a:t>
            </a:r>
            <a:endParaRPr lang="en-SG" sz="2400"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en-SG" b="1" dirty="0" smtClean="0"/>
              <a:t>Summary Book I: Chapters 17 </a:t>
            </a:r>
            <a:br>
              <a:rPr lang="en-SG" b="1" dirty="0" smtClean="0"/>
            </a:br>
            <a:endParaRPr lang="en-SG" dirty="0"/>
          </a:p>
        </p:txBody>
      </p:sp>
      <p:sp>
        <p:nvSpPr>
          <p:cNvPr id="3" name="Content Placeholder 2"/>
          <p:cNvSpPr>
            <a:spLocks noGrp="1"/>
          </p:cNvSpPr>
          <p:nvPr>
            <p:ph idx="1"/>
          </p:nvPr>
        </p:nvSpPr>
        <p:spPr/>
        <p:txBody>
          <a:bodyPr>
            <a:normAutofit fontScale="62500" lnSpcReduction="20000"/>
          </a:bodyPr>
          <a:lstStyle/>
          <a:p>
            <a:r>
              <a:rPr lang="en-SG" dirty="0" smtClean="0"/>
              <a:t>Adams is happy to know that the friend of Barnabas is a bookseller, to whom he proceeds to offer his sermons. </a:t>
            </a:r>
          </a:p>
          <a:p>
            <a:r>
              <a:rPr lang="en-SG" dirty="0" smtClean="0"/>
              <a:t>The bookseller, who says that he dislikes sermons only because they don't sell, adds that he will take them to London with him. A discussion develops between Adams and Barnabas over the Methodist doctrines of George Whitefield. Barnabas reviles Whitefield because he advocates continual preaching and praying for clergymen rather than more pleasurable pursuits.</a:t>
            </a:r>
          </a:p>
          <a:p>
            <a:r>
              <a:rPr lang="en-SG" dirty="0" smtClean="0"/>
              <a:t>On the other hand Adams, though agreeing with Whitefield that the business of clergymen should not be with things which are worldly, strongly criticizes the "detestable doctrine of faith against good works." </a:t>
            </a:r>
          </a:p>
          <a:p>
            <a:r>
              <a:rPr lang="en-SG" dirty="0" smtClean="0"/>
              <a:t>On hearing that Adams' sermons inculcate the opposite opinion, that virtuous heathens are more acceptable to God than are vicious Christians, the bookseller immediately backtracks, saying that he will take on no book which the clergy would be certain to denounce. Talking of the restoration of the true use of Christianity, Adams mentions a book which sets Barnabas to spluttering, though he has read not one syllable of it.</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US" dirty="0" smtClean="0"/>
              <a:t>Text from Chapter 17</a:t>
            </a:r>
            <a:endParaRPr lang="en-SG" dirty="0"/>
          </a:p>
        </p:txBody>
      </p:sp>
      <p:sp>
        <p:nvSpPr>
          <p:cNvPr id="3" name="Content Placeholder 2"/>
          <p:cNvSpPr>
            <a:spLocks noGrp="1"/>
          </p:cNvSpPr>
          <p:nvPr>
            <p:ph idx="1"/>
          </p:nvPr>
        </p:nvSpPr>
        <p:spPr>
          <a:xfrm>
            <a:off x="0" y="1219200"/>
            <a:ext cx="7010400" cy="5059363"/>
          </a:xfrm>
        </p:spPr>
        <p:txBody>
          <a:bodyPr>
            <a:normAutofit fontScale="77500" lnSpcReduction="20000"/>
          </a:bodyPr>
          <a:lstStyle/>
          <a:p>
            <a:pPr>
              <a:buNone/>
            </a:pPr>
            <a:r>
              <a:rPr lang="en-SG" b="1" dirty="0" smtClean="0">
                <a:solidFill>
                  <a:srgbClr val="FF0000"/>
                </a:solidFill>
              </a:rPr>
              <a:t>Some extracts from  the text of chapter 17:</a:t>
            </a:r>
          </a:p>
          <a:p>
            <a:endParaRPr lang="en-SG" dirty="0" smtClean="0"/>
          </a:p>
          <a:p>
            <a:r>
              <a:rPr lang="en-SG" dirty="0" smtClean="0"/>
              <a:t>“if it was a play that had been acted twenty nights together, I believe it would be safe.”</a:t>
            </a:r>
          </a:p>
          <a:p>
            <a:endParaRPr lang="en-US" dirty="0" smtClean="0"/>
          </a:p>
          <a:p>
            <a:r>
              <a:rPr lang="en-SG" dirty="0" smtClean="0"/>
              <a:t>“A virtuous and good Turk, or heathen, are more acceptable in the sight of their Creator than a vicious and wicked Christian, though his faith was as perfectly orthodox as St Paul’s himself.”—“I wish you success,” says the bookseller, “but must beg to be excused, as my hands are so very full at present; and, indeed, I am afraid you will find a backwardness in the trade to engage in a book which the clergy would be certain to cry down.”</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SG" b="1" dirty="0" smtClean="0"/>
              <a:t>Cont...  Book I: </a:t>
            </a:r>
            <a:r>
              <a:rPr lang="en-SG" b="1" dirty="0" smtClean="0"/>
              <a:t>Chapter </a:t>
            </a:r>
            <a:r>
              <a:rPr lang="en-SG" b="1" dirty="0" smtClean="0"/>
              <a:t>17</a:t>
            </a:r>
            <a:endParaRPr lang="en-SG" dirty="0"/>
          </a:p>
        </p:txBody>
      </p:sp>
      <p:sp>
        <p:nvSpPr>
          <p:cNvPr id="3" name="Content Placeholder 2"/>
          <p:cNvSpPr>
            <a:spLocks noGrp="1"/>
          </p:cNvSpPr>
          <p:nvPr>
            <p:ph idx="1"/>
          </p:nvPr>
        </p:nvSpPr>
        <p:spPr>
          <a:xfrm>
            <a:off x="0" y="1219200"/>
            <a:ext cx="7162800" cy="5638800"/>
          </a:xfrm>
        </p:spPr>
        <p:txBody>
          <a:bodyPr>
            <a:normAutofit fontScale="62500" lnSpcReduction="20000"/>
          </a:bodyPr>
          <a:lstStyle/>
          <a:p>
            <a:r>
              <a:rPr lang="en-SG" dirty="0" smtClean="0">
                <a:latin typeface="Arial" pitchFamily="34" charset="0"/>
                <a:cs typeface="Arial" pitchFamily="34" charset="0"/>
              </a:rPr>
              <a:t>Suddenly there is an uproar in the inn as Mrs. Tow-</a:t>
            </a:r>
            <a:r>
              <a:rPr lang="en-SG" dirty="0" err="1" smtClean="0">
                <a:latin typeface="Arial" pitchFamily="34" charset="0"/>
                <a:cs typeface="Arial" pitchFamily="34" charset="0"/>
              </a:rPr>
              <a:t>wouse</a:t>
            </a:r>
            <a:r>
              <a:rPr lang="en-SG" dirty="0" smtClean="0">
                <a:latin typeface="Arial" pitchFamily="34" charset="0"/>
                <a:cs typeface="Arial" pitchFamily="34" charset="0"/>
              </a:rPr>
              <a:t> has caught her husband with Betty, the chambermaid, and the two women have a huge quarrel over the issue. </a:t>
            </a:r>
          </a:p>
          <a:p>
            <a:r>
              <a:rPr lang="en-SG" dirty="0" smtClean="0">
                <a:latin typeface="Arial" pitchFamily="34" charset="0"/>
                <a:cs typeface="Arial" pitchFamily="34" charset="0"/>
              </a:rPr>
              <a:t>Mrs. Tow-</a:t>
            </a:r>
            <a:r>
              <a:rPr lang="en-SG" dirty="0" err="1" smtClean="0">
                <a:latin typeface="Arial" pitchFamily="34" charset="0"/>
                <a:cs typeface="Arial" pitchFamily="34" charset="0"/>
              </a:rPr>
              <a:t>wousewants</a:t>
            </a:r>
            <a:r>
              <a:rPr lang="en-SG" dirty="0" smtClean="0">
                <a:latin typeface="Arial" pitchFamily="34" charset="0"/>
                <a:cs typeface="Arial" pitchFamily="34" charset="0"/>
              </a:rPr>
              <a:t> to hit Betty with the kitchen spit, but is restrained by Mr. Adams.</a:t>
            </a:r>
          </a:p>
          <a:p>
            <a:r>
              <a:rPr lang="en-SG" dirty="0" smtClean="0">
                <a:latin typeface="Arial" pitchFamily="34" charset="0"/>
                <a:cs typeface="Arial" pitchFamily="34" charset="0"/>
              </a:rPr>
              <a:t>Betty, though generous and compassionate, has a constitution "composed of those warm ingredients which, though the purity of courts or nunneries might have happily controlled them, were by no means able to endure the ticklish situation of a chambermaid at an inn.“</a:t>
            </a:r>
          </a:p>
          <a:p>
            <a:r>
              <a:rPr lang="en-SG" dirty="0" smtClean="0">
                <a:latin typeface="Arial" pitchFamily="34" charset="0"/>
                <a:cs typeface="Arial" pitchFamily="34" charset="0"/>
              </a:rPr>
              <a:t>Betty who advanced towards Joseph to an extent that the modest Joseph was forced to shut her out of his room; but, on retiring to make Mr. Tow-</a:t>
            </a:r>
            <a:r>
              <a:rPr lang="en-SG" dirty="0" err="1" smtClean="0">
                <a:latin typeface="Arial" pitchFamily="34" charset="0"/>
                <a:cs typeface="Arial" pitchFamily="34" charset="0"/>
              </a:rPr>
              <a:t>wouse's</a:t>
            </a:r>
            <a:r>
              <a:rPr lang="en-SG" dirty="0" smtClean="0">
                <a:latin typeface="Arial" pitchFamily="34" charset="0"/>
                <a:cs typeface="Arial" pitchFamily="34" charset="0"/>
              </a:rPr>
              <a:t> bed, she came across Mr. Tow-</a:t>
            </a:r>
            <a:r>
              <a:rPr lang="en-SG" dirty="0" err="1" smtClean="0">
                <a:latin typeface="Arial" pitchFamily="34" charset="0"/>
                <a:cs typeface="Arial" pitchFamily="34" charset="0"/>
              </a:rPr>
              <a:t>wouse</a:t>
            </a:r>
            <a:r>
              <a:rPr lang="en-SG" dirty="0" smtClean="0">
                <a:latin typeface="Arial" pitchFamily="34" charset="0"/>
                <a:cs typeface="Arial" pitchFamily="34" charset="0"/>
              </a:rPr>
              <a:t> himself and in her heightened state of passion, she submitted to his will.</a:t>
            </a:r>
          </a:p>
          <a:p>
            <a:r>
              <a:rPr lang="en-SG" dirty="0" smtClean="0">
                <a:latin typeface="Arial" pitchFamily="34" charset="0"/>
                <a:cs typeface="Arial" pitchFamily="34" charset="0"/>
              </a:rPr>
              <a:t>At this point, Mrs. Tow-</a:t>
            </a:r>
            <a:r>
              <a:rPr lang="en-SG" dirty="0" err="1" smtClean="0">
                <a:latin typeface="Arial" pitchFamily="34" charset="0"/>
                <a:cs typeface="Arial" pitchFamily="34" charset="0"/>
              </a:rPr>
              <a:t>wouse</a:t>
            </a:r>
            <a:r>
              <a:rPr lang="en-SG" dirty="0" smtClean="0">
                <a:latin typeface="Arial" pitchFamily="34" charset="0"/>
                <a:cs typeface="Arial" pitchFamily="34" charset="0"/>
              </a:rPr>
              <a:t> entered the bedroom. Betty is dismissed resultantly. </a:t>
            </a:r>
          </a:p>
          <a:p>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990600"/>
            <a:ext cx="7239000" cy="5562600"/>
          </a:xfrm>
        </p:spPr>
        <p:txBody>
          <a:bodyPr>
            <a:normAutofit/>
          </a:bodyPr>
          <a:lstStyle/>
          <a:p>
            <a:r>
              <a:rPr lang="en-SG" dirty="0" smtClean="0"/>
              <a:t>Adams again reveals his simplicity in financial matters. He explains his poor state in all honesty to the bookseller, completely undermining his own bargaining position. </a:t>
            </a:r>
          </a:p>
          <a:p>
            <a:r>
              <a:rPr lang="en-SG" dirty="0" smtClean="0"/>
              <a:t>But the commercial world is not the one in which Adams lives; he states that an honest mind would rather lose money by conveying good instructions to mankind than gain by propagating evil. </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en-US" dirty="0" smtClean="0"/>
              <a:t>Fielding’s criticism on religion and religious practices</a:t>
            </a:r>
            <a:endParaRPr lang="en-SG" dirty="0"/>
          </a:p>
        </p:txBody>
      </p:sp>
      <p:sp>
        <p:nvSpPr>
          <p:cNvPr id="3" name="Content Placeholder 2"/>
          <p:cNvSpPr>
            <a:spLocks noGrp="1"/>
          </p:cNvSpPr>
          <p:nvPr>
            <p:ph idx="1"/>
          </p:nvPr>
        </p:nvSpPr>
        <p:spPr/>
        <p:txBody>
          <a:bodyPr>
            <a:normAutofit fontScale="77500" lnSpcReduction="20000"/>
          </a:bodyPr>
          <a:lstStyle/>
          <a:p>
            <a:r>
              <a:rPr lang="en-SG" dirty="0" smtClean="0"/>
              <a:t>Adams' real concerns emerge in his comments on the Methodist doctrine which puts faith before good works.  Fielding.</a:t>
            </a:r>
          </a:p>
          <a:p>
            <a:r>
              <a:rPr lang="en-SG" dirty="0" smtClean="0"/>
              <a:t>Adams considers that nothing can have a more pernicious influence on society than last-minute repentance. He believes that active virtue is always more important than faith.</a:t>
            </a:r>
          </a:p>
          <a:p>
            <a:r>
              <a:rPr lang="en-SG" dirty="0" smtClean="0"/>
              <a:t>This again bears on how the novel "rectifies" real life. Were the results of Adams' ecstatic moments confined to smoking a pipe, snapping his fingers, and taking a turn or two about the room, one might argue that he lives on a quite separate plane. But the strength with which he restrains Mrs. Tow-</a:t>
            </a:r>
            <a:r>
              <a:rPr lang="en-SG" dirty="0" err="1" smtClean="0"/>
              <a:t>wouse</a:t>
            </a:r>
            <a:r>
              <a:rPr lang="en-SG" dirty="0" smtClean="0"/>
              <a:t> is part of Adams' own doctrine of good works, to be fully implemented in the present.</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Heading Chapter 18</a:t>
            </a:r>
            <a:endParaRPr lang="en-SG" dirty="0"/>
          </a:p>
        </p:txBody>
      </p:sp>
      <p:sp>
        <p:nvSpPr>
          <p:cNvPr id="3" name="Content Placeholder 2"/>
          <p:cNvSpPr>
            <a:spLocks noGrp="1"/>
          </p:cNvSpPr>
          <p:nvPr>
            <p:ph idx="1"/>
          </p:nvPr>
        </p:nvSpPr>
        <p:spPr/>
        <p:txBody>
          <a:bodyPr>
            <a:normAutofit/>
          </a:bodyPr>
          <a:lstStyle/>
          <a:p>
            <a:r>
              <a:rPr lang="en-SG" sz="2800" i="1" dirty="0" smtClean="0">
                <a:solidFill>
                  <a:srgbClr val="FF0000"/>
                </a:solidFill>
              </a:rPr>
              <a:t>The history of Betty the chambermaid, and an account of what occasioned the violent scene in the preceding chapter.</a:t>
            </a:r>
            <a:endParaRPr lang="en-SG" sz="2800"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Summary of chapter 18</a:t>
            </a:r>
            <a:endParaRPr lang="en-SG" dirty="0"/>
          </a:p>
        </p:txBody>
      </p:sp>
      <p:sp>
        <p:nvSpPr>
          <p:cNvPr id="3" name="Content Placeholder 2"/>
          <p:cNvSpPr>
            <a:spLocks noGrp="1"/>
          </p:cNvSpPr>
          <p:nvPr>
            <p:ph idx="1"/>
          </p:nvPr>
        </p:nvSpPr>
        <p:spPr/>
        <p:txBody>
          <a:bodyPr/>
          <a:lstStyle/>
          <a:p>
            <a:r>
              <a:rPr lang="en-US" dirty="0" smtClean="0"/>
              <a:t>The chapter is an elaboration, comment and Fielding’s analysis of what happens in chapter 17. </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fontScale="90000"/>
          </a:bodyPr>
          <a:lstStyle/>
          <a:p>
            <a:r>
              <a:rPr lang="en-US" dirty="0" smtClean="0"/>
              <a:t>Cont… Fielding’s criticism on religion and religious practices</a:t>
            </a:r>
            <a:endParaRPr lang="en-SG" dirty="0"/>
          </a:p>
        </p:txBody>
      </p:sp>
      <p:sp>
        <p:nvSpPr>
          <p:cNvPr id="3" name="Content Placeholder 2"/>
          <p:cNvSpPr>
            <a:spLocks noGrp="1"/>
          </p:cNvSpPr>
          <p:nvPr>
            <p:ph idx="1"/>
          </p:nvPr>
        </p:nvSpPr>
        <p:spPr>
          <a:xfrm>
            <a:off x="0" y="1600200"/>
            <a:ext cx="6858000" cy="5029200"/>
          </a:xfrm>
        </p:spPr>
        <p:txBody>
          <a:bodyPr>
            <a:normAutofit fontScale="77500" lnSpcReduction="20000"/>
          </a:bodyPr>
          <a:lstStyle/>
          <a:p>
            <a:r>
              <a:rPr lang="en-US" dirty="0" smtClean="0"/>
              <a:t>T</a:t>
            </a:r>
            <a:r>
              <a:rPr lang="en-SG" dirty="0" smtClean="0"/>
              <a:t> he same theme emerges in Fielding's tolerant treatment of Betty and Mr. Tow-</a:t>
            </a:r>
            <a:r>
              <a:rPr lang="en-SG" dirty="0" err="1" smtClean="0"/>
              <a:t>wouse</a:t>
            </a:r>
            <a:r>
              <a:rPr lang="en-SG" dirty="0" smtClean="0"/>
              <a:t>. Fielding proposes more realistic alternatives to vice. "I have done nothing that's unnatural," Betty exclaims, and the violence of Mr. Tow-</a:t>
            </a:r>
            <a:r>
              <a:rPr lang="en-SG" dirty="0" err="1" smtClean="0"/>
              <a:t>wouse's</a:t>
            </a:r>
            <a:r>
              <a:rPr lang="en-SG" dirty="0" smtClean="0"/>
              <a:t> passion, "like water, which is </a:t>
            </a:r>
            <a:r>
              <a:rPr lang="en-SG" dirty="0" err="1" smtClean="0"/>
              <a:t>stopt</a:t>
            </a:r>
            <a:r>
              <a:rPr lang="en-SG" dirty="0" smtClean="0"/>
              <a:t> from its usual current in one place . . . </a:t>
            </a:r>
            <a:r>
              <a:rPr lang="en-SG" i="1" dirty="0" smtClean="0"/>
              <a:t>naturally </a:t>
            </a:r>
            <a:r>
              <a:rPr lang="en-SG" dirty="0" smtClean="0"/>
              <a:t>sought a vent in another.“ </a:t>
            </a:r>
          </a:p>
          <a:p>
            <a:r>
              <a:rPr lang="en-SG" dirty="0" smtClean="0"/>
              <a:t>The strong effect of environment on both Betty and Mr. Tow-</a:t>
            </a:r>
            <a:r>
              <a:rPr lang="en-SG" dirty="0" err="1" smtClean="0"/>
              <a:t>wouse</a:t>
            </a:r>
            <a:r>
              <a:rPr lang="en-SG" dirty="0" smtClean="0"/>
              <a:t> again indicates Fielding's concern. </a:t>
            </a:r>
          </a:p>
          <a:p>
            <a:r>
              <a:rPr lang="en-SG" dirty="0" smtClean="0"/>
              <a:t>Fielding's tone emphasizes that Betty's good nature and compassion are more important than prudish hypocrisy.</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normAutofit/>
          </a:bodyPr>
          <a:lstStyle/>
          <a:p>
            <a:r>
              <a:rPr lang="en-US" sz="3200" dirty="0" smtClean="0">
                <a:latin typeface="Arial" pitchFamily="34" charset="0"/>
                <a:cs typeface="Arial" pitchFamily="34" charset="0"/>
              </a:rPr>
              <a:t>Theme of virtue vs. chastity</a:t>
            </a:r>
            <a:endParaRPr lang="en-SG" sz="3200" dirty="0">
              <a:latin typeface="Arial" pitchFamily="34" charset="0"/>
              <a:cs typeface="Arial" pitchFamily="34" charset="0"/>
            </a:endParaRPr>
          </a:p>
        </p:txBody>
      </p:sp>
      <p:sp>
        <p:nvSpPr>
          <p:cNvPr id="3" name="Content Placeholder 2"/>
          <p:cNvSpPr>
            <a:spLocks noGrp="1"/>
          </p:cNvSpPr>
          <p:nvPr>
            <p:ph idx="1"/>
          </p:nvPr>
        </p:nvSpPr>
        <p:spPr>
          <a:xfrm>
            <a:off x="0" y="1676400"/>
            <a:ext cx="7010400" cy="5181600"/>
          </a:xfrm>
        </p:spPr>
        <p:txBody>
          <a:bodyPr>
            <a:normAutofit/>
          </a:bodyPr>
          <a:lstStyle/>
          <a:p>
            <a:r>
              <a:rPr lang="en-SG" sz="2000" dirty="0" smtClean="0">
                <a:latin typeface="Arial" pitchFamily="34" charset="0"/>
                <a:cs typeface="Arial" pitchFamily="34" charset="0"/>
              </a:rPr>
              <a:t>Fielding does not expect the clergy alone to practice charity; rather, it is a standard that he sets for the citizenry at large. Betty the chamber-maid is an interesting case in point because Fielding's presentation of her conduct reveals that, despite all the uproar in the novel over the virtue of chastity, he in fact prizes charity much more highly. </a:t>
            </a:r>
          </a:p>
          <a:p>
            <a:r>
              <a:rPr lang="en-SG" sz="2000" dirty="0" smtClean="0">
                <a:latin typeface="Arial" pitchFamily="34" charset="0"/>
                <a:cs typeface="Arial" pitchFamily="34" charset="0"/>
              </a:rPr>
              <a:t>When Joseph arrives at the inn, Betty distinguishes herself through her willingness to assist him in his need: when Mrs. Tow-</a:t>
            </a:r>
            <a:r>
              <a:rPr lang="en-SG" sz="2000" dirty="0" err="1" smtClean="0">
                <a:latin typeface="Arial" pitchFamily="34" charset="0"/>
                <a:cs typeface="Arial" pitchFamily="34" charset="0"/>
              </a:rPr>
              <a:t>wouse</a:t>
            </a:r>
            <a:r>
              <a:rPr lang="en-SG" sz="2000" dirty="0" smtClean="0">
                <a:latin typeface="Arial" pitchFamily="34" charset="0"/>
                <a:cs typeface="Arial" pitchFamily="34" charset="0"/>
              </a:rPr>
              <a:t> refuses to supply Joseph with either a shirt or a cup of tea, Betty takes it upon herself to procure these items for him. Her other distinguishing characteristic, however, is her sexual lust and her lack of loyalty towards her sweetheart John.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session</a:t>
            </a:r>
            <a:endParaRPr lang="en-SG" dirty="0"/>
          </a:p>
        </p:txBody>
      </p:sp>
      <p:sp>
        <p:nvSpPr>
          <p:cNvPr id="3" name="Content Placeholder 2"/>
          <p:cNvSpPr>
            <a:spLocks noGrp="1"/>
          </p:cNvSpPr>
          <p:nvPr>
            <p:ph idx="1"/>
          </p:nvPr>
        </p:nvSpPr>
        <p:spPr/>
        <p:txBody>
          <a:bodyPr/>
          <a:lstStyle/>
          <a:p>
            <a:r>
              <a:rPr lang="en-US" dirty="0" smtClean="0"/>
              <a:t>Book 1 (Chapter 11 - 18)</a:t>
            </a:r>
          </a:p>
          <a:p>
            <a:r>
              <a:rPr lang="en-US" dirty="0" smtClean="0"/>
              <a:t>Headings of chapters</a:t>
            </a:r>
          </a:p>
          <a:p>
            <a:r>
              <a:rPr lang="en-US" dirty="0" smtClean="0"/>
              <a:t>Summaries</a:t>
            </a:r>
          </a:p>
          <a:p>
            <a:r>
              <a:rPr lang="en-US" dirty="0" smtClean="0"/>
              <a:t>Points of Discussion</a:t>
            </a:r>
          </a:p>
          <a:p>
            <a:r>
              <a:rPr lang="en-US" dirty="0" smtClean="0"/>
              <a:t>Important parts of text with reference to themes, development of characters etc.</a:t>
            </a:r>
            <a:endParaRPr lang="en-SG" dirty="0" smtClean="0"/>
          </a:p>
          <a:p>
            <a:pPr>
              <a:buNone/>
            </a:pPr>
            <a:endParaRPr lang="en-SG" dirty="0" smtClean="0"/>
          </a:p>
          <a:p>
            <a:pPr>
              <a:buNone/>
            </a:pPr>
            <a:endParaRPr lang="en-SG"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 of sources</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3D0BF3"/>
                </a:solidFill>
                <a:latin typeface="Arial" pitchFamily="34" charset="0"/>
                <a:cs typeface="Arial" pitchFamily="34" charset="0"/>
                <a:hlinkClick r:id="rId2"/>
              </a:rPr>
              <a:t>http://www.cliffsnotes.com</a:t>
            </a:r>
            <a:endParaRPr lang="en-SG" sz="1200"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3"/>
              </a:rPr>
              <a:t>www.gradesaver.com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4"/>
              </a:rPr>
              <a:t>www.enotes.com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rPr>
              <a:t>www.bartleby.com </a:t>
            </a:r>
          </a:p>
          <a:p>
            <a:r>
              <a:rPr lang="en-SG" sz="1200" i="1" dirty="0" smtClean="0">
                <a:solidFill>
                  <a:srgbClr val="3D0BF3"/>
                </a:solidFill>
                <a:latin typeface="Arial" pitchFamily="34" charset="0"/>
                <a:cs typeface="Arial" pitchFamily="34" charset="0"/>
                <a:hlinkClick r:id="rId5"/>
              </a:rPr>
              <a:t>www.gutenberg.org</a:t>
            </a:r>
            <a:endParaRPr lang="en-SG" sz="1200" i="1" dirty="0" smtClean="0">
              <a:solidFill>
                <a:srgbClr val="3D0BF3"/>
              </a:solidFill>
              <a:latin typeface="Arial" pitchFamily="34" charset="0"/>
              <a:cs typeface="Arial" pitchFamily="34" charset="0"/>
            </a:endParaRPr>
          </a:p>
          <a:p>
            <a:r>
              <a:rPr lang="en-SG" sz="1200" u="sng" dirty="0" smtClean="0">
                <a:solidFill>
                  <a:srgbClr val="3D0BF3"/>
                </a:solidFill>
                <a:latin typeface="Arial" pitchFamily="34" charset="0"/>
                <a:cs typeface="Arial" pitchFamily="34" charset="0"/>
                <a:hlinkClick r:id="rId6"/>
              </a:rPr>
              <a:t>http://www.helium.com</a:t>
            </a:r>
            <a:endParaRPr lang="en-SG" sz="1200" dirty="0" smtClean="0">
              <a:solidFill>
                <a:srgbClr val="3D0BF3"/>
              </a:solidFill>
              <a:latin typeface="Arial" pitchFamily="34" charset="0"/>
              <a:cs typeface="Arial" pitchFamily="34" charset="0"/>
            </a:endParaRPr>
          </a:p>
          <a:p>
            <a:r>
              <a:rPr lang="en-SG" sz="1200" dirty="0" smtClean="0">
                <a:solidFill>
                  <a:srgbClr val="3D0BF3"/>
                </a:solidFill>
                <a:latin typeface="Arial" pitchFamily="34" charset="0"/>
                <a:cs typeface="Arial" pitchFamily="34" charset="0"/>
              </a:rPr>
              <a:t>http://www.studymode.com</a:t>
            </a:r>
            <a:endParaRPr lang="en-SG" sz="1200" dirty="0">
              <a:solidFill>
                <a:srgbClr val="3D0BF3"/>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Thank you very much!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1944</TotalTime>
  <Words>4331</Words>
  <Application>Microsoft Office PowerPoint</Application>
  <PresentationFormat>On-screen Show (4:3)</PresentationFormat>
  <Paragraphs>260</Paragraphs>
  <Slides>54</Slides>
  <Notes>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  Joseph Andrews: Book 1: Chapters 11- 18  Story, Text and Critical Analysis  </vt:lpstr>
      <vt:lpstr>Previous session</vt:lpstr>
      <vt:lpstr>Current Session</vt:lpstr>
      <vt:lpstr> Book I: Chapter 11 Heading </vt:lpstr>
      <vt:lpstr>Opening text from paragraph 2</vt:lpstr>
      <vt:lpstr>Text continues</vt:lpstr>
      <vt:lpstr>Text continues</vt:lpstr>
      <vt:lpstr> Book I: Chapter 11 Summary </vt:lpstr>
      <vt:lpstr>Heading of Chapter 12</vt:lpstr>
      <vt:lpstr>Book 1: Summary chapter 12</vt:lpstr>
      <vt:lpstr>Cont…    Book 1: Summary chapter 12</vt:lpstr>
      <vt:lpstr>Reading some text from chapter 12</vt:lpstr>
      <vt:lpstr>Cont … Text Chapter 12</vt:lpstr>
      <vt:lpstr>Cont… Text Chapter 12</vt:lpstr>
      <vt:lpstr>Points of Discussion</vt:lpstr>
      <vt:lpstr>Points of Discussion</vt:lpstr>
      <vt:lpstr>Points of Discussion</vt:lpstr>
      <vt:lpstr>Points of Discussion</vt:lpstr>
      <vt:lpstr>Heading of Chapter 13</vt:lpstr>
      <vt:lpstr>Opening text of chapter 13</vt:lpstr>
      <vt:lpstr>Some more text from chapter 13</vt:lpstr>
      <vt:lpstr>Book I: Summary of Chapter 13 </vt:lpstr>
      <vt:lpstr>Cont… Book I: Summary of Chapter 13 </vt:lpstr>
      <vt:lpstr>Text: Fielding questions religion and religious practices</vt:lpstr>
      <vt:lpstr>Discussion Points</vt:lpstr>
      <vt:lpstr>Discussion Points</vt:lpstr>
      <vt:lpstr>Heading of Chapter 14</vt:lpstr>
      <vt:lpstr>Summary Book I: Chapter 14</vt:lpstr>
      <vt:lpstr>Cont...Summary Book I: Chapter 14</vt:lpstr>
      <vt:lpstr>Text about Mrs. Tow-wouse from  Chapter 14</vt:lpstr>
      <vt:lpstr>Heading of Chapter 15</vt:lpstr>
      <vt:lpstr>Opening text of Chapter 15</vt:lpstr>
      <vt:lpstr>Summary of Chapter 15 </vt:lpstr>
      <vt:lpstr>Discussion Points</vt:lpstr>
      <vt:lpstr>Cont…           Discussion Points</vt:lpstr>
      <vt:lpstr>Closing text of Chapter 15</vt:lpstr>
      <vt:lpstr>Heading of Chapter 16</vt:lpstr>
      <vt:lpstr> Book I: Summary and Text Chapter 16 </vt:lpstr>
      <vt:lpstr>Cont… Book I: Summary and Text Chapter 16 </vt:lpstr>
      <vt:lpstr>Discussion Points</vt:lpstr>
      <vt:lpstr>Use of Digressions in the novel</vt:lpstr>
      <vt:lpstr>Heading of Chapter 17</vt:lpstr>
      <vt:lpstr>Summary Book I: Chapters 17  </vt:lpstr>
      <vt:lpstr>Text from Chapter 17</vt:lpstr>
      <vt:lpstr>Cont...  Book I: Chapter 17</vt:lpstr>
      <vt:lpstr>Discussion points</vt:lpstr>
      <vt:lpstr>Fielding’s criticism on religion and religious practices</vt:lpstr>
      <vt:lpstr>Heading Chapter 18</vt:lpstr>
      <vt:lpstr>Summary of chapter 18</vt:lpstr>
      <vt:lpstr>Cont… Fielding’s criticism on religion and religious practices</vt:lpstr>
      <vt:lpstr>Theme of virtue vs. chastity</vt:lpstr>
      <vt:lpstr>Summary of the session</vt:lpstr>
      <vt:lpstr>Reference list of sources</vt:lpstr>
      <vt:lpstr>Slide 54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1 Chapter 11 onwards</dc:title>
  <dc:creator>Dr. Sarwet</dc:creator>
  <cp:lastModifiedBy>Administrator</cp:lastModifiedBy>
  <cp:revision>96</cp:revision>
  <dcterms:created xsi:type="dcterms:W3CDTF">2006-08-16T00:00:00Z</dcterms:created>
  <dcterms:modified xsi:type="dcterms:W3CDTF">2013-04-20T14:08:37Z</dcterms:modified>
</cp:coreProperties>
</file>