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311" r:id="rId3"/>
    <p:sldId id="312" r:id="rId4"/>
    <p:sldId id="291" r:id="rId5"/>
    <p:sldId id="257" r:id="rId6"/>
    <p:sldId id="292" r:id="rId7"/>
    <p:sldId id="293" r:id="rId8"/>
    <p:sldId id="290" r:id="rId9"/>
    <p:sldId id="283" r:id="rId10"/>
    <p:sldId id="258" r:id="rId11"/>
    <p:sldId id="294" r:id="rId12"/>
    <p:sldId id="295" r:id="rId13"/>
    <p:sldId id="259" r:id="rId14"/>
    <p:sldId id="296" r:id="rId15"/>
    <p:sldId id="297" r:id="rId16"/>
    <p:sldId id="298" r:id="rId17"/>
    <p:sldId id="308" r:id="rId18"/>
    <p:sldId id="299" r:id="rId19"/>
    <p:sldId id="300" r:id="rId20"/>
    <p:sldId id="301" r:id="rId21"/>
    <p:sldId id="261" r:id="rId22"/>
    <p:sldId id="302" r:id="rId23"/>
    <p:sldId id="303" r:id="rId24"/>
    <p:sldId id="287" r:id="rId25"/>
    <p:sldId id="262" r:id="rId26"/>
    <p:sldId id="304" r:id="rId27"/>
    <p:sldId id="305" r:id="rId28"/>
    <p:sldId id="288" r:id="rId29"/>
    <p:sldId id="263" r:id="rId30"/>
    <p:sldId id="306" r:id="rId31"/>
    <p:sldId id="307" r:id="rId32"/>
    <p:sldId id="266" r:id="rId33"/>
    <p:sldId id="267" r:id="rId34"/>
    <p:sldId id="313" r:id="rId35"/>
    <p:sldId id="314" r:id="rId36"/>
    <p:sldId id="269"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02BCF5-C8F5-4169-AC18-C706F102D0E9}" type="datetimeFigureOut">
              <a:rPr lang="en-US" smtClean="0"/>
              <a:pPr/>
              <a:t>6/8/2013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82F1BD-0F74-44B5-9F41-8F5ADD15FED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AEF956-F261-482C-B3A2-8D2D52136A67}"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69E21F-1F5B-4AF4-A4CB-3257BC118A7D}"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BCA34E-258A-4F1D-8AC1-F1D3482B2273}"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D9C873A-799D-449A-ADB8-E91D93C4B2F5}"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307FE25-1A12-4EF6-9250-020D380303FC}" type="datetime1">
              <a:rPr lang="en-US" smtClean="0"/>
              <a:pPr/>
              <a:t>6/8/2013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6119A0-A049-4024-9C13-8E0DB8E5AB0A}" type="datetime1">
              <a:rPr lang="en-US" smtClean="0"/>
              <a:pPr/>
              <a:t>6/8/2013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3B89EB-3FA7-475F-8741-A6E0E0F9CA11}" type="datetime1">
              <a:rPr lang="en-US" smtClean="0"/>
              <a:pPr/>
              <a:t>6/8/2013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99B51D-E4F0-4B7F-92A1-50477A6F0E63}"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D2D3B4-25CC-45FA-A8FA-3DFF66ECBF88}" type="datetime1">
              <a:rPr lang="en-US" smtClean="0"/>
              <a:pPr/>
              <a:t>6/8/2013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FBD0F5-7D24-42C1-88AD-1839D483625D}"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37E710-4859-47B9-889E-2D01ABF5E6E9}" type="datetime1">
              <a:rPr lang="en-US" smtClean="0"/>
              <a:pPr/>
              <a:t>6/8/2013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89A4DA-D625-4A98-8BE2-7F61C5553130}" type="datetime1">
              <a:rPr lang="en-US" smtClean="0"/>
              <a:pPr/>
              <a:t>6/8/2013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www.gradesaver.com/tess-of-the-durbervilles/study-guide/" TargetMode="External"/><Relationship Id="rId2" Type="http://schemas.openxmlformats.org/officeDocument/2006/relationships/hyperlink" Target="http://www.gradesaver.com/tess-of-the-durbervilles/" TargetMode="External"/><Relationship Id="rId1" Type="http://schemas.openxmlformats.org/officeDocument/2006/relationships/slideLayout" Target="../slideLayouts/slideLayout2.xml"/><Relationship Id="rId4" Type="http://schemas.openxmlformats.org/officeDocument/2006/relationships/hyperlink" Target="http://www.cliffsnotes.com/literature"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t>Tess of </a:t>
            </a:r>
            <a:r>
              <a:rPr lang="en-US" sz="4000" b="1" dirty="0" smtClean="0">
                <a:latin typeface="Arial" pitchFamily="34" charset="0"/>
                <a:cs typeface="Arial" pitchFamily="34" charset="0"/>
              </a:rPr>
              <a:t>the </a:t>
            </a:r>
            <a:r>
              <a:rPr lang="en-US" sz="4000" b="1" dirty="0" err="1" smtClean="0">
                <a:latin typeface="Arial" pitchFamily="34" charset="0"/>
                <a:cs typeface="Arial" pitchFamily="34" charset="0"/>
              </a:rPr>
              <a:t>d'Urberville</a:t>
            </a:r>
            <a:r>
              <a:rPr lang="en-US" sz="4000" b="1" dirty="0" smtClean="0">
                <a:latin typeface="Arial" pitchFamily="34" charset="0"/>
                <a:cs typeface="Arial" pitchFamily="34" charset="0"/>
              </a:rPr>
              <a:t>:</a:t>
            </a:r>
            <a:r>
              <a:rPr lang="en-US" sz="4000" b="1" dirty="0" smtClean="0"/>
              <a:t> Text and Analysis Phase 7: The Fulfillment</a:t>
            </a:r>
            <a:endParaRPr lang="en-US" sz="4000"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Review of the Previous Lesson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6 “ The Convert”.</a:t>
            </a:r>
          </a:p>
          <a:p>
            <a:r>
              <a:rPr lang="en-US" sz="1800" dirty="0" smtClean="0">
                <a:latin typeface="Arial" pitchFamily="34" charset="0"/>
                <a:cs typeface="Arial" pitchFamily="34" charset="0"/>
              </a:rPr>
              <a:t>We  covered chapters  45 to 52 and finished phase 6.</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7 that is titled as “The Fulfillment”</a:t>
            </a:r>
          </a:p>
          <a:p>
            <a:r>
              <a:rPr lang="en-US" sz="1800" dirty="0" smtClean="0">
                <a:latin typeface="Arial" pitchFamily="34" charset="0"/>
                <a:cs typeface="Arial" pitchFamily="34" charset="0"/>
              </a:rPr>
              <a:t>We will cover Chapters 52- 59 and would finish this phase.</a:t>
            </a:r>
          </a:p>
          <a:p>
            <a:r>
              <a:rPr lang="en-US" sz="1800" dirty="0" smtClean="0">
                <a:latin typeface="Arial" pitchFamily="34" charset="0"/>
                <a:cs typeface="Arial" pitchFamily="34" charset="0"/>
              </a:rPr>
              <a:t>Since this is the last phase of the novel, we would, thus, end the novel as well.</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70C0"/>
                </a:solidFill>
              </a:rPr>
              <a:t>Chapter 53:Text about Angel’s Condition</a:t>
            </a:r>
            <a:endParaRPr lang="en-US" sz="2800" b="1" dirty="0">
              <a:solidFill>
                <a:srgbClr val="0070C0"/>
              </a:solidFill>
            </a:endParaRPr>
          </a:p>
        </p:txBody>
      </p:sp>
      <p:sp>
        <p:nvSpPr>
          <p:cNvPr id="3" name="Content Placeholder 2"/>
          <p:cNvSpPr>
            <a:spLocks noGrp="1"/>
          </p:cNvSpPr>
          <p:nvPr>
            <p:ph idx="1"/>
          </p:nvPr>
        </p:nvSpPr>
        <p:spPr>
          <a:xfrm>
            <a:off x="152400" y="1600200"/>
            <a:ext cx="6172200" cy="4953000"/>
          </a:xfrm>
        </p:spPr>
        <p:txBody>
          <a:bodyPr>
            <a:normAutofit fontScale="55000" lnSpcReduction="20000"/>
          </a:bodyPr>
          <a:lstStyle/>
          <a:p>
            <a:pPr algn="just">
              <a:buNone/>
            </a:pPr>
            <a:r>
              <a:rPr lang="en-US" dirty="0" smtClean="0">
                <a:latin typeface="Arial" pitchFamily="34" charset="0"/>
                <a:cs typeface="Arial" pitchFamily="34" charset="0"/>
              </a:rPr>
              <a:t>	‘O, my boy, my boy—home again at last!’ cried </a:t>
            </a:r>
            <a:r>
              <a:rPr lang="en-US" dirty="0" err="1" smtClean="0">
                <a:latin typeface="Arial" pitchFamily="34" charset="0"/>
                <a:cs typeface="Arial" pitchFamily="34" charset="0"/>
              </a:rPr>
              <a:t>Mrs</a:t>
            </a:r>
            <a:r>
              <a:rPr lang="en-US" dirty="0" smtClean="0">
                <a:latin typeface="Arial" pitchFamily="34" charset="0"/>
                <a:cs typeface="Arial" pitchFamily="34" charset="0"/>
              </a:rPr>
              <a:t> Clare, who cared no more at that moment for the stains of heterodoxy which had caused all this separation than for the dust upon his clothes. What woman, indeed, among the most faithful adherents of the truth, believes the promises and threats of the Word in the sense in which she believes in her own children, or would not throw her theology to the wind if weighed against their happiness? As soon as they reached the room where the candles were lighted she looked at his face.</a:t>
            </a:r>
          </a:p>
          <a:p>
            <a:pPr algn="just">
              <a:buNone/>
            </a:pPr>
            <a:r>
              <a:rPr lang="en-US" dirty="0" smtClean="0">
                <a:latin typeface="Arial" pitchFamily="34" charset="0"/>
                <a:cs typeface="Arial" pitchFamily="34" charset="0"/>
              </a:rPr>
              <a:t>	‘O, it is not Angel—not my son—the Angel who went away!’ she cried in all the irony of sorrow, as she turned herself aside.</a:t>
            </a:r>
          </a:p>
          <a:p>
            <a:pPr algn="just">
              <a:buNone/>
            </a:pPr>
            <a:r>
              <a:rPr lang="en-US" dirty="0" smtClean="0">
                <a:latin typeface="Arial" pitchFamily="34" charset="0"/>
                <a:cs typeface="Arial" pitchFamily="34" charset="0"/>
              </a:rPr>
              <a:t>	His father, too, was shocked to see him, so reduced was that figure from its former contours by worry and the bad season that Clare had experienced, in the climate to which he had so rashly hurried in his first aversion to the mockery of events at home. You could see the skeleton </a:t>
            </a:r>
            <a:r>
              <a:rPr lang="en-US" dirty="0" smtClean="0">
                <a:latin typeface="Arial" pitchFamily="34" charset="0"/>
                <a:cs typeface="Arial" pitchFamily="34" charset="0"/>
              </a:rPr>
              <a:t>………</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7, Chapter 53</a:t>
            </a:r>
            <a:endParaRPr lang="en-US" sz="2800" b="1" dirty="0"/>
          </a:p>
        </p:txBody>
      </p:sp>
      <p:sp>
        <p:nvSpPr>
          <p:cNvPr id="3" name="Content Placeholder 2"/>
          <p:cNvSpPr>
            <a:spLocks noGrp="1"/>
          </p:cNvSpPr>
          <p:nvPr>
            <p:ph idx="1"/>
          </p:nvPr>
        </p:nvSpPr>
        <p:spPr>
          <a:xfrm>
            <a:off x="0" y="685800"/>
            <a:ext cx="6781800" cy="6172200"/>
          </a:xfrm>
        </p:spPr>
        <p:txBody>
          <a:bodyPr>
            <a:noAutofit/>
          </a:bodyPr>
          <a:lstStyle/>
          <a:p>
            <a:pPr algn="just"/>
            <a:r>
              <a:rPr lang="en-US" sz="1600" dirty="0" smtClean="0">
                <a:latin typeface="Arial" pitchFamily="34" charset="0"/>
                <a:cs typeface="Arial" pitchFamily="34" charset="0"/>
              </a:rPr>
              <a:t>Angel returns to his parents’ home.</a:t>
            </a:r>
          </a:p>
          <a:p>
            <a:pPr algn="just"/>
            <a:r>
              <a:rPr lang="en-US" sz="1600" dirty="0" smtClean="0">
                <a:latin typeface="Arial" pitchFamily="34" charset="0"/>
                <a:cs typeface="Arial" pitchFamily="34" charset="0"/>
              </a:rPr>
              <a:t>Both his parents have been waiting for his return. But when of their son, and when they see him Mrs. Clare is shocked to see him as he appears to be very weak, sick and pale.</a:t>
            </a:r>
          </a:p>
          <a:p>
            <a:pPr algn="just"/>
            <a:r>
              <a:rPr lang="en-US" sz="1600" dirty="0" smtClean="0">
                <a:latin typeface="Arial" pitchFamily="34" charset="0"/>
                <a:cs typeface="Arial" pitchFamily="34" charset="0"/>
              </a:rPr>
              <a:t>He is completely haggard and gaunt after his tribulations in Brazil. </a:t>
            </a:r>
          </a:p>
          <a:p>
            <a:pPr algn="just"/>
            <a:r>
              <a:rPr lang="en-US" sz="1600" dirty="0" smtClean="0">
                <a:latin typeface="Arial" pitchFamily="34" charset="0"/>
                <a:cs typeface="Arial" pitchFamily="34" charset="0"/>
              </a:rPr>
              <a:t>He reads Tess’s angry letter, and he worries that she will never forgive him. </a:t>
            </a:r>
          </a:p>
          <a:p>
            <a:pPr algn="just"/>
            <a:r>
              <a:rPr lang="en-US" sz="1600" dirty="0" smtClean="0">
                <a:latin typeface="Arial" pitchFamily="34" charset="0"/>
                <a:cs typeface="Arial" pitchFamily="34" charset="0"/>
              </a:rPr>
              <a:t>When his mother finds him worrying about Tess she criticizes him that he should not worry about the opinions of a poor commoner who is a girl of soil.</a:t>
            </a:r>
          </a:p>
          <a:p>
            <a:pPr algn="just"/>
            <a:r>
              <a:rPr lang="en-US" sz="1600" dirty="0" smtClean="0">
                <a:latin typeface="Arial" pitchFamily="34" charset="0"/>
                <a:cs typeface="Arial" pitchFamily="34" charset="0"/>
              </a:rPr>
              <a:t> Angel reveals to her Tess’s exalted lineage in response to this. Once again, like earlier, we notice him defending the </a:t>
            </a:r>
            <a:r>
              <a:rPr lang="en-US" sz="1600" dirty="0" err="1" smtClean="0">
                <a:latin typeface="Arial" pitchFamily="34" charset="0"/>
                <a:cs typeface="Arial" pitchFamily="34" charset="0"/>
              </a:rPr>
              <a:t>honour</a:t>
            </a:r>
            <a:r>
              <a:rPr lang="en-US" sz="1600" dirty="0" smtClean="0">
                <a:latin typeface="Arial" pitchFamily="34" charset="0"/>
                <a:cs typeface="Arial" pitchFamily="34" charset="0"/>
              </a:rPr>
              <a:t> of Tess.</a:t>
            </a:r>
          </a:p>
          <a:p>
            <a:pPr algn="just">
              <a:buNone/>
            </a:pPr>
            <a:r>
              <a:rPr lang="en-US" sz="1600" dirty="0" smtClean="0">
                <a:latin typeface="Arial" pitchFamily="34" charset="0"/>
                <a:cs typeface="Arial" pitchFamily="34" charset="0"/>
              </a:rPr>
              <a:t>	</a:t>
            </a:r>
            <a:r>
              <a:rPr lang="en-US" sz="1600" b="1" dirty="0" smtClean="0">
                <a:solidFill>
                  <a:srgbClr val="0070C0"/>
                </a:solidFill>
              </a:rPr>
              <a:t>Text: Response to the Letter of Tess:</a:t>
            </a:r>
          </a:p>
          <a:p>
            <a:pPr algn="just">
              <a:buNone/>
            </a:pPr>
            <a:r>
              <a:rPr lang="en-US" sz="1600" b="1" dirty="0" smtClean="0">
                <a:solidFill>
                  <a:srgbClr val="0070C0"/>
                </a:solidFill>
                <a:latin typeface="Arial" pitchFamily="34" charset="0"/>
                <a:cs typeface="Arial" pitchFamily="34" charset="0"/>
              </a:rPr>
              <a:t>	</a:t>
            </a:r>
            <a:r>
              <a:rPr lang="en-US" sz="1600" b="1" dirty="0" smtClean="0">
                <a:latin typeface="Arial" pitchFamily="34" charset="0"/>
                <a:cs typeface="Arial" pitchFamily="34" charset="0"/>
              </a:rPr>
              <a:t>“It is quite true!’ said Angel, throwing down the letter. ‘Perhaps she will never be reconciled to me!’</a:t>
            </a:r>
          </a:p>
          <a:p>
            <a:pPr algn="just">
              <a:buNone/>
            </a:pPr>
            <a:r>
              <a:rPr lang="en-US" sz="1600" b="1" dirty="0" smtClean="0">
                <a:latin typeface="Arial" pitchFamily="34" charset="0"/>
                <a:cs typeface="Arial" pitchFamily="34" charset="0"/>
              </a:rPr>
              <a:t>	‘Don’t, Angel, be so anxious about a mere child of the soil!’ said his mother.</a:t>
            </a:r>
          </a:p>
          <a:p>
            <a:pPr algn="just">
              <a:buNone/>
            </a:pPr>
            <a:r>
              <a:rPr lang="en-US" sz="1600" b="1" dirty="0" smtClean="0">
                <a:latin typeface="Arial" pitchFamily="34" charset="0"/>
                <a:cs typeface="Arial" pitchFamily="34" charset="0"/>
              </a:rPr>
              <a:t>	‘Child of the soil! Well, we all are children of the soil. I wish she were so in the sense you mean; but let me now explain to you what I have never explained before, that her father is a descendant in the male line of one of the oldest Norman houses, like a good many others who lead obscure agricultural lives in our villages, and are dubbed ‘sons of the soil.’’</a:t>
            </a:r>
          </a:p>
          <a:p>
            <a:pPr>
              <a:buNone/>
            </a:pPr>
            <a:endParaRPr lang="en-US" sz="16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pPr algn="l"/>
            <a:r>
              <a:rPr lang="en-US" sz="2800" b="1" dirty="0" smtClean="0"/>
              <a:t>Continues…</a:t>
            </a:r>
            <a:endParaRPr lang="en-US" sz="2800" b="1" dirty="0"/>
          </a:p>
        </p:txBody>
      </p:sp>
      <p:sp>
        <p:nvSpPr>
          <p:cNvPr id="3" name="Content Placeholder 2"/>
          <p:cNvSpPr>
            <a:spLocks noGrp="1"/>
          </p:cNvSpPr>
          <p:nvPr>
            <p:ph idx="1"/>
          </p:nvPr>
        </p:nvSpPr>
        <p:spPr>
          <a:xfrm>
            <a:off x="152400" y="762000"/>
            <a:ext cx="6553200" cy="5791200"/>
          </a:xfrm>
        </p:spPr>
        <p:txBody>
          <a:bodyPr>
            <a:normAutofit/>
          </a:bodyPr>
          <a:lstStyle/>
          <a:p>
            <a:pPr algn="just"/>
            <a:r>
              <a:rPr lang="en-US" sz="1800" dirty="0" smtClean="0">
                <a:latin typeface="Arial" pitchFamily="34" charset="0"/>
                <a:cs typeface="Arial" pitchFamily="34" charset="0"/>
              </a:rPr>
              <a:t>Angel spends a few days at home to recover from his illness.</a:t>
            </a:r>
          </a:p>
          <a:p>
            <a:pPr algn="just"/>
            <a:r>
              <a:rPr lang="en-US" sz="1800" dirty="0" smtClean="0">
                <a:latin typeface="Arial" pitchFamily="34" charset="0"/>
                <a:cs typeface="Arial" pitchFamily="34" charset="0"/>
              </a:rPr>
              <a:t> He writes a letter to Tess addressed to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After a few days he receives a reply from Tess’s mother informing him that they have left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a:t>
            </a:r>
          </a:p>
          <a:p>
            <a:pPr algn="just"/>
            <a:r>
              <a:rPr lang="en-US" sz="1800" dirty="0" smtClean="0">
                <a:latin typeface="Arial" pitchFamily="34" charset="0"/>
                <a:cs typeface="Arial" pitchFamily="34" charset="0"/>
              </a:rPr>
              <a:t>She also informs him that Tess is no longer with the family and that does not know when Tess will return. </a:t>
            </a:r>
          </a:p>
          <a:p>
            <a:pPr algn="just">
              <a:buNone/>
            </a:pPr>
            <a:endParaRPr lang="en-US" sz="1800" dirty="0" smtClean="0">
              <a:latin typeface="Arial" pitchFamily="34" charset="0"/>
              <a:cs typeface="Arial" pitchFamily="34" charset="0"/>
            </a:endParaRPr>
          </a:p>
          <a:p>
            <a:pPr algn="just">
              <a:buNone/>
            </a:pPr>
            <a:r>
              <a:rPr lang="en-US" sz="1800" dirty="0" smtClean="0">
                <a:latin typeface="Arial" pitchFamily="34" charset="0"/>
                <a:cs typeface="Arial" pitchFamily="34" charset="0"/>
              </a:rPr>
              <a:t>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0070C0"/>
                </a:solidFill>
              </a:rPr>
              <a:t>Text: Letter of Tess’s Mother</a:t>
            </a:r>
            <a:endParaRPr lang="en-US" sz="2800" b="1" dirty="0">
              <a:solidFill>
                <a:srgbClr val="0070C0"/>
              </a:solidFill>
            </a:endParaRPr>
          </a:p>
        </p:txBody>
      </p:sp>
      <p:sp>
        <p:nvSpPr>
          <p:cNvPr id="3" name="Content Placeholder 2"/>
          <p:cNvSpPr>
            <a:spLocks noGrp="1"/>
          </p:cNvSpPr>
          <p:nvPr>
            <p:ph idx="1"/>
          </p:nvPr>
        </p:nvSpPr>
        <p:spPr>
          <a:xfrm>
            <a:off x="457200" y="1600200"/>
            <a:ext cx="5943600" cy="4525963"/>
          </a:xfrm>
        </p:spPr>
        <p:txBody>
          <a:bodyPr>
            <a:normAutofit/>
          </a:bodyPr>
          <a:lstStyle/>
          <a:p>
            <a:pPr algn="just">
              <a:buNone/>
            </a:pPr>
            <a:r>
              <a:rPr lang="en-US" sz="1800" i="1" dirty="0" smtClean="0">
                <a:latin typeface="Arial" pitchFamily="34" charset="0"/>
                <a:cs typeface="Arial" pitchFamily="34" charset="0"/>
              </a:rPr>
              <a:t>	SIR,J write these few lines to say that my Daughter is away from me at present, and J am not sure when she will return, but J will let you know as Soon as she do. J do not feel at liberty to tell you Where she is </a:t>
            </a:r>
            <a:r>
              <a:rPr lang="en-US" sz="1800" i="1" dirty="0" err="1" smtClean="0">
                <a:latin typeface="Arial" pitchFamily="34" charset="0"/>
                <a:cs typeface="Arial" pitchFamily="34" charset="0"/>
              </a:rPr>
              <a:t>temperly</a:t>
            </a:r>
            <a:r>
              <a:rPr lang="en-US" sz="1800" i="1" dirty="0" smtClean="0">
                <a:latin typeface="Arial" pitchFamily="34" charset="0"/>
                <a:cs typeface="Arial" pitchFamily="34" charset="0"/>
              </a:rPr>
              <a:t> biding. J should say that me and my Family have left </a:t>
            </a:r>
            <a:r>
              <a:rPr lang="en-US" sz="1800" i="1" dirty="0" err="1" smtClean="0">
                <a:latin typeface="Arial" pitchFamily="34" charset="0"/>
                <a:cs typeface="Arial" pitchFamily="34" charset="0"/>
              </a:rPr>
              <a:t>Marlott</a:t>
            </a:r>
            <a:r>
              <a:rPr lang="en-US" sz="1800" i="1" dirty="0" smtClean="0">
                <a:latin typeface="Arial" pitchFamily="34" charset="0"/>
                <a:cs typeface="Arial" pitchFamily="34" charset="0"/>
              </a:rPr>
              <a:t> for some Time.—</a:t>
            </a:r>
          </a:p>
          <a:p>
            <a:pPr algn="just">
              <a:buNone/>
            </a:pPr>
            <a:r>
              <a:rPr lang="en-US" sz="1800" i="1" dirty="0" smtClean="0">
                <a:latin typeface="Arial" pitchFamily="34" charset="0"/>
                <a:cs typeface="Arial" pitchFamily="34" charset="0"/>
              </a:rPr>
              <a:t>	</a:t>
            </a:r>
            <a:r>
              <a:rPr lang="en-US" sz="1800" i="1" dirty="0" err="1" smtClean="0">
                <a:latin typeface="Arial" pitchFamily="34" charset="0"/>
                <a:cs typeface="Arial" pitchFamily="34" charset="0"/>
              </a:rPr>
              <a:t>Yours,J</a:t>
            </a:r>
            <a:r>
              <a:rPr lang="en-US" sz="1800" i="1" dirty="0" smtClean="0">
                <a:latin typeface="Arial" pitchFamily="34" charset="0"/>
                <a:cs typeface="Arial" pitchFamily="34" charset="0"/>
              </a:rPr>
              <a:t>. DURBEYFIELD</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pPr algn="just"/>
            <a:r>
              <a:rPr lang="en-US" sz="2800" b="1" dirty="0" smtClean="0">
                <a:solidFill>
                  <a:srgbClr val="0070C0"/>
                </a:solidFill>
              </a:rPr>
              <a:t>Chapter Continues</a:t>
            </a:r>
            <a:endParaRPr lang="en-US" sz="2800" b="1" dirty="0">
              <a:solidFill>
                <a:srgbClr val="0070C0"/>
              </a:solidFill>
            </a:endParaRPr>
          </a:p>
        </p:txBody>
      </p:sp>
      <p:sp>
        <p:nvSpPr>
          <p:cNvPr id="3" name="Content Placeholder 2"/>
          <p:cNvSpPr>
            <a:spLocks noGrp="1"/>
          </p:cNvSpPr>
          <p:nvPr>
            <p:ph idx="1"/>
          </p:nvPr>
        </p:nvSpPr>
        <p:spPr>
          <a:xfrm>
            <a:off x="0" y="762000"/>
            <a:ext cx="6858000" cy="5364163"/>
          </a:xfrm>
        </p:spPr>
        <p:txBody>
          <a:bodyPr>
            <a:normAutofit/>
          </a:bodyPr>
          <a:lstStyle/>
          <a:p>
            <a:pPr algn="just"/>
            <a:r>
              <a:rPr lang="en-US" sz="1800" dirty="0" smtClean="0">
                <a:latin typeface="Arial" pitchFamily="34" charset="0"/>
                <a:cs typeface="Arial" pitchFamily="34" charset="0"/>
              </a:rPr>
              <a:t>Angel decides to wait for another letter, but then rereads an earlier letter by Tess in which she claims that she would die for him and pleaded him to come back. </a:t>
            </a:r>
          </a:p>
          <a:p>
            <a:pPr algn="just"/>
            <a:r>
              <a:rPr lang="en-US" sz="1800" dirty="0" smtClean="0">
                <a:latin typeface="Arial" pitchFamily="34" charset="0"/>
                <a:cs typeface="Arial" pitchFamily="34" charset="0"/>
              </a:rPr>
              <a:t>He decides to find Tess and decides that he must not delay his reunion with Tess.</a:t>
            </a:r>
          </a:p>
          <a:p>
            <a:pPr algn="just"/>
            <a:r>
              <a:rPr lang="en-US" sz="1800" dirty="0" smtClean="0">
                <a:latin typeface="Arial" pitchFamily="34" charset="0"/>
                <a:cs typeface="Arial" pitchFamily="34" charset="0"/>
              </a:rPr>
              <a:t>He also comes to know that Tess did not use his money and even did not ask his parents for financial help. This even strengthens his plan to immediately go and find Tess because he realizes that she must have been suffering poverty.</a:t>
            </a:r>
          </a:p>
          <a:p>
            <a:pPr algn="just"/>
            <a:r>
              <a:rPr lang="en-US" sz="1800" dirty="0" smtClean="0">
                <a:latin typeface="Arial" pitchFamily="34" charset="0"/>
                <a:cs typeface="Arial" pitchFamily="34" charset="0"/>
              </a:rPr>
              <a:t>In fact he is overcome with pity and guilt. </a:t>
            </a:r>
          </a:p>
          <a:p>
            <a:pPr algn="just"/>
            <a:r>
              <a:rPr lang="en-US" sz="1800" dirty="0" smtClean="0">
                <a:latin typeface="Arial" pitchFamily="34" charset="0"/>
                <a:cs typeface="Arial" pitchFamily="34" charset="0"/>
              </a:rPr>
              <a:t>Angel’s parents finally guess the secret cause of their son’s estrangement from Tess, and find that the knowledge disposes them to feel more kindly towards their daughter-in-law. Just before Angel leaves, he receives the letter from Marian and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7, Chapter 53: Discussion Points</a:t>
            </a:r>
            <a:endParaRPr lang="en-US" sz="2800" b="1" dirty="0"/>
          </a:p>
        </p:txBody>
      </p:sp>
      <p:sp>
        <p:nvSpPr>
          <p:cNvPr id="3" name="Content Placeholder 2"/>
          <p:cNvSpPr>
            <a:spLocks noGrp="1"/>
          </p:cNvSpPr>
          <p:nvPr>
            <p:ph idx="1"/>
          </p:nvPr>
        </p:nvSpPr>
        <p:spPr>
          <a:xfrm>
            <a:off x="0" y="1600200"/>
            <a:ext cx="7315200" cy="4525963"/>
          </a:xfrm>
        </p:spPr>
        <p:txBody>
          <a:bodyPr>
            <a:normAutofit/>
          </a:bodyPr>
          <a:lstStyle/>
          <a:p>
            <a:pPr algn="just"/>
            <a:r>
              <a:rPr lang="en-US" sz="1800" dirty="0" smtClean="0">
                <a:latin typeface="Arial" pitchFamily="34" charset="0"/>
                <a:cs typeface="Arial" pitchFamily="34" charset="0"/>
              </a:rPr>
              <a:t>Several letters that Tess wrote to Angel during his separation from Tess play a critical role in making Angel start searching for her once he returns from Brazil.</a:t>
            </a:r>
          </a:p>
          <a:p>
            <a:pPr algn="just"/>
            <a:r>
              <a:rPr lang="en-US" sz="1800" dirty="0" smtClean="0">
                <a:latin typeface="Arial" pitchFamily="34" charset="0"/>
                <a:cs typeface="Arial" pitchFamily="34" charset="0"/>
              </a:rPr>
              <a:t>Angel’s Confusion</a:t>
            </a:r>
          </a:p>
          <a:p>
            <a:pPr algn="just"/>
            <a:r>
              <a:rPr lang="en-US" sz="1800" dirty="0" smtClean="0">
                <a:latin typeface="Arial" pitchFamily="34" charset="0"/>
                <a:cs typeface="Arial" pitchFamily="34" charset="0"/>
              </a:rPr>
              <a:t>He is not sure whether she will accept him now or not.</a:t>
            </a:r>
          </a:p>
          <a:p>
            <a:pPr algn="just"/>
            <a:r>
              <a:rPr lang="en-US" sz="1800" dirty="0" smtClean="0">
                <a:latin typeface="Arial" pitchFamily="34" charset="0"/>
                <a:cs typeface="Arial" pitchFamily="34" charset="0"/>
              </a:rPr>
              <a:t> In terms of plot it is important to notice that though Angel wants a reunion with her, </a:t>
            </a:r>
            <a:r>
              <a:rPr lang="en-US" sz="1800" dirty="0" smtClean="0">
                <a:latin typeface="Arial" pitchFamily="34" charset="0"/>
                <a:cs typeface="Arial" pitchFamily="34" charset="0"/>
              </a:rPr>
              <a:t>Tess’s </a:t>
            </a:r>
            <a:r>
              <a:rPr lang="en-US" sz="1800" dirty="0" smtClean="0">
                <a:latin typeface="Arial" pitchFamily="34" charset="0"/>
                <a:cs typeface="Arial" pitchFamily="34" charset="0"/>
              </a:rPr>
              <a:t>last </a:t>
            </a:r>
            <a:r>
              <a:rPr lang="en-US" sz="1800" smtClean="0">
                <a:latin typeface="Arial" pitchFamily="34" charset="0"/>
                <a:cs typeface="Arial" pitchFamily="34" charset="0"/>
              </a:rPr>
              <a:t>letter </a:t>
            </a:r>
            <a:r>
              <a:rPr lang="en-US" sz="1800" smtClean="0">
                <a:latin typeface="Arial" pitchFamily="34" charset="0"/>
                <a:cs typeface="Arial" pitchFamily="34" charset="0"/>
              </a:rPr>
              <a:t>indicates </a:t>
            </a:r>
            <a:r>
              <a:rPr lang="en-US" sz="1800" smtClean="0">
                <a:latin typeface="Arial" pitchFamily="34" charset="0"/>
                <a:cs typeface="Arial" pitchFamily="34" charset="0"/>
              </a:rPr>
              <a:t>that </a:t>
            </a:r>
            <a:r>
              <a:rPr lang="en-US" sz="1800" dirty="0" smtClean="0">
                <a:latin typeface="Arial" pitchFamily="34" charset="0"/>
                <a:cs typeface="Arial" pitchFamily="34" charset="0"/>
              </a:rPr>
              <a:t>may be now she would not be interested in this reunion.</a:t>
            </a:r>
            <a:r>
              <a:rPr lang="en-US" sz="1800" dirty="0">
                <a:latin typeface="Arial" pitchFamily="34" charset="0"/>
                <a:cs typeface="Arial" pitchFamily="34" charset="0"/>
              </a:rPr>
              <a:t> </a:t>
            </a:r>
            <a:r>
              <a:rPr lang="en-US" sz="1800" dirty="0" smtClean="0">
                <a:latin typeface="Arial" pitchFamily="34" charset="0"/>
                <a:cs typeface="Arial" pitchFamily="34" charset="0"/>
              </a:rPr>
              <a:t>This conflict adds to the suspense of the story.</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7, Chapter 54</a:t>
            </a:r>
            <a:endParaRPr lang="en-US" sz="2800" b="1" dirty="0"/>
          </a:p>
        </p:txBody>
      </p:sp>
      <p:sp>
        <p:nvSpPr>
          <p:cNvPr id="3" name="Content Placeholder 2"/>
          <p:cNvSpPr>
            <a:spLocks noGrp="1"/>
          </p:cNvSpPr>
          <p:nvPr>
            <p:ph idx="1"/>
          </p:nvPr>
        </p:nvSpPr>
        <p:spPr>
          <a:xfrm>
            <a:off x="152400" y="762000"/>
            <a:ext cx="6934200" cy="5867400"/>
          </a:xfrm>
        </p:spPr>
        <p:txBody>
          <a:bodyPr>
            <a:normAutofit/>
          </a:bodyPr>
          <a:lstStyle/>
          <a:p>
            <a:pPr algn="just"/>
            <a:r>
              <a:rPr lang="en-US" sz="1800" dirty="0" smtClean="0">
                <a:latin typeface="Arial" pitchFamily="34" charset="0"/>
                <a:cs typeface="Arial" pitchFamily="34" charset="0"/>
              </a:rPr>
              <a:t>Angel sets out to find his wife, traveling through the farm at </a:t>
            </a:r>
            <a:r>
              <a:rPr lang="en-US" sz="1800" dirty="0" err="1" smtClean="0">
                <a:latin typeface="Arial" pitchFamily="34" charset="0"/>
                <a:cs typeface="Arial" pitchFamily="34" charset="0"/>
              </a:rPr>
              <a:t>Flintcomb</a:t>
            </a:r>
            <a:r>
              <a:rPr lang="en-US" sz="1800" dirty="0" smtClean="0">
                <a:latin typeface="Arial" pitchFamily="34" charset="0"/>
                <a:cs typeface="Arial" pitchFamily="34" charset="0"/>
              </a:rPr>
              <a:t>-Ash and through </a:t>
            </a:r>
            <a:r>
              <a:rPr lang="en-US" sz="1800" dirty="0" err="1" smtClean="0">
                <a:latin typeface="Arial" pitchFamily="34" charset="0"/>
                <a:cs typeface="Arial" pitchFamily="34" charset="0"/>
              </a:rPr>
              <a:t>Marlott</a:t>
            </a:r>
            <a:r>
              <a:rPr lang="en-US" sz="1800" dirty="0" smtClean="0">
                <a:latin typeface="Arial" pitchFamily="34" charset="0"/>
                <a:cs typeface="Arial" pitchFamily="34" charset="0"/>
              </a:rPr>
              <a:t>, where he learns of the death of Tess’s father.</a:t>
            </a:r>
          </a:p>
          <a:p>
            <a:pPr algn="just"/>
            <a:r>
              <a:rPr lang="en-US" sz="1800" dirty="0" smtClean="0">
                <a:latin typeface="Arial" pitchFamily="34" charset="0"/>
                <a:cs typeface="Arial" pitchFamily="34" charset="0"/>
              </a:rPr>
              <a:t>As he stays there for a while reading from his elaborate gravestone, he comes to know from the nearby farmers that it is unpaid for. He goes to the house of mason to settle the bill. </a:t>
            </a:r>
          </a:p>
          <a:p>
            <a:pPr algn="just"/>
            <a:r>
              <a:rPr lang="en-US" sz="1800" dirty="0" smtClean="0">
                <a:latin typeface="Arial" pitchFamily="34" charset="0"/>
                <a:cs typeface="Arial" pitchFamily="34" charset="0"/>
              </a:rPr>
              <a:t>As he is trying to find out Tess, he discovers there that nobody knew a Mrs. Clare, but they did know about Tess.</a:t>
            </a:r>
          </a:p>
          <a:p>
            <a:pPr algn="just"/>
            <a:r>
              <a:rPr lang="en-US" sz="1800" dirty="0" smtClean="0">
                <a:latin typeface="Arial" pitchFamily="34" charset="0"/>
                <a:cs typeface="Arial" pitchFamily="34" charset="0"/>
              </a:rPr>
              <a:t>Finally he reaches at the place of Tess’s mother.</a:t>
            </a:r>
          </a:p>
          <a:p>
            <a:pPr algn="just"/>
            <a:r>
              <a:rPr lang="en-US" sz="1800" dirty="0" smtClean="0">
                <a:latin typeface="Arial" pitchFamily="34" charset="0"/>
                <a:cs typeface="Arial" pitchFamily="34" charset="0"/>
              </a:rPr>
              <a:t>When he meets Joan, he finds his mother-in-law uncomfortable and hesitant to tell him where Tess has gone. </a:t>
            </a:r>
          </a:p>
          <a:p>
            <a:pPr algn="just"/>
            <a:r>
              <a:rPr lang="en-US" sz="1800" dirty="0" smtClean="0">
                <a:latin typeface="Arial" pitchFamily="34" charset="0"/>
                <a:cs typeface="Arial" pitchFamily="34" charset="0"/>
              </a:rPr>
              <a:t>When Angel asks whether Tess would want him to look for her, Joan does not give a very certain reply.</a:t>
            </a:r>
          </a:p>
          <a:p>
            <a:pPr algn="just"/>
            <a:r>
              <a:rPr lang="en-US" sz="1800" dirty="0" smtClean="0">
                <a:latin typeface="Arial" pitchFamily="34" charset="0"/>
                <a:cs typeface="Arial" pitchFamily="34" charset="0"/>
              </a:rPr>
              <a:t>However, Angel replies that he is sure that she would because he knows Tess better than her, to which she agrees. </a:t>
            </a:r>
          </a:p>
          <a:p>
            <a:pPr algn="just"/>
            <a:r>
              <a:rPr lang="en-US" sz="1800" dirty="0" smtClean="0">
                <a:latin typeface="Arial" pitchFamily="34" charset="0"/>
                <a:cs typeface="Arial" pitchFamily="34" charset="0"/>
              </a:rPr>
              <a:t>At last she takes pity on him and tells that Tess is in </a:t>
            </a:r>
            <a:r>
              <a:rPr lang="en-US" sz="1800" dirty="0" err="1" smtClean="0">
                <a:latin typeface="Arial" pitchFamily="34" charset="0"/>
                <a:cs typeface="Arial" pitchFamily="34" charset="0"/>
              </a:rPr>
              <a:t>Sandbourne</a:t>
            </a:r>
            <a:r>
              <a:rPr lang="en-US" sz="1800" dirty="0" smtClean="0">
                <a:latin typeface="Arial" pitchFamily="34" charset="0"/>
                <a:cs typeface="Arial" pitchFamily="34" charset="0"/>
              </a:rPr>
              <a: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457200"/>
          </a:xfrm>
        </p:spPr>
        <p:txBody>
          <a:bodyPr>
            <a:normAutofit fontScale="90000"/>
          </a:bodyPr>
          <a:lstStyle/>
          <a:p>
            <a:r>
              <a:rPr lang="en-US" sz="2800" b="1" dirty="0" smtClean="0">
                <a:solidFill>
                  <a:srgbClr val="0070C0"/>
                </a:solidFill>
              </a:rPr>
              <a:t>Text: Meeting of Angel with the Mother of Tess</a:t>
            </a:r>
            <a:endParaRPr lang="en-US" sz="2800" b="1" dirty="0">
              <a:solidFill>
                <a:srgbClr val="0070C0"/>
              </a:solidFill>
            </a:endParaRPr>
          </a:p>
        </p:txBody>
      </p:sp>
      <p:sp>
        <p:nvSpPr>
          <p:cNvPr id="3" name="Content Placeholder 2"/>
          <p:cNvSpPr>
            <a:spLocks noGrp="1"/>
          </p:cNvSpPr>
          <p:nvPr>
            <p:ph idx="1"/>
          </p:nvPr>
        </p:nvSpPr>
        <p:spPr>
          <a:xfrm>
            <a:off x="152400" y="533400"/>
            <a:ext cx="7086600" cy="6324600"/>
          </a:xfrm>
        </p:spPr>
        <p:txBody>
          <a:bodyPr>
            <a:noAutofit/>
          </a:bodyPr>
          <a:lstStyle/>
          <a:p>
            <a:pPr algn="just">
              <a:buNone/>
            </a:pPr>
            <a:r>
              <a:rPr lang="en-US" sz="1600" dirty="0" smtClean="0">
                <a:latin typeface="Arial" pitchFamily="34" charset="0"/>
                <a:cs typeface="Arial" pitchFamily="34" charset="0"/>
              </a:rPr>
              <a:t>	It was plain that for some reason or other she had not wished him to visit her, and he felt his call to be somewhat of an intrusion. She came to the door herself, and the light from the evening sky fell upon her face.</a:t>
            </a:r>
          </a:p>
          <a:p>
            <a:pPr algn="just">
              <a:buNone/>
            </a:pPr>
            <a:r>
              <a:rPr lang="en-US" sz="1600" dirty="0" smtClean="0">
                <a:latin typeface="Arial" pitchFamily="34" charset="0"/>
                <a:cs typeface="Arial" pitchFamily="34" charset="0"/>
              </a:rPr>
              <a:t>	This was the first time that Clare had ever met her, but he was too preoccupied to observe more than that she was still a handsome woman, in the garb of a respectable widow. He was obliged to explain that he was Tess’s husband, and his object in coming there, and he did it awkwardly enough. ‘I want to see her at once,’ he added. ‘You said you would write to me again, but you have not done so.’</a:t>
            </a:r>
          </a:p>
          <a:p>
            <a:pPr algn="just">
              <a:buNone/>
            </a:pPr>
            <a:r>
              <a:rPr lang="en-US" sz="1600" dirty="0" smtClean="0">
                <a:latin typeface="Arial" pitchFamily="34" charset="0"/>
                <a:cs typeface="Arial" pitchFamily="34" charset="0"/>
              </a:rPr>
              <a:t>	‘Because </a:t>
            </a:r>
            <a:r>
              <a:rPr lang="en-US" sz="1600" dirty="0" err="1" smtClean="0">
                <a:latin typeface="Arial" pitchFamily="34" charset="0"/>
                <a:cs typeface="Arial" pitchFamily="34" charset="0"/>
              </a:rPr>
              <a:t>she’ve</a:t>
            </a:r>
            <a:r>
              <a:rPr lang="en-US" sz="1600" dirty="0" smtClean="0">
                <a:latin typeface="Arial" pitchFamily="34" charset="0"/>
                <a:cs typeface="Arial" pitchFamily="34" charset="0"/>
              </a:rPr>
              <a:t> not come home,’ said Joan.</a:t>
            </a:r>
          </a:p>
          <a:p>
            <a:pPr algn="just">
              <a:buNone/>
            </a:pPr>
            <a:r>
              <a:rPr lang="en-US" sz="1600" dirty="0" smtClean="0">
                <a:latin typeface="Arial" pitchFamily="34" charset="0"/>
                <a:cs typeface="Arial" pitchFamily="34" charset="0"/>
              </a:rPr>
              <a:t>	‘Do you know if she is well?’</a:t>
            </a:r>
          </a:p>
          <a:p>
            <a:pPr algn="just">
              <a:buNone/>
            </a:pPr>
            <a:r>
              <a:rPr lang="en-US" sz="1600" dirty="0" smtClean="0">
                <a:latin typeface="Arial" pitchFamily="34" charset="0"/>
                <a:cs typeface="Arial" pitchFamily="34" charset="0"/>
              </a:rPr>
              <a:t>	‘I don’t. But you ought to, sir,’ said she.</a:t>
            </a:r>
          </a:p>
          <a:p>
            <a:pPr algn="just">
              <a:buNone/>
            </a:pPr>
            <a:r>
              <a:rPr lang="en-US" sz="1600" dirty="0" smtClean="0">
                <a:latin typeface="Arial" pitchFamily="34" charset="0"/>
                <a:cs typeface="Arial" pitchFamily="34" charset="0"/>
              </a:rPr>
              <a:t>	‘I admit it. Where is she staying?’</a:t>
            </a:r>
          </a:p>
          <a:p>
            <a:pPr algn="just">
              <a:buNone/>
            </a:pPr>
            <a:r>
              <a:rPr lang="en-US" sz="1600" dirty="0" smtClean="0">
                <a:latin typeface="Arial" pitchFamily="34" charset="0"/>
                <a:cs typeface="Arial" pitchFamily="34" charset="0"/>
              </a:rPr>
              <a:t>	From the beginning of the interview Joan had disclosed her embarrassment by keeping her hand to the side of her cheek.</a:t>
            </a:r>
          </a:p>
          <a:p>
            <a:pPr algn="just">
              <a:buNone/>
            </a:pPr>
            <a:r>
              <a:rPr lang="en-US" sz="1600" dirty="0" smtClean="0">
                <a:latin typeface="Arial" pitchFamily="34" charset="0"/>
                <a:cs typeface="Arial" pitchFamily="34" charset="0"/>
              </a:rPr>
              <a:t>	‘I—don’t know exactly where she is staying,’ she answered. ‘She was—but—‘</a:t>
            </a:r>
          </a:p>
          <a:p>
            <a:pPr algn="just">
              <a:buNone/>
            </a:pPr>
            <a:r>
              <a:rPr lang="en-US" sz="1600" dirty="0" smtClean="0">
                <a:latin typeface="Arial" pitchFamily="34" charset="0"/>
                <a:cs typeface="Arial" pitchFamily="34" charset="0"/>
              </a:rPr>
              <a:t>	‘Where was she?’</a:t>
            </a:r>
          </a:p>
          <a:p>
            <a:pPr algn="just">
              <a:buNone/>
            </a:pPr>
            <a:r>
              <a:rPr lang="en-US" sz="1600" dirty="0" smtClean="0">
                <a:latin typeface="Arial" pitchFamily="34" charset="0"/>
                <a:cs typeface="Arial" pitchFamily="34" charset="0"/>
              </a:rPr>
              <a:t>	‘Well, she is not there now.’</a:t>
            </a:r>
          </a:p>
          <a:p>
            <a:pPr algn="just">
              <a:buNone/>
            </a:pPr>
            <a:r>
              <a:rPr lang="en-US" sz="1600" dirty="0" smtClean="0">
                <a:latin typeface="Arial" pitchFamily="34" charset="0"/>
                <a:cs typeface="Arial" pitchFamily="34" charset="0"/>
              </a:rPr>
              <a:t>	In her evasiveness she paused again, and the younger children had by this time crept to the door, where, pulling at his mother’s skirts, the youngest murmured— 	‘Is this the gentleman who is going to marry Tess?’………………………………….</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685800"/>
            <a:ext cx="6705600" cy="5440363"/>
          </a:xfrm>
        </p:spPr>
        <p:txBody>
          <a:bodyPr>
            <a:normAutofit fontScale="47500" lnSpcReduction="20000"/>
          </a:bodyPr>
          <a:lstStyle/>
          <a:p>
            <a:pPr algn="just">
              <a:buNone/>
            </a:pPr>
            <a:r>
              <a:rPr lang="en-US" dirty="0" smtClean="0">
                <a:latin typeface="Arial" pitchFamily="34" charset="0"/>
                <a:cs typeface="Arial" pitchFamily="34" charset="0"/>
              </a:rPr>
              <a:t>	………….. ‘He has married her,’ Joan whispered. ‘Go inside.’</a:t>
            </a:r>
          </a:p>
          <a:p>
            <a:pPr algn="just">
              <a:buNone/>
            </a:pPr>
            <a:r>
              <a:rPr lang="en-US" dirty="0" smtClean="0">
                <a:latin typeface="Arial" pitchFamily="34" charset="0"/>
                <a:cs typeface="Arial" pitchFamily="34" charset="0"/>
              </a:rPr>
              <a:t>	Clare saw her efforts for reticence, and asked—</a:t>
            </a:r>
          </a:p>
          <a:p>
            <a:pPr algn="just">
              <a:buNone/>
            </a:pPr>
            <a:r>
              <a:rPr lang="en-US" dirty="0" smtClean="0">
                <a:latin typeface="Arial" pitchFamily="34" charset="0"/>
                <a:cs typeface="Arial" pitchFamily="34" charset="0"/>
              </a:rPr>
              <a:t>	‘Do you think Tess would wish me to try and find her? If not, of course—‘</a:t>
            </a:r>
          </a:p>
          <a:p>
            <a:pPr algn="just">
              <a:buNone/>
            </a:pPr>
            <a:r>
              <a:rPr lang="en-US" dirty="0" smtClean="0">
                <a:latin typeface="Arial" pitchFamily="34" charset="0"/>
                <a:cs typeface="Arial" pitchFamily="34" charset="0"/>
              </a:rPr>
              <a:t>	‘I don’t think she would.’</a:t>
            </a:r>
          </a:p>
          <a:p>
            <a:pPr algn="just">
              <a:buNone/>
            </a:pPr>
            <a:r>
              <a:rPr lang="en-US" dirty="0" smtClean="0">
                <a:latin typeface="Arial" pitchFamily="34" charset="0"/>
                <a:cs typeface="Arial" pitchFamily="34" charset="0"/>
              </a:rPr>
              <a:t>	‘Are you sure?’</a:t>
            </a:r>
          </a:p>
          <a:p>
            <a:pPr algn="just">
              <a:buNone/>
            </a:pPr>
            <a:r>
              <a:rPr lang="en-US" dirty="0" smtClean="0">
                <a:latin typeface="Arial" pitchFamily="34" charset="0"/>
                <a:cs typeface="Arial" pitchFamily="34" charset="0"/>
              </a:rPr>
              <a:t>	‘I am sure she wouldn’t.’</a:t>
            </a:r>
          </a:p>
          <a:p>
            <a:pPr algn="just">
              <a:buNone/>
            </a:pPr>
            <a:r>
              <a:rPr lang="en-US" dirty="0" smtClean="0">
                <a:latin typeface="Arial" pitchFamily="34" charset="0"/>
                <a:cs typeface="Arial" pitchFamily="34" charset="0"/>
              </a:rPr>
              <a:t>	He was turning away; and then he thought of Tess’s tender letter.</a:t>
            </a:r>
          </a:p>
          <a:p>
            <a:pPr algn="just">
              <a:buNone/>
            </a:pPr>
            <a:r>
              <a:rPr lang="en-US" dirty="0" smtClean="0">
                <a:latin typeface="Arial" pitchFamily="34" charset="0"/>
                <a:cs typeface="Arial" pitchFamily="34" charset="0"/>
              </a:rPr>
              <a:t>	‘I am sure she would!’ he retorted passionately. ‘I know her better than you do.’</a:t>
            </a:r>
          </a:p>
          <a:p>
            <a:pPr algn="just">
              <a:buNone/>
            </a:pPr>
            <a:r>
              <a:rPr lang="en-US" dirty="0" smtClean="0">
                <a:latin typeface="Arial" pitchFamily="34" charset="0"/>
                <a:cs typeface="Arial" pitchFamily="34" charset="0"/>
              </a:rPr>
              <a:t>	‘That’s very likely, sir; for I have never really known her.’</a:t>
            </a:r>
          </a:p>
          <a:p>
            <a:pPr algn="just">
              <a:buNone/>
            </a:pPr>
            <a:r>
              <a:rPr lang="en-US" dirty="0" smtClean="0">
                <a:latin typeface="Arial" pitchFamily="34" charset="0"/>
                <a:cs typeface="Arial" pitchFamily="34" charset="0"/>
              </a:rPr>
              <a:t>	‘Please tell me her address, </a:t>
            </a:r>
            <a:r>
              <a:rPr lang="en-US" dirty="0" err="1" smtClean="0">
                <a:latin typeface="Arial" pitchFamily="34" charset="0"/>
                <a:cs typeface="Arial" pitchFamily="34" charset="0"/>
              </a:rPr>
              <a:t>Mrs</a:t>
            </a:r>
            <a:r>
              <a:rPr lang="en-US" dirty="0" smtClean="0">
                <a:latin typeface="Arial" pitchFamily="34" charset="0"/>
                <a:cs typeface="Arial" pitchFamily="34" charset="0"/>
              </a:rPr>
              <a:t> </a:t>
            </a:r>
            <a:r>
              <a:rPr lang="en-US" dirty="0" err="1" smtClean="0">
                <a:latin typeface="Arial" pitchFamily="34" charset="0"/>
                <a:cs typeface="Arial" pitchFamily="34" charset="0"/>
              </a:rPr>
              <a:t>Durbeyfield</a:t>
            </a:r>
            <a:r>
              <a:rPr lang="en-US" dirty="0" smtClean="0">
                <a:latin typeface="Arial" pitchFamily="34" charset="0"/>
                <a:cs typeface="Arial" pitchFamily="34" charset="0"/>
              </a:rPr>
              <a:t>, in kindness to a lonely wretched man!’ Tess’s mother again restlessly swept her cheek with her vertical hand, and seeing that he suffered, she at last said, is a low voice—</a:t>
            </a:r>
          </a:p>
          <a:p>
            <a:pPr algn="just">
              <a:buNone/>
            </a:pPr>
            <a:r>
              <a:rPr lang="en-US" dirty="0" smtClean="0">
                <a:latin typeface="Arial" pitchFamily="34" charset="0"/>
                <a:cs typeface="Arial" pitchFamily="34" charset="0"/>
              </a:rPr>
              <a:t>	‘She is at </a:t>
            </a:r>
            <a:r>
              <a:rPr lang="en-US" dirty="0" err="1" smtClean="0">
                <a:latin typeface="Arial" pitchFamily="34" charset="0"/>
                <a:cs typeface="Arial" pitchFamily="34" charset="0"/>
              </a:rPr>
              <a:t>Sandbourne</a:t>
            </a:r>
            <a:r>
              <a:rPr lang="en-US" dirty="0" smtClean="0">
                <a:latin typeface="Arial" pitchFamily="34" charset="0"/>
                <a:cs typeface="Arial" pitchFamily="34" charset="0"/>
              </a:rPr>
              <a:t>.’</a:t>
            </a:r>
          </a:p>
          <a:p>
            <a:pPr algn="just">
              <a:buNone/>
            </a:pPr>
            <a:r>
              <a:rPr lang="en-US" dirty="0" smtClean="0">
                <a:latin typeface="Arial" pitchFamily="34" charset="0"/>
                <a:cs typeface="Arial" pitchFamily="34" charset="0"/>
              </a:rPr>
              <a:t>	‘Ah—where there? </a:t>
            </a:r>
            <a:r>
              <a:rPr lang="en-US" dirty="0" err="1" smtClean="0">
                <a:latin typeface="Arial" pitchFamily="34" charset="0"/>
                <a:cs typeface="Arial" pitchFamily="34" charset="0"/>
              </a:rPr>
              <a:t>Sandbourne</a:t>
            </a:r>
            <a:r>
              <a:rPr lang="en-US" dirty="0" smtClean="0">
                <a:latin typeface="Arial" pitchFamily="34" charset="0"/>
                <a:cs typeface="Arial" pitchFamily="34" charset="0"/>
              </a:rPr>
              <a:t> has become a large place, they say.’</a:t>
            </a:r>
          </a:p>
          <a:p>
            <a:pPr algn="just">
              <a:buNone/>
            </a:pPr>
            <a:r>
              <a:rPr lang="en-US" dirty="0" smtClean="0">
                <a:latin typeface="Arial" pitchFamily="34" charset="0"/>
                <a:cs typeface="Arial" pitchFamily="34" charset="0"/>
              </a:rPr>
              <a:t>	‘I don’t know more particularly than I have said—</a:t>
            </a:r>
            <a:r>
              <a:rPr lang="en-US" dirty="0" err="1" smtClean="0">
                <a:latin typeface="Arial" pitchFamily="34" charset="0"/>
                <a:cs typeface="Arial" pitchFamily="34" charset="0"/>
              </a:rPr>
              <a:t>Sandbourne</a:t>
            </a:r>
            <a:r>
              <a:rPr lang="en-US" dirty="0" smtClean="0">
                <a:latin typeface="Arial" pitchFamily="34" charset="0"/>
                <a:cs typeface="Arial" pitchFamily="34" charset="0"/>
              </a:rPr>
              <a:t>. For myself, I was never there.’</a:t>
            </a:r>
          </a:p>
          <a:p>
            <a:pPr algn="just">
              <a:buNone/>
            </a:pPr>
            <a:r>
              <a:rPr lang="en-US" dirty="0" smtClean="0">
                <a:latin typeface="Arial" pitchFamily="34" charset="0"/>
                <a:cs typeface="Arial" pitchFamily="34" charset="0"/>
              </a:rPr>
              <a:t>	It was apparent that Joan spoke the truth in this, and he pressed her no further.</a:t>
            </a:r>
          </a:p>
          <a:p>
            <a:pPr algn="just">
              <a:buNone/>
            </a:pPr>
            <a:r>
              <a:rPr lang="en-US" dirty="0" smtClean="0">
                <a:latin typeface="Arial" pitchFamily="34" charset="0"/>
                <a:cs typeface="Arial" pitchFamily="34" charset="0"/>
              </a:rPr>
              <a:t>	‘Are you in want of anything?’ he said gently.</a:t>
            </a:r>
          </a:p>
          <a:p>
            <a:pPr lvl="1" algn="just">
              <a:buNone/>
            </a:pPr>
            <a:r>
              <a:rPr lang="en-US" dirty="0" smtClean="0">
                <a:latin typeface="Arial" pitchFamily="34" charset="0"/>
                <a:cs typeface="Arial" pitchFamily="34" charset="0"/>
              </a:rPr>
              <a:t>‘No, sir,’ she replied. ‘We are fairly well provided for.’</a:t>
            </a:r>
          </a:p>
          <a:p>
            <a:pPr algn="just">
              <a:buNone/>
            </a:pPr>
            <a:r>
              <a:rPr lang="en-US" dirty="0" smtClean="0">
                <a:latin typeface="Arial" pitchFamily="34" charset="0"/>
                <a:cs typeface="Arial" pitchFamily="34" charset="0"/>
              </a:rPr>
              <a:t>	Without entering the house Clare turned away.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Phase 7, Chapter  55</a:t>
            </a:r>
            <a:endParaRPr lang="en-US" sz="2800" b="1" dirty="0"/>
          </a:p>
        </p:txBody>
      </p:sp>
      <p:sp>
        <p:nvSpPr>
          <p:cNvPr id="3" name="Content Placeholder 2"/>
          <p:cNvSpPr>
            <a:spLocks noGrp="1"/>
          </p:cNvSpPr>
          <p:nvPr>
            <p:ph idx="1"/>
          </p:nvPr>
        </p:nvSpPr>
        <p:spPr>
          <a:xfrm>
            <a:off x="152400" y="838200"/>
            <a:ext cx="6553200" cy="6019800"/>
          </a:xfrm>
        </p:spPr>
        <p:txBody>
          <a:bodyPr>
            <a:noAutofit/>
          </a:bodyPr>
          <a:lstStyle/>
          <a:p>
            <a:pPr algn="just"/>
            <a:r>
              <a:rPr lang="en-US" sz="1600" dirty="0" smtClean="0">
                <a:latin typeface="Arial" pitchFamily="34" charset="0"/>
                <a:cs typeface="Arial" pitchFamily="34" charset="0"/>
              </a:rPr>
              <a:t>Angel reaches </a:t>
            </a:r>
            <a:r>
              <a:rPr lang="en-US" sz="1600" dirty="0" err="1" smtClean="0">
                <a:latin typeface="Arial" pitchFamily="34" charset="0"/>
                <a:cs typeface="Arial" pitchFamily="34" charset="0"/>
              </a:rPr>
              <a:t>Sandbourne</a:t>
            </a:r>
            <a:r>
              <a:rPr lang="en-US" sz="1600" dirty="0" smtClean="0">
                <a:latin typeface="Arial" pitchFamily="34" charset="0"/>
                <a:cs typeface="Arial" pitchFamily="34" charset="0"/>
              </a:rPr>
              <a:t>, a fashionable village that had recently experienced tremendous growth. </a:t>
            </a:r>
          </a:p>
          <a:p>
            <a:pPr algn="just"/>
            <a:r>
              <a:rPr lang="en-US" sz="1600" dirty="0" smtClean="0">
                <a:latin typeface="Arial" pitchFamily="34" charset="0"/>
                <a:cs typeface="Arial" pitchFamily="34" charset="0"/>
              </a:rPr>
              <a:t>Considering the social status of Tess, he wonders where Tess could be amidst the wealth and fashion around him. </a:t>
            </a:r>
          </a:p>
          <a:p>
            <a:pPr algn="just"/>
            <a:r>
              <a:rPr lang="en-US" sz="1600" dirty="0" smtClean="0">
                <a:latin typeface="Arial" pitchFamily="34" charset="0"/>
                <a:cs typeface="Arial" pitchFamily="34" charset="0"/>
              </a:rPr>
              <a:t>He asks the postman for the address of a Mrs. Clare, and then a Miss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but he does not know either. </a:t>
            </a:r>
          </a:p>
          <a:p>
            <a:pPr algn="just"/>
            <a:r>
              <a:rPr lang="en-US" sz="1600" dirty="0" smtClean="0">
                <a:latin typeface="Arial" pitchFamily="34" charset="0"/>
                <a:cs typeface="Arial" pitchFamily="34" charset="0"/>
              </a:rPr>
              <a:t>However, he comes to know that a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is staying at an expensive lodging called The Herons.</a:t>
            </a:r>
          </a:p>
          <a:p>
            <a:pPr algn="just"/>
            <a:r>
              <a:rPr lang="en-US" sz="1600" dirty="0" smtClean="0">
                <a:latin typeface="Arial" pitchFamily="34" charset="0"/>
                <a:cs typeface="Arial" pitchFamily="34" charset="0"/>
              </a:rPr>
              <a:t>As Angel reaches there he is impressed by its grandeur. </a:t>
            </a:r>
          </a:p>
          <a:p>
            <a:pPr algn="just"/>
            <a:r>
              <a:rPr lang="en-US" sz="1600" dirty="0" smtClean="0">
                <a:latin typeface="Arial" pitchFamily="34" charset="0"/>
                <a:cs typeface="Arial" pitchFamily="34" charset="0"/>
              </a:rPr>
              <a:t>He also wonders how Tess could possibly afford it. He believes that she must have sold his godmother’s diamonds to afford this place. </a:t>
            </a:r>
          </a:p>
          <a:p>
            <a:pPr algn="just"/>
            <a:r>
              <a:rPr lang="en-US" sz="1600" dirty="0" smtClean="0">
                <a:latin typeface="Arial" pitchFamily="34" charset="0"/>
                <a:cs typeface="Arial" pitchFamily="34" charset="0"/>
              </a:rPr>
              <a:t>As the landlady comes he asks her to inform Tess about the arrival of a relative “ Angel”.</a:t>
            </a:r>
          </a:p>
          <a:p>
            <a:pPr algn="just"/>
            <a:r>
              <a:rPr lang="en-US" sz="1600" dirty="0" smtClean="0">
                <a:latin typeface="Arial" pitchFamily="34" charset="0"/>
                <a:cs typeface="Arial" pitchFamily="34" charset="0"/>
              </a:rPr>
              <a:t>When Tess appears, she is dressed in expensive clothing. </a:t>
            </a:r>
          </a:p>
          <a:p>
            <a:pPr algn="just"/>
            <a:r>
              <a:rPr lang="en-US" sz="1600" dirty="0" smtClean="0">
                <a:latin typeface="Arial" pitchFamily="34" charset="0"/>
                <a:cs typeface="Arial" pitchFamily="34" charset="0"/>
              </a:rPr>
              <a:t>Angel pleads for her forgiveness and tells her that he has learned to accept her as she is.</a:t>
            </a:r>
          </a:p>
          <a:p>
            <a:pPr algn="just"/>
            <a:r>
              <a:rPr lang="en-US" sz="1600" dirty="0" smtClean="0">
                <a:latin typeface="Arial" pitchFamily="34" charset="0"/>
                <a:cs typeface="Arial" pitchFamily="34" charset="0"/>
              </a:rPr>
              <a:t>He tells her that he desperately wants their reunion.  </a:t>
            </a:r>
          </a:p>
          <a:p>
            <a:pPr algn="just"/>
            <a:r>
              <a:rPr lang="en-US" sz="1600" dirty="0" smtClean="0">
                <a:latin typeface="Arial" pitchFamily="34" charset="0"/>
                <a:cs typeface="Arial" pitchFamily="34" charset="0"/>
              </a:rPr>
              <a:t>Brokenhearted, Tess replies that it is too late—thinking Angel would never come back for her, she gave in to Alec </a:t>
            </a:r>
            <a:r>
              <a:rPr lang="en-US" sz="1600" dirty="0" err="1" smtClean="0">
                <a:latin typeface="Arial" pitchFamily="34" charset="0"/>
                <a:cs typeface="Arial" pitchFamily="34" charset="0"/>
              </a:rPr>
              <a:t>d’Urberville’s</a:t>
            </a:r>
            <a:r>
              <a:rPr lang="en-US" sz="1600" dirty="0" smtClean="0">
                <a:latin typeface="Arial" pitchFamily="34" charset="0"/>
                <a:cs typeface="Arial" pitchFamily="34" charset="0"/>
              </a:rPr>
              <a:t> desires and is now under his protection. </a:t>
            </a:r>
          </a:p>
          <a:p>
            <a:pPr algn="just">
              <a:buNone/>
            </a:pPr>
            <a:r>
              <a:rPr lang="en-US" sz="1600" dirty="0" smtClean="0">
                <a:latin typeface="Arial" pitchFamily="34" charset="0"/>
                <a:cs typeface="Arial" pitchFamily="34" charset="0"/>
              </a:rPr>
              <a:t>		(Let us read some relevant text.)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solidFill>
                  <a:srgbClr val="0070C0"/>
                </a:solidFill>
                <a:latin typeface="Arial" pitchFamily="34" charset="0"/>
                <a:cs typeface="Arial" pitchFamily="34" charset="0"/>
              </a:rPr>
              <a:t>Chapter 55: Text- Angel and Tess Meet</a:t>
            </a:r>
            <a:endParaRPr lang="en-US" sz="2800" b="1"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152400" y="457200"/>
            <a:ext cx="7086600" cy="6400800"/>
          </a:xfrm>
        </p:spPr>
        <p:txBody>
          <a:bodyPr>
            <a:noAutofit/>
          </a:bodyPr>
          <a:lstStyle/>
          <a:p>
            <a:pPr algn="just">
              <a:buNone/>
            </a:pPr>
            <a:r>
              <a:rPr lang="en-US" sz="1400" dirty="0" smtClean="0">
                <a:latin typeface="Arial" pitchFamily="34" charset="0"/>
                <a:cs typeface="Arial" pitchFamily="34" charset="0"/>
              </a:rPr>
              <a:t>	The hour being early, the landlady herself opened the door. Clare inquired for Teresa </a:t>
            </a:r>
            <a:r>
              <a:rPr lang="en-US" sz="1400" dirty="0" err="1" smtClean="0">
                <a:latin typeface="Arial" pitchFamily="34" charset="0"/>
                <a:cs typeface="Arial" pitchFamily="34" charset="0"/>
              </a:rPr>
              <a:t>d’Urberville</a:t>
            </a:r>
            <a:r>
              <a:rPr lang="en-US" sz="1400" dirty="0" smtClean="0">
                <a:latin typeface="Arial" pitchFamily="34" charset="0"/>
                <a:cs typeface="Arial" pitchFamily="34" charset="0"/>
              </a:rPr>
              <a:t> or </a:t>
            </a:r>
            <a:r>
              <a:rPr lang="en-US" sz="1400" dirty="0" err="1" smtClean="0">
                <a:latin typeface="Arial" pitchFamily="34" charset="0"/>
                <a:cs typeface="Arial" pitchFamily="34" charset="0"/>
              </a:rPr>
              <a:t>Durbeyfield</a:t>
            </a:r>
            <a:r>
              <a:rPr lang="en-US" sz="1400" dirty="0" smtClean="0">
                <a:latin typeface="Arial" pitchFamily="34" charset="0"/>
                <a:cs typeface="Arial" pitchFamily="34" charset="0"/>
              </a:rPr>
              <a:t>.</a:t>
            </a:r>
          </a:p>
          <a:p>
            <a:pPr algn="just">
              <a:buNone/>
            </a:pP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Mrs</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d’Urberville</a:t>
            </a:r>
            <a:r>
              <a:rPr lang="en-US" sz="1400" dirty="0" smtClean="0">
                <a:latin typeface="Arial" pitchFamily="34" charset="0"/>
                <a:cs typeface="Arial" pitchFamily="34" charset="0"/>
              </a:rPr>
              <a:t>?’</a:t>
            </a:r>
          </a:p>
          <a:p>
            <a:pPr algn="just">
              <a:buNone/>
            </a:pPr>
            <a:r>
              <a:rPr lang="en-US" sz="1400" dirty="0" smtClean="0">
                <a:latin typeface="Arial" pitchFamily="34" charset="0"/>
                <a:cs typeface="Arial" pitchFamily="34" charset="0"/>
              </a:rPr>
              <a:t>	‘Yes.’</a:t>
            </a:r>
          </a:p>
          <a:p>
            <a:pPr algn="just">
              <a:buNone/>
            </a:pPr>
            <a:r>
              <a:rPr lang="en-US" sz="1400" dirty="0" smtClean="0">
                <a:latin typeface="Arial" pitchFamily="34" charset="0"/>
                <a:cs typeface="Arial" pitchFamily="34" charset="0"/>
              </a:rPr>
              <a:t>	Tess, then, passed as a married woman, and he felt glad, even though she had not adopted his name. ‘Will you kindly tell her that a relative is anxious to see her?’</a:t>
            </a:r>
          </a:p>
          <a:p>
            <a:pPr algn="just">
              <a:buNone/>
            </a:pPr>
            <a:r>
              <a:rPr lang="en-US" sz="1400" dirty="0" smtClean="0">
                <a:latin typeface="Arial" pitchFamily="34" charset="0"/>
                <a:cs typeface="Arial" pitchFamily="34" charset="0"/>
              </a:rPr>
              <a:t>	‘It is rather early. What name shall I give, sir?’</a:t>
            </a:r>
          </a:p>
          <a:p>
            <a:pPr algn="just">
              <a:buNone/>
            </a:pPr>
            <a:r>
              <a:rPr lang="en-US" sz="1400" dirty="0" smtClean="0">
                <a:latin typeface="Arial" pitchFamily="34" charset="0"/>
                <a:cs typeface="Arial" pitchFamily="34" charset="0"/>
              </a:rPr>
              <a:t>	‘Angel.’</a:t>
            </a:r>
          </a:p>
          <a:p>
            <a:pPr algn="just">
              <a:buNone/>
            </a:pP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Mr</a:t>
            </a:r>
            <a:r>
              <a:rPr lang="en-US" sz="1400" dirty="0" smtClean="0">
                <a:latin typeface="Arial" pitchFamily="34" charset="0"/>
                <a:cs typeface="Arial" pitchFamily="34" charset="0"/>
              </a:rPr>
              <a:t> Angel?’</a:t>
            </a:r>
          </a:p>
          <a:p>
            <a:pPr algn="just">
              <a:buNone/>
            </a:pPr>
            <a:r>
              <a:rPr lang="en-US" sz="1400" dirty="0" smtClean="0">
                <a:latin typeface="Arial" pitchFamily="34" charset="0"/>
                <a:cs typeface="Arial" pitchFamily="34" charset="0"/>
              </a:rPr>
              <a:t>	‘No; Angel. It is my Christian name. She’ll understand.’</a:t>
            </a:r>
          </a:p>
          <a:p>
            <a:pPr algn="just">
              <a:buNone/>
            </a:pPr>
            <a:r>
              <a:rPr lang="en-US" sz="1400" dirty="0" smtClean="0">
                <a:latin typeface="Arial" pitchFamily="34" charset="0"/>
                <a:cs typeface="Arial" pitchFamily="34" charset="0"/>
              </a:rPr>
              <a:t>	‘I’ll see if she is awake.’</a:t>
            </a:r>
          </a:p>
          <a:p>
            <a:pPr algn="just">
              <a:buNone/>
            </a:pPr>
            <a:r>
              <a:rPr lang="en-US" sz="1400" dirty="0" smtClean="0">
                <a:latin typeface="Arial" pitchFamily="34" charset="0"/>
                <a:cs typeface="Arial" pitchFamily="34" charset="0"/>
              </a:rPr>
              <a:t>	He was shown into the front room—the dining-room—and looked out through the spring curtains at the little lawn, and the rhododendrons and other shrubs upon it. Obviously her position was by no means so bad as he had feared, and it crossed his mind that she must somehow have claimed and sold the jewels to attain it. He did not blame her for one moment. Soon his sharpened ear detected footsteps upon the stairs, at which his heart thumped so painfully that he could hardly stand firm. ‘Dear me! what will she think of me, so altered as I am!’ he said to himself; and the door opened.</a:t>
            </a:r>
          </a:p>
          <a:p>
            <a:pPr algn="just">
              <a:buNone/>
            </a:pPr>
            <a:r>
              <a:rPr lang="en-US" sz="1400" dirty="0" smtClean="0">
                <a:latin typeface="Arial" pitchFamily="34" charset="0"/>
                <a:cs typeface="Arial" pitchFamily="34" charset="0"/>
              </a:rPr>
              <a:t>	Tess appeared on the threshold—not at all as he had expected to see her—bewilderingly otherwise, indeed. Her great natural beauty was, if not heightened, rendered more obvious by her attire. She was loosely wrapped in a cashmere dressing-gown of gray-white, embroidered in half-mourning tints, and she wore slippers of the same hue. Her neck rose out of a frill of down, and her well-remembered cable of dark-brown hair was partially coiled up in a mass at the back of her head and partly hanging on her shoulder—the evident result of haste………….</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381000"/>
            <a:ext cx="6477000" cy="6477000"/>
          </a:xfrm>
        </p:spPr>
        <p:txBody>
          <a:bodyPr>
            <a:noAutofit/>
          </a:bodyPr>
          <a:lstStyle/>
          <a:p>
            <a:pPr algn="just">
              <a:buNone/>
            </a:pPr>
            <a:r>
              <a:rPr lang="en-US" sz="1500" dirty="0" smtClean="0">
                <a:latin typeface="Arial" pitchFamily="34" charset="0"/>
                <a:cs typeface="Arial" pitchFamily="34" charset="0"/>
              </a:rPr>
              <a:t>	……………..He had held out his arms, but they had fallen again to his side; for she had not come forward, remaining still in the opening of the doorway. Mere yellow skeleton that he was now, he felt the contrast between them, and thought his appearance distasteful to her.</a:t>
            </a:r>
          </a:p>
          <a:p>
            <a:pPr algn="just">
              <a:buNone/>
            </a:pPr>
            <a:r>
              <a:rPr lang="en-US" sz="1500" dirty="0" smtClean="0">
                <a:latin typeface="Arial" pitchFamily="34" charset="0"/>
                <a:cs typeface="Arial" pitchFamily="34" charset="0"/>
              </a:rPr>
              <a:t>	‘Tess!’ he said huskily, ‘can you forgive me for going away? Can’t you—come to me? How do you get to be—like this?’</a:t>
            </a:r>
          </a:p>
          <a:p>
            <a:pPr algn="just">
              <a:buNone/>
            </a:pPr>
            <a:r>
              <a:rPr lang="en-US" sz="1500" dirty="0" smtClean="0">
                <a:latin typeface="Arial" pitchFamily="34" charset="0"/>
                <a:cs typeface="Arial" pitchFamily="34" charset="0"/>
              </a:rPr>
              <a:t>	‘It is too late,’ said she, her voice sounding hard through the room, her eyes shining unnaturally.</a:t>
            </a:r>
          </a:p>
          <a:p>
            <a:pPr algn="just">
              <a:buNone/>
            </a:pPr>
            <a:r>
              <a:rPr lang="en-US" sz="1500" dirty="0" smtClean="0">
                <a:latin typeface="Arial" pitchFamily="34" charset="0"/>
                <a:cs typeface="Arial" pitchFamily="34" charset="0"/>
              </a:rPr>
              <a:t>	‘I did not think rightly of you—I did not see you as you were!’ he continued to plead. ‘I have learnt to since, dearest </a:t>
            </a:r>
            <a:r>
              <a:rPr lang="en-US" sz="1500" dirty="0" err="1" smtClean="0">
                <a:latin typeface="Arial" pitchFamily="34" charset="0"/>
                <a:cs typeface="Arial" pitchFamily="34" charset="0"/>
              </a:rPr>
              <a:t>Tessy</a:t>
            </a:r>
            <a:r>
              <a:rPr lang="en-US" sz="1500" dirty="0" smtClean="0">
                <a:latin typeface="Arial" pitchFamily="34" charset="0"/>
                <a:cs typeface="Arial" pitchFamily="34" charset="0"/>
              </a:rPr>
              <a:t> mine!’</a:t>
            </a:r>
          </a:p>
          <a:p>
            <a:pPr algn="just">
              <a:buNone/>
            </a:pPr>
            <a:r>
              <a:rPr lang="en-US" sz="1500" dirty="0" smtClean="0">
                <a:latin typeface="Arial" pitchFamily="34" charset="0"/>
                <a:cs typeface="Arial" pitchFamily="34" charset="0"/>
              </a:rPr>
              <a:t>	‘Too late, too late!’ she said, waving her hand in the impatience of a person whose tortures cause every instant to seem an hour. ‘Don’t come close to me, Angel! No—you must not. Keep away.’</a:t>
            </a:r>
          </a:p>
          <a:p>
            <a:pPr algn="just">
              <a:buNone/>
            </a:pPr>
            <a:r>
              <a:rPr lang="en-US" sz="1500" dirty="0" smtClean="0">
                <a:latin typeface="Arial" pitchFamily="34" charset="0"/>
                <a:cs typeface="Arial" pitchFamily="34" charset="0"/>
              </a:rPr>
              <a:t>	‘But don’t you love me, my dear wife, because I have been so pulled down by illness? You are not so fickle—I am come on purpose for you—my mother and father will welcome you now!’</a:t>
            </a:r>
          </a:p>
          <a:p>
            <a:pPr algn="just">
              <a:buNone/>
            </a:pPr>
            <a:r>
              <a:rPr lang="en-US" sz="1500" dirty="0" smtClean="0">
                <a:latin typeface="Arial" pitchFamily="34" charset="0"/>
                <a:cs typeface="Arial" pitchFamily="34" charset="0"/>
              </a:rPr>
              <a:t>	‘Yes—O, yes, yes! But I say, I say it is too late.’</a:t>
            </a:r>
          </a:p>
          <a:p>
            <a:pPr algn="just">
              <a:buNone/>
            </a:pPr>
            <a:r>
              <a:rPr lang="en-US" sz="1500" dirty="0" smtClean="0">
                <a:latin typeface="Arial" pitchFamily="34" charset="0"/>
                <a:cs typeface="Arial" pitchFamily="34" charset="0"/>
              </a:rPr>
              <a:t>	She seemed to feel like a fugitive in a dream, who tries to move away, but cannot. ‘Don’t you know all—don’t you know it? Yet how do you come here if you do not know?’</a:t>
            </a:r>
          </a:p>
          <a:p>
            <a:pPr algn="just">
              <a:buNone/>
            </a:pPr>
            <a:r>
              <a:rPr lang="en-US" sz="1500" dirty="0" smtClean="0">
                <a:latin typeface="Arial" pitchFamily="34" charset="0"/>
                <a:cs typeface="Arial" pitchFamily="34" charset="0"/>
              </a:rPr>
              <a:t>	‘I inquired here and there, and I found the way.’</a:t>
            </a:r>
          </a:p>
          <a:p>
            <a:pPr algn="just">
              <a:buNone/>
            </a:pPr>
            <a:r>
              <a:rPr lang="en-US" sz="1500" dirty="0" smtClean="0">
                <a:latin typeface="Arial" pitchFamily="34" charset="0"/>
                <a:cs typeface="Arial" pitchFamily="34" charset="0"/>
              </a:rPr>
              <a:t>	‘I waited and waited for you,’ she went on, her tones suddenly resuming their old fluty pathos. ‘But you did not come! And I wrote to you, and you did not come! He kept on saying you would never come any more, and that I was a foolish woman. He was very kind to me, and to mother, and to all of us after father’s death. …………………………….</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609600"/>
            <a:ext cx="6705600" cy="6049963"/>
          </a:xfrm>
        </p:spPr>
        <p:txBody>
          <a:bodyPr>
            <a:noAutofit/>
          </a:bodyPr>
          <a:lstStyle/>
          <a:p>
            <a:pPr algn="just">
              <a:buNone/>
            </a:pPr>
            <a:r>
              <a:rPr lang="en-US" sz="1600" dirty="0" smtClean="0">
                <a:latin typeface="Arial" pitchFamily="34" charset="0"/>
                <a:cs typeface="Arial" pitchFamily="34" charset="0"/>
              </a:rPr>
              <a:t>	………..‘I don’t understand.’</a:t>
            </a:r>
          </a:p>
          <a:p>
            <a:pPr algn="just">
              <a:buNone/>
            </a:pPr>
            <a:r>
              <a:rPr lang="en-US" sz="1600" dirty="0" smtClean="0">
                <a:latin typeface="Arial" pitchFamily="34" charset="0"/>
                <a:cs typeface="Arial" pitchFamily="34" charset="0"/>
              </a:rPr>
              <a:t>	‘He has won me back to him.’</a:t>
            </a:r>
          </a:p>
          <a:p>
            <a:pPr algn="just">
              <a:buNone/>
            </a:pPr>
            <a:r>
              <a:rPr lang="en-US" sz="1600" dirty="0" smtClean="0">
                <a:latin typeface="Arial" pitchFamily="34" charset="0"/>
                <a:cs typeface="Arial" pitchFamily="34" charset="0"/>
              </a:rPr>
              <a:t>	Clare looked at her keenly, then, gathering her meaning, flagged like one plague-stricken, and his glance sank; it fell on her hands, which, once rosy, were now white and more delicate.</a:t>
            </a:r>
          </a:p>
          <a:p>
            <a:pPr algn="just">
              <a:buNone/>
            </a:pPr>
            <a:r>
              <a:rPr lang="en-US" sz="1600" dirty="0" smtClean="0">
                <a:latin typeface="Arial" pitchFamily="34" charset="0"/>
                <a:cs typeface="Arial" pitchFamily="34" charset="0"/>
              </a:rPr>
              <a:t>	She continued—</a:t>
            </a:r>
          </a:p>
          <a:p>
            <a:pPr algn="just">
              <a:buNone/>
            </a:pPr>
            <a:r>
              <a:rPr lang="en-US" sz="1600" dirty="0" smtClean="0">
                <a:latin typeface="Arial" pitchFamily="34" charset="0"/>
                <a:cs typeface="Arial" pitchFamily="34" charset="0"/>
              </a:rPr>
              <a:t>	‘He is upstairs. I hate him now, because he told me a lie—that you would not come again; and you HAVE come! These clothes are what he’s put upon me: I didn’t care what he did </a:t>
            </a:r>
            <a:r>
              <a:rPr lang="en-US" sz="1600" dirty="0" err="1" smtClean="0">
                <a:latin typeface="Arial" pitchFamily="34" charset="0"/>
                <a:cs typeface="Arial" pitchFamily="34" charset="0"/>
              </a:rPr>
              <a:t>wi</a:t>
            </a:r>
            <a:r>
              <a:rPr lang="en-US" sz="1600" dirty="0" smtClean="0">
                <a:latin typeface="Arial" pitchFamily="34" charset="0"/>
                <a:cs typeface="Arial" pitchFamily="34" charset="0"/>
              </a:rPr>
              <a:t>’ me! But—will you go away, Angel, please, and never come any more?’</a:t>
            </a:r>
          </a:p>
          <a:p>
            <a:pPr algn="just">
              <a:buNone/>
            </a:pPr>
            <a:r>
              <a:rPr lang="en-US" sz="1600" dirty="0" smtClean="0">
                <a:latin typeface="Arial" pitchFamily="34" charset="0"/>
                <a:cs typeface="Arial" pitchFamily="34" charset="0"/>
              </a:rPr>
              <a:t>	They stood fixed, their baffled hearts looking out of their eyes with a joylessness pitiful to see. Both seemed to implore something to shelter them from reality.</a:t>
            </a:r>
          </a:p>
          <a:p>
            <a:pPr algn="just">
              <a:buNone/>
            </a:pPr>
            <a:r>
              <a:rPr lang="en-US" sz="1600" dirty="0" smtClean="0">
                <a:latin typeface="Arial" pitchFamily="34" charset="0"/>
                <a:cs typeface="Arial" pitchFamily="34" charset="0"/>
              </a:rPr>
              <a:t>	‘Ah—it is my fault!’ said Clare.</a:t>
            </a:r>
          </a:p>
          <a:p>
            <a:pPr algn="just">
              <a:buNone/>
            </a:pPr>
            <a:r>
              <a:rPr lang="en-US" sz="1600" dirty="0" smtClean="0">
                <a:latin typeface="Arial" pitchFamily="34" charset="0"/>
                <a:cs typeface="Arial" pitchFamily="34" charset="0"/>
              </a:rPr>
              <a:t>	But he could not get on. Speech was as inexpressive as silence. But he had a vague consciousness of one thing, though it was not clear to him till later; that his original Tess had spiritually ceased to recognize the body before him as hers—allowing it to drift, like a corpse upon the current, in a direction dissociated from its living will.</a:t>
            </a:r>
          </a:p>
          <a:p>
            <a:pPr algn="just">
              <a:buNone/>
            </a:pPr>
            <a:r>
              <a:rPr lang="en-US" sz="1600" dirty="0" smtClean="0">
                <a:latin typeface="Arial" pitchFamily="34" charset="0"/>
                <a:cs typeface="Arial" pitchFamily="34" charset="0"/>
              </a:rPr>
              <a:t>	A few instants passed, and he found that Tess was gone. His face grew colder and more shrunken as he stood concentrated on the moment, and a minute or two after, he found himself in the street, walking along he did not know whither.</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b="1" dirty="0" smtClean="0"/>
              <a:t>Phase 7, Chapter 55: Discussion Points</a:t>
            </a:r>
            <a:endParaRPr lang="en-US" sz="2800" b="1" dirty="0"/>
          </a:p>
        </p:txBody>
      </p:sp>
      <p:sp>
        <p:nvSpPr>
          <p:cNvPr id="3" name="Content Placeholder 2"/>
          <p:cNvSpPr>
            <a:spLocks noGrp="1"/>
          </p:cNvSpPr>
          <p:nvPr>
            <p:ph idx="1"/>
          </p:nvPr>
        </p:nvSpPr>
        <p:spPr>
          <a:xfrm>
            <a:off x="228600" y="1295400"/>
            <a:ext cx="6705600" cy="4830763"/>
          </a:xfrm>
        </p:spPr>
        <p:txBody>
          <a:bodyPr>
            <a:normAutofit/>
          </a:bodyPr>
          <a:lstStyle/>
          <a:p>
            <a:pPr algn="just">
              <a:buNone/>
            </a:pPr>
            <a:r>
              <a:rPr lang="en-US" sz="1800" b="1" dirty="0" smtClean="0">
                <a:latin typeface="Arial" pitchFamily="34" charset="0"/>
                <a:cs typeface="Arial" pitchFamily="34" charset="0"/>
              </a:rPr>
              <a:t>Contrast in the Settings:</a:t>
            </a:r>
          </a:p>
          <a:p>
            <a:pPr algn="just"/>
            <a:r>
              <a:rPr lang="en-US" sz="1800" dirty="0" smtClean="0">
                <a:latin typeface="Arial" pitchFamily="34" charset="0"/>
                <a:cs typeface="Arial" pitchFamily="34" charset="0"/>
              </a:rPr>
              <a:t>The village of </a:t>
            </a:r>
            <a:r>
              <a:rPr lang="en-US" sz="1800" dirty="0" err="1" smtClean="0">
                <a:latin typeface="Arial" pitchFamily="34" charset="0"/>
                <a:cs typeface="Arial" pitchFamily="34" charset="0"/>
              </a:rPr>
              <a:t>Sandbourne</a:t>
            </a:r>
            <a:r>
              <a:rPr lang="en-US" sz="1800" dirty="0" smtClean="0">
                <a:latin typeface="Arial" pitchFamily="34" charset="0"/>
                <a:cs typeface="Arial" pitchFamily="34" charset="0"/>
              </a:rPr>
              <a:t> proves a stark contrast to the other regions in which Tess has lived so far.</a:t>
            </a:r>
          </a:p>
          <a:p>
            <a:pPr algn="just"/>
            <a:r>
              <a:rPr lang="en-US" sz="1800" dirty="0" smtClean="0">
                <a:latin typeface="Arial" pitchFamily="34" charset="0"/>
                <a:cs typeface="Arial" pitchFamily="34" charset="0"/>
              </a:rPr>
              <a:t>It is a thriving and fashionable community, and its description foreshadows the later revelation of Tess’s association with Alec.</a:t>
            </a:r>
          </a:p>
          <a:p>
            <a:pPr algn="just"/>
            <a:r>
              <a:rPr lang="en-US" sz="1800" dirty="0" smtClean="0">
                <a:latin typeface="Arial" pitchFamily="34" charset="0"/>
                <a:cs typeface="Arial" pitchFamily="34" charset="0"/>
              </a:rPr>
              <a:t>The appearance of Tess herself also resembles this area. He is more fashionable and is stylishly dress.</a:t>
            </a:r>
          </a:p>
          <a:p>
            <a:pPr algn="just"/>
            <a:r>
              <a:rPr lang="en-US" sz="1800" dirty="0" smtClean="0">
                <a:latin typeface="Arial" pitchFamily="34" charset="0"/>
                <a:cs typeface="Arial" pitchFamily="34" charset="0"/>
              </a:rPr>
              <a:t> Angel's realization that Tess had not recognized the body before her as her husband parallels his earlier condemnation of Tess as a different woman in Tess's shape. In this situation, it is Tess who rejects Angel, for she cannot reconcile what she believes about her husband with the actual person in front of her.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7, Chapter 56</a:t>
            </a:r>
            <a:endParaRPr lang="en-US" sz="2800" b="1" dirty="0"/>
          </a:p>
        </p:txBody>
      </p:sp>
      <p:sp>
        <p:nvSpPr>
          <p:cNvPr id="3" name="Content Placeholder 2"/>
          <p:cNvSpPr>
            <a:spLocks noGrp="1"/>
          </p:cNvSpPr>
          <p:nvPr>
            <p:ph idx="1"/>
          </p:nvPr>
        </p:nvSpPr>
        <p:spPr>
          <a:xfrm>
            <a:off x="0" y="1066800"/>
            <a:ext cx="6400800" cy="5410200"/>
          </a:xfrm>
        </p:spPr>
        <p:txBody>
          <a:bodyPr>
            <a:normAutofit fontScale="55000" lnSpcReduction="20000"/>
          </a:bodyPr>
          <a:lstStyle/>
          <a:p>
            <a:pPr algn="just"/>
            <a:r>
              <a:rPr lang="en-US" dirty="0" smtClean="0">
                <a:latin typeface="Arial" pitchFamily="34" charset="0"/>
                <a:cs typeface="Arial" pitchFamily="34" charset="0"/>
              </a:rPr>
              <a:t>The landlady, Mrs. Brooks, is curious about the conversation between Tess and Angel. </a:t>
            </a:r>
          </a:p>
          <a:p>
            <a:pPr algn="just"/>
            <a:r>
              <a:rPr lang="en-US" dirty="0" smtClean="0">
                <a:latin typeface="Arial" pitchFamily="34" charset="0"/>
                <a:cs typeface="Arial" pitchFamily="34" charset="0"/>
              </a:rPr>
              <a:t>She has heard fragments of the conversation between the two. Then she hears  Tess return to her room. </a:t>
            </a:r>
          </a:p>
          <a:p>
            <a:pPr algn="just"/>
            <a:r>
              <a:rPr lang="en-US" dirty="0" smtClean="0">
                <a:latin typeface="Arial" pitchFamily="34" charset="0"/>
                <a:cs typeface="Arial" pitchFamily="34" charset="0"/>
              </a:rPr>
              <a:t>She follows Tess upstairs and spies on her through the keyhole. </a:t>
            </a:r>
          </a:p>
          <a:p>
            <a:pPr algn="just"/>
            <a:r>
              <a:rPr lang="en-US" dirty="0" smtClean="0">
                <a:latin typeface="Arial" pitchFamily="34" charset="0"/>
                <a:cs typeface="Arial" pitchFamily="34" charset="0"/>
              </a:rPr>
              <a:t>She sees Tess holding her head in her hands, accusing Alec of deceiving her into thinking that Angel would never come back for her. </a:t>
            </a:r>
          </a:p>
          <a:p>
            <a:pPr algn="just"/>
            <a:r>
              <a:rPr lang="en-US" dirty="0" smtClean="0">
                <a:latin typeface="Arial" pitchFamily="34" charset="0"/>
                <a:cs typeface="Arial" pitchFamily="34" charset="0"/>
              </a:rPr>
              <a:t>The landlady is not able to hear the full conversation. She can hear only a low sort of moaning as Tess sobs, and then hears fragments of a conversation between Alec and Tess in which she tells him that Angel has returned. </a:t>
            </a:r>
          </a:p>
          <a:p>
            <a:pPr algn="just"/>
            <a:r>
              <a:rPr lang="en-US" dirty="0" smtClean="0">
                <a:latin typeface="Arial" pitchFamily="34" charset="0"/>
                <a:cs typeface="Arial" pitchFamily="34" charset="0"/>
              </a:rPr>
              <a:t>Alec gets very angry on Tess. </a:t>
            </a:r>
          </a:p>
          <a:p>
            <a:pPr algn="just"/>
            <a:r>
              <a:rPr lang="en-US" dirty="0" smtClean="0">
                <a:latin typeface="Arial" pitchFamily="34" charset="0"/>
                <a:cs typeface="Arial" pitchFamily="34" charset="0"/>
              </a:rPr>
              <a:t>Mrs. Brooks is frightened by his anger and she runs away from the scene. </a:t>
            </a:r>
          </a:p>
          <a:p>
            <a:pPr algn="just"/>
            <a:r>
              <a:rPr lang="en-US" dirty="0" smtClean="0">
                <a:latin typeface="Arial" pitchFamily="34" charset="0"/>
                <a:cs typeface="Arial" pitchFamily="34" charset="0"/>
              </a:rPr>
              <a:t>Back in her own room, she sees Tess go through the front gate, where she disappears onto the street. </a:t>
            </a:r>
          </a:p>
          <a:p>
            <a:pPr algn="just">
              <a:buNone/>
            </a:pPr>
            <a:r>
              <a:rPr lang="en-US" dirty="0" smtClean="0">
                <a:latin typeface="Arial" pitchFamily="34" charset="0"/>
                <a:cs typeface="Arial" pitchFamily="34" charset="0"/>
              </a:rPr>
              <a:t>	(Here is some relevant text.)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Autofit/>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0" y="457200"/>
            <a:ext cx="7010400" cy="6400800"/>
          </a:xfrm>
        </p:spPr>
        <p:txBody>
          <a:bodyPr>
            <a:noAutofit/>
          </a:bodyPr>
          <a:lstStyle/>
          <a:p>
            <a:pPr algn="just">
              <a:buNone/>
            </a:pPr>
            <a:r>
              <a:rPr lang="en-US" sz="1500" dirty="0" smtClean="0">
                <a:latin typeface="Arial" pitchFamily="34" charset="0"/>
                <a:cs typeface="Arial" pitchFamily="34" charset="0"/>
              </a:rPr>
              <a:t>	</a:t>
            </a:r>
            <a:r>
              <a:rPr lang="en-US" sz="1500" dirty="0" err="1" smtClean="0">
                <a:latin typeface="Arial" pitchFamily="34" charset="0"/>
                <a:cs typeface="Arial" pitchFamily="34" charset="0"/>
              </a:rPr>
              <a:t>Mrs</a:t>
            </a:r>
            <a:r>
              <a:rPr lang="en-US" sz="1500" dirty="0" smtClean="0">
                <a:latin typeface="Arial" pitchFamily="34" charset="0"/>
                <a:cs typeface="Arial" pitchFamily="34" charset="0"/>
              </a:rPr>
              <a:t> Brooks knew that she would not emerge again for some time. She accordingly ascended the stairs softly, and stood at the door of the front room—a drawing-room, connected with the room immediately behind it (which was a bedroom) by folding-doors in the common manner. This first floor, containing </a:t>
            </a:r>
            <a:r>
              <a:rPr lang="en-US" sz="1500" dirty="0" err="1" smtClean="0">
                <a:latin typeface="Arial" pitchFamily="34" charset="0"/>
                <a:cs typeface="Arial" pitchFamily="34" charset="0"/>
              </a:rPr>
              <a:t>Mrs</a:t>
            </a:r>
            <a:r>
              <a:rPr lang="en-US" sz="1500" dirty="0" smtClean="0">
                <a:latin typeface="Arial" pitchFamily="34" charset="0"/>
                <a:cs typeface="Arial" pitchFamily="34" charset="0"/>
              </a:rPr>
              <a:t> </a:t>
            </a:r>
            <a:r>
              <a:rPr lang="en-US" sz="1500" dirty="0" err="1" smtClean="0">
                <a:latin typeface="Arial" pitchFamily="34" charset="0"/>
                <a:cs typeface="Arial" pitchFamily="34" charset="0"/>
              </a:rPr>
              <a:t>Brooks’s</a:t>
            </a:r>
            <a:r>
              <a:rPr lang="en-US" sz="1500" dirty="0" smtClean="0">
                <a:latin typeface="Arial" pitchFamily="34" charset="0"/>
                <a:cs typeface="Arial" pitchFamily="34" charset="0"/>
              </a:rPr>
              <a:t> best apartments, had been taken by the week by the d’Urbervilles. The back room was now in silence; but from the drawing-room there came sounds.</a:t>
            </a:r>
          </a:p>
          <a:p>
            <a:pPr algn="just">
              <a:buNone/>
            </a:pPr>
            <a:r>
              <a:rPr lang="en-US" sz="1500" dirty="0" smtClean="0">
                <a:latin typeface="Arial" pitchFamily="34" charset="0"/>
                <a:cs typeface="Arial" pitchFamily="34" charset="0"/>
              </a:rPr>
              <a:t>	All that she could at first distinguish of them was one syllable, continually repeated in a low note of moaning, as if it came from a soul bound to some </a:t>
            </a:r>
            <a:r>
              <a:rPr lang="en-US" sz="1500" dirty="0" err="1" smtClean="0">
                <a:latin typeface="Arial" pitchFamily="34" charset="0"/>
                <a:cs typeface="Arial" pitchFamily="34" charset="0"/>
              </a:rPr>
              <a:t>Ixionian</a:t>
            </a:r>
            <a:r>
              <a:rPr lang="en-US" sz="1500" dirty="0" smtClean="0">
                <a:latin typeface="Arial" pitchFamily="34" charset="0"/>
                <a:cs typeface="Arial" pitchFamily="34" charset="0"/>
              </a:rPr>
              <a:t> wheel—</a:t>
            </a:r>
          </a:p>
          <a:p>
            <a:pPr algn="just">
              <a:buNone/>
            </a:pPr>
            <a:r>
              <a:rPr lang="en-US" sz="1500" dirty="0" smtClean="0">
                <a:latin typeface="Arial" pitchFamily="34" charset="0"/>
                <a:cs typeface="Arial" pitchFamily="34" charset="0"/>
              </a:rPr>
              <a:t>	‘O—O—O!’</a:t>
            </a:r>
          </a:p>
          <a:p>
            <a:pPr algn="just">
              <a:buNone/>
            </a:pPr>
            <a:r>
              <a:rPr lang="en-US" sz="1500" dirty="0" smtClean="0">
                <a:latin typeface="Arial" pitchFamily="34" charset="0"/>
                <a:cs typeface="Arial" pitchFamily="34" charset="0"/>
              </a:rPr>
              <a:t>	Then a silence, then a heavy sigh, and again—</a:t>
            </a:r>
          </a:p>
          <a:p>
            <a:pPr algn="just">
              <a:buNone/>
            </a:pPr>
            <a:r>
              <a:rPr lang="en-US" sz="1500" dirty="0" smtClean="0">
                <a:latin typeface="Arial" pitchFamily="34" charset="0"/>
                <a:cs typeface="Arial" pitchFamily="34" charset="0"/>
              </a:rPr>
              <a:t>	‘O—O—O!’</a:t>
            </a:r>
          </a:p>
          <a:p>
            <a:pPr algn="just">
              <a:buNone/>
            </a:pPr>
            <a:r>
              <a:rPr lang="en-US" sz="1500" dirty="0" smtClean="0">
                <a:latin typeface="Arial" pitchFamily="34" charset="0"/>
                <a:cs typeface="Arial" pitchFamily="34" charset="0"/>
              </a:rPr>
              <a:t>	The landlady looked through the keyhole. Only a small space of the room inside was visible, but within that space came a corner of the breakfast table, which was already spread for the meal, and also a chair beside. Over the seat of the chair Tess’s face was bowed, her posture being a kneeling one in front of it; her hands were clasped over her head, the skirts of her dressing-gown and the embroidery of her night-gown flowed upon the floor behind her, and her </a:t>
            </a:r>
            <a:r>
              <a:rPr lang="en-US" sz="1500" dirty="0" err="1" smtClean="0">
                <a:latin typeface="Arial" pitchFamily="34" charset="0"/>
                <a:cs typeface="Arial" pitchFamily="34" charset="0"/>
              </a:rPr>
              <a:t>stockingless</a:t>
            </a:r>
            <a:r>
              <a:rPr lang="en-US" sz="1500" dirty="0" smtClean="0">
                <a:latin typeface="Arial" pitchFamily="34" charset="0"/>
                <a:cs typeface="Arial" pitchFamily="34" charset="0"/>
              </a:rPr>
              <a:t> feet, from which the slippers had fallen, protruded upon the carpet. It was from her lips that came the murmur of unspeakable despair.</a:t>
            </a:r>
          </a:p>
          <a:p>
            <a:pPr algn="just">
              <a:buNone/>
            </a:pPr>
            <a:r>
              <a:rPr lang="en-US" sz="1500" dirty="0" smtClean="0">
                <a:latin typeface="Arial" pitchFamily="34" charset="0"/>
                <a:cs typeface="Arial" pitchFamily="34" charset="0"/>
              </a:rPr>
              <a:t>	Then a man’s voice from the adjoining bedroom—</a:t>
            </a:r>
          </a:p>
          <a:p>
            <a:pPr algn="just">
              <a:buNone/>
            </a:pPr>
            <a:r>
              <a:rPr lang="en-US" sz="1500" dirty="0" smtClean="0">
                <a:latin typeface="Arial" pitchFamily="34" charset="0"/>
                <a:cs typeface="Arial" pitchFamily="34" charset="0"/>
              </a:rPr>
              <a:t>	‘What’s the matter?’</a:t>
            </a:r>
          </a:p>
          <a:p>
            <a:pPr algn="just">
              <a:buNone/>
            </a:pPr>
            <a:r>
              <a:rPr lang="en-US" sz="1500" dirty="0" smtClean="0">
                <a:latin typeface="Arial" pitchFamily="34" charset="0"/>
                <a:cs typeface="Arial" pitchFamily="34" charset="0"/>
              </a:rPr>
              <a:t>	She did not answer, but went on, in a tone which was a soliloquy rather than an exclamation, and a dirge rather ……………………………….</a:t>
            </a:r>
            <a:endParaRPr lang="en-US" sz="15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381000"/>
            <a:ext cx="7086600" cy="6477000"/>
          </a:xfrm>
        </p:spPr>
        <p:txBody>
          <a:bodyPr>
            <a:noAutofit/>
          </a:bodyPr>
          <a:lstStyle/>
          <a:p>
            <a:pPr algn="just">
              <a:buNone/>
            </a:pPr>
            <a:r>
              <a:rPr lang="en-US" sz="1600" dirty="0" smtClean="0">
                <a:latin typeface="Arial" pitchFamily="34" charset="0"/>
                <a:cs typeface="Arial" pitchFamily="34" charset="0"/>
              </a:rPr>
              <a:t>	………. than a soliloquy.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Brooks could only catch a portion:</a:t>
            </a:r>
          </a:p>
          <a:p>
            <a:pPr algn="just">
              <a:buNone/>
            </a:pPr>
            <a:r>
              <a:rPr lang="en-US" sz="1600" dirty="0" smtClean="0">
                <a:latin typeface="Arial" pitchFamily="34" charset="0"/>
                <a:cs typeface="Arial" pitchFamily="34" charset="0"/>
              </a:rPr>
              <a:t>	‘And then my dear, dear husband came home to me ... and I did not know it! ... And you had used your cruel persuasion upon me ... you did not stop using it—no—you did not stop! My little sisters and brothers and my mother’s needs—they were the things you moved me by ... and you said my husband would never come back—never; and you taunted me, and said what a simpleton I was to expect him! ... And at last I believed you and gave way! ... And then he came back! Now he is gone. Gone a second time, and I have lost him now for ever ... and he will not love me the littlest bit ever any more—only hate me! ... O yes, I have lost him now—again because of—you!’ In writhing, with her head on the chair, she turned her face towards the door, and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Brooks could see the pain upon it, and that her lips were bleeding from the clench of her teeth upon them, and that the long lashes of her closed eyes stuck in wet tags to her cheeks. She continued: ‘And he is dying—he looks as if he is dying! ... And my sin will kill him and not kill me! ... O, you have torn my life all to pieces ... made me be what I prayed you in pity not to make me be again! ... My own true husband will never, never—O God—I can’t bear this!—I cannot!’</a:t>
            </a:r>
          </a:p>
          <a:p>
            <a:pPr algn="just">
              <a:buNone/>
            </a:pPr>
            <a:r>
              <a:rPr lang="en-US" sz="1600" dirty="0" smtClean="0">
                <a:latin typeface="Arial" pitchFamily="34" charset="0"/>
                <a:cs typeface="Arial" pitchFamily="34" charset="0"/>
              </a:rPr>
              <a:t>	There were more and sharper words from the man; then a sudden rustle; she had sprung to her feet.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Brooks, thinking that the speaker was coming to rush out of the door, hastily retreated down the stairs.</a:t>
            </a:r>
          </a:p>
          <a:p>
            <a:pPr algn="just">
              <a:buNone/>
            </a:pPr>
            <a:r>
              <a:rPr lang="en-US" sz="1600" dirty="0" smtClean="0">
                <a:latin typeface="Arial" pitchFamily="34" charset="0"/>
                <a:cs typeface="Arial" pitchFamily="34" charset="0"/>
              </a:rPr>
              <a:t>	She need not have done so, however, for the door of the sitting-room was not opened. But </a:t>
            </a:r>
            <a:r>
              <a:rPr lang="en-US" sz="1600" dirty="0" err="1" smtClean="0">
                <a:latin typeface="Arial" pitchFamily="34" charset="0"/>
                <a:cs typeface="Arial" pitchFamily="34" charset="0"/>
              </a:rPr>
              <a:t>Mrs</a:t>
            </a:r>
            <a:r>
              <a:rPr lang="en-US" sz="1600" dirty="0" smtClean="0">
                <a:latin typeface="Arial" pitchFamily="34" charset="0"/>
                <a:cs typeface="Arial" pitchFamily="34" charset="0"/>
              </a:rPr>
              <a:t> Brooks felt it unsafe to watch on the landing again, and entered her own </a:t>
            </a:r>
            <a:r>
              <a:rPr lang="en-US" sz="1600" dirty="0" err="1" smtClean="0">
                <a:latin typeface="Arial" pitchFamily="34" charset="0"/>
                <a:cs typeface="Arial" pitchFamily="34" charset="0"/>
              </a:rPr>
              <a:t>parlour</a:t>
            </a:r>
            <a:r>
              <a:rPr lang="en-US" sz="1600" dirty="0" smtClean="0">
                <a:latin typeface="Arial" pitchFamily="34" charset="0"/>
                <a:cs typeface="Arial" pitchFamily="34" charset="0"/>
              </a:rPr>
              <a:t> below.</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t>Phase 7, Chapter  57</a:t>
            </a:r>
            <a:endParaRPr lang="en-US" sz="2800" b="1" dirty="0"/>
          </a:p>
        </p:txBody>
      </p:sp>
      <p:sp>
        <p:nvSpPr>
          <p:cNvPr id="3" name="Content Placeholder 2"/>
          <p:cNvSpPr>
            <a:spLocks noGrp="1"/>
          </p:cNvSpPr>
          <p:nvPr>
            <p:ph idx="1"/>
          </p:nvPr>
        </p:nvSpPr>
        <p:spPr>
          <a:xfrm>
            <a:off x="0" y="1066800"/>
            <a:ext cx="6934200" cy="5562600"/>
          </a:xfrm>
        </p:spPr>
        <p:txBody>
          <a:bodyPr>
            <a:normAutofit fontScale="55000" lnSpcReduction="20000"/>
          </a:bodyPr>
          <a:lstStyle/>
          <a:p>
            <a:pPr algn="just"/>
            <a:r>
              <a:rPr lang="en-US" dirty="0" smtClean="0">
                <a:latin typeface="Arial" pitchFamily="34" charset="0"/>
                <a:cs typeface="Arial" pitchFamily="34" charset="0"/>
              </a:rPr>
              <a:t>Dejected and disgraced, Angel decides to leave on the first train. </a:t>
            </a:r>
          </a:p>
          <a:p>
            <a:pPr algn="just"/>
            <a:r>
              <a:rPr lang="en-US" dirty="0" smtClean="0">
                <a:latin typeface="Arial" pitchFamily="34" charset="0"/>
                <a:cs typeface="Arial" pitchFamily="34" charset="0"/>
              </a:rPr>
              <a:t>At his hotel, he finds a telegraph from his mother informing him that Cuthbert is going to marry Mercy Chant. </a:t>
            </a:r>
          </a:p>
          <a:p>
            <a:pPr algn="just"/>
            <a:r>
              <a:rPr lang="en-US" dirty="0" smtClean="0">
                <a:latin typeface="Arial" pitchFamily="34" charset="0"/>
                <a:cs typeface="Arial" pitchFamily="34" charset="0"/>
              </a:rPr>
              <a:t>Rather than waiting for the train, Angel decides to walk to the next station and meet it there. </a:t>
            </a:r>
          </a:p>
          <a:p>
            <a:pPr algn="just"/>
            <a:r>
              <a:rPr lang="en-US" dirty="0" smtClean="0">
                <a:latin typeface="Arial" pitchFamily="34" charset="0"/>
                <a:cs typeface="Arial" pitchFamily="34" charset="0"/>
              </a:rPr>
              <a:t>As he is on his way to the next station, he sees Tess running after him. </a:t>
            </a:r>
          </a:p>
          <a:p>
            <a:pPr algn="just"/>
            <a:r>
              <a:rPr lang="en-US" dirty="0" smtClean="0">
                <a:latin typeface="Arial" pitchFamily="34" charset="0"/>
                <a:cs typeface="Arial" pitchFamily="34" charset="0"/>
              </a:rPr>
              <a:t>She tells him that she has killed Alec. Tess says she had to kill Alec because he wronged Angel, but that she also had to return to Alec because Angel abandoned her. </a:t>
            </a:r>
          </a:p>
          <a:p>
            <a:pPr algn="just"/>
            <a:r>
              <a:rPr lang="en-US" dirty="0" smtClean="0">
                <a:latin typeface="Arial" pitchFamily="34" charset="0"/>
                <a:cs typeface="Arial" pitchFamily="34" charset="0"/>
              </a:rPr>
              <a:t>She begs Angel’s forgiveness.</a:t>
            </a:r>
          </a:p>
          <a:p>
            <a:pPr algn="just"/>
            <a:r>
              <a:rPr lang="en-US" dirty="0" smtClean="0">
                <a:latin typeface="Arial" pitchFamily="34" charset="0"/>
                <a:cs typeface="Arial" pitchFamily="34" charset="0"/>
              </a:rPr>
              <a:t>He also tells her that he loves her. </a:t>
            </a:r>
          </a:p>
          <a:p>
            <a:pPr algn="just"/>
            <a:r>
              <a:rPr lang="en-US" dirty="0" smtClean="0">
                <a:latin typeface="Arial" pitchFamily="34" charset="0"/>
                <a:cs typeface="Arial" pitchFamily="34" charset="0"/>
              </a:rPr>
              <a:t>He still does not believe she has actually killed Alec. </a:t>
            </a:r>
          </a:p>
          <a:p>
            <a:pPr algn="just"/>
            <a:r>
              <a:rPr lang="en-US" dirty="0" smtClean="0">
                <a:latin typeface="Arial" pitchFamily="34" charset="0"/>
                <a:cs typeface="Arial" pitchFamily="34" charset="0"/>
              </a:rPr>
              <a:t>He claims that he will protect her.</a:t>
            </a:r>
          </a:p>
          <a:p>
            <a:pPr algn="just"/>
            <a:r>
              <a:rPr lang="en-US" dirty="0" smtClean="0">
                <a:latin typeface="Arial" pitchFamily="34" charset="0"/>
                <a:cs typeface="Arial" pitchFamily="34" charset="0"/>
              </a:rPr>
              <a:t>They walk toward the interior of the country, waiting for the search for Tess to be ended so they can escape overseas. </a:t>
            </a:r>
          </a:p>
          <a:p>
            <a:pPr algn="just"/>
            <a:r>
              <a:rPr lang="en-US" dirty="0" smtClean="0">
                <a:latin typeface="Arial" pitchFamily="34" charset="0"/>
                <a:cs typeface="Arial" pitchFamily="34" charset="0"/>
              </a:rPr>
              <a:t>That evening, they find an old mansion and slip in through the windows. After a woman comes to close up the house, Angel opens the shutters, and they are alone for the night.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0" y="457200"/>
            <a:ext cx="7239000" cy="6248400"/>
          </a:xfrm>
        </p:spPr>
        <p:txBody>
          <a:bodyPr>
            <a:noAutofit/>
          </a:bodyPr>
          <a:lstStyle/>
          <a:p>
            <a:pPr algn="just">
              <a:buNone/>
            </a:pPr>
            <a:r>
              <a:rPr lang="en-US" sz="1600" dirty="0" smtClean="0">
                <a:latin typeface="Arial" pitchFamily="34" charset="0"/>
                <a:cs typeface="Arial" pitchFamily="34" charset="0"/>
              </a:rPr>
              <a:t>	She was so pale, so breathless, so quivering in every muscle, that he did not ask her a single question, but seizing her hand, and pulling it within his arm, he led her along. To avoid meeting any possible wayfarers he left the high road and took a footpath under some fir-trees. When they were deep among the moaning boughs he stopped and looked at her inquiringly.</a:t>
            </a:r>
          </a:p>
          <a:p>
            <a:pPr algn="just">
              <a:buNone/>
            </a:pPr>
            <a:r>
              <a:rPr lang="en-US" sz="1600" dirty="0" smtClean="0">
                <a:latin typeface="Arial" pitchFamily="34" charset="0"/>
                <a:cs typeface="Arial" pitchFamily="34" charset="0"/>
              </a:rPr>
              <a:t>	‘Angel,’ she said, as if waiting for this, ‘do you know what I have been running after you for? To tell you that I have killed him!’ A pitiful white smile lit her face as she spoke.</a:t>
            </a:r>
          </a:p>
          <a:p>
            <a:pPr algn="just">
              <a:buNone/>
            </a:pPr>
            <a:r>
              <a:rPr lang="en-US" sz="1600" dirty="0" smtClean="0">
                <a:latin typeface="Arial" pitchFamily="34" charset="0"/>
                <a:cs typeface="Arial" pitchFamily="34" charset="0"/>
              </a:rPr>
              <a:t>	‘What!’ said he, thinking from the strangeness of her manner that she was in some delirium. ‘I have done it—I don’t know how,’ she continued. ‘Still, I owed it to you, and to myself, Angel. I feared long ago, when I struck him on the mouth with my glove, that I might do it some day for the trap he set for me in my simple youth, and his wrong to you through me. He has come between us and ruined us, and now he can never do it any more. I never loved him at all, Angel, as I loved you. You know it, don’t you? You believe it? You didn’t come back to me, and I was obliged to go back to him. Why did you go away—why did you—when I loved you so? I can’t think why you did it. But I don’t blame you; only, Angel, will you forgive me my sin against you, now I have killed him? I thought as I ran along that you would be sure to forgive me now I have done that. It came to me as a shining light that I should get you back that way. I could not bear the loss of you any longer—you don’t know how entirely I was unable to bear your not loving me! Say you do now, dear, dear husband; say you do, now I have killed him!’……………………..</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228600" y="609600"/>
            <a:ext cx="6477000" cy="5516563"/>
          </a:xfrm>
        </p:spPr>
        <p:txBody>
          <a:bodyPr>
            <a:normAutofit/>
          </a:bodyPr>
          <a:lstStyle/>
          <a:p>
            <a:pPr algn="just">
              <a:buNone/>
            </a:pPr>
            <a:r>
              <a:rPr lang="en-US" sz="1800" dirty="0" smtClean="0">
                <a:latin typeface="Arial" pitchFamily="34" charset="0"/>
                <a:cs typeface="Arial" pitchFamily="34" charset="0"/>
              </a:rPr>
              <a:t>	……………….‘I do love you, Tess—O, I do—it is all come back!’ he said, tightening his arms round her with fervid pressure. ‘But how do you mean—you have killed him?’</a:t>
            </a:r>
          </a:p>
          <a:p>
            <a:pPr algn="just">
              <a:buNone/>
            </a:pPr>
            <a:r>
              <a:rPr lang="en-US" sz="1800" dirty="0" smtClean="0">
                <a:latin typeface="Arial" pitchFamily="34" charset="0"/>
                <a:cs typeface="Arial" pitchFamily="34" charset="0"/>
              </a:rPr>
              <a:t>	‘I mean that I have,’ she murmured in a reverie.</a:t>
            </a:r>
          </a:p>
          <a:p>
            <a:pPr algn="just">
              <a:buNone/>
            </a:pPr>
            <a:r>
              <a:rPr lang="en-US" sz="1800" dirty="0" smtClean="0">
                <a:latin typeface="Arial" pitchFamily="34" charset="0"/>
                <a:cs typeface="Arial" pitchFamily="34" charset="0"/>
              </a:rPr>
              <a:t>	‘What, bodily? Is he dead?’</a:t>
            </a:r>
          </a:p>
          <a:p>
            <a:pPr algn="just">
              <a:buNone/>
            </a:pPr>
            <a:r>
              <a:rPr lang="en-US" sz="1800" dirty="0" smtClean="0">
                <a:latin typeface="Arial" pitchFamily="34" charset="0"/>
                <a:cs typeface="Arial" pitchFamily="34" charset="0"/>
              </a:rPr>
              <a:t>	‘Yes. He heard me crying about you, and he bitterly taunted me; and called you by a foul name; and then I did it. My heart could not bear it. He had nagged me about you before. And then I dressed myself and came away to find you.’</a:t>
            </a:r>
          </a:p>
          <a:p>
            <a:pPr algn="just">
              <a:buNone/>
            </a:pPr>
            <a:r>
              <a:rPr lang="en-US" sz="1800" dirty="0" smtClean="0">
                <a:latin typeface="Arial" pitchFamily="34" charset="0"/>
                <a:cs typeface="Arial" pitchFamily="34" charset="0"/>
              </a:rPr>
              <a:t>	By degrees he was inclined to believe that she had faintly attempted, at least, what she said she had done; and his horror at her impulse was mixed with amazement at the strength of her affection for himself, and at the strangeness of its quality, which had apparently extinguished her moral sense altogether.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7, Chapter 57</a:t>
            </a:r>
            <a:endParaRPr lang="en-US" sz="2800" b="1" dirty="0"/>
          </a:p>
        </p:txBody>
      </p:sp>
      <p:sp>
        <p:nvSpPr>
          <p:cNvPr id="3" name="Content Placeholder 2"/>
          <p:cNvSpPr>
            <a:spLocks noGrp="1"/>
          </p:cNvSpPr>
          <p:nvPr>
            <p:ph idx="1"/>
          </p:nvPr>
        </p:nvSpPr>
        <p:spPr/>
        <p:txBody>
          <a:bodyPr>
            <a:normAutofit/>
          </a:bodyPr>
          <a:lstStyle/>
          <a:p>
            <a:pPr algn="just">
              <a:buNone/>
            </a:pPr>
            <a:r>
              <a:rPr lang="en-US" sz="1600" dirty="0" smtClean="0">
                <a:latin typeface="Arial" pitchFamily="34" charset="0"/>
                <a:cs typeface="Arial" pitchFamily="34" charset="0"/>
              </a:rPr>
              <a:t>With reference to this chapter we as readers need to consider the following:</a:t>
            </a:r>
          </a:p>
          <a:p>
            <a:pPr algn="just"/>
            <a:r>
              <a:rPr lang="en-US" sz="1600" dirty="0" smtClean="0">
                <a:latin typeface="Arial" pitchFamily="34" charset="0"/>
                <a:cs typeface="Arial" pitchFamily="34" charset="0"/>
              </a:rPr>
              <a:t>Reconciliation</a:t>
            </a:r>
          </a:p>
          <a:p>
            <a:pPr algn="just"/>
            <a:r>
              <a:rPr lang="en-US" sz="1600" dirty="0" smtClean="0">
                <a:latin typeface="Arial" pitchFamily="34" charset="0"/>
                <a:cs typeface="Arial" pitchFamily="34" charset="0"/>
              </a:rPr>
              <a:t>Apprehensions</a:t>
            </a:r>
          </a:p>
          <a:p>
            <a:pPr algn="just"/>
            <a:r>
              <a:rPr lang="en-US" sz="1600" dirty="0" smtClean="0">
                <a:latin typeface="Arial" pitchFamily="34" charset="0"/>
                <a:cs typeface="Arial" pitchFamily="34" charset="0"/>
              </a:rPr>
              <a:t>The Inevitable End</a:t>
            </a:r>
          </a:p>
          <a:p>
            <a:pPr algn="just"/>
            <a:r>
              <a:rPr lang="en-US" sz="1600" dirty="0" smtClean="0">
                <a:latin typeface="Arial" pitchFamily="34" charset="0"/>
                <a:cs typeface="Arial" pitchFamily="34" charset="0"/>
              </a:rPr>
              <a:t>The Permanence of Sin</a:t>
            </a:r>
          </a:p>
          <a:p>
            <a:pPr algn="just"/>
            <a:r>
              <a:rPr lang="en-US" sz="1600" dirty="0" smtClean="0">
                <a:latin typeface="Arial" pitchFamily="34" charset="0"/>
                <a:cs typeface="Arial" pitchFamily="34" charset="0"/>
              </a:rPr>
              <a:t>Fate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7, Chapter  58</a:t>
            </a:r>
            <a:endParaRPr lang="en-US" sz="2800" b="1" dirty="0"/>
          </a:p>
        </p:txBody>
      </p:sp>
      <p:sp>
        <p:nvSpPr>
          <p:cNvPr id="3" name="Content Placeholder 2"/>
          <p:cNvSpPr>
            <a:spLocks noGrp="1"/>
          </p:cNvSpPr>
          <p:nvPr>
            <p:ph idx="1"/>
          </p:nvPr>
        </p:nvSpPr>
        <p:spPr>
          <a:xfrm>
            <a:off x="0" y="762000"/>
            <a:ext cx="7086600" cy="6096000"/>
          </a:xfrm>
        </p:spPr>
        <p:txBody>
          <a:bodyPr>
            <a:noAutofit/>
          </a:bodyPr>
          <a:lstStyle/>
          <a:p>
            <a:pPr algn="just"/>
            <a:r>
              <a:rPr lang="en-US" sz="1400" dirty="0" smtClean="0">
                <a:latin typeface="Arial" pitchFamily="34" charset="0"/>
                <a:cs typeface="Arial" pitchFamily="34" charset="0"/>
              </a:rPr>
              <a:t>The two lovers seem to be in a state of perfect bliss.</a:t>
            </a:r>
          </a:p>
          <a:p>
            <a:pPr algn="just"/>
            <a:r>
              <a:rPr lang="en-US" sz="1400" dirty="0" smtClean="0">
                <a:latin typeface="Arial" pitchFamily="34" charset="0"/>
                <a:cs typeface="Arial" pitchFamily="34" charset="0"/>
              </a:rPr>
              <a:t>Tess tells Angel about how he carried her while sleepwalking, and he regrets that she did not tell him about this earlier, for it might have prevented much of their suffering</a:t>
            </a:r>
          </a:p>
          <a:p>
            <a:pPr algn="just"/>
            <a:r>
              <a:rPr lang="en-US" sz="1400" dirty="0" smtClean="0">
                <a:latin typeface="Arial" pitchFamily="34" charset="0"/>
                <a:cs typeface="Arial" pitchFamily="34" charset="0"/>
              </a:rPr>
              <a:t>Five days pass, and Angel and Tess slowly lapse back into their original love.</a:t>
            </a:r>
          </a:p>
          <a:p>
            <a:pPr algn="just"/>
            <a:r>
              <a:rPr lang="en-US" sz="1400" dirty="0" smtClean="0">
                <a:latin typeface="Arial" pitchFamily="34" charset="0"/>
                <a:cs typeface="Arial" pitchFamily="34" charset="0"/>
              </a:rPr>
              <a:t>None of them mentions their estrangement. </a:t>
            </a:r>
          </a:p>
          <a:p>
            <a:pPr algn="just"/>
            <a:r>
              <a:rPr lang="en-US" sz="1400" dirty="0" smtClean="0">
                <a:latin typeface="Arial" pitchFamily="34" charset="0"/>
                <a:cs typeface="Arial" pitchFamily="34" charset="0"/>
              </a:rPr>
              <a:t>One day the woman who cleans the house discovers their hiding place, before she comes back, Angle decides decide it is time to leave, and he asks Tess to be ready for departure. </a:t>
            </a:r>
          </a:p>
          <a:p>
            <a:pPr algn="just"/>
            <a:r>
              <a:rPr lang="en-US" sz="1400" dirty="0" smtClean="0">
                <a:latin typeface="Arial" pitchFamily="34" charset="0"/>
                <a:cs typeface="Arial" pitchFamily="34" charset="0"/>
              </a:rPr>
              <a:t>After a day of travel, they arrive in the evening at Stonehenge, where Tess feels quite at home. </a:t>
            </a:r>
          </a:p>
          <a:p>
            <a:pPr algn="just"/>
            <a:r>
              <a:rPr lang="en-US" sz="1400" dirty="0" smtClean="0">
                <a:latin typeface="Arial" pitchFamily="34" charset="0"/>
                <a:cs typeface="Arial" pitchFamily="34" charset="0"/>
              </a:rPr>
              <a:t>As she rests by a pillar, she says that she feels as if there are no people in the world but them.</a:t>
            </a:r>
          </a:p>
          <a:p>
            <a:pPr algn="just"/>
            <a:r>
              <a:rPr lang="en-US" sz="1400" dirty="0" smtClean="0">
                <a:latin typeface="Arial" pitchFamily="34" charset="0"/>
                <a:cs typeface="Arial" pitchFamily="34" charset="0"/>
              </a:rPr>
              <a:t>Tess knows that soon she is going to be caught so she pleads Angel to look after Liza-Lu when Tess is dead. </a:t>
            </a:r>
          </a:p>
          <a:p>
            <a:pPr algn="just"/>
            <a:r>
              <a:rPr lang="en-US" sz="1400" dirty="0" smtClean="0">
                <a:latin typeface="Arial" pitchFamily="34" charset="0"/>
                <a:cs typeface="Arial" pitchFamily="34" charset="0"/>
              </a:rPr>
              <a:t>She asks Angel to marry Liza-Lu, then asks her husband if he believes they will meet again after death to which Angel does not have answer to.</a:t>
            </a:r>
          </a:p>
          <a:p>
            <a:pPr algn="just"/>
            <a:r>
              <a:rPr lang="en-US" sz="1400" dirty="0" smtClean="0">
                <a:latin typeface="Arial" pitchFamily="34" charset="0"/>
                <a:cs typeface="Arial" pitchFamily="34" charset="0"/>
              </a:rPr>
              <a:t>Soon Tess falls sleep.</a:t>
            </a:r>
          </a:p>
          <a:p>
            <a:pPr algn="just"/>
            <a:r>
              <a:rPr lang="en-US" sz="1400" dirty="0" smtClean="0">
                <a:latin typeface="Arial" pitchFamily="34" charset="0"/>
                <a:cs typeface="Arial" pitchFamily="34" charset="0"/>
              </a:rPr>
              <a:t>At dawn, Angel realizes that they are surrounded. Men are moving in from all sides, and Angel realizes Tess must truly have killed Alec. </a:t>
            </a:r>
          </a:p>
          <a:p>
            <a:pPr algn="just"/>
            <a:r>
              <a:rPr lang="en-US" sz="1400" dirty="0" smtClean="0">
                <a:latin typeface="Arial" pitchFamily="34" charset="0"/>
                <a:cs typeface="Arial" pitchFamily="34" charset="0"/>
              </a:rPr>
              <a:t>Angel asks the men not to take Tess until she wakes. </a:t>
            </a:r>
          </a:p>
          <a:p>
            <a:pPr algn="just"/>
            <a:r>
              <a:rPr lang="en-US" sz="1400" dirty="0" smtClean="0">
                <a:latin typeface="Arial" pitchFamily="34" charset="0"/>
                <a:cs typeface="Arial" pitchFamily="34" charset="0"/>
              </a:rPr>
              <a:t>When she sees them, she feels strangely relieved. Tess is glad she will not live, because she feels unworthy of Angel’s love.</a:t>
            </a:r>
          </a:p>
          <a:p>
            <a:pPr algn="just"/>
            <a:r>
              <a:rPr lang="en-US" sz="1400" dirty="0" smtClean="0">
                <a:latin typeface="Arial" pitchFamily="34" charset="0"/>
                <a:cs typeface="Arial" pitchFamily="34" charset="0"/>
              </a:rPr>
              <a:t>She tells them that she is ready to go with them. </a:t>
            </a:r>
          </a:p>
          <a:p>
            <a:pPr algn="just">
              <a:buNone/>
            </a:pP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Chapter 58: Opening Text</a:t>
            </a:r>
            <a:endParaRPr lang="en-US" sz="2800" b="1" dirty="0">
              <a:solidFill>
                <a:srgbClr val="0070C0"/>
              </a:solidFill>
            </a:endParaRPr>
          </a:p>
        </p:txBody>
      </p:sp>
      <p:sp>
        <p:nvSpPr>
          <p:cNvPr id="3" name="Content Placeholder 2"/>
          <p:cNvSpPr>
            <a:spLocks noGrp="1"/>
          </p:cNvSpPr>
          <p:nvPr>
            <p:ph idx="1"/>
          </p:nvPr>
        </p:nvSpPr>
        <p:spPr>
          <a:xfrm>
            <a:off x="0" y="609600"/>
            <a:ext cx="7162800" cy="6096000"/>
          </a:xfrm>
        </p:spPr>
        <p:txBody>
          <a:bodyPr>
            <a:noAutofit/>
          </a:bodyPr>
          <a:lstStyle/>
          <a:p>
            <a:pPr algn="just">
              <a:buNone/>
            </a:pPr>
            <a:r>
              <a:rPr lang="en-US" sz="1400" dirty="0" smtClean="0">
                <a:latin typeface="Arial" pitchFamily="34" charset="0"/>
                <a:cs typeface="Arial" pitchFamily="34" charset="0"/>
              </a:rPr>
              <a:t>	The night was strangely solemn and still. In the small hours she whispered to him the whole story of how he had walked in his sleep with her in his arms across the </a:t>
            </a:r>
            <a:r>
              <a:rPr lang="en-US" sz="1400" dirty="0" err="1" smtClean="0">
                <a:latin typeface="Arial" pitchFamily="34" charset="0"/>
                <a:cs typeface="Arial" pitchFamily="34" charset="0"/>
              </a:rPr>
              <a:t>Froom</a:t>
            </a:r>
            <a:r>
              <a:rPr lang="en-US" sz="1400" dirty="0" smtClean="0">
                <a:latin typeface="Arial" pitchFamily="34" charset="0"/>
                <a:cs typeface="Arial" pitchFamily="34" charset="0"/>
              </a:rPr>
              <a:t> stream, at the imminent risk of both their lives, and laid her down in the stone coffin at the ruined abbey. He had never known of that till now.</a:t>
            </a:r>
          </a:p>
          <a:p>
            <a:pPr algn="just">
              <a:buNone/>
            </a:pPr>
            <a:r>
              <a:rPr lang="en-US" sz="1400" dirty="0" smtClean="0">
                <a:latin typeface="Arial" pitchFamily="34" charset="0"/>
                <a:cs typeface="Arial" pitchFamily="34" charset="0"/>
              </a:rPr>
              <a:t>	‘Why didn’t you tell me next day?’ he said. ‘It might have prevented much misunderstanding and woe.’</a:t>
            </a:r>
          </a:p>
          <a:p>
            <a:pPr algn="just">
              <a:buNone/>
            </a:pPr>
            <a:r>
              <a:rPr lang="en-US" sz="1400" dirty="0" smtClean="0">
                <a:latin typeface="Arial" pitchFamily="34" charset="0"/>
                <a:cs typeface="Arial" pitchFamily="34" charset="0"/>
              </a:rPr>
              <a:t>	‘Don’t think of what’s past!’ said she. ‘I am not going to think outside of now. Why should we! Who knows what to-morrow has in store?’ But it apparently had no sorrow. The morning was wet and foggy, and Clare, rightly informed that the caretaker only opened the windows on fine days, ventured to creep out of their chamber and explore the house, leaving Tess asleep. There was no food on the premises, but there was water, and he took advantage of the fog to emerge from the mansion and fetch tea, bread, and butter from a shop in a little place two miles beyond, as also a small tin kettle and spirit-lamp, that they might get fire without smoke. His re-entry awoke her; and they breakfasted on what he had brought.</a:t>
            </a:r>
          </a:p>
          <a:p>
            <a:pPr algn="just">
              <a:buNone/>
            </a:pPr>
            <a:r>
              <a:rPr lang="en-US" sz="1400" dirty="0" smtClean="0">
                <a:latin typeface="Arial" pitchFamily="34" charset="0"/>
                <a:cs typeface="Arial" pitchFamily="34" charset="0"/>
              </a:rPr>
              <a:t>	They were indisposed to stir abroad, and the day passed, and the night following, and the next, and next; till, almost without their being aware, five days had slipped by in absolute seclusion, not a sight or sound of a human being disturbing their peacefulness, such as it was. The changes of the weather were their only events, the birds of the New Forest their only company. By tacit consent they hardly once spoke of any incident of the past subsequent to their wedding-day. The gloomy intervening time seemed to sink into chaos, over which the present and prior times closed as if it never had been. Whenever he suggested that they should leave their shelter, and go forwards towards Southampton or London, she showed a strange unwillingness to move. ‘Why should we put an end to all that’s sweet and lovely!’ she deprecated. ‘What must come will come.’ And, looking through the shutter-chink: ‘All is trouble outside there; inside here content.’</a:t>
            </a:r>
            <a:endParaRPr lang="en-US"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b="1" dirty="0" smtClean="0">
                <a:solidFill>
                  <a:srgbClr val="0070C0"/>
                </a:solidFill>
              </a:rPr>
              <a:t>Chapter 58: Closing Text</a:t>
            </a:r>
            <a:endParaRPr lang="en-US" sz="2800" b="1" dirty="0">
              <a:solidFill>
                <a:srgbClr val="0070C0"/>
              </a:solidFill>
            </a:endParaRPr>
          </a:p>
        </p:txBody>
      </p:sp>
      <p:sp>
        <p:nvSpPr>
          <p:cNvPr id="3" name="Content Placeholder 2"/>
          <p:cNvSpPr>
            <a:spLocks noGrp="1"/>
          </p:cNvSpPr>
          <p:nvPr>
            <p:ph idx="1"/>
          </p:nvPr>
        </p:nvSpPr>
        <p:spPr>
          <a:xfrm>
            <a:off x="0" y="762000"/>
            <a:ext cx="7086600" cy="5364163"/>
          </a:xfrm>
        </p:spPr>
        <p:txBody>
          <a:bodyPr>
            <a:normAutofit fontScale="55000" lnSpcReduction="20000"/>
          </a:bodyPr>
          <a:lstStyle/>
          <a:p>
            <a:pPr algn="just">
              <a:buNone/>
            </a:pPr>
            <a:r>
              <a:rPr lang="en-US" dirty="0" smtClean="0">
                <a:latin typeface="Arial" pitchFamily="34" charset="0"/>
                <a:cs typeface="Arial" pitchFamily="34" charset="0"/>
              </a:rPr>
              <a:t>	‘Let her finish her sleep!’ he implored in a whisper of the men as they gathered round.</a:t>
            </a:r>
          </a:p>
          <a:p>
            <a:pPr algn="just">
              <a:buNone/>
            </a:pPr>
            <a:r>
              <a:rPr lang="en-US" dirty="0" smtClean="0">
                <a:latin typeface="Arial" pitchFamily="34" charset="0"/>
                <a:cs typeface="Arial" pitchFamily="34" charset="0"/>
              </a:rPr>
              <a:t>	When they saw where she lay, which they had not done till then, they showed no objection, and stood watching her, as still as the pillars around. He went to the stone and bent over her, holding one poor little hand; her breathing now was quick and small, like that of a lesser creature than a woman. All waited in the growing light, their faces and hands as if they were silvered, the remainder of their figures dark, the stones glistening green-gray, the Plain still a mass of shade. Soon the light was strong, and a ray shone upon her unconscious form, peering under her eyelids and waking her.</a:t>
            </a:r>
          </a:p>
          <a:p>
            <a:pPr algn="just">
              <a:buNone/>
            </a:pPr>
            <a:r>
              <a:rPr lang="en-US" dirty="0" smtClean="0">
                <a:latin typeface="Arial" pitchFamily="34" charset="0"/>
                <a:cs typeface="Arial" pitchFamily="34" charset="0"/>
              </a:rPr>
              <a:t>	‘What is it, Angel?’ she said, starting up. ‘Have they come for me?’</a:t>
            </a:r>
          </a:p>
          <a:p>
            <a:pPr algn="just">
              <a:buNone/>
            </a:pPr>
            <a:r>
              <a:rPr lang="en-US" dirty="0" smtClean="0">
                <a:latin typeface="Arial" pitchFamily="34" charset="0"/>
                <a:cs typeface="Arial" pitchFamily="34" charset="0"/>
              </a:rPr>
              <a:t>	‘Yes, dearest,’ he said. ‘They have come.’</a:t>
            </a:r>
          </a:p>
          <a:p>
            <a:pPr algn="just">
              <a:buNone/>
            </a:pPr>
            <a:r>
              <a:rPr lang="en-US" dirty="0" smtClean="0">
                <a:latin typeface="Arial" pitchFamily="34" charset="0"/>
                <a:cs typeface="Arial" pitchFamily="34" charset="0"/>
              </a:rPr>
              <a:t>	‘It is as it should be,’ she murmured. ‘Angel, I am almost glad—yes, glad! This happiness could not have lasted. It was too much. I have had enough; and now I shall not live for you to despise me!’ She stood up, shook herself, and went forward, neither of the men having moved.</a:t>
            </a:r>
          </a:p>
          <a:p>
            <a:pPr algn="just">
              <a:buNone/>
            </a:pPr>
            <a:r>
              <a:rPr lang="en-US" dirty="0" smtClean="0">
                <a:latin typeface="Arial" pitchFamily="34" charset="0"/>
                <a:cs typeface="Arial" pitchFamily="34" charset="0"/>
              </a:rPr>
              <a:t>	‘I am ready,’ she said quietly.</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229600" cy="411162"/>
          </a:xfrm>
        </p:spPr>
        <p:txBody>
          <a:bodyPr>
            <a:normAutofit fontScale="90000"/>
          </a:bodyPr>
          <a:lstStyle/>
          <a:p>
            <a:r>
              <a:rPr lang="en-US" sz="2800" b="1" dirty="0" smtClean="0"/>
              <a:t>Phase 7, Chapter 58: Discussion Points</a:t>
            </a:r>
            <a:endParaRPr lang="en-US" sz="2800" b="1" dirty="0"/>
          </a:p>
        </p:txBody>
      </p:sp>
      <p:sp>
        <p:nvSpPr>
          <p:cNvPr id="3" name="Content Placeholder 2"/>
          <p:cNvSpPr>
            <a:spLocks noGrp="1"/>
          </p:cNvSpPr>
          <p:nvPr>
            <p:ph idx="1"/>
          </p:nvPr>
        </p:nvSpPr>
        <p:spPr>
          <a:xfrm>
            <a:off x="0" y="1219200"/>
            <a:ext cx="6858000" cy="5334000"/>
          </a:xfrm>
        </p:spPr>
        <p:txBody>
          <a:bodyPr>
            <a:normAutofit/>
          </a:bodyPr>
          <a:lstStyle/>
          <a:p>
            <a:pPr algn="just"/>
            <a:r>
              <a:rPr lang="en-US" sz="1800" dirty="0" smtClean="0">
                <a:latin typeface="Arial" pitchFamily="34" charset="0"/>
                <a:cs typeface="Arial" pitchFamily="34" charset="0"/>
              </a:rPr>
              <a:t>For a brief period, Tess and Angel remain happily as husband and wife, yet this happiness is a nearly grotesque one, for the couple essentially has their honeymoon as they travel as fugitives. </a:t>
            </a:r>
          </a:p>
          <a:p>
            <a:pPr algn="just"/>
            <a:r>
              <a:rPr lang="en-US" sz="1800" dirty="0" smtClean="0">
                <a:latin typeface="Arial" pitchFamily="34" charset="0"/>
                <a:cs typeface="Arial" pitchFamily="34" charset="0"/>
              </a:rPr>
              <a:t>Both Tess and Angel know very well that this period of happiness is short-lived. </a:t>
            </a:r>
          </a:p>
          <a:p>
            <a:pPr algn="just"/>
            <a:r>
              <a:rPr lang="en-US" sz="1800" dirty="0" smtClean="0">
                <a:latin typeface="Arial" pitchFamily="34" charset="0"/>
                <a:cs typeface="Arial" pitchFamily="34" charset="0"/>
              </a:rPr>
              <a:t>What is important is that despite the tragic conclusion to Tess </a:t>
            </a:r>
            <a:r>
              <a:rPr lang="en-US" sz="1800" dirty="0" err="1" smtClean="0">
                <a:latin typeface="Arial" pitchFamily="34" charset="0"/>
                <a:cs typeface="Arial" pitchFamily="34" charset="0"/>
              </a:rPr>
              <a:t>Durbeyfield’s</a:t>
            </a:r>
            <a:r>
              <a:rPr lang="en-US" sz="1800" dirty="0" smtClean="0">
                <a:latin typeface="Arial" pitchFamily="34" charset="0"/>
                <a:cs typeface="Arial" pitchFamily="34" charset="0"/>
              </a:rPr>
              <a:t> life, both Tess and Angel accept her fate with grace.</a:t>
            </a:r>
          </a:p>
          <a:p>
            <a:pPr algn="just">
              <a:buNone/>
            </a:pPr>
            <a:endParaRPr lang="en-US" sz="1800" dirty="0" smtClean="0">
              <a:latin typeface="Arial" pitchFamily="34" charset="0"/>
              <a:cs typeface="Arial" pitchFamily="34" charset="0"/>
            </a:endParaRP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229600" cy="715962"/>
          </a:xfrm>
        </p:spPr>
        <p:txBody>
          <a:bodyPr>
            <a:normAutofit/>
          </a:bodyPr>
          <a:lstStyle/>
          <a:p>
            <a:r>
              <a:rPr lang="en-US" sz="2800" b="1" dirty="0" smtClean="0"/>
              <a:t>Phase 7, Chapter 59</a:t>
            </a:r>
            <a:endParaRPr lang="en-US" sz="2800" b="1" dirty="0"/>
          </a:p>
        </p:txBody>
      </p:sp>
      <p:sp>
        <p:nvSpPr>
          <p:cNvPr id="3" name="Content Placeholder 2"/>
          <p:cNvSpPr>
            <a:spLocks noGrp="1"/>
          </p:cNvSpPr>
          <p:nvPr>
            <p:ph idx="1"/>
          </p:nvPr>
        </p:nvSpPr>
        <p:spPr>
          <a:xfrm>
            <a:off x="0" y="1600200"/>
            <a:ext cx="6934200" cy="5105400"/>
          </a:xfrm>
        </p:spPr>
        <p:txBody>
          <a:bodyPr>
            <a:normAutofit/>
          </a:bodyPr>
          <a:lstStyle/>
          <a:p>
            <a:pPr algn="just"/>
            <a:r>
              <a:rPr lang="en-US" sz="1800" dirty="0" smtClean="0">
                <a:latin typeface="Arial" pitchFamily="34" charset="0"/>
                <a:cs typeface="Arial" pitchFamily="34" charset="0"/>
              </a:rPr>
              <a:t>Tess is executed for her crime, as "justice" is done and fate has ended his sport with Tess in the words of Hardy President of the Immortals (in </a:t>
            </a:r>
            <a:r>
              <a:rPr lang="en-US" sz="1800" dirty="0" err="1" smtClean="0">
                <a:latin typeface="Arial" pitchFamily="34" charset="0"/>
                <a:cs typeface="Arial" pitchFamily="34" charset="0"/>
              </a:rPr>
              <a:t>Aeschylean</a:t>
            </a:r>
            <a:r>
              <a:rPr lang="en-US" sz="1800" dirty="0" smtClean="0">
                <a:latin typeface="Arial" pitchFamily="34" charset="0"/>
                <a:cs typeface="Arial" pitchFamily="34" charset="0"/>
              </a:rPr>
              <a:t> phrase) had ended his sport with Tess. </a:t>
            </a:r>
          </a:p>
          <a:p>
            <a:pPr algn="just"/>
            <a:r>
              <a:rPr lang="en-US" sz="1800" dirty="0" smtClean="0">
                <a:latin typeface="Arial" pitchFamily="34" charset="0"/>
                <a:cs typeface="Arial" pitchFamily="34" charset="0"/>
              </a:rPr>
              <a:t>Sometime later, from a hillside outside </a:t>
            </a:r>
            <a:r>
              <a:rPr lang="en-US" sz="1800" dirty="0" err="1" smtClean="0">
                <a:latin typeface="Arial" pitchFamily="34" charset="0"/>
                <a:cs typeface="Arial" pitchFamily="34" charset="0"/>
              </a:rPr>
              <a:t>Wintoncester</a:t>
            </a:r>
            <a:r>
              <a:rPr lang="en-US" sz="1800" dirty="0" smtClean="0">
                <a:latin typeface="Arial" pitchFamily="34" charset="0"/>
                <a:cs typeface="Arial" pitchFamily="34" charset="0"/>
              </a:rPr>
              <a:t>, Angel and Liza-Lu watch as a black flag is raised above the tower indicating that Tess has been put to death. </a:t>
            </a:r>
          </a:p>
          <a:p>
            <a:pPr algn="just"/>
            <a:r>
              <a:rPr lang="en-US" sz="1800" dirty="0" smtClean="0">
                <a:latin typeface="Arial" pitchFamily="34" charset="0"/>
                <a:cs typeface="Arial" pitchFamily="34" charset="0"/>
              </a:rPr>
              <a:t>Angel and Liza-Lu are motionless for a time, and then Angel Clare walks with Liza-Lu, moving hand in hand.</a:t>
            </a:r>
          </a:p>
          <a:p>
            <a:pPr algn="just"/>
            <a:r>
              <a:rPr lang="en-US" sz="1800" dirty="0" smtClean="0">
                <a:latin typeface="Arial" pitchFamily="34" charset="0"/>
                <a:cs typeface="Arial" pitchFamily="34" charset="0"/>
              </a:rPr>
              <a:t>Novel ends at this points.</a:t>
            </a:r>
          </a:p>
          <a:p>
            <a:pPr algn="just"/>
            <a:endParaRPr lang="en-US" sz="1800" dirty="0" smtClean="0">
              <a:latin typeface="Arial" pitchFamily="34" charset="0"/>
              <a:cs typeface="Arial" pitchFamily="34" charset="0"/>
            </a:endParaRP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152400" y="762000"/>
            <a:ext cx="6324600" cy="5791200"/>
          </a:xfrm>
        </p:spPr>
        <p:txBody>
          <a:bodyPr>
            <a:normAutofit/>
          </a:bodyPr>
          <a:lstStyle/>
          <a:p>
            <a:pPr algn="just">
              <a:buNone/>
            </a:pPr>
            <a:r>
              <a:rPr lang="en-US" sz="1800" dirty="0" smtClean="0">
                <a:latin typeface="Arial" pitchFamily="34" charset="0"/>
                <a:cs typeface="Arial" pitchFamily="34" charset="0"/>
              </a:rPr>
              <a:t>	They had emerged upon this road through a narrow, barred wicket in a high wall a little lower down. They seemed anxious to get out of the sight of the houses and of their kind, and this road appeared to offer the quickest means of doing so. Though they were young, they walked with bowed heads, which gait of grief the sun’s rays smiled on pitilessly.</a:t>
            </a:r>
          </a:p>
          <a:p>
            <a:pPr algn="just">
              <a:buNone/>
            </a:pPr>
            <a:r>
              <a:rPr lang="en-US" sz="1800" dirty="0" smtClean="0">
                <a:latin typeface="Arial" pitchFamily="34" charset="0"/>
                <a:cs typeface="Arial" pitchFamily="34" charset="0"/>
              </a:rPr>
              <a:t>	One of the pair was Angel Clare, the other a tall budding creature—half girl, half woman—a spiritualized image of Tess, slighter than she, but with the same beautiful eyes—Clare’s sister-in-law, ‘Liza-Lu. Their pale faces seemed to have shrunk to half their natural size. They moved on hand in hand, and never spoke a word, the drooping of their heads being that of Giotto’s ‘Two Apostles”.</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b="1" dirty="0" smtClean="0">
                <a:solidFill>
                  <a:srgbClr val="0070C0"/>
                </a:solidFill>
              </a:rPr>
              <a:t>Closing Text of the Novel</a:t>
            </a:r>
            <a:endParaRPr lang="en-US" sz="2800" b="1" dirty="0">
              <a:solidFill>
                <a:srgbClr val="0070C0"/>
              </a:solidFill>
            </a:endParaRPr>
          </a:p>
        </p:txBody>
      </p:sp>
      <p:sp>
        <p:nvSpPr>
          <p:cNvPr id="3" name="Content Placeholder 2"/>
          <p:cNvSpPr>
            <a:spLocks noGrp="1"/>
          </p:cNvSpPr>
          <p:nvPr>
            <p:ph idx="1"/>
          </p:nvPr>
        </p:nvSpPr>
        <p:spPr>
          <a:xfrm>
            <a:off x="0" y="762000"/>
            <a:ext cx="6553200" cy="5364163"/>
          </a:xfrm>
        </p:spPr>
        <p:txBody>
          <a:bodyPr>
            <a:noAutofit/>
          </a:bodyPr>
          <a:lstStyle/>
          <a:p>
            <a:pPr algn="just">
              <a:buNone/>
            </a:pPr>
            <a:r>
              <a:rPr lang="en-US" sz="1600" dirty="0" smtClean="0">
                <a:latin typeface="Arial" pitchFamily="34" charset="0"/>
                <a:cs typeface="Arial" pitchFamily="34" charset="0"/>
              </a:rPr>
              <a:t>	Against these far stretches of country rose, in front of the other city edifices, a large red-brick building, with level gray roofs, and rows of short barred windows bespeaking captivity, the whole contrasting greatly by its formalism with the quaint irregularities of the Gothic erections. It was somewhat disguised from the road in passing it by yews and evergreen oaks, but it was visible enough up here. The wicket from which the pair had lately emerged was in the wall of this structure. From the middle of the building an ugly flat-topped octagonal tower ascended against the east horizon, and viewed from this spot, on its shady side and against the light, it seemed the one blot on the city’s beauty. Yet it was with this blot, and not with the beauty, that the two gazers were concerned.</a:t>
            </a:r>
          </a:p>
          <a:p>
            <a:pPr algn="just">
              <a:buNone/>
            </a:pPr>
            <a:r>
              <a:rPr lang="en-US" sz="1600" dirty="0" smtClean="0">
                <a:latin typeface="Arial" pitchFamily="34" charset="0"/>
                <a:cs typeface="Arial" pitchFamily="34" charset="0"/>
              </a:rPr>
              <a:t>	Upon the cornice of the tower a tall staff was fixed. Their eyes were riveted on it. A few minutes after the hour had struck something moved slowly up the staff, and extended itself upon the breeze. It was a black flag.</a:t>
            </a:r>
          </a:p>
          <a:p>
            <a:pPr algn="just">
              <a:buNone/>
            </a:pPr>
            <a:r>
              <a:rPr lang="en-US" sz="1600" dirty="0" smtClean="0">
                <a:latin typeface="Arial" pitchFamily="34" charset="0"/>
                <a:cs typeface="Arial" pitchFamily="34" charset="0"/>
              </a:rPr>
              <a:t>	‘Justice’ was done, and the President of the Immortals, in </a:t>
            </a:r>
            <a:r>
              <a:rPr lang="en-US" sz="1600" dirty="0" err="1" smtClean="0">
                <a:latin typeface="Arial" pitchFamily="34" charset="0"/>
                <a:cs typeface="Arial" pitchFamily="34" charset="0"/>
              </a:rPr>
              <a:t>Aeschylean</a:t>
            </a:r>
            <a:r>
              <a:rPr lang="en-US" sz="1600" dirty="0" smtClean="0">
                <a:latin typeface="Arial" pitchFamily="34" charset="0"/>
                <a:cs typeface="Arial" pitchFamily="34" charset="0"/>
              </a:rPr>
              <a:t> phrase, had ended his sport with Tess. And the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knights and dames slept on in their tombs unknowing. The two speechless gazers bent themselves down to the earth, as if in prayer, and remained thus a long time, absolutely motionless: the flag continued to wave silently. As soon as they had strength, they arose, joined hands again, and went on.</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1800" b="1" dirty="0" smtClean="0"/>
              <a:t>References of materials used for all the Sessions on Tess of the </a:t>
            </a:r>
            <a:r>
              <a:rPr lang="en-US" sz="1800" b="1" dirty="0" err="1" smtClean="0"/>
              <a:t>d’Urberville</a:t>
            </a:r>
            <a:r>
              <a:rPr lang="en-US" sz="1800" b="1" dirty="0" smtClean="0"/>
              <a:t>  </a:t>
            </a:r>
            <a:endParaRPr lang="en-US" sz="1800" b="1" dirty="0"/>
          </a:p>
        </p:txBody>
      </p:sp>
      <p:sp>
        <p:nvSpPr>
          <p:cNvPr id="3" name="Content Placeholder 2"/>
          <p:cNvSpPr>
            <a:spLocks noGrp="1"/>
          </p:cNvSpPr>
          <p:nvPr>
            <p:ph idx="1"/>
          </p:nvPr>
        </p:nvSpPr>
        <p:spPr/>
        <p:txBody>
          <a:bodyPr>
            <a:normAutofit/>
          </a:bodyPr>
          <a:lstStyle/>
          <a:p>
            <a:pPr algn="just"/>
            <a:r>
              <a:rPr lang="en-US" sz="1200" dirty="0" smtClean="0">
                <a:solidFill>
                  <a:srgbClr val="0070C0"/>
                </a:solidFill>
                <a:latin typeface="Arial" pitchFamily="34" charset="0"/>
                <a:cs typeface="Arial" pitchFamily="34" charset="0"/>
              </a:rPr>
              <a:t>Handley Graham (1991) Thomas Hardy Tess of The D’Urbervilles. Penguin books: London</a:t>
            </a:r>
          </a:p>
          <a:p>
            <a:pPr algn="just"/>
            <a:r>
              <a:rPr lang="en-US" sz="1200" dirty="0" smtClean="0">
                <a:solidFill>
                  <a:srgbClr val="0070C0"/>
                </a:solidFill>
                <a:latin typeface="Arial" pitchFamily="34" charset="0"/>
                <a:cs typeface="Arial" pitchFamily="34" charset="0"/>
              </a:rPr>
              <a:t>Hudson Robert &amp; Arnold Edwin (2005) Thomas Hardy: A Critical Study. </a:t>
            </a:r>
            <a:r>
              <a:rPr lang="en-US" sz="1200" dirty="0" err="1" smtClean="0">
                <a:solidFill>
                  <a:srgbClr val="0070C0"/>
                </a:solidFill>
                <a:latin typeface="Arial" pitchFamily="34" charset="0"/>
                <a:cs typeface="Arial" pitchFamily="34" charset="0"/>
              </a:rPr>
              <a:t>Onomol</a:t>
            </a:r>
            <a:r>
              <a:rPr lang="en-US" sz="1200" dirty="0" smtClean="0">
                <a:solidFill>
                  <a:srgbClr val="0070C0"/>
                </a:solidFill>
                <a:latin typeface="Arial" pitchFamily="34" charset="0"/>
                <a:cs typeface="Arial" pitchFamily="34" charset="0"/>
              </a:rPr>
              <a:t> Publications: New Delhi </a:t>
            </a:r>
          </a:p>
          <a:p>
            <a:pPr algn="just"/>
            <a:r>
              <a:rPr lang="en-US" sz="1200" dirty="0" smtClean="0">
                <a:solidFill>
                  <a:srgbClr val="0070C0"/>
                </a:solidFill>
                <a:latin typeface="Arial" pitchFamily="34" charset="0"/>
                <a:cs typeface="Arial" pitchFamily="34" charset="0"/>
              </a:rPr>
              <a:t>Lawrence K, </a:t>
            </a:r>
            <a:r>
              <a:rPr lang="en-US" sz="1200" dirty="0" err="1" smtClean="0">
                <a:solidFill>
                  <a:srgbClr val="0070C0"/>
                </a:solidFill>
                <a:latin typeface="Arial" pitchFamily="34" charset="0"/>
                <a:cs typeface="Arial" pitchFamily="34" charset="0"/>
              </a:rPr>
              <a:t>Seifter</a:t>
            </a:r>
            <a:r>
              <a:rPr lang="en-US" sz="1200" dirty="0" smtClean="0">
                <a:solidFill>
                  <a:srgbClr val="0070C0"/>
                </a:solidFill>
                <a:latin typeface="Arial" pitchFamily="34" charset="0"/>
                <a:cs typeface="Arial" pitchFamily="34" charset="0"/>
              </a:rPr>
              <a:t>, B. and </a:t>
            </a:r>
            <a:r>
              <a:rPr lang="en-US" sz="1200" dirty="0" err="1" smtClean="0">
                <a:solidFill>
                  <a:srgbClr val="0070C0"/>
                </a:solidFill>
                <a:latin typeface="Arial" pitchFamily="34" charset="0"/>
                <a:cs typeface="Arial" pitchFamily="34" charset="0"/>
              </a:rPr>
              <a:t>Ratner</a:t>
            </a:r>
            <a:r>
              <a:rPr lang="en-US" sz="1200" dirty="0" smtClean="0">
                <a:solidFill>
                  <a:srgbClr val="0070C0"/>
                </a:solidFill>
                <a:latin typeface="Arial" pitchFamily="34" charset="0"/>
                <a:cs typeface="Arial" pitchFamily="34" charset="0"/>
              </a:rPr>
              <a:t>, L. ( 1992) The McGraw Hill Guide to English Literature (Vol. 2) . McGraw –Hill Publishing: New York</a:t>
            </a:r>
          </a:p>
          <a:p>
            <a:pPr algn="just"/>
            <a:r>
              <a:rPr lang="en-US" sz="1200" dirty="0" smtClean="0">
                <a:solidFill>
                  <a:srgbClr val="0070C0"/>
                </a:solidFill>
                <a:latin typeface="Arial" pitchFamily="34" charset="0"/>
                <a:cs typeface="Arial" pitchFamily="34" charset="0"/>
              </a:rPr>
              <a:t>www.sparknotes.com/lit/tess/‎</a:t>
            </a:r>
          </a:p>
          <a:p>
            <a:pPr algn="just"/>
            <a:r>
              <a:rPr lang="en-US" sz="1200" dirty="0" smtClean="0">
                <a:solidFill>
                  <a:srgbClr val="0070C0"/>
                </a:solidFill>
                <a:latin typeface="Arial" pitchFamily="34" charset="0"/>
                <a:cs typeface="Arial" pitchFamily="34" charset="0"/>
              </a:rPr>
              <a:t>www.bookrags.com/notes/tess/‎</a:t>
            </a:r>
          </a:p>
          <a:p>
            <a:pPr algn="just"/>
            <a:r>
              <a:rPr lang="en-US" sz="1200" dirty="0" smtClean="0">
                <a:solidFill>
                  <a:srgbClr val="0070C0"/>
                </a:solidFill>
                <a:latin typeface="Arial" pitchFamily="34" charset="0"/>
                <a:cs typeface="Arial" pitchFamily="34" charset="0"/>
              </a:rPr>
              <a:t>www.gradesaver.com › </a:t>
            </a:r>
            <a:r>
              <a:rPr lang="en-US" sz="1200" dirty="0" smtClean="0">
                <a:solidFill>
                  <a:srgbClr val="0070C0"/>
                </a:solidFill>
                <a:latin typeface="Arial" pitchFamily="34" charset="0"/>
                <a:cs typeface="Arial" pitchFamily="34" charset="0"/>
                <a:hlinkClick r:id="rId2"/>
              </a:rPr>
              <a:t>Tess of the D'Urbervilles</a:t>
            </a:r>
            <a:r>
              <a:rPr lang="en-US" sz="1200" dirty="0" smtClean="0">
                <a:solidFill>
                  <a:srgbClr val="0070C0"/>
                </a:solidFill>
                <a:latin typeface="Arial" pitchFamily="34" charset="0"/>
                <a:cs typeface="Arial" pitchFamily="34" charset="0"/>
              </a:rPr>
              <a:t> › </a:t>
            </a:r>
            <a:r>
              <a:rPr lang="en-US" sz="1200" dirty="0" smtClean="0">
                <a:solidFill>
                  <a:srgbClr val="0070C0"/>
                </a:solidFill>
                <a:latin typeface="Arial" pitchFamily="34" charset="0"/>
                <a:cs typeface="Arial" pitchFamily="34" charset="0"/>
                <a:hlinkClick r:id="rId3"/>
              </a:rPr>
              <a:t>Study Guide</a:t>
            </a:r>
            <a:r>
              <a:rPr lang="en-US" sz="1200" dirty="0" smtClean="0">
                <a:solidFill>
                  <a:srgbClr val="0070C0"/>
                </a:solidFill>
                <a:latin typeface="Arial" pitchFamily="34" charset="0"/>
                <a:cs typeface="Arial" pitchFamily="34" charset="0"/>
              </a:rPr>
              <a:t>‎</a:t>
            </a:r>
          </a:p>
          <a:p>
            <a:pPr algn="just"/>
            <a:r>
              <a:rPr lang="en-US" sz="1200" dirty="0" smtClean="0">
                <a:solidFill>
                  <a:srgbClr val="0070C0"/>
                </a:solidFill>
                <a:latin typeface="Arial" pitchFamily="34" charset="0"/>
                <a:cs typeface="Arial" pitchFamily="34" charset="0"/>
              </a:rPr>
              <a:t>www.shmoop.com/tess-of-the-durbervilles/summary.html‎</a:t>
            </a:r>
          </a:p>
          <a:p>
            <a:pPr algn="just"/>
            <a:r>
              <a:rPr lang="en-US" sz="1200" dirty="0" smtClean="0">
                <a:solidFill>
                  <a:srgbClr val="0070C0"/>
                </a:solidFill>
                <a:latin typeface="Arial" pitchFamily="34" charset="0"/>
                <a:cs typeface="Arial" pitchFamily="34" charset="0"/>
              </a:rPr>
              <a:t>www.cliffsnotes.com › </a:t>
            </a:r>
            <a:r>
              <a:rPr lang="en-US" sz="1200" u="sng" dirty="0" smtClean="0">
                <a:solidFill>
                  <a:srgbClr val="0070C0"/>
                </a:solidFill>
                <a:latin typeface="Arial" pitchFamily="34" charset="0"/>
                <a:cs typeface="Arial" pitchFamily="34" charset="0"/>
                <a:hlinkClick r:id="rId4"/>
              </a:rPr>
              <a:t>Literature Notes</a:t>
            </a:r>
            <a:endParaRPr lang="en-US" sz="1200"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have finished phase 7 and have completed the study and analysis of the novel.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Overall Comments on the Novel</a:t>
            </a:r>
            <a:endParaRPr lang="en-US" sz="2800" b="1"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Closing the Course</a:t>
            </a:r>
            <a:endParaRPr lang="en-US" sz="2800" b="1"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TotalTime>
  <Words>2212</Words>
  <Application>Microsoft Office PowerPoint</Application>
  <PresentationFormat>On-screen Show (4:3)</PresentationFormat>
  <Paragraphs>288</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Tess of the d'Urberville: Text and Analysis Phase 7: The Fulfillment</vt:lpstr>
      <vt:lpstr>Review of the Previous Lesson</vt:lpstr>
      <vt:lpstr>Today’s Session</vt:lpstr>
      <vt:lpstr>Chapter 53:Text about Angel’s Condition</vt:lpstr>
      <vt:lpstr>Phase 7, Chapter 53</vt:lpstr>
      <vt:lpstr>Continues…</vt:lpstr>
      <vt:lpstr>Text: Letter of Tess’s Mother</vt:lpstr>
      <vt:lpstr>Chapter Continues</vt:lpstr>
      <vt:lpstr>Phase 7, Chapter 53: Discussion Points</vt:lpstr>
      <vt:lpstr>Phase 7, Chapter 54</vt:lpstr>
      <vt:lpstr>Text: Meeting of Angel with the Mother of Tess</vt:lpstr>
      <vt:lpstr>Text Continues</vt:lpstr>
      <vt:lpstr>Phase 7, Chapter  55</vt:lpstr>
      <vt:lpstr>Chapter 55: Text- Angel and Tess Meet</vt:lpstr>
      <vt:lpstr>Text continues</vt:lpstr>
      <vt:lpstr>Text Continues</vt:lpstr>
      <vt:lpstr>Phase 7, Chapter 55: Discussion Points</vt:lpstr>
      <vt:lpstr>Phase 7, Chapter 56</vt:lpstr>
      <vt:lpstr>Text</vt:lpstr>
      <vt:lpstr>Text Continues</vt:lpstr>
      <vt:lpstr>Phase 7, Chapter  57</vt:lpstr>
      <vt:lpstr>Text</vt:lpstr>
      <vt:lpstr>Text Continues</vt:lpstr>
      <vt:lpstr>Phase 7, Chapter 57</vt:lpstr>
      <vt:lpstr>Phase 7, Chapter  58</vt:lpstr>
      <vt:lpstr>Chapter 58: Opening Text</vt:lpstr>
      <vt:lpstr>Chapter 58: Closing Text</vt:lpstr>
      <vt:lpstr>Phase 7, Chapter 58: Discussion Points</vt:lpstr>
      <vt:lpstr>Phase 7, Chapter 59</vt:lpstr>
      <vt:lpstr>Text</vt:lpstr>
      <vt:lpstr>Closing Text of the Novel</vt:lpstr>
      <vt:lpstr>References of materials used for all the Sessions on Tess of the d’Urberville  </vt:lpstr>
      <vt:lpstr>Review of the Session</vt:lpstr>
      <vt:lpstr>Overall Comments on the Novel</vt:lpstr>
      <vt:lpstr>Closing the Course</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7</dc:title>
  <dc:creator>fjwu</dc:creator>
  <cp:lastModifiedBy>Administrator</cp:lastModifiedBy>
  <cp:revision>85</cp:revision>
  <dcterms:created xsi:type="dcterms:W3CDTF">2006-08-16T00:00:00Z</dcterms:created>
  <dcterms:modified xsi:type="dcterms:W3CDTF">2013-06-08T10:51:30Z</dcterms:modified>
</cp:coreProperties>
</file>