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3"/>
  </p:notesMasterIdLst>
  <p:sldIdLst>
    <p:sldId id="256" r:id="rId2"/>
    <p:sldId id="257" r:id="rId3"/>
    <p:sldId id="258" r:id="rId4"/>
    <p:sldId id="313" r:id="rId5"/>
    <p:sldId id="259" r:id="rId6"/>
    <p:sldId id="297" r:id="rId7"/>
    <p:sldId id="286" r:id="rId8"/>
    <p:sldId id="294" r:id="rId9"/>
    <p:sldId id="298" r:id="rId10"/>
    <p:sldId id="266" r:id="rId11"/>
    <p:sldId id="295" r:id="rId12"/>
    <p:sldId id="299" r:id="rId13"/>
    <p:sldId id="287" r:id="rId14"/>
    <p:sldId id="268" r:id="rId15"/>
    <p:sldId id="300" r:id="rId16"/>
    <p:sldId id="304" r:id="rId17"/>
    <p:sldId id="301" r:id="rId18"/>
    <p:sldId id="302" r:id="rId19"/>
    <p:sldId id="303" r:id="rId20"/>
    <p:sldId id="288" r:id="rId21"/>
    <p:sldId id="269" r:id="rId22"/>
    <p:sldId id="305" r:id="rId23"/>
    <p:sldId id="306" r:id="rId24"/>
    <p:sldId id="308" r:id="rId25"/>
    <p:sldId id="289" r:id="rId26"/>
    <p:sldId id="272" r:id="rId27"/>
    <p:sldId id="273" r:id="rId28"/>
    <p:sldId id="309" r:id="rId29"/>
    <p:sldId id="310" r:id="rId30"/>
    <p:sldId id="311" r:id="rId31"/>
    <p:sldId id="291" r:id="rId32"/>
    <p:sldId id="274" r:id="rId33"/>
    <p:sldId id="312" r:id="rId34"/>
    <p:sldId id="292" r:id="rId35"/>
    <p:sldId id="275" r:id="rId36"/>
    <p:sldId id="293" r:id="rId37"/>
    <p:sldId id="276" r:id="rId38"/>
    <p:sldId id="278" r:id="rId39"/>
    <p:sldId id="279" r:id="rId40"/>
    <p:sldId id="280" r:id="rId41"/>
    <p:sldId id="281"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8" d="100"/>
          <a:sy n="98" d="100"/>
        </p:scale>
        <p:origin x="-492" y="21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108855-C7A9-406E-8595-EF0C1E363EF2}" type="datetimeFigureOut">
              <a:rPr lang="en-US" smtClean="0"/>
              <a:pPr/>
              <a:t>6/8/2013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FA4205-0232-4A74-A753-F1AB02C82D2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F877702-E63A-4F00-BA27-87599930DFE4}" type="datetime1">
              <a:rPr lang="en-US" smtClean="0"/>
              <a:pPr/>
              <a:t>6/8/2013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F6D4BB-4116-412C-9B91-01357B0DE454}" type="datetime1">
              <a:rPr lang="en-US" smtClean="0"/>
              <a:pPr/>
              <a:t>6/8/2013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E07106-CFB2-4D6A-AAF9-A8D23599200C}" type="datetime1">
              <a:rPr lang="en-US" smtClean="0"/>
              <a:pPr/>
              <a:t>6/8/2013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C071754-DA34-4AB9-A840-0023CAD03743}" type="datetime1">
              <a:rPr lang="en-US" smtClean="0"/>
              <a:pPr/>
              <a:t>6/8/2013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D1C51F7-5208-49C4-9022-1A4E589A0CE7}" type="datetime1">
              <a:rPr lang="en-US" smtClean="0"/>
              <a:pPr/>
              <a:t>6/8/2013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D444F5F-9AFB-429B-97E1-2C592C1010E1}" type="datetime1">
              <a:rPr lang="en-US" smtClean="0"/>
              <a:pPr/>
              <a:t>6/8/2013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CEF223-141D-43FC-B36D-3757C685BD73}" type="datetime1">
              <a:rPr lang="en-US" smtClean="0"/>
              <a:pPr/>
              <a:t>6/8/2013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174951-1A78-420F-8124-A9C08C0D3CF7}" type="datetime1">
              <a:rPr lang="en-US" smtClean="0"/>
              <a:pPr/>
              <a:t>6/8/2013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A218D0-FBAB-4E68-8F07-5FF764F193CF}" type="datetime1">
              <a:rPr lang="en-US" smtClean="0"/>
              <a:pPr/>
              <a:t>6/8/2013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FCD52C-4A2F-4892-B3E7-8F352535B4F5}" type="datetime1">
              <a:rPr lang="en-US" smtClean="0"/>
              <a:pPr/>
              <a:t>6/8/2013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70001C-E74E-4FA7-B4EC-B4F3BD198A26}" type="datetime1">
              <a:rPr lang="en-US" smtClean="0"/>
              <a:pPr/>
              <a:t>6/8/2013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99B513-4B45-4A67-AC10-D3ED45F8E653}" type="datetime1">
              <a:rPr lang="en-US" smtClean="0"/>
              <a:pPr/>
              <a:t>6/8/2013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gradesaver.com/character.html?character=7710"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130425"/>
            <a:ext cx="7772400" cy="1470025"/>
          </a:xfrm>
        </p:spPr>
        <p:txBody>
          <a:bodyPr>
            <a:normAutofit fontScale="90000"/>
          </a:bodyPr>
          <a:lstStyle/>
          <a:p>
            <a:r>
              <a:rPr lang="en-US" b="1" dirty="0" smtClean="0"/>
              <a:t>Tess of </a:t>
            </a:r>
            <a:r>
              <a:rPr lang="en-US" b="1" dirty="0" smtClean="0">
                <a:latin typeface="Arial" pitchFamily="34" charset="0"/>
                <a:cs typeface="Arial" pitchFamily="34" charset="0"/>
              </a:rPr>
              <a:t>the </a:t>
            </a:r>
            <a:r>
              <a:rPr lang="en-US" b="1" dirty="0" err="1" smtClean="0">
                <a:latin typeface="Arial" pitchFamily="34" charset="0"/>
                <a:cs typeface="Arial" pitchFamily="34" charset="0"/>
              </a:rPr>
              <a:t>d'Urberville</a:t>
            </a:r>
            <a:r>
              <a:rPr lang="en-US" b="1" dirty="0" smtClean="0">
                <a:latin typeface="Arial" pitchFamily="34" charset="0"/>
                <a:cs typeface="Arial" pitchFamily="34" charset="0"/>
              </a:rPr>
              <a:t>:</a:t>
            </a:r>
            <a:r>
              <a:rPr lang="en-US" b="1" dirty="0" smtClean="0"/>
              <a:t> Text and Analysis Phase 6: The Convert</a:t>
            </a:r>
            <a:endParaRPr lang="en-US" b="1"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b="1" dirty="0" smtClean="0"/>
              <a:t>Review of the Previous Lesson</a:t>
            </a:r>
            <a:endParaRPr lang="en-US" sz="2800" b="1" dirty="0"/>
          </a:p>
        </p:txBody>
      </p:sp>
      <p:sp>
        <p:nvSpPr>
          <p:cNvPr id="3" name="Content Placeholder 2"/>
          <p:cNvSpPr>
            <a:spLocks noGrp="1"/>
          </p:cNvSpPr>
          <p:nvPr>
            <p:ph idx="1"/>
          </p:nvPr>
        </p:nvSpPr>
        <p:spPr/>
        <p:txBody>
          <a:bodyPr/>
          <a:lstStyle/>
          <a:p>
            <a:r>
              <a:rPr lang="en-US" sz="1800" dirty="0" smtClean="0">
                <a:latin typeface="Arial" pitchFamily="34" charset="0"/>
                <a:cs typeface="Arial" pitchFamily="34" charset="0"/>
              </a:rPr>
              <a:t>We started Phase 5 “ The Woman Pays”.</a:t>
            </a:r>
          </a:p>
          <a:p>
            <a:r>
              <a:rPr lang="en-US" sz="1800" dirty="0" smtClean="0">
                <a:latin typeface="Arial" pitchFamily="34" charset="0"/>
                <a:cs typeface="Arial" pitchFamily="34" charset="0"/>
              </a:rPr>
              <a:t>We  covered chapters 35 to 44 and finished phase 5.</a:t>
            </a:r>
          </a:p>
          <a:p>
            <a:pPr algn="just"/>
            <a:r>
              <a:rPr lang="en-US" sz="1800" dirty="0" smtClean="0">
                <a:latin typeface="Arial" pitchFamily="34" charset="0"/>
                <a:cs typeface="Arial" pitchFamily="34" charset="0"/>
              </a:rPr>
              <a:t>In doing so we covered the following aspects:</a:t>
            </a:r>
          </a:p>
          <a:p>
            <a:pPr lvl="1" algn="just"/>
            <a:r>
              <a:rPr lang="en-US" sz="1800" dirty="0" smtClean="0">
                <a:latin typeface="Arial" pitchFamily="34" charset="0"/>
                <a:cs typeface="Arial" pitchFamily="34" charset="0"/>
              </a:rPr>
              <a:t>Explored the text of these chapters </a:t>
            </a:r>
          </a:p>
          <a:p>
            <a:pPr lvl="1" algn="just"/>
            <a:r>
              <a:rPr lang="en-US" sz="1800" dirty="0" smtClean="0">
                <a:latin typeface="Arial" pitchFamily="34" charset="0"/>
                <a:cs typeface="Arial" pitchFamily="34" charset="0"/>
              </a:rPr>
              <a:t>Explored related themes</a:t>
            </a:r>
          </a:p>
          <a:p>
            <a:pPr lvl="1" algn="just"/>
            <a:r>
              <a:rPr lang="en-US" sz="1800" dirty="0" smtClean="0">
                <a:latin typeface="Arial" pitchFamily="34" charset="0"/>
                <a:cs typeface="Arial" pitchFamily="34" charset="0"/>
              </a:rPr>
              <a:t>Discussed the development of characters</a:t>
            </a:r>
          </a:p>
          <a:p>
            <a:pPr lvl="1" algn="just"/>
            <a:r>
              <a:rPr lang="en-US" sz="1800" dirty="0" smtClean="0">
                <a:latin typeface="Arial" pitchFamily="34" charset="0"/>
                <a:cs typeface="Arial" pitchFamily="34" charset="0"/>
              </a:rPr>
              <a:t>Critically analyzed the selected parts of text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Today’s Session</a:t>
            </a:r>
            <a:endParaRPr lang="en-US" sz="2800" b="1" dirty="0"/>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We will start Phase 6 that is titled as “The Convert”</a:t>
            </a:r>
          </a:p>
          <a:p>
            <a:r>
              <a:rPr lang="en-US" sz="1800" dirty="0" smtClean="0">
                <a:latin typeface="Arial" pitchFamily="34" charset="0"/>
                <a:cs typeface="Arial" pitchFamily="34" charset="0"/>
              </a:rPr>
              <a:t>We will cover Chapters 45-52 and would finish this phase.</a:t>
            </a:r>
          </a:p>
          <a:p>
            <a:pPr>
              <a:buNone/>
            </a:pPr>
            <a:endParaRPr lang="en-US"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solidFill>
                  <a:srgbClr val="0070C0"/>
                </a:solidFill>
              </a:rPr>
              <a:t>Opening Text Chapter 45</a:t>
            </a:r>
            <a:endParaRPr lang="en-US" sz="2800" b="1" dirty="0">
              <a:solidFill>
                <a:srgbClr val="0070C0"/>
              </a:solidFill>
            </a:endParaRPr>
          </a:p>
        </p:txBody>
      </p:sp>
      <p:sp>
        <p:nvSpPr>
          <p:cNvPr id="3" name="Content Placeholder 2"/>
          <p:cNvSpPr>
            <a:spLocks noGrp="1"/>
          </p:cNvSpPr>
          <p:nvPr>
            <p:ph idx="1"/>
          </p:nvPr>
        </p:nvSpPr>
        <p:spPr>
          <a:xfrm>
            <a:off x="152400" y="1219200"/>
            <a:ext cx="6781800" cy="5257800"/>
          </a:xfrm>
        </p:spPr>
        <p:txBody>
          <a:bodyPr>
            <a:normAutofit/>
          </a:bodyPr>
          <a:lstStyle/>
          <a:p>
            <a:pPr algn="just">
              <a:buNone/>
            </a:pPr>
            <a:r>
              <a:rPr lang="en-US" sz="1800" dirty="0" smtClean="0">
                <a:latin typeface="Arial" pitchFamily="34" charset="0"/>
                <a:cs typeface="Arial" pitchFamily="34" charset="0"/>
              </a:rPr>
              <a:t>	Till this moment she had never seen or heard from </a:t>
            </a:r>
            <a:r>
              <a:rPr lang="en-US" sz="1800" dirty="0" err="1" smtClean="0">
                <a:latin typeface="Arial" pitchFamily="34" charset="0"/>
                <a:cs typeface="Arial" pitchFamily="34" charset="0"/>
              </a:rPr>
              <a:t>d’Urberville</a:t>
            </a:r>
            <a:r>
              <a:rPr lang="en-US" sz="1800" dirty="0" smtClean="0">
                <a:latin typeface="Arial" pitchFamily="34" charset="0"/>
                <a:cs typeface="Arial" pitchFamily="34" charset="0"/>
              </a:rPr>
              <a:t> since her departure from </a:t>
            </a:r>
            <a:r>
              <a:rPr lang="en-US" sz="1800" dirty="0" err="1" smtClean="0">
                <a:latin typeface="Arial" pitchFamily="34" charset="0"/>
                <a:cs typeface="Arial" pitchFamily="34" charset="0"/>
              </a:rPr>
              <a:t>Trantridge</a:t>
            </a:r>
            <a:r>
              <a:rPr lang="en-US" sz="1800" dirty="0" smtClean="0">
                <a:latin typeface="Arial" pitchFamily="34" charset="0"/>
                <a:cs typeface="Arial" pitchFamily="34" charset="0"/>
              </a:rPr>
              <a:t>.</a:t>
            </a:r>
          </a:p>
          <a:p>
            <a:pPr algn="just">
              <a:buNone/>
            </a:pPr>
            <a:r>
              <a:rPr lang="en-US" sz="1800" dirty="0" smtClean="0">
                <a:latin typeface="Arial" pitchFamily="34" charset="0"/>
                <a:cs typeface="Arial" pitchFamily="34" charset="0"/>
              </a:rPr>
              <a:t>	The </a:t>
            </a:r>
            <a:r>
              <a:rPr lang="en-US" sz="1800" dirty="0" err="1" smtClean="0">
                <a:latin typeface="Arial" pitchFamily="34" charset="0"/>
                <a:cs typeface="Arial" pitchFamily="34" charset="0"/>
              </a:rPr>
              <a:t>rencounter</a:t>
            </a:r>
            <a:r>
              <a:rPr lang="en-US" sz="1800" dirty="0" smtClean="0">
                <a:latin typeface="Arial" pitchFamily="34" charset="0"/>
                <a:cs typeface="Arial" pitchFamily="34" charset="0"/>
              </a:rPr>
              <a:t> came at a heavy moment, one of all moments calculated to permit its impact with the least emotional shock. But such was unreasoning memory that, though he stood there openly and palpably a converted man, who was sorrowing for his past irregularities, a fear overcame her, paralyzing her movement so that she neither retreated nor advanced.</a:t>
            </a:r>
          </a:p>
          <a:p>
            <a:pPr algn="just">
              <a:buNone/>
            </a:pPr>
            <a:r>
              <a:rPr lang="en-US" sz="1800" dirty="0" smtClean="0">
                <a:latin typeface="Arial" pitchFamily="34" charset="0"/>
                <a:cs typeface="Arial" pitchFamily="34" charset="0"/>
              </a:rPr>
              <a:t>	To think of what emanated from that countenance when she saw it last, and to behold it now! ... There was the same handsome unpleasantness of mien, but now he wore neatly trimmed, old-fashioned whiskers, the sable moustache having disappeared; and his dress was half-clerical, a modification which had changed his expression sufficiently to abstract the dandyism from his features, and to hinder for a second her belief in his identity.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Autofit/>
          </a:bodyPr>
          <a:lstStyle/>
          <a:p>
            <a:r>
              <a:rPr lang="en-US" sz="2800" b="1" dirty="0" smtClean="0"/>
              <a:t>Phase 6, Chapter 45</a:t>
            </a:r>
            <a:endParaRPr lang="en-US" sz="2800" b="1" dirty="0"/>
          </a:p>
        </p:txBody>
      </p:sp>
      <p:sp>
        <p:nvSpPr>
          <p:cNvPr id="3" name="Content Placeholder 2"/>
          <p:cNvSpPr>
            <a:spLocks noGrp="1"/>
          </p:cNvSpPr>
          <p:nvPr>
            <p:ph idx="1"/>
          </p:nvPr>
        </p:nvSpPr>
        <p:spPr>
          <a:xfrm>
            <a:off x="457200" y="762000"/>
            <a:ext cx="6477000" cy="5791200"/>
          </a:xfrm>
        </p:spPr>
        <p:txBody>
          <a:bodyPr>
            <a:noAutofit/>
          </a:bodyPr>
          <a:lstStyle/>
          <a:p>
            <a:pPr algn="just"/>
            <a:r>
              <a:rPr lang="en-US" sz="1600" dirty="0" smtClean="0">
                <a:latin typeface="Arial" pitchFamily="34" charset="0"/>
                <a:cs typeface="Arial" pitchFamily="34" charset="0"/>
              </a:rPr>
              <a:t>Tess has not seen Alec since she left him for the first time leaving his family’s service. </a:t>
            </a:r>
          </a:p>
          <a:p>
            <a:pPr algn="just"/>
            <a:r>
              <a:rPr lang="en-US" sz="1600" dirty="0" smtClean="0">
                <a:latin typeface="Arial" pitchFamily="34" charset="0"/>
                <a:cs typeface="Arial" pitchFamily="34" charset="0"/>
              </a:rPr>
              <a:t>When she sees and hears him testifying to his religious conversion, she is shocked. </a:t>
            </a:r>
          </a:p>
          <a:p>
            <a:pPr algn="just"/>
            <a:r>
              <a:rPr lang="en-US" sz="1600" dirty="0" smtClean="0">
                <a:latin typeface="Arial" pitchFamily="34" charset="0"/>
                <a:cs typeface="Arial" pitchFamily="34" charset="0"/>
              </a:rPr>
              <a:t>There is a change in his appearance. Now he has a neatly-trimmed mustache and a half-clerical dress. </a:t>
            </a:r>
          </a:p>
          <a:p>
            <a:pPr algn="just"/>
            <a:r>
              <a:rPr lang="en-US" sz="1600" dirty="0" smtClean="0">
                <a:latin typeface="Arial" pitchFamily="34" charset="0"/>
                <a:cs typeface="Arial" pitchFamily="34" charset="0"/>
              </a:rPr>
              <a:t>Alec has not been reformed, but rather transfigured, his passion for religious devotion instead of sensuality. </a:t>
            </a:r>
          </a:p>
          <a:p>
            <a:pPr algn="just"/>
            <a:r>
              <a:rPr lang="en-US" sz="1600" dirty="0" smtClean="0">
                <a:latin typeface="Arial" pitchFamily="34" charset="0"/>
                <a:cs typeface="Arial" pitchFamily="34" charset="0"/>
              </a:rPr>
              <a:t>Though she can think of many examples in Christianity where worst sinners became best saints, she finds this change in him  unnatural.  </a:t>
            </a:r>
          </a:p>
          <a:p>
            <a:pPr algn="just"/>
            <a:r>
              <a:rPr lang="en-US" sz="1600" dirty="0" smtClean="0">
                <a:latin typeface="Arial" pitchFamily="34" charset="0"/>
                <a:cs typeface="Arial" pitchFamily="34" charset="0"/>
              </a:rPr>
              <a:t>She wants to leave without being noticed by Alec, but Alec sees her and runs after her.</a:t>
            </a:r>
          </a:p>
          <a:p>
            <a:pPr algn="just"/>
            <a:r>
              <a:rPr lang="en-US" sz="1600" dirty="0" smtClean="0">
                <a:latin typeface="Arial" pitchFamily="34" charset="0"/>
                <a:cs typeface="Arial" pitchFamily="34" charset="0"/>
              </a:rPr>
              <a:t>He tells her that he has found God through the guidance of the Reverend Clare. </a:t>
            </a:r>
          </a:p>
          <a:p>
            <a:pPr algn="just"/>
            <a:r>
              <a:rPr lang="en-US" sz="1600" dirty="0" smtClean="0">
                <a:latin typeface="Arial" pitchFamily="34" charset="0"/>
                <a:cs typeface="Arial" pitchFamily="34" charset="0"/>
              </a:rPr>
              <a:t>Tess, however, is very angry and she does not want to listen to anything. </a:t>
            </a:r>
          </a:p>
          <a:p>
            <a:pPr algn="just">
              <a:buNone/>
            </a:pPr>
            <a:r>
              <a:rPr lang="en-US" sz="1600" dirty="0" smtClean="0">
                <a:latin typeface="Arial" pitchFamily="34" charset="0"/>
                <a:cs typeface="Arial" pitchFamily="34" charset="0"/>
              </a:rPr>
              <a:t>					(continues)</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Phase 6, Chapter 45 continues</a:t>
            </a:r>
            <a:endParaRPr lang="en-US" sz="2800" b="1" dirty="0"/>
          </a:p>
        </p:txBody>
      </p:sp>
      <p:sp>
        <p:nvSpPr>
          <p:cNvPr id="3" name="Content Placeholder 2"/>
          <p:cNvSpPr>
            <a:spLocks noGrp="1"/>
          </p:cNvSpPr>
          <p:nvPr>
            <p:ph idx="1"/>
          </p:nvPr>
        </p:nvSpPr>
        <p:spPr>
          <a:xfrm>
            <a:off x="457200" y="1600200"/>
            <a:ext cx="6324600" cy="4525963"/>
          </a:xfrm>
        </p:spPr>
        <p:txBody>
          <a:bodyPr>
            <a:noAutofit/>
          </a:bodyPr>
          <a:lstStyle/>
          <a:p>
            <a:pPr algn="just"/>
            <a:r>
              <a:rPr lang="en-US" sz="1600" dirty="0" smtClean="0">
                <a:latin typeface="Arial" pitchFamily="34" charset="0"/>
                <a:cs typeface="Arial" pitchFamily="34" charset="0"/>
              </a:rPr>
              <a:t>She clearly tells him that she disbelieves him.</a:t>
            </a:r>
          </a:p>
          <a:p>
            <a:pPr algn="just"/>
            <a:r>
              <a:rPr lang="en-US" sz="1600" dirty="0" smtClean="0">
                <a:latin typeface="Arial" pitchFamily="34" charset="0"/>
                <a:cs typeface="Arial" pitchFamily="34" charset="0"/>
              </a:rPr>
              <a:t> She also criticizes people like Alec, who ruin other people’s lives and enjoy everything in the world irrespective of the idea of right and wrong; and then then try to secure a place in heaven by suddenly converting. </a:t>
            </a:r>
          </a:p>
          <a:p>
            <a:pPr algn="just"/>
            <a:r>
              <a:rPr lang="en-US" sz="1600" dirty="0" smtClean="0">
                <a:latin typeface="Arial" pitchFamily="34" charset="0"/>
                <a:cs typeface="Arial" pitchFamily="34" charset="0"/>
              </a:rPr>
              <a:t>They have a long discussion with reference to belief.</a:t>
            </a:r>
          </a:p>
          <a:p>
            <a:pPr algn="just"/>
            <a:r>
              <a:rPr lang="en-US" sz="1600" dirty="0" smtClean="0">
                <a:latin typeface="Arial" pitchFamily="34" charset="0"/>
                <a:cs typeface="Arial" pitchFamily="34" charset="0"/>
              </a:rPr>
              <a:t>During this discussion we notice her idealizing and following her husband’s views. Alec criticizes her for blindly following what Angel believes in but she continues to take his side.</a:t>
            </a:r>
          </a:p>
          <a:p>
            <a:pPr algn="just"/>
            <a:r>
              <a:rPr lang="en-US" sz="1600" dirty="0" smtClean="0">
                <a:latin typeface="Arial" pitchFamily="34" charset="0"/>
                <a:cs typeface="Arial" pitchFamily="34" charset="0"/>
              </a:rPr>
              <a:t>Alec expresses fear of Tess being a source of temptation for him again. As they come to a stone monument called the Cross-in-Hand, he asks Tess to swear  in the name of this cross that she will never tempt him again. </a:t>
            </a:r>
          </a:p>
          <a:p>
            <a:pPr algn="just"/>
            <a:r>
              <a:rPr lang="en-US" sz="1600" dirty="0" smtClean="0">
                <a:latin typeface="Arial" pitchFamily="34" charset="0"/>
                <a:cs typeface="Arial" pitchFamily="34" charset="0"/>
              </a:rPr>
              <a:t>She agrees and Alec leaves.</a:t>
            </a:r>
          </a:p>
          <a:p>
            <a:pPr algn="just"/>
            <a:r>
              <a:rPr lang="en-US" sz="1600" dirty="0" smtClean="0">
                <a:latin typeface="Arial" pitchFamily="34" charset="0"/>
                <a:cs typeface="Arial" pitchFamily="34" charset="0"/>
              </a:rPr>
              <a:t> He receives a letter from Reverend Clare to calm himself.</a:t>
            </a:r>
          </a:p>
          <a:p>
            <a:pPr algn="just"/>
            <a:r>
              <a:rPr lang="en-US" sz="1600" dirty="0" smtClean="0">
                <a:latin typeface="Arial" pitchFamily="34" charset="0"/>
                <a:cs typeface="Arial" pitchFamily="34" charset="0"/>
              </a:rPr>
              <a:t>Later on Tess comes to know that the Cross-in-Hand signifies ill omen.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Phase 6, Chapter 45: Discussion Points</a:t>
            </a:r>
            <a:endParaRPr lang="en-US" sz="2800" b="1" dirty="0"/>
          </a:p>
        </p:txBody>
      </p:sp>
      <p:sp>
        <p:nvSpPr>
          <p:cNvPr id="3" name="Content Placeholder 2"/>
          <p:cNvSpPr>
            <a:spLocks noGrp="1"/>
          </p:cNvSpPr>
          <p:nvPr>
            <p:ph idx="1"/>
          </p:nvPr>
        </p:nvSpPr>
        <p:spPr>
          <a:xfrm>
            <a:off x="152400" y="1600200"/>
            <a:ext cx="6629400" cy="4525963"/>
          </a:xfrm>
        </p:spPr>
        <p:txBody>
          <a:bodyPr>
            <a:normAutofit fontScale="92500" lnSpcReduction="10000"/>
          </a:bodyPr>
          <a:lstStyle/>
          <a:p>
            <a:pPr algn="just"/>
            <a:r>
              <a:rPr lang="en-US" sz="1600" b="1" dirty="0" smtClean="0">
                <a:solidFill>
                  <a:srgbClr val="0070C0"/>
                </a:solidFill>
                <a:latin typeface="Arial" pitchFamily="34" charset="0"/>
                <a:cs typeface="Arial" pitchFamily="34" charset="0"/>
              </a:rPr>
              <a:t>Change in Alec</a:t>
            </a:r>
            <a:r>
              <a:rPr lang="en-US" sz="1600" dirty="0" smtClean="0">
                <a:latin typeface="Arial" pitchFamily="34" charset="0"/>
                <a:cs typeface="Arial" pitchFamily="34" charset="0"/>
              </a:rPr>
              <a:t>:</a:t>
            </a:r>
          </a:p>
          <a:p>
            <a:pPr algn="just"/>
            <a:r>
              <a:rPr lang="en-US" sz="1600" dirty="0" smtClean="0">
                <a:latin typeface="Arial" pitchFamily="34" charset="0"/>
                <a:cs typeface="Arial" pitchFamily="34" charset="0"/>
              </a:rPr>
              <a:t>Great </a:t>
            </a:r>
            <a:r>
              <a:rPr lang="en-US" sz="1600" dirty="0" smtClean="0">
                <a:latin typeface="Arial" pitchFamily="34" charset="0"/>
                <a:cs typeface="Arial" pitchFamily="34" charset="0"/>
              </a:rPr>
              <a:t>yet superficial change:</a:t>
            </a:r>
          </a:p>
          <a:p>
            <a:pPr algn="just"/>
            <a:r>
              <a:rPr lang="en-US" sz="1600" dirty="0" smtClean="0">
                <a:latin typeface="Arial" pitchFamily="34" charset="0"/>
                <a:cs typeface="Arial" pitchFamily="34" charset="0"/>
              </a:rPr>
              <a:t>The change in Alec </a:t>
            </a:r>
            <a:r>
              <a:rPr lang="en-US" sz="1600" dirty="0" err="1" smtClean="0">
                <a:latin typeface="Arial" pitchFamily="34" charset="0"/>
                <a:cs typeface="Arial" pitchFamily="34" charset="0"/>
              </a:rPr>
              <a:t>d'Urberville</a:t>
            </a:r>
            <a:r>
              <a:rPr lang="en-US" sz="1600" dirty="0" smtClean="0">
                <a:latin typeface="Arial" pitchFamily="34" charset="0"/>
                <a:cs typeface="Arial" pitchFamily="34" charset="0"/>
              </a:rPr>
              <a:t> is significant, yet Hardy almost immediately establishes that his great conversation is superficial. He remains the same hedonist as before, but has merely shifted his passion from sexuality to spirituality. This suggests that Alec may easily shift back to his former ways.</a:t>
            </a:r>
          </a:p>
          <a:p>
            <a:pPr algn="just"/>
            <a:r>
              <a:rPr lang="en-US" sz="1600" dirty="0" smtClean="0">
                <a:latin typeface="Arial" pitchFamily="34" charset="0"/>
                <a:cs typeface="Arial" pitchFamily="34" charset="0"/>
              </a:rPr>
              <a:t>He himself says that he risks returning to his former lust when he looks at women's faces. </a:t>
            </a:r>
          </a:p>
          <a:p>
            <a:pPr algn="just"/>
            <a:r>
              <a:rPr lang="en-US" sz="1600" dirty="0" smtClean="0">
                <a:latin typeface="Arial" pitchFamily="34" charset="0"/>
                <a:cs typeface="Arial" pitchFamily="34" charset="0"/>
              </a:rPr>
              <a:t>Ironically he believes that it is Tess who is responsible for his sins and not he himself. </a:t>
            </a:r>
          </a:p>
          <a:p>
            <a:pPr algn="just"/>
            <a:r>
              <a:rPr lang="en-US" sz="1600" dirty="0" smtClean="0">
                <a:latin typeface="Arial" pitchFamily="34" charset="0"/>
                <a:cs typeface="Arial" pitchFamily="34" charset="0"/>
              </a:rPr>
              <a:t>He even asks her not to be source of temptation for him again.</a:t>
            </a:r>
          </a:p>
          <a:p>
            <a:pPr algn="just">
              <a:buNone/>
            </a:pPr>
            <a:r>
              <a:rPr lang="en-US" sz="1600" b="1" dirty="0" smtClean="0">
                <a:solidFill>
                  <a:srgbClr val="0070C0"/>
                </a:solidFill>
                <a:latin typeface="Arial" pitchFamily="34" charset="0"/>
                <a:cs typeface="Arial" pitchFamily="34" charset="0"/>
              </a:rPr>
              <a:t>Criticism on religion and religious practices:</a:t>
            </a:r>
          </a:p>
          <a:p>
            <a:pPr algn="just"/>
            <a:r>
              <a:rPr lang="en-US" sz="1600" dirty="0" smtClean="0">
                <a:latin typeface="Arial" pitchFamily="34" charset="0"/>
                <a:cs typeface="Arial" pitchFamily="34" charset="0"/>
              </a:rPr>
              <a:t>Hardy looks at religion very critically.</a:t>
            </a:r>
          </a:p>
          <a:p>
            <a:pPr algn="just"/>
            <a:r>
              <a:rPr lang="en-US" sz="1600" dirty="0" smtClean="0">
                <a:latin typeface="Arial" pitchFamily="34" charset="0"/>
                <a:cs typeface="Arial" pitchFamily="34" charset="0"/>
              </a:rPr>
              <a:t>Tess’s </a:t>
            </a:r>
            <a:r>
              <a:rPr lang="en-US" sz="1600" dirty="0" smtClean="0">
                <a:latin typeface="Arial" pitchFamily="34" charset="0"/>
                <a:cs typeface="Arial" pitchFamily="34" charset="0"/>
              </a:rPr>
              <a:t>reference to the tradition of Christianity holding up its greatest sinners as its greatest saints is a sharp criticism in the context of Alec.</a:t>
            </a:r>
          </a:p>
          <a:p>
            <a:pPr algn="just"/>
            <a:r>
              <a:rPr lang="en-US" sz="1600" dirty="0" smtClean="0">
                <a:latin typeface="Arial" pitchFamily="34" charset="0"/>
                <a:cs typeface="Arial" pitchFamily="34" charset="0"/>
              </a:rPr>
              <a:t>Again swearing in the name of the cross-in-Hand is ironic. They take it as Christian cross whereas it is a symbol of destruction and evil. It thus becomes a symbol of the unauthentic nature of Alec’s conversion. </a:t>
            </a:r>
          </a:p>
          <a:p>
            <a:pPr algn="just"/>
            <a:endParaRPr lang="en-US" sz="16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solidFill>
                  <a:srgbClr val="0070C0"/>
                </a:solidFill>
              </a:rPr>
              <a:t>Phase 6, Chapter 45: Text</a:t>
            </a:r>
            <a:endParaRPr lang="en-US" sz="2800" b="1" dirty="0">
              <a:solidFill>
                <a:srgbClr val="0070C0"/>
              </a:solidFill>
            </a:endParaRPr>
          </a:p>
        </p:txBody>
      </p:sp>
      <p:sp>
        <p:nvSpPr>
          <p:cNvPr id="3" name="Content Placeholder 2"/>
          <p:cNvSpPr>
            <a:spLocks noGrp="1"/>
          </p:cNvSpPr>
          <p:nvPr>
            <p:ph idx="1"/>
          </p:nvPr>
        </p:nvSpPr>
        <p:spPr>
          <a:xfrm>
            <a:off x="152400" y="838200"/>
            <a:ext cx="6781800" cy="5791200"/>
          </a:xfrm>
        </p:spPr>
        <p:txBody>
          <a:bodyPr>
            <a:noAutofit/>
          </a:bodyPr>
          <a:lstStyle/>
          <a:p>
            <a:pPr algn="just">
              <a:buNone/>
            </a:pPr>
            <a:r>
              <a:rPr lang="en-US" sz="1600" dirty="0" smtClean="0">
                <a:latin typeface="Arial" pitchFamily="34" charset="0"/>
                <a:cs typeface="Arial" pitchFamily="34" charset="0"/>
              </a:rPr>
              <a:t>	‘He came to </a:t>
            </a:r>
            <a:r>
              <a:rPr lang="en-US" sz="1600" dirty="0" err="1" smtClean="0">
                <a:latin typeface="Arial" pitchFamily="34" charset="0"/>
                <a:cs typeface="Arial" pitchFamily="34" charset="0"/>
              </a:rPr>
              <a:t>Trantridge</a:t>
            </a:r>
            <a:r>
              <a:rPr lang="en-US" sz="1600" dirty="0" smtClean="0">
                <a:latin typeface="Arial" pitchFamily="34" charset="0"/>
                <a:cs typeface="Arial" pitchFamily="34" charset="0"/>
              </a:rPr>
              <a:t> two or three years ago to preach on behalf of some missionary society; and I, wretched fellow that I was, insulted him when, in his disinterestedness, he tried to reason with me and show me the way. He did not resent my conduct, he simply said that some day I should receive the first-fruits of the Spirit—that those who came to scoff sometimes remained to pray. There was a strange magic in his words. They sank into my mind. But the loss of my mother hit me most; and by degrees I was brought to see daylight. Since then my one desire has been to hand on the true view to others, and that is what I was trying to do to-day; though it is only lately that I have preached here about. The first months of my ministry have been spent in the North of England among strangers, where I preferred to make my earliest clumsy attempts, so as to acquire courage before undergoing that severest of all tests of one’s sincerity, addressing those who have known one, and have been one’s companions in the days of darkness. If you could only know, Tess, the pleasure of having a good slap at yourself, I am sure—</a:t>
            </a:r>
          </a:p>
          <a:p>
            <a:pPr algn="just">
              <a:buNone/>
            </a:pPr>
            <a:r>
              <a:rPr lang="en-US" sz="1600" dirty="0" smtClean="0">
                <a:latin typeface="Arial" pitchFamily="34" charset="0"/>
                <a:cs typeface="Arial" pitchFamily="34" charset="0"/>
              </a:rPr>
              <a:t>	……………………..</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Autofit/>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609600"/>
            <a:ext cx="6934200" cy="6019800"/>
          </a:xfrm>
        </p:spPr>
        <p:txBody>
          <a:bodyPr>
            <a:noAutofit/>
          </a:bodyPr>
          <a:lstStyle/>
          <a:p>
            <a:pPr algn="just">
              <a:buNone/>
            </a:pPr>
            <a:r>
              <a:rPr lang="en-US" sz="1600" dirty="0" smtClean="0">
                <a:latin typeface="Arial" pitchFamily="34" charset="0"/>
                <a:cs typeface="Arial" pitchFamily="34" charset="0"/>
              </a:rPr>
              <a:t>	………………‘Don’t go on with it!’ she cried passionately, as she turned away from him to a stile by the wayside, on which she bent herself. ‘I can’t believe in such sudden things! I feel indignant with you for talking to me like this, when you know—when you know what harm you’ve done me! You, and those like you, take your fill of pleasure on earth by making the life of such as me bitter and black with sorrow; and then it is a fine thing, when you have had enough of that, to think of securing your pleasure in heaven by becoming converted! Out upon such—I don’t believe in you—I hate it!’</a:t>
            </a:r>
          </a:p>
          <a:p>
            <a:pPr algn="just">
              <a:buNone/>
            </a:pPr>
            <a:r>
              <a:rPr lang="en-US" sz="1600" dirty="0" smtClean="0">
                <a:latin typeface="Arial" pitchFamily="34" charset="0"/>
                <a:cs typeface="Arial" pitchFamily="34" charset="0"/>
              </a:rPr>
              <a:t>	‘Tess,’ he insisted; ‘don’t speak so! It came to me like a jolly new idea! And you don’t believe me? What don’t you believe?’</a:t>
            </a:r>
          </a:p>
          <a:p>
            <a:pPr algn="just">
              <a:buNone/>
            </a:pPr>
            <a:r>
              <a:rPr lang="en-US" sz="1600" dirty="0" smtClean="0">
                <a:latin typeface="Arial" pitchFamily="34" charset="0"/>
                <a:cs typeface="Arial" pitchFamily="34" charset="0"/>
              </a:rPr>
              <a:t>	‘Your conversion. Your scheme of religion.’</a:t>
            </a:r>
          </a:p>
          <a:p>
            <a:pPr algn="just">
              <a:buNone/>
            </a:pPr>
            <a:r>
              <a:rPr lang="en-US" sz="1600" dirty="0" smtClean="0">
                <a:latin typeface="Arial" pitchFamily="34" charset="0"/>
                <a:cs typeface="Arial" pitchFamily="34" charset="0"/>
              </a:rPr>
              <a:t>	‘Why?’</a:t>
            </a:r>
          </a:p>
          <a:p>
            <a:pPr algn="just">
              <a:buNone/>
            </a:pPr>
            <a:r>
              <a:rPr lang="en-US" sz="1600" dirty="0" smtClean="0">
                <a:latin typeface="Arial" pitchFamily="34" charset="0"/>
                <a:cs typeface="Arial" pitchFamily="34" charset="0"/>
              </a:rPr>
              <a:t>	She dropped her voice. ‘Because a better man than you does not believe in such.’</a:t>
            </a:r>
          </a:p>
          <a:p>
            <a:pPr algn="just">
              <a:buNone/>
            </a:pPr>
            <a:r>
              <a:rPr lang="en-US" sz="1600" dirty="0" smtClean="0">
                <a:latin typeface="Arial" pitchFamily="34" charset="0"/>
                <a:cs typeface="Arial" pitchFamily="34" charset="0"/>
              </a:rPr>
              <a:t>	‘What a woman’s reason! Who is this better man?’</a:t>
            </a:r>
          </a:p>
          <a:p>
            <a:pPr algn="just">
              <a:buNone/>
            </a:pPr>
            <a:r>
              <a:rPr lang="en-US" sz="1600" dirty="0" smtClean="0">
                <a:latin typeface="Arial" pitchFamily="34" charset="0"/>
                <a:cs typeface="Arial" pitchFamily="34" charset="0"/>
              </a:rPr>
              <a:t>	‘I cannot tell you.’</a:t>
            </a:r>
          </a:p>
          <a:p>
            <a:pPr algn="just">
              <a:buNone/>
            </a:pPr>
            <a:r>
              <a:rPr lang="en-US" sz="1600" dirty="0" smtClean="0">
                <a:latin typeface="Arial" pitchFamily="34" charset="0"/>
                <a:cs typeface="Arial" pitchFamily="34" charset="0"/>
              </a:rPr>
              <a:t>	‘Well,’ he declared, a resentment beneath his words seeming ready to spring out at a moment’s notice, ‘God for bid that I should say I am a good man—and you know I don’t say any such thing. I am new to goodness, truly; but newcomers see furthest sometimes.’</a:t>
            </a:r>
          </a:p>
          <a:p>
            <a:pPr algn="just">
              <a:buNone/>
            </a:pPr>
            <a:r>
              <a:rPr lang="en-US" sz="1600" dirty="0" smtClean="0">
                <a:latin typeface="Arial" pitchFamily="34" charset="0"/>
                <a:cs typeface="Arial" pitchFamily="34" charset="0"/>
              </a:rPr>
              <a:t>	‘Yes,’ she replied sadly. ‘But I cannot believe in your conversion to a new spirit. Such flashes as you feel, Alec, I fear don’t last!’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a:bodyPr>
          <a:lstStyle/>
          <a:p>
            <a:r>
              <a:rPr lang="en-US" sz="2800" b="1" dirty="0" smtClean="0"/>
              <a:t>Phase 6, Chapter 46</a:t>
            </a:r>
            <a:endParaRPr lang="en-US" sz="2800" b="1" dirty="0"/>
          </a:p>
        </p:txBody>
      </p:sp>
      <p:sp>
        <p:nvSpPr>
          <p:cNvPr id="3" name="Content Placeholder 2"/>
          <p:cNvSpPr>
            <a:spLocks noGrp="1"/>
          </p:cNvSpPr>
          <p:nvPr>
            <p:ph idx="1"/>
          </p:nvPr>
        </p:nvSpPr>
        <p:spPr>
          <a:xfrm>
            <a:off x="0" y="685800"/>
            <a:ext cx="6324600" cy="5867400"/>
          </a:xfrm>
        </p:spPr>
        <p:txBody>
          <a:bodyPr>
            <a:noAutofit/>
          </a:bodyPr>
          <a:lstStyle/>
          <a:p>
            <a:pPr algn="just"/>
            <a:r>
              <a:rPr lang="en-US" sz="1600" dirty="0" smtClean="0">
                <a:latin typeface="Arial" pitchFamily="34" charset="0"/>
                <a:cs typeface="Arial" pitchFamily="34" charset="0"/>
              </a:rPr>
              <a:t>The omen proves correct a few days later, when Alec approaches Tess in the fields and asks her to marry him.</a:t>
            </a:r>
          </a:p>
          <a:p>
            <a:pPr algn="just"/>
            <a:r>
              <a:rPr lang="en-US" sz="1600" dirty="0" smtClean="0">
                <a:latin typeface="Arial" pitchFamily="34" charset="0"/>
                <a:cs typeface="Arial" pitchFamily="34" charset="0"/>
              </a:rPr>
              <a:t> He suggests that they can go to Africa to be missionaries. </a:t>
            </a:r>
          </a:p>
          <a:p>
            <a:pPr algn="just"/>
            <a:r>
              <a:rPr lang="en-US" sz="1600" dirty="0" smtClean="0">
                <a:latin typeface="Arial" pitchFamily="34" charset="0"/>
                <a:cs typeface="Arial" pitchFamily="34" charset="0"/>
              </a:rPr>
              <a:t>Tess is angry on this and tells him that she is already married. She asks Alec to leave. </a:t>
            </a:r>
          </a:p>
          <a:p>
            <a:pPr algn="just"/>
            <a:r>
              <a:rPr lang="en-US" sz="1600" dirty="0" smtClean="0">
                <a:latin typeface="Arial" pitchFamily="34" charset="0"/>
                <a:cs typeface="Arial" pitchFamily="34" charset="0"/>
              </a:rPr>
              <a:t>She begins another letter to Angel but is unable to finish it.</a:t>
            </a:r>
          </a:p>
          <a:p>
            <a:pPr algn="just"/>
            <a:r>
              <a:rPr lang="en-US" sz="1600" dirty="0" smtClean="0">
                <a:latin typeface="Arial" pitchFamily="34" charset="0"/>
                <a:cs typeface="Arial" pitchFamily="34" charset="0"/>
              </a:rPr>
              <a:t>Once again Alec approaches Tess. </a:t>
            </a:r>
          </a:p>
          <a:p>
            <a:pPr algn="just"/>
            <a:r>
              <a:rPr lang="en-US" sz="1600" dirty="0" smtClean="0">
                <a:latin typeface="Arial" pitchFamily="34" charset="0"/>
                <a:cs typeface="Arial" pitchFamily="34" charset="0"/>
              </a:rPr>
              <a:t>This time, he asks her to pray for him. </a:t>
            </a:r>
          </a:p>
          <a:p>
            <a:pPr algn="just"/>
            <a:r>
              <a:rPr lang="en-US" sz="1600" dirty="0" smtClean="0">
                <a:latin typeface="Arial" pitchFamily="34" charset="0"/>
                <a:cs typeface="Arial" pitchFamily="34" charset="0"/>
              </a:rPr>
              <a:t>Tess refuses by saying that she can not. </a:t>
            </a:r>
          </a:p>
          <a:p>
            <a:pPr algn="just"/>
            <a:r>
              <a:rPr lang="en-US" sz="1600" dirty="0" smtClean="0">
                <a:latin typeface="Arial" pitchFamily="34" charset="0"/>
                <a:cs typeface="Arial" pitchFamily="34" charset="0"/>
              </a:rPr>
              <a:t>She recites Angel’s reasons for doubting the validity of church doctrine. </a:t>
            </a:r>
          </a:p>
          <a:p>
            <a:pPr algn="just"/>
            <a:r>
              <a:rPr lang="en-US" sz="1600" dirty="0" smtClean="0">
                <a:latin typeface="Arial" pitchFamily="34" charset="0"/>
                <a:cs typeface="Arial" pitchFamily="34" charset="0"/>
              </a:rPr>
              <a:t>Alec criticizes Tess that she has no religion. Tess responds by saying that she has a religion but no belief in the supernatural. </a:t>
            </a:r>
          </a:p>
          <a:p>
            <a:pPr algn="just"/>
            <a:r>
              <a:rPr lang="en-US" sz="1600" dirty="0" smtClean="0">
                <a:latin typeface="Arial" pitchFamily="34" charset="0"/>
                <a:cs typeface="Arial" pitchFamily="34" charset="0"/>
              </a:rPr>
              <a:t>Alec also blames her that he has missed an opportunity to preach in order to see her.</a:t>
            </a:r>
          </a:p>
          <a:p>
            <a:pPr algn="just"/>
            <a:r>
              <a:rPr lang="en-US" sz="1600" dirty="0" smtClean="0">
                <a:latin typeface="Arial" pitchFamily="34" charset="0"/>
                <a:cs typeface="Arial" pitchFamily="34" charset="0"/>
              </a:rPr>
              <a:t>Before leaving Alec gives Tess a poster giving the time when he would preach, but claims that he would rather be with Tess.</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3200" b="1" dirty="0" smtClean="0">
                <a:solidFill>
                  <a:srgbClr val="0070C0"/>
                </a:solidFill>
              </a:rPr>
              <a:t>Text</a:t>
            </a:r>
            <a:endParaRPr lang="en-US" sz="3200" b="1" dirty="0">
              <a:solidFill>
                <a:srgbClr val="0070C0"/>
              </a:solidFill>
            </a:endParaRPr>
          </a:p>
        </p:txBody>
      </p:sp>
      <p:sp>
        <p:nvSpPr>
          <p:cNvPr id="3" name="Content Placeholder 2"/>
          <p:cNvSpPr>
            <a:spLocks noGrp="1"/>
          </p:cNvSpPr>
          <p:nvPr>
            <p:ph idx="1"/>
          </p:nvPr>
        </p:nvSpPr>
        <p:spPr>
          <a:xfrm>
            <a:off x="0" y="914400"/>
            <a:ext cx="6858000" cy="5791200"/>
          </a:xfrm>
        </p:spPr>
        <p:txBody>
          <a:bodyPr>
            <a:noAutofit/>
          </a:bodyPr>
          <a:lstStyle/>
          <a:p>
            <a:pPr algn="just">
              <a:buNone/>
            </a:pPr>
            <a:r>
              <a:rPr lang="en-US" sz="1600" dirty="0" smtClean="0">
                <a:latin typeface="Arial" pitchFamily="34" charset="0"/>
                <a:cs typeface="Arial" pitchFamily="34" charset="0"/>
              </a:rPr>
              <a:t>	She thought that she would not open the door; but, as there was no sense in that either, she arose, and having lifted the latch stepped back quickly. He came in, saw her, and flung himself down into a chair before speaking. ‘Tess—I couldn’t help it!’ he began desperately, as he wiped his heated face, which had also a superimposed flush of excitement. ‘I felt that I must call at least to ask how you are. I assure you I had not been thinking of you at all till I saw you that Sunday; now I cannot get rid of your image, try how I may! It is hard that a good woman should do harm to a bad man; yet so it is. If you would only pray for me, Tess!’</a:t>
            </a:r>
          </a:p>
          <a:p>
            <a:pPr algn="just">
              <a:buNone/>
            </a:pPr>
            <a:r>
              <a:rPr lang="en-US" sz="1600" dirty="0" smtClean="0">
                <a:latin typeface="Arial" pitchFamily="34" charset="0"/>
                <a:cs typeface="Arial" pitchFamily="34" charset="0"/>
              </a:rPr>
              <a:t>	The suppressed discontent of his manner was almost pitiable, and yet Tess did not pity him.</a:t>
            </a:r>
          </a:p>
          <a:p>
            <a:pPr algn="just">
              <a:buNone/>
            </a:pPr>
            <a:r>
              <a:rPr lang="en-US" sz="1600" dirty="0" smtClean="0">
                <a:latin typeface="Arial" pitchFamily="34" charset="0"/>
                <a:cs typeface="Arial" pitchFamily="34" charset="0"/>
              </a:rPr>
              <a:t>	‘How can I pray for you,’ she said, ‘when I am forbidden to believe that the great Power who moves the world would alter His plans on my account?’</a:t>
            </a:r>
          </a:p>
          <a:p>
            <a:pPr algn="just">
              <a:buNone/>
            </a:pPr>
            <a:r>
              <a:rPr lang="en-US" sz="1600" dirty="0" smtClean="0">
                <a:latin typeface="Arial" pitchFamily="34" charset="0"/>
                <a:cs typeface="Arial" pitchFamily="34" charset="0"/>
              </a:rPr>
              <a:t>	‘You really think that?’</a:t>
            </a:r>
          </a:p>
          <a:p>
            <a:pPr algn="just">
              <a:buNone/>
            </a:pPr>
            <a:r>
              <a:rPr lang="en-US" sz="1600" dirty="0" smtClean="0">
                <a:latin typeface="Arial" pitchFamily="34" charset="0"/>
                <a:cs typeface="Arial" pitchFamily="34" charset="0"/>
              </a:rPr>
              <a:t>	‘Yes. I have been cured of the presumption of thinking otherwise.’</a:t>
            </a:r>
          </a:p>
          <a:p>
            <a:pPr algn="just">
              <a:buNone/>
            </a:pPr>
            <a:r>
              <a:rPr lang="en-US" sz="1600" dirty="0" smtClean="0">
                <a:latin typeface="Arial" pitchFamily="34" charset="0"/>
                <a:cs typeface="Arial" pitchFamily="34" charset="0"/>
              </a:rPr>
              <a:t>	‘Cured? By whom?’</a:t>
            </a:r>
          </a:p>
          <a:p>
            <a:pPr algn="just">
              <a:buNone/>
            </a:pPr>
            <a:r>
              <a:rPr lang="en-US" sz="1600" dirty="0" smtClean="0">
                <a:latin typeface="Arial" pitchFamily="34" charset="0"/>
                <a:cs typeface="Arial" pitchFamily="34" charset="0"/>
              </a:rPr>
              <a:t>	</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838200"/>
            <a:ext cx="6477000" cy="5867400"/>
          </a:xfrm>
        </p:spPr>
        <p:txBody>
          <a:bodyPr>
            <a:normAutofit/>
          </a:bodyPr>
          <a:lstStyle/>
          <a:p>
            <a:pPr algn="just">
              <a:buNone/>
            </a:pPr>
            <a:r>
              <a:rPr lang="en-US" sz="1600" dirty="0" smtClean="0">
                <a:latin typeface="Arial" pitchFamily="34" charset="0"/>
                <a:cs typeface="Arial" pitchFamily="34" charset="0"/>
              </a:rPr>
              <a:t>	By my husband, if I must tell.’</a:t>
            </a:r>
          </a:p>
          <a:p>
            <a:pPr algn="just">
              <a:buNone/>
            </a:pPr>
            <a:r>
              <a:rPr lang="en-US" sz="1600" dirty="0" smtClean="0">
                <a:latin typeface="Arial" pitchFamily="34" charset="0"/>
                <a:cs typeface="Arial" pitchFamily="34" charset="0"/>
              </a:rPr>
              <a:t>	‘Ah—your husband—your husband! How strange it seems! I remember you hinted something of the sort the other day. What do you really believe in these matters, Tess?’ he asked. ‘You seem to have no religion—perhaps owing to me.’</a:t>
            </a:r>
          </a:p>
          <a:p>
            <a:pPr algn="just">
              <a:buNone/>
            </a:pPr>
            <a:r>
              <a:rPr lang="en-US" sz="1600" dirty="0" smtClean="0">
                <a:latin typeface="Arial" pitchFamily="34" charset="0"/>
                <a:cs typeface="Arial" pitchFamily="34" charset="0"/>
              </a:rPr>
              <a:t>	‘But I have. Though I don’t believe in anything supernatural.’</a:t>
            </a:r>
          </a:p>
          <a:p>
            <a:pPr algn="just">
              <a:buNone/>
            </a:pP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D’Urberville</a:t>
            </a:r>
            <a:r>
              <a:rPr lang="en-US" sz="1600" dirty="0" smtClean="0">
                <a:latin typeface="Arial" pitchFamily="34" charset="0"/>
                <a:cs typeface="Arial" pitchFamily="34" charset="0"/>
              </a:rPr>
              <a:t> looked at her with misgiving.</a:t>
            </a:r>
          </a:p>
          <a:p>
            <a:pPr algn="just">
              <a:buNone/>
            </a:pPr>
            <a:r>
              <a:rPr lang="en-US" sz="1600" dirty="0" smtClean="0">
                <a:latin typeface="Arial" pitchFamily="34" charset="0"/>
                <a:cs typeface="Arial" pitchFamily="34" charset="0"/>
              </a:rPr>
              <a:t>	‘Then do you think that the line I take is all wrong?’</a:t>
            </a:r>
          </a:p>
          <a:p>
            <a:pPr algn="just">
              <a:buNone/>
            </a:pPr>
            <a:r>
              <a:rPr lang="en-US" sz="1600" dirty="0" smtClean="0">
                <a:latin typeface="Arial" pitchFamily="34" charset="0"/>
                <a:cs typeface="Arial" pitchFamily="34" charset="0"/>
              </a:rPr>
              <a:t>	‘A good deal of it.’</a:t>
            </a:r>
          </a:p>
          <a:p>
            <a:pPr algn="just">
              <a:buNone/>
            </a:pP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H’m</a:t>
            </a:r>
            <a:r>
              <a:rPr lang="en-US" sz="1600" dirty="0" smtClean="0">
                <a:latin typeface="Arial" pitchFamily="34" charset="0"/>
                <a:cs typeface="Arial" pitchFamily="34" charset="0"/>
              </a:rPr>
              <a:t>—and yet I’ve felt so sure about it,’ he said uneasily.</a:t>
            </a:r>
          </a:p>
          <a:p>
            <a:pPr algn="just">
              <a:buNone/>
            </a:pPr>
            <a:r>
              <a:rPr lang="en-US" sz="1600" dirty="0" smtClean="0">
                <a:latin typeface="Arial" pitchFamily="34" charset="0"/>
                <a:cs typeface="Arial" pitchFamily="34" charset="0"/>
              </a:rPr>
              <a:t>	‘I believe in the SPIRIT of the Sermon on the Mount, and so did my dear husband... But I don’t believe—‘</a:t>
            </a:r>
          </a:p>
          <a:p>
            <a:pPr algn="just">
              <a:buNone/>
            </a:pPr>
            <a:r>
              <a:rPr lang="en-US" sz="1600" dirty="0" smtClean="0">
                <a:latin typeface="Arial" pitchFamily="34" charset="0"/>
                <a:cs typeface="Arial" pitchFamily="34" charset="0"/>
              </a:rPr>
              <a:t>	Here she gave her negations.</a:t>
            </a:r>
          </a:p>
          <a:p>
            <a:pPr algn="just">
              <a:buNone/>
            </a:pPr>
            <a:r>
              <a:rPr lang="en-US" sz="1600" dirty="0" smtClean="0">
                <a:latin typeface="Arial" pitchFamily="34" charset="0"/>
                <a:cs typeface="Arial" pitchFamily="34" charset="0"/>
              </a:rPr>
              <a:t>	‘The fact is,’ said </a:t>
            </a:r>
            <a:r>
              <a:rPr lang="en-US" sz="1600" dirty="0" err="1" smtClean="0">
                <a:latin typeface="Arial" pitchFamily="34" charset="0"/>
                <a:cs typeface="Arial" pitchFamily="34" charset="0"/>
              </a:rPr>
              <a:t>d’Urberville</a:t>
            </a:r>
            <a:r>
              <a:rPr lang="en-US" sz="1600" dirty="0" smtClean="0">
                <a:latin typeface="Arial" pitchFamily="34" charset="0"/>
                <a:cs typeface="Arial" pitchFamily="34" charset="0"/>
              </a:rPr>
              <a:t> drily, ‘‘whatever your dear husband believed you accept, and whatever he rejected you reject, without the least inquiry or reasoning on your own part. That’s just like you women. Your mind is enslaved to his.’</a:t>
            </a:r>
          </a:p>
          <a:p>
            <a:pPr algn="just">
              <a:buNone/>
            </a:pPr>
            <a:r>
              <a:rPr lang="en-US" sz="1600" dirty="0" smtClean="0">
                <a:latin typeface="Arial" pitchFamily="34" charset="0"/>
                <a:cs typeface="Arial" pitchFamily="34" charset="0"/>
              </a:rPr>
              <a:t>	‘Ah, because he knew everything!’ said she, with a triumphant simplicity of faith in Angel Clare that the most perfect man could hardly have deserved, much less her husband.</a:t>
            </a:r>
          </a:p>
          <a:p>
            <a:pPr algn="just">
              <a:buNone/>
            </a:pPr>
            <a:endParaRPr lang="en-US" sz="16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t>Phase 6, Chapter 46: Discussion Points</a:t>
            </a:r>
            <a:endParaRPr lang="en-US" sz="2800" b="1" dirty="0"/>
          </a:p>
        </p:txBody>
      </p:sp>
      <p:sp>
        <p:nvSpPr>
          <p:cNvPr id="3" name="Content Placeholder 2"/>
          <p:cNvSpPr>
            <a:spLocks noGrp="1"/>
          </p:cNvSpPr>
          <p:nvPr>
            <p:ph idx="1"/>
          </p:nvPr>
        </p:nvSpPr>
        <p:spPr>
          <a:xfrm>
            <a:off x="0" y="762000"/>
            <a:ext cx="7086600" cy="6096000"/>
          </a:xfrm>
        </p:spPr>
        <p:txBody>
          <a:bodyPr>
            <a:normAutofit/>
          </a:bodyPr>
          <a:lstStyle/>
          <a:p>
            <a:pPr algn="just"/>
            <a:r>
              <a:rPr lang="en-US" sz="1800" dirty="0" smtClean="0">
                <a:latin typeface="Arial" pitchFamily="34" charset="0"/>
                <a:cs typeface="Arial" pitchFamily="34" charset="0"/>
              </a:rPr>
              <a:t>Hardy makes very clear in this chapter that Alec </a:t>
            </a:r>
            <a:r>
              <a:rPr lang="en-US" sz="1800" dirty="0" err="1" smtClean="0">
                <a:latin typeface="Arial" pitchFamily="34" charset="0"/>
                <a:cs typeface="Arial" pitchFamily="34" charset="0"/>
              </a:rPr>
              <a:t>d'Urberville</a:t>
            </a:r>
            <a:r>
              <a:rPr lang="en-US" sz="1800" dirty="0" smtClean="0">
                <a:latin typeface="Arial" pitchFamily="34" charset="0"/>
                <a:cs typeface="Arial" pitchFamily="34" charset="0"/>
              </a:rPr>
              <a:t> has changed little since Tess left </a:t>
            </a:r>
            <a:r>
              <a:rPr lang="en-US" sz="1800" dirty="0" err="1" smtClean="0">
                <a:latin typeface="Arial" pitchFamily="34" charset="0"/>
                <a:cs typeface="Arial" pitchFamily="34" charset="0"/>
              </a:rPr>
              <a:t>Trantridge</a:t>
            </a:r>
            <a:r>
              <a:rPr lang="en-US" sz="1800" dirty="0" smtClean="0">
                <a:latin typeface="Arial" pitchFamily="34" charset="0"/>
                <a:cs typeface="Arial" pitchFamily="34" charset="0"/>
              </a:rPr>
              <a:t> Cross, as he continues to behave as before. He repeats many of the same actions that prefaced his seduction of Tess, following her and using his monetary influence as charity to endear himself to Tess in order to win her. Alec continues to evade responsibility for his actions; when he discusses what happened to Tess, he does not blame himself for seducing her, but blames mothers who do not warn their daughters that men can seduce. He also reiterates his claim that Tess has caused his sinfulness by tempting him, rather than accepting the blame for his weakness of morals. </a:t>
            </a:r>
          </a:p>
          <a:p>
            <a:pPr algn="just"/>
            <a:r>
              <a:rPr lang="en-US" sz="1800" dirty="0" smtClean="0">
                <a:latin typeface="Arial" pitchFamily="34" charset="0"/>
                <a:cs typeface="Arial" pitchFamily="34" charset="0"/>
              </a:rPr>
              <a:t>Alec </a:t>
            </a:r>
            <a:r>
              <a:rPr lang="en-US" sz="1800" dirty="0" err="1" smtClean="0">
                <a:latin typeface="Arial" pitchFamily="34" charset="0"/>
                <a:cs typeface="Arial" pitchFamily="34" charset="0"/>
              </a:rPr>
              <a:t>d'Urberville</a:t>
            </a:r>
            <a:r>
              <a:rPr lang="en-US" sz="1800" dirty="0" smtClean="0">
                <a:latin typeface="Arial" pitchFamily="34" charset="0"/>
                <a:cs typeface="Arial" pitchFamily="34" charset="0"/>
              </a:rPr>
              <a:t>, rather than posing a threat to Tess's devotion to </a:t>
            </a:r>
            <a:r>
              <a:rPr lang="en-US" sz="1800" dirty="0" smtClean="0">
                <a:latin typeface="Arial" pitchFamily="34" charset="0"/>
                <a:cs typeface="Arial" pitchFamily="34" charset="0"/>
                <a:hlinkClick r:id="rId2"/>
              </a:rPr>
              <a:t>Angel Clare</a:t>
            </a:r>
            <a:r>
              <a:rPr lang="en-US" sz="1800" dirty="0" smtClean="0">
                <a:latin typeface="Arial" pitchFamily="34" charset="0"/>
                <a:cs typeface="Arial" pitchFamily="34" charset="0"/>
              </a:rPr>
              <a:t>, instead bolsters her love for her husband. He reinforces Angel's purity of belief through contrast, while reminding Tess of their similarities of morals. Yet there remains an unfortunate similarity between Angel and Alec that Tess realizes during this chapter when she mentions that Farmer </a:t>
            </a:r>
            <a:r>
              <a:rPr lang="en-US" sz="1800" dirty="0" err="1" smtClean="0">
                <a:latin typeface="Arial" pitchFamily="34" charset="0"/>
                <a:cs typeface="Arial" pitchFamily="34" charset="0"/>
              </a:rPr>
              <a:t>Groby</a:t>
            </a:r>
            <a:r>
              <a:rPr lang="en-US" sz="1800" dirty="0" smtClean="0">
                <a:latin typeface="Arial" pitchFamily="34" charset="0"/>
                <a:cs typeface="Arial" pitchFamily="34" charset="0"/>
              </a:rPr>
              <a:t> cannot hurt Tess, for he does not love her. The one commonality that Angel and Alec have, despite their contrary natures, is that both inflict pain on Tess through love, whether expressed as an ideal or a physical act. </a:t>
            </a:r>
          </a:p>
          <a:p>
            <a:pPr algn="just"/>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Autofit/>
          </a:bodyPr>
          <a:lstStyle/>
          <a:p>
            <a:r>
              <a:rPr lang="en-US" sz="2800" b="1" dirty="0" smtClean="0"/>
              <a:t>Phase 6, Chapter 47</a:t>
            </a:r>
            <a:endParaRPr lang="en-US" sz="2800" b="1" dirty="0"/>
          </a:p>
        </p:txBody>
      </p:sp>
      <p:sp>
        <p:nvSpPr>
          <p:cNvPr id="3" name="Content Placeholder 2"/>
          <p:cNvSpPr>
            <a:spLocks noGrp="1"/>
          </p:cNvSpPr>
          <p:nvPr>
            <p:ph idx="1"/>
          </p:nvPr>
        </p:nvSpPr>
        <p:spPr>
          <a:xfrm>
            <a:off x="0" y="762000"/>
            <a:ext cx="6324600" cy="5791200"/>
          </a:xfrm>
        </p:spPr>
        <p:txBody>
          <a:bodyPr>
            <a:normAutofit/>
          </a:bodyPr>
          <a:lstStyle/>
          <a:p>
            <a:pPr algn="just"/>
            <a:r>
              <a:rPr lang="en-US" sz="1800" dirty="0" smtClean="0">
                <a:latin typeface="Arial" pitchFamily="34" charset="0"/>
                <a:cs typeface="Arial" pitchFamily="34" charset="0"/>
              </a:rPr>
              <a:t>In early spring, Tess has a difficult job to do. She is been assigned a stint of difficult work as a thresher on the farm. </a:t>
            </a:r>
          </a:p>
          <a:p>
            <a:pPr algn="just"/>
            <a:r>
              <a:rPr lang="en-US" sz="1800" dirty="0" smtClean="0">
                <a:latin typeface="Arial" pitchFamily="34" charset="0"/>
                <a:cs typeface="Arial" pitchFamily="34" charset="0"/>
              </a:rPr>
              <a:t>A man comes to see Tess, and her three companions watch. They do not recognize the man as Alec, however, for Alec does not appear as a cruel angry parson, as they have heard Tess describing him, rather he is quite cool.</a:t>
            </a:r>
          </a:p>
          <a:p>
            <a:pPr algn="just"/>
            <a:r>
              <a:rPr lang="en-US" sz="1800" dirty="0" smtClean="0">
                <a:latin typeface="Arial" pitchFamily="34" charset="0"/>
                <a:cs typeface="Arial" pitchFamily="34" charset="0"/>
              </a:rPr>
              <a:t>Alec appears once again. </a:t>
            </a:r>
          </a:p>
          <a:p>
            <a:pPr algn="just"/>
            <a:r>
              <a:rPr lang="en-US" sz="1800" dirty="0" smtClean="0">
                <a:latin typeface="Arial" pitchFamily="34" charset="0"/>
                <a:cs typeface="Arial" pitchFamily="34" charset="0"/>
              </a:rPr>
              <a:t>This time he asserts that he is no longer a preacher. He urges Tess to go with him and claims that his love for her has strengthened. </a:t>
            </a:r>
          </a:p>
          <a:p>
            <a:pPr algn="just"/>
            <a:r>
              <a:rPr lang="en-US" sz="1800" dirty="0" smtClean="0">
                <a:latin typeface="Arial" pitchFamily="34" charset="0"/>
                <a:cs typeface="Arial" pitchFamily="34" charset="0"/>
              </a:rPr>
              <a:t>He also expresses her concern that he is upset that her husband neglects her. In response Tess slaps his face with a leather glove. </a:t>
            </a:r>
          </a:p>
          <a:p>
            <a:pPr algn="just"/>
            <a:r>
              <a:rPr lang="en-US" sz="1800" dirty="0" smtClean="0">
                <a:latin typeface="Arial" pitchFamily="34" charset="0"/>
                <a:cs typeface="Arial" pitchFamily="34" charset="0"/>
              </a:rPr>
              <a:t>Alec is infuriated. He tells Tess that he is her true husband. He says he will be back in the afternoon to collect her as he was her master and would be her master.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Autofit/>
          </a:bodyPr>
          <a:lstStyle/>
          <a:p>
            <a:r>
              <a:rPr lang="en-US" sz="2800" b="1" dirty="0" smtClean="0">
                <a:solidFill>
                  <a:srgbClr val="0070C0"/>
                </a:solidFill>
              </a:rPr>
              <a:t>Text</a:t>
            </a:r>
            <a:endParaRPr lang="en-US" sz="2800" b="1" dirty="0">
              <a:solidFill>
                <a:srgbClr val="0070C0"/>
              </a:solidFill>
            </a:endParaRPr>
          </a:p>
        </p:txBody>
      </p:sp>
      <p:sp>
        <p:nvSpPr>
          <p:cNvPr id="3" name="Content Placeholder 2"/>
          <p:cNvSpPr>
            <a:spLocks noGrp="1"/>
          </p:cNvSpPr>
          <p:nvPr>
            <p:ph idx="1"/>
          </p:nvPr>
        </p:nvSpPr>
        <p:spPr>
          <a:xfrm>
            <a:off x="228600" y="685800"/>
            <a:ext cx="6858000" cy="6019800"/>
          </a:xfrm>
        </p:spPr>
        <p:txBody>
          <a:bodyPr>
            <a:noAutofit/>
          </a:bodyPr>
          <a:lstStyle/>
          <a:p>
            <a:pPr algn="just">
              <a:buNone/>
            </a:pPr>
            <a:r>
              <a:rPr lang="en-US" sz="1600" dirty="0" smtClean="0">
                <a:latin typeface="Arial" pitchFamily="34" charset="0"/>
                <a:cs typeface="Arial" pitchFamily="34" charset="0"/>
              </a:rPr>
              <a:t>	The newcomer was, indeed, Alec </a:t>
            </a:r>
            <a:r>
              <a:rPr lang="en-US" sz="1600" dirty="0" err="1" smtClean="0">
                <a:latin typeface="Arial" pitchFamily="34" charset="0"/>
                <a:cs typeface="Arial" pitchFamily="34" charset="0"/>
              </a:rPr>
              <a:t>d’Urberville</a:t>
            </a:r>
            <a:r>
              <a:rPr lang="en-US" sz="1600" dirty="0" smtClean="0">
                <a:latin typeface="Arial" pitchFamily="34" charset="0"/>
                <a:cs typeface="Arial" pitchFamily="34" charset="0"/>
              </a:rPr>
              <a:t>, the late Evangelist, despite his changed attire and aspect. It was obvious at a glance that the original </a:t>
            </a:r>
            <a:r>
              <a:rPr lang="en-US" sz="1600" dirty="0" err="1" smtClean="0">
                <a:latin typeface="Arial" pitchFamily="34" charset="0"/>
                <a:cs typeface="Arial" pitchFamily="34" charset="0"/>
              </a:rPr>
              <a:t>Weltlust</a:t>
            </a:r>
            <a:r>
              <a:rPr lang="en-US" sz="1600" dirty="0" smtClean="0">
                <a:latin typeface="Arial" pitchFamily="34" charset="0"/>
                <a:cs typeface="Arial" pitchFamily="34" charset="0"/>
              </a:rPr>
              <a:t> had come back; that he had restored himself, as nearly as a man could do who had grown three or four years older, to the old jaunty, slapdash guise under which Tess had first known her admirer, and cousin so-called. Having decided to remain where she was, Tess sat down among the bundles, out of sight of the ground, and began her meal; till, by-and-by, she heard footsteps on the ladder, and immediately after Alec appeared upon the stack—now an oblong and level platform of sheaves. He strode across them, and sat down opposite of her without a word.</a:t>
            </a:r>
          </a:p>
          <a:p>
            <a:pPr algn="just">
              <a:buNone/>
            </a:pPr>
            <a:r>
              <a:rPr lang="en-US" sz="1600" dirty="0" smtClean="0">
                <a:latin typeface="Arial" pitchFamily="34" charset="0"/>
                <a:cs typeface="Arial" pitchFamily="34" charset="0"/>
              </a:rPr>
              <a:t>	Tess continued to eat her modest dinner, a slice of thick pancake which she had brought with her. The other workfolk were by this time all gathered under the rick, where the loose straw formed a comfortable retreat.</a:t>
            </a:r>
          </a:p>
          <a:p>
            <a:pPr algn="just">
              <a:buNone/>
            </a:pPr>
            <a:r>
              <a:rPr lang="en-US" sz="1600" dirty="0" smtClean="0">
                <a:latin typeface="Arial" pitchFamily="34" charset="0"/>
                <a:cs typeface="Arial" pitchFamily="34" charset="0"/>
              </a:rPr>
              <a:t>	‘I am here again, as you see,’ said </a:t>
            </a:r>
            <a:r>
              <a:rPr lang="en-US" sz="1600" dirty="0" err="1" smtClean="0">
                <a:latin typeface="Arial" pitchFamily="34" charset="0"/>
                <a:cs typeface="Arial" pitchFamily="34" charset="0"/>
              </a:rPr>
              <a:t>d’Urberville</a:t>
            </a:r>
            <a:r>
              <a:rPr lang="en-US" sz="1600" dirty="0" smtClean="0">
                <a:latin typeface="Arial" pitchFamily="34" charset="0"/>
                <a:cs typeface="Arial" pitchFamily="34" charset="0"/>
              </a:rPr>
              <a:t>.</a:t>
            </a:r>
          </a:p>
          <a:p>
            <a:pPr algn="just">
              <a:buNone/>
            </a:pPr>
            <a:r>
              <a:rPr lang="en-US" sz="1600" dirty="0" smtClean="0">
                <a:latin typeface="Arial" pitchFamily="34" charset="0"/>
                <a:cs typeface="Arial" pitchFamily="34" charset="0"/>
              </a:rPr>
              <a:t>	‘Why do you trouble me so!’ she cried, reproach flashing from her very finger-ends………………………….</a:t>
            </a:r>
          </a:p>
          <a:p>
            <a:pPr algn="just">
              <a:buNone/>
            </a:pPr>
            <a:r>
              <a:rPr lang="en-US" sz="1600" dirty="0" smtClean="0">
                <a:latin typeface="Arial" pitchFamily="34" charset="0"/>
                <a:cs typeface="Arial" pitchFamily="34" charset="0"/>
              </a:rPr>
              <a:t>	</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838200"/>
            <a:ext cx="6781800" cy="5287963"/>
          </a:xfrm>
        </p:spPr>
        <p:txBody>
          <a:bodyPr>
            <a:normAutofit fontScale="55000" lnSpcReduction="20000"/>
          </a:bodyPr>
          <a:lstStyle/>
          <a:p>
            <a:pPr algn="just">
              <a:buNone/>
            </a:pPr>
            <a:r>
              <a:rPr lang="en-US" dirty="0" smtClean="0">
                <a:latin typeface="Arial" pitchFamily="34" charset="0"/>
                <a:cs typeface="Arial" pitchFamily="34" charset="0"/>
              </a:rPr>
              <a:t>………….‘I trouble YOU? I think I may ask, why do you trouble me?’</a:t>
            </a:r>
          </a:p>
          <a:p>
            <a:pPr algn="just">
              <a:buNone/>
            </a:pPr>
            <a:r>
              <a:rPr lang="en-US" dirty="0" smtClean="0">
                <a:latin typeface="Arial" pitchFamily="34" charset="0"/>
                <a:cs typeface="Arial" pitchFamily="34" charset="0"/>
              </a:rPr>
              <a:t>	‘Sure, I don’t trouble you any-when!’</a:t>
            </a:r>
          </a:p>
          <a:p>
            <a:pPr algn="just">
              <a:buNone/>
            </a:pPr>
            <a:r>
              <a:rPr lang="en-US" dirty="0" smtClean="0">
                <a:latin typeface="Arial" pitchFamily="34" charset="0"/>
                <a:cs typeface="Arial" pitchFamily="34" charset="0"/>
              </a:rPr>
              <a:t>	‘You say you don’t? But you do! You haunt me. Those very eyes that you turned upon my with such a bitter flash a moment ago, they come to me just as you showed them then, in the night and in the day! Tess, ever since you told me of that child of ours, it is just as if my feelings, which have been flowing in a strong puritanical stream, had suddenly found a way open in the direction of you, and had all at once gushed through. The religious channel is left dry forthwith; and it is you who have done it!’</a:t>
            </a:r>
          </a:p>
          <a:p>
            <a:pPr algn="just">
              <a:buNone/>
            </a:pPr>
            <a:r>
              <a:rPr lang="en-US" dirty="0" smtClean="0">
                <a:latin typeface="Arial" pitchFamily="34" charset="0"/>
                <a:cs typeface="Arial" pitchFamily="34" charset="0"/>
              </a:rPr>
              <a:t>	She gazed in silence.</a:t>
            </a:r>
          </a:p>
          <a:p>
            <a:pPr algn="just">
              <a:buNone/>
            </a:pPr>
            <a:r>
              <a:rPr lang="en-US" dirty="0" smtClean="0">
                <a:latin typeface="Arial" pitchFamily="34" charset="0"/>
                <a:cs typeface="Arial" pitchFamily="34" charset="0"/>
              </a:rPr>
              <a:t>	‘What—you have given up your preaching entirely?’ she asked. She had gathered from Angel sufficient of the incredulity of modern thought to despise flash enthusiasm; but, as a woman, she was somewhat appalled.</a:t>
            </a:r>
          </a:p>
          <a:p>
            <a:pPr algn="just">
              <a:buNone/>
            </a:pPr>
            <a:r>
              <a:rPr lang="en-US" dirty="0" smtClean="0">
                <a:latin typeface="Arial" pitchFamily="34" charset="0"/>
                <a:cs typeface="Arial" pitchFamily="34" charset="0"/>
              </a:rPr>
              <a:t>	In affected severity </a:t>
            </a:r>
            <a:r>
              <a:rPr lang="en-US" dirty="0" err="1" smtClean="0">
                <a:latin typeface="Arial" pitchFamily="34" charset="0"/>
                <a:cs typeface="Arial" pitchFamily="34" charset="0"/>
              </a:rPr>
              <a:t>d’Urberville</a:t>
            </a:r>
            <a:r>
              <a:rPr lang="en-US" dirty="0" smtClean="0">
                <a:latin typeface="Arial" pitchFamily="34" charset="0"/>
                <a:cs typeface="Arial" pitchFamily="34" charset="0"/>
              </a:rPr>
              <a:t> continued—</a:t>
            </a:r>
          </a:p>
          <a:p>
            <a:pPr algn="just">
              <a:buNone/>
            </a:pPr>
            <a:r>
              <a:rPr lang="en-US" dirty="0" smtClean="0">
                <a:latin typeface="Arial" pitchFamily="34" charset="0"/>
                <a:cs typeface="Arial" pitchFamily="34" charset="0"/>
              </a:rPr>
              <a:t>	‘Entirely. I have broken every engagement since that afternoon I was to address the drunkards at </a:t>
            </a:r>
            <a:r>
              <a:rPr lang="en-US" dirty="0" err="1" smtClean="0">
                <a:latin typeface="Arial" pitchFamily="34" charset="0"/>
                <a:cs typeface="Arial" pitchFamily="34" charset="0"/>
              </a:rPr>
              <a:t>Casterbridge</a:t>
            </a:r>
            <a:r>
              <a:rPr lang="en-US" dirty="0" smtClean="0">
                <a:latin typeface="Arial" pitchFamily="34" charset="0"/>
                <a:cs typeface="Arial" pitchFamily="34" charset="0"/>
              </a:rPr>
              <a:t> Fair.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solidFill>
                  <a:srgbClr val="0070C0"/>
                </a:solidFill>
              </a:rPr>
              <a:t>Some more Text</a:t>
            </a:r>
            <a:endParaRPr lang="en-US" sz="2800" b="1" dirty="0">
              <a:solidFill>
                <a:srgbClr val="0070C0"/>
              </a:solidFill>
            </a:endParaRPr>
          </a:p>
        </p:txBody>
      </p:sp>
      <p:sp>
        <p:nvSpPr>
          <p:cNvPr id="3" name="Content Placeholder 2"/>
          <p:cNvSpPr>
            <a:spLocks noGrp="1"/>
          </p:cNvSpPr>
          <p:nvPr>
            <p:ph idx="1"/>
          </p:nvPr>
        </p:nvSpPr>
        <p:spPr>
          <a:xfrm>
            <a:off x="152400" y="685800"/>
            <a:ext cx="6705600" cy="6019800"/>
          </a:xfrm>
        </p:spPr>
        <p:txBody>
          <a:bodyPr>
            <a:normAutofit fontScale="47500" lnSpcReduction="20000"/>
          </a:bodyPr>
          <a:lstStyle/>
          <a:p>
            <a:pPr algn="just">
              <a:buNone/>
            </a:pPr>
            <a:r>
              <a:rPr lang="en-US" dirty="0" smtClean="0">
                <a:latin typeface="Arial" pitchFamily="34" charset="0"/>
                <a:cs typeface="Arial" pitchFamily="34" charset="0"/>
              </a:rPr>
              <a:t>	‘Well, never mind,’ he resumed. ‘Here I am, my love, as in the old times!’</a:t>
            </a:r>
          </a:p>
          <a:p>
            <a:pPr algn="just">
              <a:buNone/>
            </a:pPr>
            <a:r>
              <a:rPr lang="en-US" dirty="0" smtClean="0">
                <a:latin typeface="Arial" pitchFamily="34" charset="0"/>
                <a:cs typeface="Arial" pitchFamily="34" charset="0"/>
              </a:rPr>
              <a:t>	‘Not as then—never as then—‘tis different!’ she entreated. ‘And there was never warmth with me! O why didn’t you keep your faith, if the loss of it has brought you to speak to me like this!’</a:t>
            </a:r>
          </a:p>
          <a:p>
            <a:pPr algn="just">
              <a:buNone/>
            </a:pPr>
            <a:r>
              <a:rPr lang="en-US" dirty="0" smtClean="0">
                <a:latin typeface="Arial" pitchFamily="34" charset="0"/>
                <a:cs typeface="Arial" pitchFamily="34" charset="0"/>
              </a:rPr>
              <a:t>	‘Because you’ve knocked it out of me; so the evil be upon your sweet head! Your husband little thought how his teaching would recoil upon him! Ha-ha—I’m awfully glad you have made an apostate of me all the same! Tess, I am more taken with you than ever, and I pity you too. For all your closeness, I see you are in a bad way—neglected by one who ought to cherish you.’</a:t>
            </a:r>
          </a:p>
          <a:p>
            <a:pPr algn="just">
              <a:buNone/>
            </a:pPr>
            <a:r>
              <a:rPr lang="en-US" dirty="0" smtClean="0">
                <a:latin typeface="Arial" pitchFamily="34" charset="0"/>
                <a:cs typeface="Arial" pitchFamily="34" charset="0"/>
              </a:rPr>
              <a:t>	She could not get her morsels of food down her throat; her lips were dry, and she was ready to choke. The voices and laughs of the workfolk eating and drinking under the rick came to her as if they were a quarter of a mile off.</a:t>
            </a:r>
          </a:p>
          <a:p>
            <a:pPr algn="just">
              <a:buNone/>
            </a:pPr>
            <a:r>
              <a:rPr lang="en-US" dirty="0" smtClean="0">
                <a:latin typeface="Arial" pitchFamily="34" charset="0"/>
                <a:cs typeface="Arial" pitchFamily="34" charset="0"/>
              </a:rPr>
              <a:t>	‘It is cruelty to me!’ she said. ‘How—how can you treat me to this talk, if you care ever so little for me?’</a:t>
            </a:r>
          </a:p>
          <a:p>
            <a:pPr algn="just">
              <a:buNone/>
            </a:pPr>
            <a:r>
              <a:rPr lang="en-US" dirty="0" smtClean="0">
                <a:latin typeface="Arial" pitchFamily="34" charset="0"/>
                <a:cs typeface="Arial" pitchFamily="34" charset="0"/>
              </a:rPr>
              <a:t>	‘True, true,’ he said, wincing a little. ‘I did not come to reproach you for my deeds. I came Tess, to say that I don’t like you to be working like this, and I have come on purpose for you. You say you have a husband who is not I. Well, perhaps you have; but I’ve never seen him, and you’ve not told me his name; and altogether he seems rather a mythological personage. However, even if you have one, I think I am nearer to you than he is. I, at any rate, try to help you out of trouble, but he does not, bless his invisible face! The words of the stern prophet Hosea that I used to read come back to me. Don’t you know them, Tess?—‘And she shall follow after her lover, but she shall not overtake him; and she shall seek him, but shall not find him; then shall she say, I will go and return to my first husband; for then was it better with me than now!’ ... Tess, my trap is waiting just under the hill,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rmAutofit fontScale="90000"/>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304800"/>
            <a:ext cx="6934200" cy="6553200"/>
          </a:xfrm>
        </p:spPr>
        <p:txBody>
          <a:bodyPr>
            <a:noAutofit/>
          </a:bodyPr>
          <a:lstStyle/>
          <a:p>
            <a:pPr algn="just">
              <a:buNone/>
            </a:pPr>
            <a:r>
              <a:rPr lang="en-US" sz="1600" dirty="0" smtClean="0">
                <a:latin typeface="Arial" pitchFamily="34" charset="0"/>
                <a:cs typeface="Arial" pitchFamily="34" charset="0"/>
              </a:rPr>
              <a:t>………..and—darling mine, not his!—you know the rest.’</a:t>
            </a:r>
          </a:p>
          <a:p>
            <a:pPr algn="just">
              <a:buNone/>
            </a:pPr>
            <a:r>
              <a:rPr lang="en-US" sz="1600" dirty="0" smtClean="0">
                <a:latin typeface="Arial" pitchFamily="34" charset="0"/>
                <a:cs typeface="Arial" pitchFamily="34" charset="0"/>
              </a:rPr>
              <a:t>	Her face had been rising to a dull crimson fire while he spoke; but she did not answer.</a:t>
            </a:r>
          </a:p>
          <a:p>
            <a:pPr algn="just">
              <a:buNone/>
            </a:pPr>
            <a:r>
              <a:rPr lang="en-US" sz="1600" dirty="0" smtClean="0">
                <a:latin typeface="Arial" pitchFamily="34" charset="0"/>
                <a:cs typeface="Arial" pitchFamily="34" charset="0"/>
              </a:rPr>
              <a:t>	‘You have been the cause of my backsliding,’ he continued, stretching his arm towards her waist; ‘you should be willing to share it, and leave that mule you call husband for ever.’</a:t>
            </a:r>
          </a:p>
          <a:p>
            <a:pPr algn="just">
              <a:buNone/>
            </a:pPr>
            <a:r>
              <a:rPr lang="en-US" sz="1600" dirty="0" smtClean="0">
                <a:latin typeface="Arial" pitchFamily="34" charset="0"/>
                <a:cs typeface="Arial" pitchFamily="34" charset="0"/>
              </a:rPr>
              <a:t>	One of her leather gloves, which she had taken off to eat her skimmer-cake, lay in her lap, and without the slightest warning she passionately swung the glove by the gauntlet directly in his face. It was heavy and thick as a warrior’s, and it struck him flat on the mouth. Fancy might have regarded the act as the recrudescence of a trick in which her armed progenitors were not </a:t>
            </a:r>
            <a:r>
              <a:rPr lang="en-US" sz="1600" dirty="0" err="1" smtClean="0">
                <a:latin typeface="Arial" pitchFamily="34" charset="0"/>
                <a:cs typeface="Arial" pitchFamily="34" charset="0"/>
              </a:rPr>
              <a:t>unpractised</a:t>
            </a:r>
            <a:r>
              <a:rPr lang="en-US" sz="1600" dirty="0" smtClean="0">
                <a:latin typeface="Arial" pitchFamily="34" charset="0"/>
                <a:cs typeface="Arial" pitchFamily="34" charset="0"/>
              </a:rPr>
              <a:t>. Alec fiercely started up from his reclining position. A scarlet oozing appeared where her blow had alighted, and in a moment the blood began dropping from his mouth upon the straw. But he soon controlled himself, calmly drew his handkerchief from his pocket, and mopped his bleeding lips.</a:t>
            </a:r>
          </a:p>
          <a:p>
            <a:pPr algn="just">
              <a:buNone/>
            </a:pPr>
            <a:r>
              <a:rPr lang="en-US" sz="1600" dirty="0" smtClean="0">
                <a:latin typeface="Arial" pitchFamily="34" charset="0"/>
                <a:cs typeface="Arial" pitchFamily="34" charset="0"/>
              </a:rPr>
              <a:t>	She too had sprung up, but she sank down again. ‘Now, punish me!’ she said, turning up her eyes to him with the hopeless defiance of the sparrow’s gaze before its captor twists its neck. ‘Whip me, crush me; you need not mind those people under the rick! I shall not cry out. Once victim, always victim—that’s the law!’</a:t>
            </a:r>
          </a:p>
          <a:p>
            <a:pPr algn="just">
              <a:buNone/>
            </a:pPr>
            <a:r>
              <a:rPr lang="en-US" sz="1600" dirty="0" smtClean="0">
                <a:latin typeface="Arial" pitchFamily="34" charset="0"/>
                <a:cs typeface="Arial" pitchFamily="34" charset="0"/>
              </a:rPr>
              <a:t>	‘O no, no, Tess,’ he said blandly. ‘I can make full allowance for this. Yet you most unjustly forget one thing, that I would have married you if you had not put it out of my power to do so. Did I not ask you flatly to be my wife—hey? ………………………………………</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solidFill>
                  <a:srgbClr val="0070C0"/>
                </a:solidFill>
              </a:rPr>
              <a:t>Text Continues</a:t>
            </a:r>
            <a:endParaRPr lang="en-US" sz="2800" dirty="0"/>
          </a:p>
        </p:txBody>
      </p:sp>
      <p:sp>
        <p:nvSpPr>
          <p:cNvPr id="3" name="Content Placeholder 2"/>
          <p:cNvSpPr>
            <a:spLocks noGrp="1"/>
          </p:cNvSpPr>
          <p:nvPr>
            <p:ph idx="1"/>
          </p:nvPr>
        </p:nvSpPr>
        <p:spPr>
          <a:xfrm>
            <a:off x="0" y="762000"/>
            <a:ext cx="6705600" cy="5867400"/>
          </a:xfrm>
        </p:spPr>
        <p:txBody>
          <a:bodyPr>
            <a:normAutofit fontScale="55000" lnSpcReduction="20000"/>
          </a:bodyPr>
          <a:lstStyle/>
          <a:p>
            <a:pPr algn="just">
              <a:buNone/>
            </a:pPr>
            <a:r>
              <a:rPr lang="en-US" dirty="0" smtClean="0">
                <a:latin typeface="Arial" pitchFamily="34" charset="0"/>
                <a:cs typeface="Arial" pitchFamily="34" charset="0"/>
              </a:rPr>
              <a:t>	……….Answer me.’</a:t>
            </a:r>
          </a:p>
          <a:p>
            <a:pPr algn="just">
              <a:buNone/>
            </a:pPr>
            <a:r>
              <a:rPr lang="en-US" dirty="0" smtClean="0">
                <a:latin typeface="Arial" pitchFamily="34" charset="0"/>
                <a:cs typeface="Arial" pitchFamily="34" charset="0"/>
              </a:rPr>
              <a:t>	‘You did.’</a:t>
            </a:r>
          </a:p>
          <a:p>
            <a:pPr algn="just">
              <a:buNone/>
            </a:pPr>
            <a:r>
              <a:rPr lang="en-US" dirty="0" smtClean="0">
                <a:latin typeface="Arial" pitchFamily="34" charset="0"/>
                <a:cs typeface="Arial" pitchFamily="34" charset="0"/>
              </a:rPr>
              <a:t>	‘And you cannot be. But remember one thing!’ His voice hardened as his temper got the better of him with the recollection of his sincerity in asking her and her present ingratitude, and he stepped across to her side and held her by the shoulders, so that she shook under his grasp. ‘Remember, my lady, I was your master once! I will be your master again. If you are any man’s wife you are mine!’</a:t>
            </a:r>
          </a:p>
          <a:p>
            <a:pPr algn="just">
              <a:buNone/>
            </a:pPr>
            <a:r>
              <a:rPr lang="en-US" dirty="0" smtClean="0">
                <a:latin typeface="Arial" pitchFamily="34" charset="0"/>
                <a:cs typeface="Arial" pitchFamily="34" charset="0"/>
              </a:rPr>
              <a:t>	The threshers now began to stir below.</a:t>
            </a:r>
          </a:p>
          <a:p>
            <a:pPr algn="just">
              <a:buNone/>
            </a:pPr>
            <a:r>
              <a:rPr lang="en-US" dirty="0" smtClean="0">
                <a:latin typeface="Arial" pitchFamily="34" charset="0"/>
                <a:cs typeface="Arial" pitchFamily="34" charset="0"/>
              </a:rPr>
              <a:t>	‘So much for our quarrel,’ he said, letting her go. ‘Now I shall leave you, and shall come again for your answer during the afternoon. You don’t know me yet! But I know you.’</a:t>
            </a:r>
          </a:p>
          <a:p>
            <a:pPr algn="just">
              <a:buNone/>
            </a:pPr>
            <a:r>
              <a:rPr lang="en-US" dirty="0" smtClean="0">
                <a:latin typeface="Arial" pitchFamily="34" charset="0"/>
                <a:cs typeface="Arial" pitchFamily="34" charset="0"/>
              </a:rPr>
              <a:t>	She had not spoken again, remaining as if stunned. </a:t>
            </a:r>
            <a:r>
              <a:rPr lang="en-US" dirty="0" err="1" smtClean="0">
                <a:latin typeface="Arial" pitchFamily="34" charset="0"/>
                <a:cs typeface="Arial" pitchFamily="34" charset="0"/>
              </a:rPr>
              <a:t>D’Urberville</a:t>
            </a:r>
            <a:r>
              <a:rPr lang="en-US" dirty="0" smtClean="0">
                <a:latin typeface="Arial" pitchFamily="34" charset="0"/>
                <a:cs typeface="Arial" pitchFamily="34" charset="0"/>
              </a:rPr>
              <a:t> retreated over the sheaves, and descended the ladder, while the workers below rose and stretched their arms, and shook down the beer they had drunk. Then the threshing-machine started afresh; and amid the renewed rustle of the straw Tess resumed her position by the buzzing drum as one in a dream, untying sheaf after sheaf in endless succession.</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Phase 6, Chapter 47: Discussion Points</a:t>
            </a:r>
            <a:endParaRPr lang="en-US" sz="2800" b="1" dirty="0"/>
          </a:p>
        </p:txBody>
      </p:sp>
      <p:sp>
        <p:nvSpPr>
          <p:cNvPr id="3" name="Content Placeholder 2"/>
          <p:cNvSpPr>
            <a:spLocks noGrp="1"/>
          </p:cNvSpPr>
          <p:nvPr>
            <p:ph idx="1"/>
          </p:nvPr>
        </p:nvSpPr>
        <p:spPr>
          <a:xfrm>
            <a:off x="0" y="838200"/>
            <a:ext cx="6781800" cy="6019800"/>
          </a:xfrm>
        </p:spPr>
        <p:txBody>
          <a:bodyPr>
            <a:normAutofit/>
          </a:bodyPr>
          <a:lstStyle/>
          <a:p>
            <a:pPr algn="just"/>
            <a:r>
              <a:rPr lang="en-US" sz="1800" dirty="0" smtClean="0">
                <a:latin typeface="Arial" pitchFamily="34" charset="0"/>
                <a:cs typeface="Arial" pitchFamily="34" charset="0"/>
              </a:rPr>
              <a:t>What is already foreshadowed comes true.</a:t>
            </a:r>
          </a:p>
          <a:p>
            <a:pPr algn="just"/>
            <a:r>
              <a:rPr lang="en-US" sz="1800" dirty="0" smtClean="0">
                <a:latin typeface="Arial" pitchFamily="34" charset="0"/>
                <a:cs typeface="Arial" pitchFamily="34" charset="0"/>
              </a:rPr>
              <a:t>The full rejection of religion by Alec </a:t>
            </a:r>
            <a:r>
              <a:rPr lang="en-US" sz="1800" dirty="0" err="1" smtClean="0">
                <a:latin typeface="Arial" pitchFamily="34" charset="0"/>
                <a:cs typeface="Arial" pitchFamily="34" charset="0"/>
              </a:rPr>
              <a:t>d'Urberville</a:t>
            </a:r>
            <a:r>
              <a:rPr lang="en-US" sz="1800" dirty="0" smtClean="0">
                <a:latin typeface="Arial" pitchFamily="34" charset="0"/>
                <a:cs typeface="Arial" pitchFamily="34" charset="0"/>
              </a:rPr>
              <a:t> that Hardy has foreshadowed earlier, becomes manifest here.</a:t>
            </a:r>
          </a:p>
          <a:p>
            <a:pPr algn="just"/>
            <a:r>
              <a:rPr lang="en-US" sz="1800" dirty="0" smtClean="0">
                <a:latin typeface="Arial" pitchFamily="34" charset="0"/>
                <a:cs typeface="Arial" pitchFamily="34" charset="0"/>
              </a:rPr>
              <a:t>It reveals the superficiality of his religious conversion. </a:t>
            </a:r>
          </a:p>
          <a:p>
            <a:pPr algn="just"/>
            <a:r>
              <a:rPr lang="en-US" sz="1800" dirty="0" smtClean="0">
                <a:latin typeface="Arial" pitchFamily="34" charset="0"/>
                <a:cs typeface="Arial" pitchFamily="34" charset="0"/>
              </a:rPr>
              <a:t>Contrast between Alec and Tess: </a:t>
            </a:r>
          </a:p>
          <a:p>
            <a:pPr algn="just"/>
            <a:r>
              <a:rPr lang="en-US" sz="1800" dirty="0" smtClean="0">
                <a:latin typeface="Arial" pitchFamily="34" charset="0"/>
                <a:cs typeface="Arial" pitchFamily="34" charset="0"/>
              </a:rPr>
              <a:t>In contrast to Alec who exhibits a weakness and adaptability in his beliefs, Tess demonstrates more strength and fortitude. </a:t>
            </a:r>
          </a:p>
          <a:p>
            <a:pPr algn="just"/>
            <a:r>
              <a:rPr lang="en-US" sz="1800" dirty="0" smtClean="0">
                <a:latin typeface="Arial" pitchFamily="34" charset="0"/>
                <a:cs typeface="Arial" pitchFamily="34" charset="0"/>
              </a:rPr>
              <a:t>We see her emerging as a far stronger woman before, specially when it comes to facing Alec.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t>Phase 6, Chapter 48</a:t>
            </a:r>
            <a:endParaRPr lang="en-US" sz="2800" b="1" dirty="0"/>
          </a:p>
        </p:txBody>
      </p:sp>
      <p:sp>
        <p:nvSpPr>
          <p:cNvPr id="3" name="Content Placeholder 2"/>
          <p:cNvSpPr>
            <a:spLocks noGrp="1"/>
          </p:cNvSpPr>
          <p:nvPr>
            <p:ph idx="1"/>
          </p:nvPr>
        </p:nvSpPr>
        <p:spPr>
          <a:xfrm>
            <a:off x="152400" y="990600"/>
            <a:ext cx="6400800" cy="5638800"/>
          </a:xfrm>
        </p:spPr>
        <p:txBody>
          <a:bodyPr>
            <a:normAutofit/>
          </a:bodyPr>
          <a:lstStyle/>
          <a:p>
            <a:pPr algn="just"/>
            <a:r>
              <a:rPr lang="en-US" sz="1800" dirty="0" smtClean="0">
                <a:latin typeface="Arial" pitchFamily="34" charset="0"/>
                <a:cs typeface="Arial" pitchFamily="34" charset="0"/>
              </a:rPr>
              <a:t>Alec comes back that afternoon as he promised. </a:t>
            </a:r>
          </a:p>
          <a:p>
            <a:pPr algn="just"/>
            <a:r>
              <a:rPr lang="en-US" sz="1800" dirty="0" smtClean="0">
                <a:latin typeface="Arial" pitchFamily="34" charset="0"/>
                <a:cs typeface="Arial" pitchFamily="34" charset="0"/>
              </a:rPr>
              <a:t>He walks Tess home and asks her to trust him to take care of both Tess and her family. </a:t>
            </a:r>
          </a:p>
          <a:p>
            <a:pPr algn="just"/>
            <a:r>
              <a:rPr lang="en-US" sz="1800" dirty="0" smtClean="0">
                <a:latin typeface="Arial" pitchFamily="34" charset="0"/>
                <a:cs typeface="Arial" pitchFamily="34" charset="0"/>
              </a:rPr>
              <a:t>He continues to visit </a:t>
            </a:r>
            <a:r>
              <a:rPr lang="en-US" sz="1800" dirty="0" err="1" smtClean="0">
                <a:latin typeface="Arial" pitchFamily="34" charset="0"/>
                <a:cs typeface="Arial" pitchFamily="34" charset="0"/>
              </a:rPr>
              <a:t>Flintcomb</a:t>
            </a:r>
            <a:r>
              <a:rPr lang="en-US" sz="1800" dirty="0" smtClean="0">
                <a:latin typeface="Arial" pitchFamily="34" charset="0"/>
                <a:cs typeface="Arial" pitchFamily="34" charset="0"/>
              </a:rPr>
              <a:t>-Ash to observe Tess. </a:t>
            </a:r>
          </a:p>
          <a:p>
            <a:pPr algn="just"/>
            <a:r>
              <a:rPr lang="en-US" sz="1800" dirty="0" smtClean="0">
                <a:latin typeface="Arial" pitchFamily="34" charset="0"/>
                <a:cs typeface="Arial" pitchFamily="34" charset="0"/>
              </a:rPr>
              <a:t>Tess again refuses his offers.</a:t>
            </a:r>
          </a:p>
          <a:p>
            <a:pPr algn="just"/>
            <a:r>
              <a:rPr lang="en-US" sz="1800" dirty="0" smtClean="0">
                <a:latin typeface="Arial" pitchFamily="34" charset="0"/>
                <a:cs typeface="Arial" pitchFamily="34" charset="0"/>
              </a:rPr>
              <a:t>That night again she writes a letter to Angel, confessing her loyalty and her love. she asserts in her letter that she lives completely for him and would be content to live with him as his servant if he does not want her to live as his wife. She requests for his help against the temptation presented by Alec.</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solidFill>
                  <a:srgbClr val="0070C0"/>
                </a:solidFill>
              </a:rPr>
              <a:t>Text of the Letter</a:t>
            </a:r>
            <a:endParaRPr lang="en-US" sz="2800" b="1" dirty="0">
              <a:solidFill>
                <a:srgbClr val="0070C0"/>
              </a:solidFill>
            </a:endParaRPr>
          </a:p>
        </p:txBody>
      </p:sp>
      <p:sp>
        <p:nvSpPr>
          <p:cNvPr id="3" name="Content Placeholder 2"/>
          <p:cNvSpPr>
            <a:spLocks noGrp="1"/>
          </p:cNvSpPr>
          <p:nvPr>
            <p:ph idx="1"/>
          </p:nvPr>
        </p:nvSpPr>
        <p:spPr>
          <a:xfrm>
            <a:off x="0" y="838200"/>
            <a:ext cx="6934200" cy="5715000"/>
          </a:xfrm>
        </p:spPr>
        <p:txBody>
          <a:bodyPr>
            <a:normAutofit/>
          </a:bodyPr>
          <a:lstStyle/>
          <a:p>
            <a:pPr algn="just"/>
            <a:r>
              <a:rPr lang="en-US" sz="1800" i="1" dirty="0" smtClean="0">
                <a:latin typeface="Arial" pitchFamily="34" charset="0"/>
                <a:cs typeface="Arial" pitchFamily="34" charset="0"/>
              </a:rPr>
              <a:t>MY OWN HUSBAND,—Let me call you so—I must—even if it makes you angry to think of such an unworthy wife as I. I must cry to you in my trouble—I have no one else! I am so exposed to temptation, Angel. I fear to say who it is, and I do not like to write about it at all. But I cling to you in a way you cannot think! Can you not come to me now, at once, before anything terrible happens? O, I know you cannot, because you are so far away! I think I must die if you do not come soon, or tell me to come to you. The punishment you have measured out to me is deserved—I do know that— well deserved—and you are right and just to be angry with me. But, Angel, please, please, not to be just—only a little kind to me, even if I do not deserve it, and come to me! If you would come, I could die in your arms! I would be well content to do that if so be you had forgiven </a:t>
            </a:r>
            <a:r>
              <a:rPr lang="en-US" sz="1800" i="1" dirty="0" err="1" smtClean="0">
                <a:latin typeface="Arial" pitchFamily="34" charset="0"/>
                <a:cs typeface="Arial" pitchFamily="34" charset="0"/>
              </a:rPr>
              <a:t>me!Angel</a:t>
            </a:r>
            <a:r>
              <a:rPr lang="en-US" sz="1800" i="1" dirty="0" smtClean="0">
                <a:latin typeface="Arial" pitchFamily="34" charset="0"/>
                <a:cs typeface="Arial" pitchFamily="34" charset="0"/>
              </a:rPr>
              <a:t>, I live entirely for you. I love you too much to blame you for going away, and I know it was necessary you should find a farm. Do not think I shall say a word of sting or bitterness.</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solidFill>
                  <a:srgbClr val="0070C0"/>
                </a:solidFill>
              </a:rPr>
              <a:t>Letter continues</a:t>
            </a:r>
            <a:endParaRPr lang="en-US" sz="2800" b="1" dirty="0">
              <a:solidFill>
                <a:srgbClr val="0070C0"/>
              </a:solidFill>
            </a:endParaRPr>
          </a:p>
        </p:txBody>
      </p:sp>
      <p:sp>
        <p:nvSpPr>
          <p:cNvPr id="3" name="Content Placeholder 2"/>
          <p:cNvSpPr>
            <a:spLocks noGrp="1"/>
          </p:cNvSpPr>
          <p:nvPr>
            <p:ph idx="1"/>
          </p:nvPr>
        </p:nvSpPr>
        <p:spPr>
          <a:xfrm>
            <a:off x="152400" y="914400"/>
            <a:ext cx="6705600" cy="5943600"/>
          </a:xfrm>
        </p:spPr>
        <p:txBody>
          <a:bodyPr>
            <a:normAutofit fontScale="55000" lnSpcReduction="20000"/>
          </a:bodyPr>
          <a:lstStyle/>
          <a:p>
            <a:pPr algn="just"/>
            <a:r>
              <a:rPr lang="en-US" dirty="0" smtClean="0">
                <a:latin typeface="Arial" pitchFamily="34" charset="0"/>
                <a:cs typeface="Arial" pitchFamily="34" charset="0"/>
              </a:rPr>
              <a:t>……..</a:t>
            </a:r>
            <a:r>
              <a:rPr lang="en-US" i="1" dirty="0" smtClean="0">
                <a:latin typeface="Arial" pitchFamily="34" charset="0"/>
                <a:cs typeface="Arial" pitchFamily="34" charset="0"/>
              </a:rPr>
              <a:t> Only come back to me. I am desolate without you, my darling, O, so desolate! I do not mind having to work: but if you will send me one little line, and say, ‘I am coming soon,’ I will bide on, Angel—O, so </a:t>
            </a:r>
            <a:r>
              <a:rPr lang="en-US" i="1" dirty="0" err="1" smtClean="0">
                <a:latin typeface="Arial" pitchFamily="34" charset="0"/>
                <a:cs typeface="Arial" pitchFamily="34" charset="0"/>
              </a:rPr>
              <a:t>cheerfully!It</a:t>
            </a:r>
            <a:r>
              <a:rPr lang="en-US" i="1" dirty="0" smtClean="0">
                <a:latin typeface="Arial" pitchFamily="34" charset="0"/>
                <a:cs typeface="Arial" pitchFamily="34" charset="0"/>
              </a:rPr>
              <a:t> has been so much my religion ever since we were married to be faithful to you in every thought and look, that even when a man speaks a compliment to me before I am aware, it seems wronging you. Have you never felt one little bit of what you used to feel when we were at the dairy? If you have, how can you keep away from me? I am the same woman, Angel, as you fell in love with; yes, the very same!—not the one you disliked but never saw. What was the past to me as soon as I met you? It was a dead thing altogether. I became another woman, filled full of new life from you. How could I be the early one? Why do you not see this? Dear, if you would only be a little more conceited, and believe in yourself so far as to see that you were strong enough to work this change in me, you would perhaps be in a mind to come to me, your poor wife. How silly I was in my happiness when I thought I could trust you always to love me! I ought to have known that such as that was not for poor me. But I am sick at heart, not only for old times, but for the present. Think—think how it do hurt my heart not to see you ever—ever! Ah, if I could only make your dear heart ache one little minute of each day as mine does every day and all day long, it might lead you to show pity to your poor lonely one………..</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solidFill>
                  <a:srgbClr val="0070C0"/>
                </a:solidFill>
              </a:rPr>
              <a:t>Letter continues</a:t>
            </a:r>
            <a:endParaRPr lang="en-US" sz="2800" b="1" dirty="0">
              <a:solidFill>
                <a:srgbClr val="0070C0"/>
              </a:solidFill>
            </a:endParaRPr>
          </a:p>
        </p:txBody>
      </p:sp>
      <p:sp>
        <p:nvSpPr>
          <p:cNvPr id="3" name="Content Placeholder 2"/>
          <p:cNvSpPr>
            <a:spLocks noGrp="1"/>
          </p:cNvSpPr>
          <p:nvPr>
            <p:ph idx="1"/>
          </p:nvPr>
        </p:nvSpPr>
        <p:spPr>
          <a:xfrm>
            <a:off x="0" y="838200"/>
            <a:ext cx="7010400" cy="5287963"/>
          </a:xfrm>
        </p:spPr>
        <p:txBody>
          <a:bodyPr>
            <a:normAutofit fontScale="47500" lnSpcReduction="20000"/>
          </a:bodyPr>
          <a:lstStyle/>
          <a:p>
            <a:pPr algn="just"/>
            <a:r>
              <a:rPr lang="en-US" dirty="0" smtClean="0">
                <a:latin typeface="Arial" pitchFamily="34" charset="0"/>
                <a:cs typeface="Arial" pitchFamily="34" charset="0"/>
              </a:rPr>
              <a:t>……….</a:t>
            </a:r>
            <a:r>
              <a:rPr lang="en-US" i="1" dirty="0" smtClean="0">
                <a:latin typeface="Arial" pitchFamily="34" charset="0"/>
                <a:cs typeface="Arial" pitchFamily="34" charset="0"/>
              </a:rPr>
              <a:t> People still say that I am rather pretty, Angel (handsome is the word they use, since I wish to be truthful). Perhaps I am what they say. But I do not value my good looks; I only like to have them because they belong to you, my dear, and that there may be at least one thing about me worth your having. So much have I felt this, that when I met with annoyance on account of the same, I tied up my face in a bandage as long as people would believe in it. O Angel, I tell you all this not from vanity—you will certainly know I do not—but only that you may come to me! If you really cannot come to me, will you let me come to you? I am, as I say, worried, pressed to do what I will not do. It cannot be that I shall yield one inch, yet I am in terror as to what an accident might lead to, and I so </a:t>
            </a:r>
            <a:r>
              <a:rPr lang="en-US" i="1" dirty="0" err="1" smtClean="0">
                <a:latin typeface="Arial" pitchFamily="34" charset="0"/>
                <a:cs typeface="Arial" pitchFamily="34" charset="0"/>
              </a:rPr>
              <a:t>defenceless</a:t>
            </a:r>
            <a:r>
              <a:rPr lang="en-US" i="1" dirty="0" smtClean="0">
                <a:latin typeface="Arial" pitchFamily="34" charset="0"/>
                <a:cs typeface="Arial" pitchFamily="34" charset="0"/>
              </a:rPr>
              <a:t> on account of my first error. I cannot say more about this—it makes me too miserable. But if I break down by falling into some fearful snare, my last state will be worse than my first. O God, I cannot think of it! Let me come at once, or at once come to </a:t>
            </a:r>
            <a:r>
              <a:rPr lang="en-US" i="1" dirty="0" err="1" smtClean="0">
                <a:latin typeface="Arial" pitchFamily="34" charset="0"/>
                <a:cs typeface="Arial" pitchFamily="34" charset="0"/>
              </a:rPr>
              <a:t>me!I</a:t>
            </a:r>
            <a:r>
              <a:rPr lang="en-US" i="1" dirty="0" smtClean="0">
                <a:latin typeface="Arial" pitchFamily="34" charset="0"/>
                <a:cs typeface="Arial" pitchFamily="34" charset="0"/>
              </a:rPr>
              <a:t> would be content, ay, glad, to live with you as your servant, if I may not as your wife; so that I could only be near you, and get glimpses of you, and think of you as mine. The daylight has nothing to show me, since you are not here, and I don’t like to see the rooks and starlings in the field, because I grieve and grieve to miss you who used to see them with me. I long for only one thing in heaven or earth or under the earth, to meet you, my own dear! Come to me—come to me, and save me from what threatens me!—Your faithful heartbroken TESS</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Phase 6, Chapter 48</a:t>
            </a:r>
            <a:endParaRPr lang="en-US" sz="2800" b="1" dirty="0"/>
          </a:p>
        </p:txBody>
      </p:sp>
      <p:sp>
        <p:nvSpPr>
          <p:cNvPr id="3" name="Content Placeholder 2"/>
          <p:cNvSpPr>
            <a:spLocks noGrp="1"/>
          </p:cNvSpPr>
          <p:nvPr>
            <p:ph idx="1"/>
          </p:nvPr>
        </p:nvSpPr>
        <p:spPr>
          <a:xfrm>
            <a:off x="457200" y="1066800"/>
            <a:ext cx="6553200" cy="5059363"/>
          </a:xfrm>
        </p:spPr>
        <p:txBody>
          <a:bodyPr>
            <a:normAutofit fontScale="85000" lnSpcReduction="10000"/>
          </a:bodyPr>
          <a:lstStyle/>
          <a:p>
            <a:pPr algn="just">
              <a:buNone/>
            </a:pPr>
            <a:r>
              <a:rPr lang="en-US" sz="1800" b="1" dirty="0" smtClean="0">
                <a:latin typeface="Arial" pitchFamily="34" charset="0"/>
                <a:cs typeface="Arial" pitchFamily="34" charset="0"/>
              </a:rPr>
              <a:t>Alec's offer and his selfish ends:</a:t>
            </a:r>
          </a:p>
          <a:p>
            <a:pPr algn="just"/>
            <a:r>
              <a:rPr lang="en-US" sz="1800" dirty="0" smtClean="0">
                <a:latin typeface="Arial" pitchFamily="34" charset="0"/>
                <a:cs typeface="Arial" pitchFamily="34" charset="0"/>
              </a:rPr>
              <a:t> Alec repeatedly offers Tess help.</a:t>
            </a:r>
          </a:p>
          <a:p>
            <a:pPr algn="just"/>
            <a:r>
              <a:rPr lang="en-US" sz="1800" dirty="0" smtClean="0">
                <a:latin typeface="Arial" pitchFamily="34" charset="0"/>
                <a:cs typeface="Arial" pitchFamily="34" charset="0"/>
              </a:rPr>
              <a:t>He has more selfish purposes behind. It his desire to have control over her that makes him exert his financial power.</a:t>
            </a:r>
          </a:p>
          <a:p>
            <a:pPr algn="just"/>
            <a:r>
              <a:rPr lang="en-US" sz="1800" dirty="0" smtClean="0">
                <a:latin typeface="Arial" pitchFamily="34" charset="0"/>
                <a:cs typeface="Arial" pitchFamily="34" charset="0"/>
              </a:rPr>
              <a:t>When we look at it from the perspective of Tess the significant difference in this offer to Tess is that it does not aid her, rather her family. And, same is the reason of her temptation. </a:t>
            </a:r>
          </a:p>
          <a:p>
            <a:pPr algn="just">
              <a:buNone/>
            </a:pPr>
            <a:r>
              <a:rPr lang="en-US" sz="1800" b="1" dirty="0" smtClean="0">
                <a:solidFill>
                  <a:srgbClr val="0070C0"/>
                </a:solidFill>
                <a:latin typeface="Arial" pitchFamily="34" charset="0"/>
                <a:cs typeface="Arial" pitchFamily="34" charset="0"/>
              </a:rPr>
              <a:t>Theme of Good Vs. Bad:</a:t>
            </a:r>
          </a:p>
          <a:p>
            <a:pPr algn="just">
              <a:buNone/>
            </a:pPr>
            <a:r>
              <a:rPr lang="en-US" sz="1800" dirty="0" smtClean="0">
                <a:latin typeface="Arial" pitchFamily="34" charset="0"/>
                <a:cs typeface="Arial" pitchFamily="34" charset="0"/>
              </a:rPr>
              <a:t>	Alec’s reintroduction into the novel comes at Tess’s lowest moment, but his new pitch still does not work on her. She has not seen Alec for a long time, but she has clearly thought about him and what he did to her. Tess is observant and distrusting of Alec, and she views his conversion as a plot to win her back. To her he appears more like a devil in disguise who has come to tempt her again. We notice her struggle against the repeated offers and Temptations of Alec as the struggle of good against evil.</a:t>
            </a:r>
          </a:p>
          <a:p>
            <a:pPr algn="just">
              <a:buNone/>
            </a:pPr>
            <a:r>
              <a:rPr lang="en-US" sz="1800" b="1" dirty="0" smtClean="0">
                <a:solidFill>
                  <a:srgbClr val="0070C0"/>
                </a:solidFill>
                <a:latin typeface="Arial" pitchFamily="34" charset="0"/>
                <a:cs typeface="Arial" pitchFamily="34" charset="0"/>
              </a:rPr>
              <a:t>Theme of Responsibility:</a:t>
            </a:r>
          </a:p>
          <a:p>
            <a:pPr algn="just"/>
            <a:r>
              <a:rPr lang="en-US" sz="1800" dirty="0" smtClean="0">
                <a:latin typeface="Arial" pitchFamily="34" charset="0"/>
                <a:cs typeface="Arial" pitchFamily="34" charset="0"/>
              </a:rPr>
              <a:t>For the first time when Tess left home she left is out of her responsibility for the family, but it ended up her with her disgrace. Now again she knows Alec and his motives very well but it is the sense of responsibility towards her family that creates temptation when Alec offers help.</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t>Phase 6, Chapter 49</a:t>
            </a:r>
            <a:endParaRPr lang="en-US" sz="2800" b="1" dirty="0"/>
          </a:p>
        </p:txBody>
      </p:sp>
      <p:sp>
        <p:nvSpPr>
          <p:cNvPr id="3" name="Content Placeholder 2"/>
          <p:cNvSpPr>
            <a:spLocks noGrp="1"/>
          </p:cNvSpPr>
          <p:nvPr>
            <p:ph idx="1"/>
          </p:nvPr>
        </p:nvSpPr>
        <p:spPr>
          <a:xfrm>
            <a:off x="0" y="1066800"/>
            <a:ext cx="7010400" cy="5791200"/>
          </a:xfrm>
        </p:spPr>
        <p:txBody>
          <a:bodyPr>
            <a:normAutofit fontScale="47500" lnSpcReduction="20000"/>
          </a:bodyPr>
          <a:lstStyle/>
          <a:p>
            <a:pPr algn="just"/>
            <a:r>
              <a:rPr lang="en-US" dirty="0" smtClean="0">
                <a:latin typeface="Arial" pitchFamily="34" charset="0"/>
                <a:cs typeface="Arial" pitchFamily="34" charset="0"/>
              </a:rPr>
              <a:t>The letter that Tess has written goes to Angel’s parents, who forward it to Angel in Brazil. </a:t>
            </a:r>
          </a:p>
          <a:p>
            <a:pPr algn="just"/>
            <a:r>
              <a:rPr lang="en-US" dirty="0" smtClean="0">
                <a:latin typeface="Arial" pitchFamily="34" charset="0"/>
                <a:cs typeface="Arial" pitchFamily="34" charset="0"/>
              </a:rPr>
              <a:t>The </a:t>
            </a:r>
            <a:r>
              <a:rPr lang="en-US" dirty="0" err="1" smtClean="0">
                <a:latin typeface="Arial" pitchFamily="34" charset="0"/>
                <a:cs typeface="Arial" pitchFamily="34" charset="0"/>
              </a:rPr>
              <a:t>Clares</a:t>
            </a:r>
            <a:r>
              <a:rPr lang="en-US" dirty="0" smtClean="0">
                <a:latin typeface="Arial" pitchFamily="34" charset="0"/>
                <a:cs typeface="Arial" pitchFamily="34" charset="0"/>
              </a:rPr>
              <a:t> blame themselves for Angel's marriage, for if Angel were not kept from attending Cambridge, he would not have to be a farmer, and he would have never been married to an agricultural girl. </a:t>
            </a:r>
          </a:p>
          <a:p>
            <a:pPr algn="just"/>
            <a:r>
              <a:rPr lang="en-US" dirty="0" smtClean="0">
                <a:latin typeface="Arial" pitchFamily="34" charset="0"/>
                <a:cs typeface="Arial" pitchFamily="34" charset="0"/>
              </a:rPr>
              <a:t>Mrs. Clare reproaches her husband for keeping Angel from attending Cambridge, whereas Reverend Clare feels justified in his decision. However, he too regrets the misery his son has endured. </a:t>
            </a:r>
          </a:p>
          <a:p>
            <a:pPr algn="just"/>
            <a:r>
              <a:rPr lang="en-US" dirty="0" smtClean="0">
                <a:latin typeface="Arial" pitchFamily="34" charset="0"/>
                <a:cs typeface="Arial" pitchFamily="34" charset="0"/>
              </a:rPr>
              <a:t>As far as Angel is concerned, he has endured so much hardship that now he is ready to abandon his idea of farming in Brazil. </a:t>
            </a:r>
          </a:p>
          <a:p>
            <a:pPr algn="just"/>
            <a:r>
              <a:rPr lang="en-US" dirty="0" smtClean="0">
                <a:latin typeface="Arial" pitchFamily="34" charset="0"/>
                <a:cs typeface="Arial" pitchFamily="34" charset="0"/>
              </a:rPr>
              <a:t>The suffering he has endured there has made him sympathetic towards Tess.</a:t>
            </a:r>
          </a:p>
          <a:p>
            <a:pPr algn="just"/>
            <a:r>
              <a:rPr lang="en-US" dirty="0" smtClean="0">
                <a:latin typeface="Arial" pitchFamily="34" charset="0"/>
                <a:cs typeface="Arial" pitchFamily="34" charset="0"/>
              </a:rPr>
              <a:t>When a more experienced man tells him he was wrong to leave her, Angel feels a regret over his decision. </a:t>
            </a:r>
          </a:p>
          <a:p>
            <a:pPr algn="just"/>
            <a:r>
              <a:rPr lang="en-US" dirty="0" smtClean="0">
                <a:latin typeface="Arial" pitchFamily="34" charset="0"/>
                <a:cs typeface="Arial" pitchFamily="34" charset="0"/>
              </a:rPr>
              <a:t>When the man dies a few days later, his words assume even more power in Angel’s mind. </a:t>
            </a:r>
          </a:p>
          <a:p>
            <a:pPr algn="just"/>
            <a:r>
              <a:rPr lang="en-US" dirty="0" smtClean="0">
                <a:latin typeface="Arial" pitchFamily="34" charset="0"/>
                <a:cs typeface="Arial" pitchFamily="34" charset="0"/>
              </a:rPr>
              <a:t>On the other </a:t>
            </a:r>
            <a:r>
              <a:rPr lang="en-US" dirty="0" err="1" smtClean="0">
                <a:latin typeface="Arial" pitchFamily="34" charset="0"/>
                <a:cs typeface="Arial" pitchFamily="34" charset="0"/>
              </a:rPr>
              <a:t>hnad</a:t>
            </a:r>
            <a:r>
              <a:rPr lang="en-US" dirty="0" smtClean="0">
                <a:latin typeface="Arial" pitchFamily="34" charset="0"/>
                <a:cs typeface="Arial" pitchFamily="34" charset="0"/>
              </a:rPr>
              <a:t> there is yet more difficulty waiting for Tess. </a:t>
            </a:r>
          </a:p>
          <a:p>
            <a:pPr algn="just"/>
            <a:r>
              <a:rPr lang="en-US" dirty="0" smtClean="0">
                <a:latin typeface="Arial" pitchFamily="34" charset="0"/>
                <a:cs typeface="Arial" pitchFamily="34" charset="0"/>
              </a:rPr>
              <a:t>Her sister, Liza-Lu, comes with the sorrowful news that Tess’s mother is dying, and her father is also very ill and can do no work. </a:t>
            </a:r>
          </a:p>
          <a:p>
            <a:pPr algn="just"/>
            <a:r>
              <a:rPr lang="en-US" dirty="0" smtClean="0">
                <a:latin typeface="Arial" pitchFamily="34" charset="0"/>
                <a:cs typeface="Arial" pitchFamily="34" charset="0"/>
              </a:rPr>
              <a:t>Tess tells </a:t>
            </a:r>
            <a:r>
              <a:rPr lang="en-US" dirty="0" err="1" smtClean="0">
                <a:latin typeface="Arial" pitchFamily="34" charset="0"/>
                <a:cs typeface="Arial" pitchFamily="34" charset="0"/>
              </a:rPr>
              <a:t>Izz</a:t>
            </a:r>
            <a:r>
              <a:rPr lang="en-US" dirty="0" smtClean="0">
                <a:latin typeface="Arial" pitchFamily="34" charset="0"/>
                <a:cs typeface="Arial" pitchFamily="34" charset="0"/>
              </a:rPr>
              <a:t> and Marian what has happened and the next morning leaves for home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t>Phase 6, Chapter 50</a:t>
            </a:r>
            <a:endParaRPr lang="en-US" sz="2800" b="1" dirty="0"/>
          </a:p>
        </p:txBody>
      </p:sp>
      <p:sp>
        <p:nvSpPr>
          <p:cNvPr id="3" name="Content Placeholder 2"/>
          <p:cNvSpPr>
            <a:spLocks noGrp="1"/>
          </p:cNvSpPr>
          <p:nvPr>
            <p:ph idx="1"/>
          </p:nvPr>
        </p:nvSpPr>
        <p:spPr>
          <a:xfrm>
            <a:off x="457200" y="1600200"/>
            <a:ext cx="6172200" cy="4525963"/>
          </a:xfrm>
        </p:spPr>
        <p:txBody>
          <a:bodyPr>
            <a:normAutofit/>
          </a:bodyPr>
          <a:lstStyle/>
          <a:p>
            <a:pPr algn="just"/>
            <a:r>
              <a:rPr lang="en-US" sz="1800" dirty="0" smtClean="0">
                <a:latin typeface="Arial" pitchFamily="34" charset="0"/>
                <a:cs typeface="Arial" pitchFamily="34" charset="0"/>
              </a:rPr>
              <a:t>Upon her arrival, Tess does what she can to make her mother comfortable. In order to support her family she starts working  in the garden and on the family’s land. </a:t>
            </a:r>
          </a:p>
          <a:p>
            <a:pPr algn="just"/>
            <a:r>
              <a:rPr lang="en-US" sz="1800" dirty="0" smtClean="0">
                <a:latin typeface="Arial" pitchFamily="34" charset="0"/>
                <a:cs typeface="Arial" pitchFamily="34" charset="0"/>
              </a:rPr>
              <a:t>One night, as she works  there she looks over and sees Alec working next to her. He again offers to help Tess and her family. </a:t>
            </a:r>
          </a:p>
          <a:p>
            <a:pPr algn="just"/>
            <a:r>
              <a:rPr lang="en-US" sz="1800" dirty="0" smtClean="0">
                <a:latin typeface="Arial" pitchFamily="34" charset="0"/>
                <a:cs typeface="Arial" pitchFamily="34" charset="0"/>
              </a:rPr>
              <a:t>She is really needs help but she declines again. </a:t>
            </a:r>
          </a:p>
          <a:p>
            <a:pPr algn="just"/>
            <a:r>
              <a:rPr lang="en-US" sz="1800" dirty="0" smtClean="0">
                <a:latin typeface="Arial" pitchFamily="34" charset="0"/>
                <a:cs typeface="Arial" pitchFamily="34" charset="0"/>
              </a:rPr>
              <a:t>Alec leaves very angry.</a:t>
            </a:r>
          </a:p>
          <a:p>
            <a:pPr algn="just"/>
            <a:r>
              <a:rPr lang="en-US" sz="1800" dirty="0" smtClean="0">
                <a:latin typeface="Arial" pitchFamily="34" charset="0"/>
                <a:cs typeface="Arial" pitchFamily="34" charset="0"/>
              </a:rPr>
              <a:t>As Tess was on her way home, her sister brings the news that their father has died, which means that Tess’s family will lose their house. John </a:t>
            </a:r>
            <a:r>
              <a:rPr lang="en-US" sz="1800" dirty="0" err="1" smtClean="0">
                <a:latin typeface="Arial" pitchFamily="34" charset="0"/>
                <a:cs typeface="Arial" pitchFamily="34" charset="0"/>
              </a:rPr>
              <a:t>Durbeyfield</a:t>
            </a:r>
            <a:r>
              <a:rPr lang="en-US" sz="1800" dirty="0" smtClean="0">
                <a:latin typeface="Arial" pitchFamily="34" charset="0"/>
                <a:cs typeface="Arial" pitchFamily="34" charset="0"/>
              </a:rPr>
              <a:t> was the last person who was given that place on lease, and now the owner of the house wants to use it for his own workers.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solidFill>
                  <a:srgbClr val="0070C0"/>
                </a:solidFill>
              </a:rPr>
              <a:t>Text Chapter 50</a:t>
            </a:r>
            <a:endParaRPr lang="en-US" sz="2800" b="1" dirty="0">
              <a:solidFill>
                <a:srgbClr val="0070C0"/>
              </a:solidFill>
            </a:endParaRPr>
          </a:p>
        </p:txBody>
      </p:sp>
      <p:sp>
        <p:nvSpPr>
          <p:cNvPr id="3" name="Content Placeholder 2"/>
          <p:cNvSpPr>
            <a:spLocks noGrp="1"/>
          </p:cNvSpPr>
          <p:nvPr>
            <p:ph idx="1"/>
          </p:nvPr>
        </p:nvSpPr>
        <p:spPr>
          <a:xfrm>
            <a:off x="0" y="838200"/>
            <a:ext cx="6858000" cy="5715000"/>
          </a:xfrm>
        </p:spPr>
        <p:txBody>
          <a:bodyPr>
            <a:normAutofit fontScale="55000" lnSpcReduction="20000"/>
          </a:bodyPr>
          <a:lstStyle/>
          <a:p>
            <a:pPr algn="just">
              <a:buNone/>
            </a:pPr>
            <a:r>
              <a:rPr lang="en-US" dirty="0" smtClean="0">
                <a:latin typeface="Arial" pitchFamily="34" charset="0"/>
                <a:cs typeface="Arial" pitchFamily="34" charset="0"/>
              </a:rPr>
              <a:t>	Nobody looked at his or her companions. The eyes of all were on the soil as its turned surface was revealed by the fires. Hence as Tess stirred the clods and sang her foolish little songs with scarce now a hope that Clare would ever hear them, she did not for a long time notice the person who worked nearest to her—a man in a long </a:t>
            </a:r>
            <a:r>
              <a:rPr lang="en-US" dirty="0" err="1" smtClean="0">
                <a:latin typeface="Arial" pitchFamily="34" charset="0"/>
                <a:cs typeface="Arial" pitchFamily="34" charset="0"/>
              </a:rPr>
              <a:t>smockfrock</a:t>
            </a:r>
            <a:r>
              <a:rPr lang="en-US" dirty="0" smtClean="0">
                <a:latin typeface="Arial" pitchFamily="34" charset="0"/>
                <a:cs typeface="Arial" pitchFamily="34" charset="0"/>
              </a:rPr>
              <a:t> who, she found, was forking the same plot as herself, and whom she supposed her father had sent there to advance the work. She became more conscious of him when the direction of his digging brought him closer. Sometimes the smoke divided them; then it swerved, and the two were visible to each other but divided from all the rest.</a:t>
            </a:r>
          </a:p>
          <a:p>
            <a:pPr algn="just">
              <a:buNone/>
            </a:pPr>
            <a:r>
              <a:rPr lang="en-US" dirty="0" smtClean="0">
                <a:latin typeface="Arial" pitchFamily="34" charset="0"/>
                <a:cs typeface="Arial" pitchFamily="34" charset="0"/>
              </a:rPr>
              <a:t>	Tess did not speak to her fellow-worker, nor did he speak to her. Nor did she think of him further than to recollect that he had not been there when it was broad daylight, and that she did not know him as any one of the </a:t>
            </a:r>
            <a:r>
              <a:rPr lang="en-US" dirty="0" err="1" smtClean="0">
                <a:latin typeface="Arial" pitchFamily="34" charset="0"/>
                <a:cs typeface="Arial" pitchFamily="34" charset="0"/>
              </a:rPr>
              <a:t>Marlott</a:t>
            </a:r>
            <a:r>
              <a:rPr lang="en-US" dirty="0" smtClean="0">
                <a:latin typeface="Arial" pitchFamily="34" charset="0"/>
                <a:cs typeface="Arial" pitchFamily="34" charset="0"/>
              </a:rPr>
              <a:t> </a:t>
            </a:r>
            <a:r>
              <a:rPr lang="en-US" dirty="0" err="1" smtClean="0">
                <a:latin typeface="Arial" pitchFamily="34" charset="0"/>
                <a:cs typeface="Arial" pitchFamily="34" charset="0"/>
              </a:rPr>
              <a:t>labourers</a:t>
            </a:r>
            <a:r>
              <a:rPr lang="en-US" dirty="0" smtClean="0">
                <a:latin typeface="Arial" pitchFamily="34" charset="0"/>
                <a:cs typeface="Arial" pitchFamily="34" charset="0"/>
              </a:rPr>
              <a:t>, which was no wonder, her absences having been so long and frequent of late years. By-and-by he dug so close to her that the fire-beams were reflected as distinctly from the steel prongs of his fork as from her own. On going up to the fire to throw a pitch of dead weeds upon it, she found that he did the same on the other side. The fire flared up, and she beheld the face of </a:t>
            </a:r>
            <a:r>
              <a:rPr lang="en-US" dirty="0" err="1" smtClean="0">
                <a:latin typeface="Arial" pitchFamily="34" charset="0"/>
                <a:cs typeface="Arial" pitchFamily="34" charset="0"/>
              </a:rPr>
              <a:t>d’Urberville</a:t>
            </a:r>
            <a:r>
              <a:rPr lang="en-US" dirty="0" smtClean="0">
                <a:latin typeface="Arial" pitchFamily="34" charset="0"/>
                <a:cs typeface="Arial" pitchFamily="34" charset="0"/>
              </a:rPr>
              <a:t>…………………………</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914400"/>
            <a:ext cx="6934200" cy="5791200"/>
          </a:xfrm>
        </p:spPr>
        <p:txBody>
          <a:bodyPr>
            <a:normAutofit fontScale="47500" lnSpcReduction="20000"/>
          </a:bodyPr>
          <a:lstStyle/>
          <a:p>
            <a:pPr algn="just">
              <a:buNone/>
            </a:pPr>
            <a:r>
              <a:rPr lang="en-US" dirty="0" smtClean="0">
                <a:latin typeface="Arial" pitchFamily="34" charset="0"/>
                <a:cs typeface="Arial" pitchFamily="34" charset="0"/>
              </a:rPr>
              <a:t>	………The unexpectedness of his presence, the grotesqueness of his appearance in a gathered </a:t>
            </a:r>
            <a:r>
              <a:rPr lang="en-US" dirty="0" err="1" smtClean="0">
                <a:latin typeface="Arial" pitchFamily="34" charset="0"/>
                <a:cs typeface="Arial" pitchFamily="34" charset="0"/>
              </a:rPr>
              <a:t>smockfrock</a:t>
            </a:r>
            <a:r>
              <a:rPr lang="en-US" dirty="0" smtClean="0">
                <a:latin typeface="Arial" pitchFamily="34" charset="0"/>
                <a:cs typeface="Arial" pitchFamily="34" charset="0"/>
              </a:rPr>
              <a:t>, such as was now worn only by the most old-fashioned of the </a:t>
            </a:r>
            <a:r>
              <a:rPr lang="en-US" dirty="0" err="1" smtClean="0">
                <a:latin typeface="Arial" pitchFamily="34" charset="0"/>
                <a:cs typeface="Arial" pitchFamily="34" charset="0"/>
              </a:rPr>
              <a:t>labourers</a:t>
            </a:r>
            <a:r>
              <a:rPr lang="en-US" dirty="0" smtClean="0">
                <a:latin typeface="Arial" pitchFamily="34" charset="0"/>
                <a:cs typeface="Arial" pitchFamily="34" charset="0"/>
              </a:rPr>
              <a:t>, had a ghastly comicality that chilled her as to its bearing. </a:t>
            </a:r>
            <a:r>
              <a:rPr lang="en-US" dirty="0" err="1" smtClean="0">
                <a:latin typeface="Arial" pitchFamily="34" charset="0"/>
                <a:cs typeface="Arial" pitchFamily="34" charset="0"/>
              </a:rPr>
              <a:t>D’Urberville</a:t>
            </a:r>
            <a:r>
              <a:rPr lang="en-US" dirty="0" smtClean="0">
                <a:latin typeface="Arial" pitchFamily="34" charset="0"/>
                <a:cs typeface="Arial" pitchFamily="34" charset="0"/>
              </a:rPr>
              <a:t> emitted a low, long laugh.</a:t>
            </a:r>
          </a:p>
          <a:p>
            <a:pPr algn="just">
              <a:buNone/>
            </a:pPr>
            <a:r>
              <a:rPr lang="en-US" dirty="0" smtClean="0">
                <a:latin typeface="Arial" pitchFamily="34" charset="0"/>
                <a:cs typeface="Arial" pitchFamily="34" charset="0"/>
              </a:rPr>
              <a:t>	‘If I were inclined to joke, I should say, How much this seems like Paradise!’ he remarked whimsically, looking at her with an inclined head.</a:t>
            </a:r>
          </a:p>
          <a:p>
            <a:pPr algn="just">
              <a:buNone/>
            </a:pPr>
            <a:r>
              <a:rPr lang="en-US" dirty="0" smtClean="0">
                <a:latin typeface="Arial" pitchFamily="34" charset="0"/>
                <a:cs typeface="Arial" pitchFamily="34" charset="0"/>
              </a:rPr>
              <a:t>	‘What do you say?’ she weakly asked.</a:t>
            </a:r>
          </a:p>
          <a:p>
            <a:pPr algn="just">
              <a:buNone/>
            </a:pPr>
            <a:r>
              <a:rPr lang="en-US" dirty="0" smtClean="0">
                <a:latin typeface="Arial" pitchFamily="34" charset="0"/>
                <a:cs typeface="Arial" pitchFamily="34" charset="0"/>
              </a:rPr>
              <a:t>	‘A jester might say this is just like Paradise. You are Eve, and I am the old Other One come to tempt you in the disguise of an inferior animal. I used to be quite up in that scene of Milton’s when I was theological. Some of it goes—</a:t>
            </a:r>
          </a:p>
          <a:p>
            <a:pPr algn="just">
              <a:buNone/>
            </a:pPr>
            <a:r>
              <a:rPr lang="en-US" i="1" dirty="0" smtClean="0">
                <a:latin typeface="Arial" pitchFamily="34" charset="0"/>
                <a:cs typeface="Arial" pitchFamily="34" charset="0"/>
              </a:rPr>
              <a:t>	‘‘Empress, the way is ready, and not </a:t>
            </a:r>
            <a:r>
              <a:rPr lang="en-US" i="1" dirty="0" err="1" smtClean="0">
                <a:latin typeface="Arial" pitchFamily="34" charset="0"/>
                <a:cs typeface="Arial" pitchFamily="34" charset="0"/>
              </a:rPr>
              <a:t>long,Beyond</a:t>
            </a:r>
            <a:r>
              <a:rPr lang="en-US" i="1" dirty="0" smtClean="0">
                <a:latin typeface="Arial" pitchFamily="34" charset="0"/>
                <a:cs typeface="Arial" pitchFamily="34" charset="0"/>
              </a:rPr>
              <a:t> a row of myrtles...... If thou </a:t>
            </a:r>
            <a:r>
              <a:rPr lang="en-US" i="1" dirty="0" err="1" smtClean="0">
                <a:latin typeface="Arial" pitchFamily="34" charset="0"/>
                <a:cs typeface="Arial" pitchFamily="34" charset="0"/>
              </a:rPr>
              <a:t>acceptMy</a:t>
            </a:r>
            <a:r>
              <a:rPr lang="en-US" i="1" dirty="0" smtClean="0">
                <a:latin typeface="Arial" pitchFamily="34" charset="0"/>
                <a:cs typeface="Arial" pitchFamily="34" charset="0"/>
              </a:rPr>
              <a:t> conduct, I can bring thee thither </a:t>
            </a:r>
            <a:r>
              <a:rPr lang="en-US" i="1" dirty="0" err="1" smtClean="0">
                <a:latin typeface="Arial" pitchFamily="34" charset="0"/>
                <a:cs typeface="Arial" pitchFamily="34" charset="0"/>
              </a:rPr>
              <a:t>soon.’‘Lead</a:t>
            </a:r>
            <a:r>
              <a:rPr lang="en-US" i="1" dirty="0" smtClean="0">
                <a:latin typeface="Arial" pitchFamily="34" charset="0"/>
                <a:cs typeface="Arial" pitchFamily="34" charset="0"/>
              </a:rPr>
              <a:t> then,’ said Eve.</a:t>
            </a:r>
          </a:p>
          <a:p>
            <a:pPr algn="just">
              <a:buNone/>
            </a:pPr>
            <a:r>
              <a:rPr lang="en-US" dirty="0" smtClean="0">
                <a:latin typeface="Arial" pitchFamily="34" charset="0"/>
                <a:cs typeface="Arial" pitchFamily="34" charset="0"/>
              </a:rPr>
              <a:t>	‘And so on. My dear Tess, I am only putting this to you as a thing that you might have supposed or said quite untruly, because you think so badly of me.’</a:t>
            </a:r>
          </a:p>
          <a:p>
            <a:pPr algn="just">
              <a:buNone/>
            </a:pPr>
            <a:r>
              <a:rPr lang="en-US" dirty="0" smtClean="0">
                <a:latin typeface="Arial" pitchFamily="34" charset="0"/>
                <a:cs typeface="Arial" pitchFamily="34" charset="0"/>
              </a:rPr>
              <a:t>	‘I never said you were Satan, or thought it. I don’t think of you in that way at all. My thoughts of you are quite cold, except when you affront me. What, did you come digging here entirely because of me?’</a:t>
            </a:r>
          </a:p>
          <a:p>
            <a:pPr algn="just">
              <a:buNone/>
            </a:pPr>
            <a:r>
              <a:rPr lang="en-US" dirty="0" smtClean="0">
                <a:latin typeface="Arial" pitchFamily="34" charset="0"/>
                <a:cs typeface="Arial" pitchFamily="34" charset="0"/>
              </a:rPr>
              <a:t>	‘Entirely. To see you; nothing more. The </a:t>
            </a:r>
            <a:r>
              <a:rPr lang="en-US" dirty="0" err="1" smtClean="0">
                <a:latin typeface="Arial" pitchFamily="34" charset="0"/>
                <a:cs typeface="Arial" pitchFamily="34" charset="0"/>
              </a:rPr>
              <a:t>smockfrock</a:t>
            </a:r>
            <a:r>
              <a:rPr lang="en-US" dirty="0" smtClean="0">
                <a:latin typeface="Arial" pitchFamily="34" charset="0"/>
                <a:cs typeface="Arial" pitchFamily="34" charset="0"/>
              </a:rPr>
              <a:t>, which I saw hanging for sale as I came along, was an </a:t>
            </a:r>
            <a:r>
              <a:rPr lang="en-US" dirty="0" err="1" smtClean="0">
                <a:latin typeface="Arial" pitchFamily="34" charset="0"/>
                <a:cs typeface="Arial" pitchFamily="34" charset="0"/>
              </a:rPr>
              <a:t>af</a:t>
            </a:r>
            <a:r>
              <a:rPr lang="en-US" dirty="0" smtClean="0">
                <a:latin typeface="Arial" pitchFamily="34" charset="0"/>
                <a:cs typeface="Arial" pitchFamily="34" charset="0"/>
              </a:rPr>
              <a:t> </a:t>
            </a:r>
            <a:r>
              <a:rPr lang="en-US" dirty="0" err="1" smtClean="0">
                <a:latin typeface="Arial" pitchFamily="34" charset="0"/>
                <a:cs typeface="Arial" pitchFamily="34" charset="0"/>
              </a:rPr>
              <a:t>terthought</a:t>
            </a:r>
            <a:r>
              <a:rPr lang="en-US" dirty="0" smtClean="0">
                <a:latin typeface="Arial" pitchFamily="34" charset="0"/>
                <a:cs typeface="Arial" pitchFamily="34" charset="0"/>
              </a:rPr>
              <a:t>, that I mightn’t be noticed. I come to protest against your working like this.’</a:t>
            </a:r>
          </a:p>
          <a:p>
            <a:pPr algn="just">
              <a:buNone/>
            </a:pPr>
            <a:r>
              <a:rPr lang="en-US" dirty="0" smtClean="0">
                <a:latin typeface="Arial" pitchFamily="34" charset="0"/>
                <a:cs typeface="Arial" pitchFamily="34" charset="0"/>
              </a:rPr>
              <a:t>	‘But I like doing it—it is for my father.’</a:t>
            </a:r>
          </a:p>
          <a:p>
            <a:pPr algn="just">
              <a:buNone/>
            </a:pPr>
            <a:r>
              <a:rPr lang="en-US" dirty="0" smtClean="0">
                <a:latin typeface="Arial" pitchFamily="34" charset="0"/>
                <a:cs typeface="Arial" pitchFamily="34" charset="0"/>
              </a:rPr>
              <a:t>	‘Your engagement at the other place is ended?’</a:t>
            </a:r>
          </a:p>
          <a:p>
            <a:pPr algn="just">
              <a:buNone/>
            </a:pPr>
            <a:r>
              <a:rPr lang="en-US" dirty="0" smtClean="0">
                <a:latin typeface="Arial" pitchFamily="34" charset="0"/>
                <a:cs typeface="Arial" pitchFamily="34" charset="0"/>
              </a:rPr>
              <a:t>	‘Yes.’</a:t>
            </a:r>
          </a:p>
          <a:p>
            <a:pPr algn="just">
              <a:buNone/>
            </a:pPr>
            <a:r>
              <a:rPr lang="en-US" dirty="0" smtClean="0">
                <a:latin typeface="Arial" pitchFamily="34" charset="0"/>
                <a:cs typeface="Arial" pitchFamily="34" charset="0"/>
              </a:rPr>
              <a:t>	‘Where are you going to next? To join your dear husband?’</a:t>
            </a:r>
          </a:p>
          <a:p>
            <a:pPr algn="just">
              <a:buNone/>
            </a:pPr>
            <a:r>
              <a:rPr lang="en-US" dirty="0" smtClean="0">
                <a:latin typeface="Arial" pitchFamily="34" charset="0"/>
                <a:cs typeface="Arial" pitchFamily="34" charset="0"/>
              </a:rPr>
              <a:t>	She could not bear the humiliating reminder……………………………</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762000"/>
            <a:ext cx="7162800" cy="6096000"/>
          </a:xfrm>
        </p:spPr>
        <p:txBody>
          <a:bodyPr>
            <a:normAutofit fontScale="47500" lnSpcReduction="20000"/>
          </a:bodyPr>
          <a:lstStyle/>
          <a:p>
            <a:pPr algn="just">
              <a:buNone/>
            </a:pPr>
            <a:r>
              <a:rPr lang="en-US" dirty="0" smtClean="0">
                <a:latin typeface="Arial" pitchFamily="34" charset="0"/>
                <a:cs typeface="Arial" pitchFamily="34" charset="0"/>
              </a:rPr>
              <a:t>…………..	‘O—I don’t know!’ she said bitterly. ‘I have no husband!’</a:t>
            </a:r>
          </a:p>
          <a:p>
            <a:pPr algn="just">
              <a:buNone/>
            </a:pPr>
            <a:r>
              <a:rPr lang="en-US" dirty="0" smtClean="0">
                <a:latin typeface="Arial" pitchFamily="34" charset="0"/>
                <a:cs typeface="Arial" pitchFamily="34" charset="0"/>
              </a:rPr>
              <a:t>	‘It is quite true—in the sense you mean. But you have a friend, and I have determined that you shall be comfortable in spite of yourself. When you get down to your house you will see what I have sent there for you.’</a:t>
            </a:r>
          </a:p>
          <a:p>
            <a:pPr algn="just">
              <a:buNone/>
            </a:pPr>
            <a:r>
              <a:rPr lang="en-US" dirty="0" smtClean="0">
                <a:latin typeface="Arial" pitchFamily="34" charset="0"/>
                <a:cs typeface="Arial" pitchFamily="34" charset="0"/>
              </a:rPr>
              <a:t>	‘O, Alec, I wish you wouldn’t give me anything at all! I cannot take it from you! I don’t like—it is not right!’</a:t>
            </a:r>
          </a:p>
          <a:p>
            <a:pPr algn="just">
              <a:buNone/>
            </a:pPr>
            <a:r>
              <a:rPr lang="en-US" dirty="0" smtClean="0">
                <a:latin typeface="Arial" pitchFamily="34" charset="0"/>
                <a:cs typeface="Arial" pitchFamily="34" charset="0"/>
              </a:rPr>
              <a:t>	‘It IS right!’ he cried lightly. ‘I am not going to see a woman whom I feel so tenderly for as I do for you in trouble without trying to help her.’</a:t>
            </a:r>
          </a:p>
          <a:p>
            <a:pPr algn="just">
              <a:buNone/>
            </a:pPr>
            <a:r>
              <a:rPr lang="en-US" dirty="0" smtClean="0">
                <a:latin typeface="Arial" pitchFamily="34" charset="0"/>
                <a:cs typeface="Arial" pitchFamily="34" charset="0"/>
              </a:rPr>
              <a:t>	‘But I am very well off! I am only in trouble about—about—not about living at all!’</a:t>
            </a:r>
          </a:p>
          <a:p>
            <a:pPr algn="just">
              <a:buNone/>
            </a:pPr>
            <a:r>
              <a:rPr lang="en-US" dirty="0" smtClean="0">
                <a:latin typeface="Arial" pitchFamily="34" charset="0"/>
                <a:cs typeface="Arial" pitchFamily="34" charset="0"/>
              </a:rPr>
              <a:t>	She turned, and desperately resumed her digging, tears dripping upon the fork-handle and upon the clods.</a:t>
            </a:r>
          </a:p>
          <a:p>
            <a:pPr algn="just">
              <a:buNone/>
            </a:pPr>
            <a:r>
              <a:rPr lang="en-US" dirty="0" smtClean="0">
                <a:latin typeface="Arial" pitchFamily="34" charset="0"/>
                <a:cs typeface="Arial" pitchFamily="34" charset="0"/>
              </a:rPr>
              <a:t>	‘About the children—your brothers and sisters,’ he resumed. ‘I’ve been thinking of them.’</a:t>
            </a:r>
          </a:p>
          <a:p>
            <a:pPr algn="just">
              <a:buNone/>
            </a:pPr>
            <a:r>
              <a:rPr lang="en-US" dirty="0" smtClean="0">
                <a:latin typeface="Arial" pitchFamily="34" charset="0"/>
                <a:cs typeface="Arial" pitchFamily="34" charset="0"/>
              </a:rPr>
              <a:t>	Tess’s heart quivered—he was touching her in a weak place. He had divined her chief anxiety. Since returning home her soul had gone out to those children with an affection that was passionate.</a:t>
            </a:r>
          </a:p>
          <a:p>
            <a:pPr algn="just">
              <a:buNone/>
            </a:pPr>
            <a:r>
              <a:rPr lang="en-US" dirty="0" smtClean="0">
                <a:latin typeface="Arial" pitchFamily="34" charset="0"/>
                <a:cs typeface="Arial" pitchFamily="34" charset="0"/>
              </a:rPr>
              <a:t>	‘If your mother does not recover, somebody ought to do something for them; since your father will not be able to do much, I suppose?’</a:t>
            </a:r>
          </a:p>
          <a:p>
            <a:pPr algn="just">
              <a:buNone/>
            </a:pPr>
            <a:r>
              <a:rPr lang="en-US" dirty="0" smtClean="0">
                <a:latin typeface="Arial" pitchFamily="34" charset="0"/>
                <a:cs typeface="Arial" pitchFamily="34" charset="0"/>
              </a:rPr>
              <a:t>	‘He can with my assistance. He must!’</a:t>
            </a:r>
          </a:p>
          <a:p>
            <a:pPr algn="just">
              <a:buNone/>
            </a:pPr>
            <a:r>
              <a:rPr lang="en-US" dirty="0" smtClean="0">
                <a:latin typeface="Arial" pitchFamily="34" charset="0"/>
                <a:cs typeface="Arial" pitchFamily="34" charset="0"/>
              </a:rPr>
              <a:t>	‘And with mine.’</a:t>
            </a:r>
          </a:p>
          <a:p>
            <a:pPr algn="just">
              <a:buNone/>
            </a:pPr>
            <a:r>
              <a:rPr lang="en-US" dirty="0" smtClean="0">
                <a:latin typeface="Arial" pitchFamily="34" charset="0"/>
                <a:cs typeface="Arial" pitchFamily="34" charset="0"/>
              </a:rPr>
              <a:t>	‘No, sir!’</a:t>
            </a:r>
          </a:p>
          <a:p>
            <a:pPr algn="just">
              <a:buNone/>
            </a:pPr>
            <a:r>
              <a:rPr lang="en-US" dirty="0" smtClean="0">
                <a:latin typeface="Arial" pitchFamily="34" charset="0"/>
                <a:cs typeface="Arial" pitchFamily="34" charset="0"/>
              </a:rPr>
              <a:t>	‘How damned foolish this is!’ burst out </a:t>
            </a:r>
            <a:r>
              <a:rPr lang="en-US" dirty="0" err="1" smtClean="0">
                <a:latin typeface="Arial" pitchFamily="34" charset="0"/>
                <a:cs typeface="Arial" pitchFamily="34" charset="0"/>
              </a:rPr>
              <a:t>d’Urberville</a:t>
            </a:r>
            <a:r>
              <a:rPr lang="en-US" dirty="0" smtClean="0">
                <a:latin typeface="Arial" pitchFamily="34" charset="0"/>
                <a:cs typeface="Arial" pitchFamily="34" charset="0"/>
              </a:rPr>
              <a:t>. ‘Why, he thinks we are the same family; and will be quite satisfied!’</a:t>
            </a:r>
          </a:p>
          <a:p>
            <a:pPr algn="just">
              <a:buNone/>
            </a:pPr>
            <a:r>
              <a:rPr lang="en-US" dirty="0" smtClean="0">
                <a:latin typeface="Arial" pitchFamily="34" charset="0"/>
                <a:cs typeface="Arial" pitchFamily="34" charset="0"/>
              </a:rPr>
              <a:t>	‘He don’t. I’ve undeceived him.’</a:t>
            </a:r>
          </a:p>
          <a:p>
            <a:pPr algn="just">
              <a:buNone/>
            </a:pPr>
            <a:r>
              <a:rPr lang="en-US" dirty="0" smtClean="0">
                <a:latin typeface="Arial" pitchFamily="34" charset="0"/>
                <a:cs typeface="Arial" pitchFamily="34" charset="0"/>
              </a:rPr>
              <a:t>	‘The more fool you!’</a:t>
            </a:r>
          </a:p>
          <a:p>
            <a:pPr algn="just">
              <a:buNone/>
            </a:pPr>
            <a:r>
              <a:rPr lang="en-US" dirty="0" smtClean="0">
                <a:latin typeface="Arial" pitchFamily="34" charset="0"/>
                <a:cs typeface="Arial" pitchFamily="34" charset="0"/>
              </a:rPr>
              <a:t>	</a:t>
            </a:r>
            <a:r>
              <a:rPr lang="en-US" dirty="0" err="1" smtClean="0">
                <a:latin typeface="Arial" pitchFamily="34" charset="0"/>
                <a:cs typeface="Arial" pitchFamily="34" charset="0"/>
              </a:rPr>
              <a:t>D’Urberville</a:t>
            </a:r>
            <a:r>
              <a:rPr lang="en-US" dirty="0" smtClean="0">
                <a:latin typeface="Arial" pitchFamily="34" charset="0"/>
                <a:cs typeface="Arial" pitchFamily="34" charset="0"/>
              </a:rPr>
              <a:t> in anger retreated from her to the hedge, where he pulled off the long </a:t>
            </a:r>
            <a:r>
              <a:rPr lang="en-US" dirty="0" err="1" smtClean="0">
                <a:latin typeface="Arial" pitchFamily="34" charset="0"/>
                <a:cs typeface="Arial" pitchFamily="34" charset="0"/>
              </a:rPr>
              <a:t>smockfrock</a:t>
            </a:r>
            <a:r>
              <a:rPr lang="en-US" dirty="0" smtClean="0">
                <a:latin typeface="Arial" pitchFamily="34" charset="0"/>
                <a:cs typeface="Arial" pitchFamily="34" charset="0"/>
              </a:rPr>
              <a:t> which had disguised him; and rolling it up and pushing it into the couch-fire, went away.</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t>Phase 6, Chapter 50: Discussion Points</a:t>
            </a:r>
            <a:endParaRPr lang="en-US" sz="2800" b="1" dirty="0"/>
          </a:p>
        </p:txBody>
      </p:sp>
      <p:sp>
        <p:nvSpPr>
          <p:cNvPr id="3" name="Content Placeholder 2"/>
          <p:cNvSpPr>
            <a:spLocks noGrp="1"/>
          </p:cNvSpPr>
          <p:nvPr>
            <p:ph idx="1"/>
          </p:nvPr>
        </p:nvSpPr>
        <p:spPr>
          <a:xfrm>
            <a:off x="152400" y="838200"/>
            <a:ext cx="6705600" cy="5287963"/>
          </a:xfrm>
        </p:spPr>
        <p:txBody>
          <a:bodyPr>
            <a:normAutofit/>
          </a:bodyPr>
          <a:lstStyle/>
          <a:p>
            <a:pPr algn="just"/>
            <a:r>
              <a:rPr lang="en-US" sz="1800" dirty="0" smtClean="0">
                <a:latin typeface="Arial" pitchFamily="34" charset="0"/>
                <a:cs typeface="Arial" pitchFamily="34" charset="0"/>
              </a:rPr>
              <a:t>The death of  the father  of Tess, is an ironic reversal of fortune for the </a:t>
            </a:r>
            <a:r>
              <a:rPr lang="en-US" sz="1800" dirty="0" err="1" smtClean="0">
                <a:latin typeface="Arial" pitchFamily="34" charset="0"/>
                <a:cs typeface="Arial" pitchFamily="34" charset="0"/>
              </a:rPr>
              <a:t>Durbeyfield</a:t>
            </a:r>
            <a:r>
              <a:rPr lang="en-US" sz="1800" dirty="0" smtClean="0">
                <a:latin typeface="Arial" pitchFamily="34" charset="0"/>
                <a:cs typeface="Arial" pitchFamily="34" charset="0"/>
              </a:rPr>
              <a:t> family, for it is Joan, who makes a sudden recovery, whose health seemed most in danger</a:t>
            </a:r>
          </a:p>
          <a:p>
            <a:pPr algn="just"/>
            <a:r>
              <a:rPr lang="en-US" sz="1800" dirty="0" smtClean="0">
                <a:latin typeface="Arial" pitchFamily="34" charset="0"/>
                <a:cs typeface="Arial" pitchFamily="34" charset="0"/>
              </a:rPr>
              <a:t>This also changes the dynamics of the relationship of Tess with Alec.</a:t>
            </a:r>
          </a:p>
          <a:p>
            <a:pPr algn="just"/>
            <a:r>
              <a:rPr lang="en-US" sz="1800" dirty="0" smtClean="0">
                <a:latin typeface="Arial" pitchFamily="34" charset="0"/>
                <a:cs typeface="Arial" pitchFamily="34" charset="0"/>
              </a:rPr>
              <a:t>Alec's frequent attempts to help Tess become more and more sinister.</a:t>
            </a:r>
          </a:p>
          <a:p>
            <a:pPr algn="just"/>
            <a:r>
              <a:rPr lang="en-US" sz="1800" dirty="0" smtClean="0">
                <a:latin typeface="Arial" pitchFamily="34" charset="0"/>
                <a:cs typeface="Arial" pitchFamily="34" charset="0"/>
              </a:rPr>
              <a:t>His sole desire for domination becomes obvious.</a:t>
            </a:r>
          </a:p>
          <a:p>
            <a:pPr algn="just"/>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Phase 6, Chapter 51</a:t>
            </a:r>
            <a:endParaRPr lang="en-US" sz="2800" b="1" dirty="0"/>
          </a:p>
        </p:txBody>
      </p:sp>
      <p:sp>
        <p:nvSpPr>
          <p:cNvPr id="3" name="Content Placeholder 2"/>
          <p:cNvSpPr>
            <a:spLocks noGrp="1"/>
          </p:cNvSpPr>
          <p:nvPr>
            <p:ph idx="1"/>
          </p:nvPr>
        </p:nvSpPr>
        <p:spPr>
          <a:xfrm>
            <a:off x="228600" y="838200"/>
            <a:ext cx="6477000" cy="5867400"/>
          </a:xfrm>
        </p:spPr>
        <p:txBody>
          <a:bodyPr>
            <a:noAutofit/>
          </a:bodyPr>
          <a:lstStyle/>
          <a:p>
            <a:pPr algn="just"/>
            <a:r>
              <a:rPr lang="en-US" sz="1400" dirty="0" smtClean="0">
                <a:latin typeface="Arial" pitchFamily="34" charset="0"/>
                <a:cs typeface="Arial" pitchFamily="34" charset="0"/>
              </a:rPr>
              <a:t>After the death of her father now Tess is left with the sole responsibility of her family. As they have to vacate the place she prepares to move her family to a set of rooms in </a:t>
            </a:r>
            <a:r>
              <a:rPr lang="en-US" sz="1400" dirty="0" err="1" smtClean="0">
                <a:latin typeface="Arial" pitchFamily="34" charset="0"/>
                <a:cs typeface="Arial" pitchFamily="34" charset="0"/>
              </a:rPr>
              <a:t>Kingsbere</a:t>
            </a:r>
            <a:r>
              <a:rPr lang="en-US" sz="1400" dirty="0" smtClean="0">
                <a:latin typeface="Arial" pitchFamily="34" charset="0"/>
                <a:cs typeface="Arial" pitchFamily="34" charset="0"/>
              </a:rPr>
              <a:t>. </a:t>
            </a:r>
          </a:p>
          <a:p>
            <a:pPr algn="just"/>
            <a:r>
              <a:rPr lang="en-US" sz="1400" dirty="0" smtClean="0">
                <a:latin typeface="Arial" pitchFamily="34" charset="0"/>
                <a:cs typeface="Arial" pitchFamily="34" charset="0"/>
              </a:rPr>
              <a:t>Alec comes once again. He tells Tess the legend of the ghostly </a:t>
            </a:r>
            <a:r>
              <a:rPr lang="en-US" sz="1400" dirty="0" err="1" smtClean="0">
                <a:latin typeface="Arial" pitchFamily="34" charset="0"/>
                <a:cs typeface="Arial" pitchFamily="34" charset="0"/>
              </a:rPr>
              <a:t>d’Urberville</a:t>
            </a:r>
            <a:r>
              <a:rPr lang="en-US" sz="1400" dirty="0" smtClean="0">
                <a:latin typeface="Arial" pitchFamily="34" charset="0"/>
                <a:cs typeface="Arial" pitchFamily="34" charset="0"/>
              </a:rPr>
              <a:t> Coach—the message of which is that the sound of an invisible coach is a bad omen. . According to family legend, a </a:t>
            </a:r>
            <a:r>
              <a:rPr lang="en-US" sz="1400" dirty="0" err="1" smtClean="0">
                <a:latin typeface="Arial" pitchFamily="34" charset="0"/>
                <a:cs typeface="Arial" pitchFamily="34" charset="0"/>
              </a:rPr>
              <a:t>d'Urberville</a:t>
            </a:r>
            <a:r>
              <a:rPr lang="en-US" sz="1400" dirty="0" smtClean="0">
                <a:latin typeface="Arial" pitchFamily="34" charset="0"/>
                <a:cs typeface="Arial" pitchFamily="34" charset="0"/>
              </a:rPr>
              <a:t> abducted a beautiful woman who tried to escape from his coach and, in a struggle, he killed her. Tess admits that she is the reason that her family must leave their home, for she is not a proper woman.</a:t>
            </a:r>
          </a:p>
          <a:p>
            <a:pPr algn="just"/>
            <a:r>
              <a:rPr lang="en-US" sz="1400" dirty="0" smtClean="0">
                <a:latin typeface="Arial" pitchFamily="34" charset="0"/>
                <a:cs typeface="Arial" pitchFamily="34" charset="0"/>
              </a:rPr>
              <a:t> Alec offers to move her family to his family’s garden home. He persuades her to allow him to help her, to allow him to send her brothers and sisters to school, and to have Tess’s mother tend the fowls. </a:t>
            </a:r>
          </a:p>
          <a:p>
            <a:pPr algn="just"/>
            <a:r>
              <a:rPr lang="en-US" sz="1400" dirty="0" smtClean="0">
                <a:latin typeface="Arial" pitchFamily="34" charset="0"/>
                <a:cs typeface="Arial" pitchFamily="34" charset="0"/>
              </a:rPr>
              <a:t>In these tough circumstances Tess is tempted by the offer but she once more declines his offer.</a:t>
            </a:r>
          </a:p>
          <a:p>
            <a:pPr algn="just"/>
            <a:r>
              <a:rPr lang="en-US" sz="1400" dirty="0" smtClean="0">
                <a:latin typeface="Arial" pitchFamily="34" charset="0"/>
                <a:cs typeface="Arial" pitchFamily="34" charset="0"/>
              </a:rPr>
              <a:t>Alec leaves but Tess admits to herself that Angel has treated her badly. Once again she writes him a letter but this time she blames him for not treating her in a good way.</a:t>
            </a:r>
          </a:p>
          <a:p>
            <a:pPr algn="just"/>
            <a:r>
              <a:rPr lang="en-US" sz="1400" dirty="0" smtClean="0">
                <a:latin typeface="Arial" pitchFamily="34" charset="0"/>
                <a:cs typeface="Arial" pitchFamily="34" charset="0"/>
              </a:rPr>
              <a:t>She asserts that she will do all she can to forget him, since she will never be able to forgive him. </a:t>
            </a:r>
          </a:p>
          <a:p>
            <a:pPr algn="just"/>
            <a:r>
              <a:rPr lang="en-US" sz="1400" dirty="0" smtClean="0">
                <a:latin typeface="Arial" pitchFamily="34" charset="0"/>
                <a:cs typeface="Arial" pitchFamily="34" charset="0"/>
              </a:rPr>
              <a:t>As her mother, Joan,  has seen a man (Alec) at the window she inquires about that. Tess tells her that it was not Angel, and says that she will tell her once they reach and get settled at </a:t>
            </a:r>
            <a:r>
              <a:rPr lang="en-US" sz="1400" dirty="0" err="1" smtClean="0">
                <a:latin typeface="Arial" pitchFamily="34" charset="0"/>
                <a:cs typeface="Arial" pitchFamily="34" charset="0"/>
              </a:rPr>
              <a:t>at</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Kingsbere</a:t>
            </a:r>
            <a:r>
              <a:rPr lang="en-US" sz="1400" dirty="0" smtClean="0">
                <a:latin typeface="Arial" pitchFamily="34" charset="0"/>
                <a:cs typeface="Arial" pitchFamily="34" charset="0"/>
              </a:rPr>
              <a: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b="1" dirty="0" smtClean="0">
                <a:solidFill>
                  <a:srgbClr val="0070C0"/>
                </a:solidFill>
              </a:rPr>
              <a:t>Text: Another Letter by Tess</a:t>
            </a:r>
            <a:endParaRPr lang="en-US" sz="2800" b="1" dirty="0">
              <a:solidFill>
                <a:srgbClr val="0070C0"/>
              </a:solidFill>
            </a:endParaRPr>
          </a:p>
        </p:txBody>
      </p:sp>
      <p:sp>
        <p:nvSpPr>
          <p:cNvPr id="3" name="Content Placeholder 2"/>
          <p:cNvSpPr>
            <a:spLocks noGrp="1"/>
          </p:cNvSpPr>
          <p:nvPr>
            <p:ph idx="1"/>
          </p:nvPr>
        </p:nvSpPr>
        <p:spPr>
          <a:xfrm>
            <a:off x="0" y="914400"/>
            <a:ext cx="6934200" cy="5211763"/>
          </a:xfrm>
        </p:spPr>
        <p:txBody>
          <a:bodyPr>
            <a:normAutofit/>
          </a:bodyPr>
          <a:lstStyle/>
          <a:p>
            <a:pPr algn="just">
              <a:buNone/>
            </a:pPr>
            <a:r>
              <a:rPr lang="en-US" sz="1800" dirty="0" smtClean="0">
                <a:latin typeface="Arial" pitchFamily="34" charset="0"/>
                <a:cs typeface="Arial" pitchFamily="34" charset="0"/>
              </a:rPr>
              <a:t>	She passionately seized the first piece of paper that came to hand, and scribbled the following lines:</a:t>
            </a:r>
          </a:p>
          <a:p>
            <a:pPr algn="just">
              <a:buNone/>
            </a:pPr>
            <a:r>
              <a:rPr lang="en-US" sz="1800" i="1" dirty="0" smtClean="0">
                <a:latin typeface="Arial" pitchFamily="34" charset="0"/>
                <a:cs typeface="Arial" pitchFamily="34" charset="0"/>
              </a:rPr>
              <a:t>	O why have you treated me so monstrously, Angel! I do not deserve it. I have thought it all over carefully, and I can never, never forgive you! You know that I did not intend to wrong you—why have you so wronged me? You are cruel, cruel indeed! I will try to forget you. It is all injustice I have received at your hands!</a:t>
            </a:r>
          </a:p>
          <a:p>
            <a:pPr algn="just">
              <a:buNone/>
            </a:pPr>
            <a:r>
              <a:rPr lang="en-US" sz="1800" i="1" dirty="0" smtClean="0">
                <a:latin typeface="Arial" pitchFamily="34" charset="0"/>
                <a:cs typeface="Arial" pitchFamily="34" charset="0"/>
              </a:rPr>
              <a:t>	T.</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Phase 6, Chapter 51: Discussion Points</a:t>
            </a:r>
            <a:endParaRPr lang="en-US" sz="2800" b="1" dirty="0"/>
          </a:p>
        </p:txBody>
      </p:sp>
      <p:sp>
        <p:nvSpPr>
          <p:cNvPr id="3" name="Content Placeholder 2"/>
          <p:cNvSpPr>
            <a:spLocks noGrp="1"/>
          </p:cNvSpPr>
          <p:nvPr>
            <p:ph idx="1"/>
          </p:nvPr>
        </p:nvSpPr>
        <p:spPr>
          <a:xfrm>
            <a:off x="533400" y="914400"/>
            <a:ext cx="6096000" cy="5211763"/>
          </a:xfrm>
        </p:spPr>
        <p:txBody>
          <a:bodyPr>
            <a:normAutofit/>
          </a:bodyPr>
          <a:lstStyle/>
          <a:p>
            <a:pPr algn="just"/>
            <a:r>
              <a:rPr lang="en-US" sz="1800" dirty="0" smtClean="0">
                <a:latin typeface="Arial" pitchFamily="34" charset="0"/>
                <a:cs typeface="Arial" pitchFamily="34" charset="0"/>
              </a:rPr>
              <a:t>This phase mainly focuses on the return of Alec, his interest in Tess, his repeated  offers of help and his desire to control Tess. This chapter is again a continuation of the same.</a:t>
            </a:r>
          </a:p>
          <a:p>
            <a:pPr algn="just"/>
            <a:r>
              <a:rPr lang="en-US" sz="1800" dirty="0" smtClean="0">
                <a:latin typeface="Arial" pitchFamily="34" charset="0"/>
                <a:cs typeface="Arial" pitchFamily="34" charset="0"/>
              </a:rPr>
              <a:t>We notice that Tess once again shoulders the burden of her family's troubles when she finds them in problem.</a:t>
            </a:r>
          </a:p>
          <a:p>
            <a:pPr algn="just"/>
            <a:r>
              <a:rPr lang="en-US" sz="1800" dirty="0" smtClean="0">
                <a:latin typeface="Arial" pitchFamily="34" charset="0"/>
                <a:cs typeface="Arial" pitchFamily="34" charset="0"/>
              </a:rPr>
              <a:t>We find that Tess has always taken responsibility when her family has faced hardship, yet always she blames herself. Here Tess actually is the reason for her family's hardship. The recurrence of past sins is also evident in this phase. Despite all her efforts Tess can not get rid of the shadows of past. </a:t>
            </a:r>
          </a:p>
          <a:p>
            <a:pPr algn="just">
              <a:buNone/>
            </a:pP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t>Phase 6, Chapter 52</a:t>
            </a:r>
            <a:endParaRPr lang="en-US" sz="2800" b="1" dirty="0"/>
          </a:p>
        </p:txBody>
      </p:sp>
      <p:sp>
        <p:nvSpPr>
          <p:cNvPr id="3" name="Content Placeholder 2"/>
          <p:cNvSpPr>
            <a:spLocks noGrp="1"/>
          </p:cNvSpPr>
          <p:nvPr>
            <p:ph idx="1"/>
          </p:nvPr>
        </p:nvSpPr>
        <p:spPr>
          <a:xfrm>
            <a:off x="457200" y="1143000"/>
            <a:ext cx="6477000" cy="4983163"/>
          </a:xfrm>
        </p:spPr>
        <p:txBody>
          <a:bodyPr>
            <a:normAutofit fontScale="47500" lnSpcReduction="20000"/>
          </a:bodyPr>
          <a:lstStyle/>
          <a:p>
            <a:pPr algn="just"/>
            <a:r>
              <a:rPr lang="en-US" dirty="0" smtClean="0">
                <a:latin typeface="Arial" pitchFamily="34" charset="0"/>
                <a:cs typeface="Arial" pitchFamily="34" charset="0"/>
              </a:rPr>
              <a:t>Tess and her family leave </a:t>
            </a:r>
            <a:r>
              <a:rPr lang="en-US" dirty="0" err="1" smtClean="0">
                <a:latin typeface="Arial" pitchFamily="34" charset="0"/>
                <a:cs typeface="Arial" pitchFamily="34" charset="0"/>
              </a:rPr>
              <a:t>Marlott</a:t>
            </a:r>
            <a:r>
              <a:rPr lang="en-US" dirty="0" smtClean="0">
                <a:latin typeface="Arial" pitchFamily="34" charset="0"/>
                <a:cs typeface="Arial" pitchFamily="34" charset="0"/>
              </a:rPr>
              <a:t>.</a:t>
            </a:r>
          </a:p>
          <a:p>
            <a:pPr algn="just"/>
            <a:r>
              <a:rPr lang="en-US" dirty="0" smtClean="0">
                <a:latin typeface="Arial" pitchFamily="34" charset="0"/>
                <a:cs typeface="Arial" pitchFamily="34" charset="0"/>
              </a:rPr>
              <a:t>As they are on their journey Tess sees Marian and </a:t>
            </a:r>
            <a:r>
              <a:rPr lang="en-US" dirty="0" err="1" smtClean="0">
                <a:latin typeface="Arial" pitchFamily="34" charset="0"/>
                <a:cs typeface="Arial" pitchFamily="34" charset="0"/>
              </a:rPr>
              <a:t>Izz</a:t>
            </a:r>
            <a:r>
              <a:rPr lang="en-US" dirty="0" smtClean="0">
                <a:latin typeface="Arial" pitchFamily="34" charset="0"/>
                <a:cs typeface="Arial" pitchFamily="34" charset="0"/>
              </a:rPr>
              <a:t>, who have left the hard life at </a:t>
            </a:r>
            <a:r>
              <a:rPr lang="en-US" dirty="0" err="1" smtClean="0">
                <a:latin typeface="Arial" pitchFamily="34" charset="0"/>
                <a:cs typeface="Arial" pitchFamily="34" charset="0"/>
              </a:rPr>
              <a:t>Flintcomb</a:t>
            </a:r>
            <a:r>
              <a:rPr lang="en-US" dirty="0" smtClean="0">
                <a:latin typeface="Arial" pitchFamily="34" charset="0"/>
                <a:cs typeface="Arial" pitchFamily="34" charset="0"/>
              </a:rPr>
              <a:t>-Ash and  are moving on to new work at a new farm. </a:t>
            </a:r>
          </a:p>
          <a:p>
            <a:pPr algn="just"/>
            <a:r>
              <a:rPr lang="en-US" dirty="0" smtClean="0">
                <a:latin typeface="Arial" pitchFamily="34" charset="0"/>
                <a:cs typeface="Arial" pitchFamily="34" charset="0"/>
              </a:rPr>
              <a:t>When they reach </a:t>
            </a:r>
            <a:r>
              <a:rPr lang="en-US" dirty="0" err="1" smtClean="0">
                <a:latin typeface="Arial" pitchFamily="34" charset="0"/>
                <a:cs typeface="Arial" pitchFamily="34" charset="0"/>
              </a:rPr>
              <a:t>Kingsbere</a:t>
            </a:r>
            <a:r>
              <a:rPr lang="en-US" dirty="0" smtClean="0">
                <a:latin typeface="Arial" pitchFamily="34" charset="0"/>
                <a:cs typeface="Arial" pitchFamily="34" charset="0"/>
              </a:rPr>
              <a:t>, they learn that Joan’s letter was late, and the rooms have already been rented. </a:t>
            </a:r>
          </a:p>
          <a:p>
            <a:pPr algn="just"/>
            <a:r>
              <a:rPr lang="en-US" dirty="0" smtClean="0">
                <a:latin typeface="Arial" pitchFamily="34" charset="0"/>
                <a:cs typeface="Arial" pitchFamily="34" charset="0"/>
              </a:rPr>
              <a:t>They cannot find more lodging and end up sleeping in the churchyard, in a plot called </a:t>
            </a:r>
            <a:r>
              <a:rPr lang="en-US" dirty="0" err="1" smtClean="0">
                <a:latin typeface="Arial" pitchFamily="34" charset="0"/>
                <a:cs typeface="Arial" pitchFamily="34" charset="0"/>
              </a:rPr>
              <a:t>d’Urberville</a:t>
            </a:r>
            <a:r>
              <a:rPr lang="en-US" dirty="0" smtClean="0">
                <a:latin typeface="Arial" pitchFamily="34" charset="0"/>
                <a:cs typeface="Arial" pitchFamily="34" charset="0"/>
              </a:rPr>
              <a:t> Aisle. </a:t>
            </a:r>
          </a:p>
          <a:p>
            <a:pPr algn="just"/>
            <a:r>
              <a:rPr lang="en-US" dirty="0" smtClean="0">
                <a:latin typeface="Arial" pitchFamily="34" charset="0"/>
                <a:cs typeface="Arial" pitchFamily="34" charset="0"/>
              </a:rPr>
              <a:t>There once again Tess finds Alec on a tomb, and he tells her he can do more for her than all her noble ancestors, </a:t>
            </a:r>
            <a:r>
              <a:rPr lang="en-US" dirty="0" err="1" smtClean="0">
                <a:latin typeface="Arial" pitchFamily="34" charset="0"/>
                <a:cs typeface="Arial" pitchFamily="34" charset="0"/>
              </a:rPr>
              <a:t>assrting</a:t>
            </a:r>
            <a:r>
              <a:rPr lang="en-US" dirty="0" smtClean="0">
                <a:latin typeface="Arial" pitchFamily="34" charset="0"/>
                <a:cs typeface="Arial" pitchFamily="34" charset="0"/>
              </a:rPr>
              <a:t>:.</a:t>
            </a:r>
          </a:p>
          <a:p>
            <a:pPr algn="just"/>
            <a:r>
              <a:rPr lang="en-US" dirty="0" smtClean="0">
                <a:latin typeface="Arial" pitchFamily="34" charset="0"/>
                <a:cs typeface="Arial" pitchFamily="34" charset="0"/>
              </a:rPr>
              <a:t>“The little finger of the sham </a:t>
            </a:r>
            <a:r>
              <a:rPr lang="en-US" dirty="0" err="1" smtClean="0">
                <a:latin typeface="Arial" pitchFamily="34" charset="0"/>
                <a:cs typeface="Arial" pitchFamily="34" charset="0"/>
              </a:rPr>
              <a:t>d’Urberville</a:t>
            </a:r>
            <a:r>
              <a:rPr lang="en-US" dirty="0" smtClean="0">
                <a:latin typeface="Arial" pitchFamily="34" charset="0"/>
                <a:cs typeface="Arial" pitchFamily="34" charset="0"/>
              </a:rPr>
              <a:t> can do more for you than the whole dynasty of the real underneath. . . . Now command me. What shall I do?”</a:t>
            </a:r>
          </a:p>
          <a:p>
            <a:pPr algn="just"/>
            <a:r>
              <a:rPr lang="en-US" dirty="0" smtClean="0">
                <a:latin typeface="Arial" pitchFamily="34" charset="0"/>
                <a:cs typeface="Arial" pitchFamily="34" charset="0"/>
              </a:rPr>
              <a:t>Tess once </a:t>
            </a:r>
            <a:r>
              <a:rPr lang="en-US" dirty="0" err="1" smtClean="0">
                <a:latin typeface="Arial" pitchFamily="34" charset="0"/>
                <a:cs typeface="Arial" pitchFamily="34" charset="0"/>
              </a:rPr>
              <a:t>agin</a:t>
            </a:r>
            <a:r>
              <a:rPr lang="en-US" dirty="0" smtClean="0">
                <a:latin typeface="Arial" pitchFamily="34" charset="0"/>
                <a:cs typeface="Arial" pitchFamily="34" charset="0"/>
              </a:rPr>
              <a:t> rejects his offer and asks him to leave. Alec leaves in anger claiming that Tess would learn lessons.</a:t>
            </a:r>
          </a:p>
          <a:p>
            <a:pPr algn="just"/>
            <a:r>
              <a:rPr lang="en-US" dirty="0" smtClean="0">
                <a:latin typeface="Arial" pitchFamily="34" charset="0"/>
                <a:cs typeface="Arial" pitchFamily="34" charset="0"/>
              </a:rPr>
              <a:t>Marian and </a:t>
            </a:r>
            <a:r>
              <a:rPr lang="en-US" dirty="0" err="1" smtClean="0">
                <a:latin typeface="Arial" pitchFamily="34" charset="0"/>
                <a:cs typeface="Arial" pitchFamily="34" charset="0"/>
              </a:rPr>
              <a:t>Izz</a:t>
            </a:r>
            <a:r>
              <a:rPr lang="en-US" dirty="0" smtClean="0">
                <a:latin typeface="Arial" pitchFamily="34" charset="0"/>
                <a:cs typeface="Arial" pitchFamily="34" charset="0"/>
              </a:rPr>
              <a:t> discuss Tess and Angel.</a:t>
            </a:r>
          </a:p>
          <a:p>
            <a:pPr algn="just"/>
            <a:r>
              <a:rPr lang="en-US" dirty="0" smtClean="0">
                <a:latin typeface="Arial" pitchFamily="34" charset="0"/>
                <a:cs typeface="Arial" pitchFamily="34" charset="0"/>
              </a:rPr>
              <a:t>Marian thinks that they will never have Angel back so they should try to help patch up between him and Tess. They write to Angel that he should look to his wife if he loves her as she loves him. </a:t>
            </a:r>
          </a:p>
          <a:p>
            <a:pPr algn="just"/>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t>Phase 6, Chapter 52: Discussion Points</a:t>
            </a:r>
            <a:endParaRPr lang="en-US" sz="2800" b="1" dirty="0"/>
          </a:p>
        </p:txBody>
      </p:sp>
      <p:sp>
        <p:nvSpPr>
          <p:cNvPr id="3" name="Content Placeholder 2"/>
          <p:cNvSpPr>
            <a:spLocks noGrp="1"/>
          </p:cNvSpPr>
          <p:nvPr>
            <p:ph idx="1"/>
          </p:nvPr>
        </p:nvSpPr>
        <p:spPr>
          <a:xfrm>
            <a:off x="152400" y="762000"/>
            <a:ext cx="6781800" cy="5364163"/>
          </a:xfrm>
        </p:spPr>
        <p:txBody>
          <a:bodyPr>
            <a:normAutofit/>
          </a:bodyPr>
          <a:lstStyle/>
          <a:p>
            <a:pPr algn="just"/>
            <a:r>
              <a:rPr lang="en-US" sz="1800" dirty="0" smtClean="0">
                <a:latin typeface="Arial" pitchFamily="34" charset="0"/>
                <a:cs typeface="Arial" pitchFamily="34" charset="0"/>
              </a:rPr>
              <a:t>The </a:t>
            </a:r>
            <a:r>
              <a:rPr lang="en-US" sz="1800" dirty="0" err="1" smtClean="0">
                <a:latin typeface="Arial" pitchFamily="34" charset="0"/>
                <a:cs typeface="Arial" pitchFamily="34" charset="0"/>
              </a:rPr>
              <a:t>Durbeyfield</a:t>
            </a:r>
            <a:r>
              <a:rPr lang="en-US" sz="1800" dirty="0" smtClean="0">
                <a:latin typeface="Arial" pitchFamily="34" charset="0"/>
                <a:cs typeface="Arial" pitchFamily="34" charset="0"/>
              </a:rPr>
              <a:t> family, leaving their home and having no lodgings, find themselves in the crypt of the family from which they are descended. This symbolizes the final descent of the d'Urbervilles, as the last remaining members of the family take residence with the remains of the dead nobility. </a:t>
            </a:r>
          </a:p>
          <a:p>
            <a:pPr algn="just"/>
            <a:r>
              <a:rPr lang="en-US" sz="1800" dirty="0" smtClean="0">
                <a:latin typeface="Arial" pitchFamily="34" charset="0"/>
                <a:cs typeface="Arial" pitchFamily="34" charset="0"/>
              </a:rPr>
              <a:t>It is important for us to notice the selfless actions of </a:t>
            </a:r>
            <a:r>
              <a:rPr lang="en-US" sz="1800" dirty="0" err="1" smtClean="0">
                <a:latin typeface="Arial" pitchFamily="34" charset="0"/>
                <a:cs typeface="Arial" pitchFamily="34" charset="0"/>
              </a:rPr>
              <a:t>Izz</a:t>
            </a:r>
            <a:r>
              <a:rPr lang="en-US" sz="1800" dirty="0" smtClean="0">
                <a:latin typeface="Arial" pitchFamily="34" charset="0"/>
                <a:cs typeface="Arial" pitchFamily="34" charset="0"/>
              </a:rPr>
              <a:t> and Marian who try to repair the marriage between Angel Clare and Tess.</a:t>
            </a:r>
          </a:p>
          <a:p>
            <a:pPr algn="just"/>
            <a:r>
              <a:rPr lang="en-US" sz="1800" dirty="0" smtClean="0">
                <a:latin typeface="Arial" pitchFamily="34" charset="0"/>
                <a:cs typeface="Arial" pitchFamily="34" charset="0"/>
              </a:rPr>
              <a:t>This selfless action reinforces the love that Tess has for Angel, for if she did not love him so much, </a:t>
            </a:r>
            <a:r>
              <a:rPr lang="en-US" sz="1800" dirty="0" err="1" smtClean="0">
                <a:latin typeface="Arial" pitchFamily="34" charset="0"/>
                <a:cs typeface="Arial" pitchFamily="34" charset="0"/>
              </a:rPr>
              <a:t>Izz</a:t>
            </a:r>
            <a:r>
              <a:rPr lang="en-US" sz="1800" dirty="0" smtClean="0">
                <a:latin typeface="Arial" pitchFamily="34" charset="0"/>
                <a:cs typeface="Arial" pitchFamily="34" charset="0"/>
              </a:rPr>
              <a:t> and Marian would have  attempted to tempt Angel for themselves, not for Tess.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Phase 6: Over all Discussion</a:t>
            </a:r>
            <a:endParaRPr lang="en-US" sz="2800" b="1" dirty="0"/>
          </a:p>
        </p:txBody>
      </p:sp>
      <p:sp>
        <p:nvSpPr>
          <p:cNvPr id="3" name="Content Placeholder 2"/>
          <p:cNvSpPr>
            <a:spLocks noGrp="1"/>
          </p:cNvSpPr>
          <p:nvPr>
            <p:ph idx="1"/>
          </p:nvPr>
        </p:nvSpPr>
        <p:spPr>
          <a:xfrm>
            <a:off x="228600" y="838200"/>
            <a:ext cx="6248400" cy="5287963"/>
          </a:xfrm>
        </p:spPr>
        <p:txBody>
          <a:bodyPr>
            <a:normAutofit/>
          </a:bodyPr>
          <a:lstStyle/>
          <a:p>
            <a:pPr algn="just">
              <a:buNone/>
            </a:pPr>
            <a:r>
              <a:rPr lang="en-US" sz="1800" b="1" dirty="0" smtClean="0">
                <a:latin typeface="Arial" pitchFamily="34" charset="0"/>
                <a:cs typeface="Arial" pitchFamily="34" charset="0"/>
              </a:rPr>
              <a:t>Themes</a:t>
            </a:r>
          </a:p>
          <a:p>
            <a:pPr algn="just"/>
            <a:r>
              <a:rPr lang="en-US" sz="1800" b="1" dirty="0" smtClean="0">
                <a:solidFill>
                  <a:srgbClr val="0070C0"/>
                </a:solidFill>
                <a:latin typeface="Arial" pitchFamily="34" charset="0"/>
                <a:cs typeface="Arial" pitchFamily="34" charset="0"/>
              </a:rPr>
              <a:t>Theme of Permanence of Sin:</a:t>
            </a:r>
          </a:p>
          <a:p>
            <a:pPr algn="just"/>
            <a:r>
              <a:rPr lang="en-US" sz="1800" b="1" dirty="0" smtClean="0">
                <a:solidFill>
                  <a:srgbClr val="0070C0"/>
                </a:solidFill>
                <a:latin typeface="Arial" pitchFamily="34" charset="0"/>
                <a:cs typeface="Arial" pitchFamily="34" charset="0"/>
              </a:rPr>
              <a:t>Theme of Suffering:</a:t>
            </a:r>
          </a:p>
          <a:p>
            <a:pPr algn="just"/>
            <a:r>
              <a:rPr lang="en-US" sz="1800" b="1" dirty="0" smtClean="0">
                <a:solidFill>
                  <a:srgbClr val="0070C0"/>
                </a:solidFill>
                <a:latin typeface="Arial" pitchFamily="34" charset="0"/>
                <a:cs typeface="Arial" pitchFamily="34" charset="0"/>
              </a:rPr>
              <a:t>Theme of Temptation</a:t>
            </a:r>
          </a:p>
          <a:p>
            <a:pPr algn="just"/>
            <a:r>
              <a:rPr lang="en-US" sz="1800" dirty="0" smtClean="0">
                <a:latin typeface="Arial" pitchFamily="34" charset="0"/>
                <a:cs typeface="Arial" pitchFamily="34" charset="0"/>
              </a:rPr>
              <a:t>We find Tess in a constant conflict.</a:t>
            </a:r>
          </a:p>
          <a:p>
            <a:pPr algn="just"/>
            <a:r>
              <a:rPr lang="en-US" sz="1800" dirty="0" smtClean="0">
                <a:latin typeface="Arial" pitchFamily="34" charset="0"/>
                <a:cs typeface="Arial" pitchFamily="34" charset="0"/>
              </a:rPr>
              <a:t>Her integrity demands that she would stay away from Alec, whom she does not love, but her duty to her family tempts her to go with him to save her mother and her siblings. Integrity wins out throughout the section, but we get the sense that it is only a matter of time before Tess is forced to submit. As a result, the story in this section and part of the next is propelled along by a kind of race: Angel needs to forgive Tess and return to her before she surrenders to Alec.</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Autofit/>
          </a:bodyPr>
          <a:lstStyle/>
          <a:p>
            <a:pPr algn="l"/>
            <a:r>
              <a:rPr lang="en-US" sz="2800" b="1" dirty="0" smtClean="0"/>
              <a:t>Continues…</a:t>
            </a:r>
            <a:endParaRPr lang="en-US" sz="2800" b="1" dirty="0"/>
          </a:p>
        </p:txBody>
      </p:sp>
      <p:sp>
        <p:nvSpPr>
          <p:cNvPr id="3" name="Content Placeholder 2"/>
          <p:cNvSpPr>
            <a:spLocks noGrp="1"/>
          </p:cNvSpPr>
          <p:nvPr>
            <p:ph idx="1"/>
          </p:nvPr>
        </p:nvSpPr>
        <p:spPr>
          <a:xfrm>
            <a:off x="0" y="685800"/>
            <a:ext cx="6934200" cy="6172200"/>
          </a:xfrm>
        </p:spPr>
        <p:txBody>
          <a:bodyPr>
            <a:noAutofit/>
          </a:bodyPr>
          <a:lstStyle/>
          <a:p>
            <a:pPr algn="just"/>
            <a:r>
              <a:rPr lang="en-US" sz="1600" dirty="0" smtClean="0">
                <a:latin typeface="Arial" pitchFamily="34" charset="0"/>
                <a:cs typeface="Arial" pitchFamily="34" charset="0"/>
              </a:rPr>
              <a:t>The tension in the story has increases a lot. As Alec’s courtship of Tess increases in intensity, so does the chain of misfortune happenings in Tess’s life.</a:t>
            </a:r>
          </a:p>
          <a:p>
            <a:pPr algn="just"/>
            <a:r>
              <a:rPr lang="en-US" sz="1600" dirty="0" smtClean="0">
                <a:latin typeface="Arial" pitchFamily="34" charset="0"/>
                <a:cs typeface="Arial" pitchFamily="34" charset="0"/>
              </a:rPr>
              <a:t>We notice her options narrowing down; we also notice in these tough circumstances Alec’s offers become more tempting, and gradually Tess finds it hard to decline these offers.</a:t>
            </a:r>
          </a:p>
          <a:p>
            <a:pPr algn="just"/>
            <a:r>
              <a:rPr lang="en-US" sz="1600" dirty="0" smtClean="0">
                <a:latin typeface="Arial" pitchFamily="34" charset="0"/>
                <a:cs typeface="Arial" pitchFamily="34" charset="0"/>
              </a:rPr>
              <a:t>At the same time she becomes more desperate in her desire to reconcile with Angel: “Come to me!” she pleads, “Come to me and save me from what threatens me!”. She knows if Angel does not come to rescue her she will fall a prey to Alec’s temptation. We as readers have to weigh it as needs vs. temptation or suffering vs. temptation.</a:t>
            </a:r>
          </a:p>
          <a:p>
            <a:pPr algn="just"/>
            <a:r>
              <a:rPr lang="en-US" sz="1600" dirty="0" smtClean="0">
                <a:latin typeface="Arial" pitchFamily="34" charset="0"/>
                <a:cs typeface="Arial" pitchFamily="34" charset="0"/>
              </a:rPr>
              <a:t>We also notice that Angel is in the process of changing as a result of his bad experiences in Brazil. He begins to change his reaction towards Tess, slowly realizing that his way of thinking has been wrong. </a:t>
            </a:r>
          </a:p>
          <a:p>
            <a:pPr algn="just"/>
            <a:r>
              <a:rPr lang="en-US" sz="1600" dirty="0" smtClean="0">
                <a:latin typeface="Arial" pitchFamily="34" charset="0"/>
                <a:cs typeface="Arial" pitchFamily="34" charset="0"/>
              </a:rPr>
              <a:t>We also find that the supernatural, Gothic atmosphere of the old </a:t>
            </a:r>
            <a:r>
              <a:rPr lang="en-US" sz="1600" dirty="0" err="1" smtClean="0">
                <a:latin typeface="Arial" pitchFamily="34" charset="0"/>
                <a:cs typeface="Arial" pitchFamily="34" charset="0"/>
              </a:rPr>
              <a:t>d’Urberville</a:t>
            </a:r>
            <a:r>
              <a:rPr lang="en-US" sz="1600" dirty="0" smtClean="0">
                <a:latin typeface="Arial" pitchFamily="34" charset="0"/>
                <a:cs typeface="Arial" pitchFamily="34" charset="0"/>
              </a:rPr>
              <a:t> mansion reappears here at the </a:t>
            </a:r>
            <a:r>
              <a:rPr lang="en-US" sz="1600" dirty="0" err="1" smtClean="0">
                <a:latin typeface="Arial" pitchFamily="34" charset="0"/>
                <a:cs typeface="Arial" pitchFamily="34" charset="0"/>
              </a:rPr>
              <a:t>d’Urberville</a:t>
            </a:r>
            <a:r>
              <a:rPr lang="en-US" sz="1600" dirty="0" smtClean="0">
                <a:latin typeface="Arial" pitchFamily="34" charset="0"/>
                <a:cs typeface="Arial" pitchFamily="34" charset="0"/>
              </a:rPr>
              <a:t> Aisle in the churchyard. Here, Tess, a real </a:t>
            </a:r>
            <a:r>
              <a:rPr lang="en-US" sz="1600" dirty="0" err="1" smtClean="0">
                <a:latin typeface="Arial" pitchFamily="34" charset="0"/>
                <a:cs typeface="Arial" pitchFamily="34" charset="0"/>
              </a:rPr>
              <a:t>d’Urberville</a:t>
            </a:r>
            <a:r>
              <a:rPr lang="en-US" sz="1600" dirty="0" smtClean="0">
                <a:latin typeface="Arial" pitchFamily="34" charset="0"/>
                <a:cs typeface="Arial" pitchFamily="34" charset="0"/>
              </a:rPr>
              <a:t>, and Alec, an imposter, have one of their most solemn moments, as Alec asserts that he can do more for Tess than all her lofty dead ancestors. Tess begins to realize the futility of claiming such an aristocratic legacy, since her ancestors truly cannot help her at all. She begins to realize that Alec may be her only hope. In the yard, Alec’s legend of the </a:t>
            </a:r>
            <a:r>
              <a:rPr lang="en-US" sz="1600" dirty="0" err="1" smtClean="0">
                <a:latin typeface="Arial" pitchFamily="34" charset="0"/>
                <a:cs typeface="Arial" pitchFamily="34" charset="0"/>
              </a:rPr>
              <a:t>d’Urberville</a:t>
            </a:r>
            <a:r>
              <a:rPr lang="en-US" sz="1600" dirty="0" smtClean="0">
                <a:latin typeface="Arial" pitchFamily="34" charset="0"/>
                <a:cs typeface="Arial" pitchFamily="34" charset="0"/>
              </a:rPr>
              <a:t> Coach evokes the Gothic or supernatural yet again, providing an ill omen that foreshadows the deadly conclusion of their story.</a:t>
            </a:r>
          </a:p>
          <a:p>
            <a:pPr algn="just"/>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2000" dirty="0"/>
          </a:p>
        </p:txBody>
      </p:sp>
      <p:sp>
        <p:nvSpPr>
          <p:cNvPr id="3" name="Content Placeholder 2"/>
          <p:cNvSpPr>
            <a:spLocks noGrp="1"/>
          </p:cNvSpPr>
          <p:nvPr>
            <p:ph idx="1"/>
          </p:nvPr>
        </p:nvSpPr>
        <p:spPr/>
        <p:txBody>
          <a:bodyPr>
            <a:normAutofit/>
          </a:bodyPr>
          <a:lstStyle/>
          <a:p>
            <a:pPr algn="just"/>
            <a:r>
              <a:rPr lang="en-US" sz="1400" dirty="0" smtClean="0">
                <a:latin typeface="Arial" pitchFamily="34" charset="0"/>
                <a:cs typeface="Arial" pitchFamily="34" charset="0"/>
              </a:rPr>
              <a:t>As far as References of Materials Used are concerned at the end of the novel the whole list of references would be given in the last session of the novel.</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Review of Today’s Session</a:t>
            </a:r>
            <a:endParaRPr lang="en-US" sz="2800" b="1" dirty="0"/>
          </a:p>
        </p:txBody>
      </p:sp>
      <p:sp>
        <p:nvSpPr>
          <p:cNvPr id="3" name="Content Placeholder 2"/>
          <p:cNvSpPr>
            <a:spLocks noGrp="1"/>
          </p:cNvSpPr>
          <p:nvPr>
            <p:ph idx="1"/>
          </p:nvPr>
        </p:nvSpPr>
        <p:spPr>
          <a:xfrm>
            <a:off x="152400" y="838200"/>
            <a:ext cx="6629400" cy="5638800"/>
          </a:xfrm>
        </p:spPr>
        <p:txBody>
          <a:bodyPr/>
          <a:lstStyle/>
          <a:p>
            <a:r>
              <a:rPr lang="en-US" sz="1800" dirty="0" smtClean="0">
                <a:latin typeface="Arial" pitchFamily="34" charset="0"/>
                <a:cs typeface="Arial" pitchFamily="34" charset="0"/>
              </a:rPr>
              <a:t>We will start Phase 6 that is titled as “The Convert”</a:t>
            </a:r>
          </a:p>
          <a:p>
            <a:r>
              <a:rPr lang="en-US" sz="1800" dirty="0" smtClean="0">
                <a:latin typeface="Arial" pitchFamily="34" charset="0"/>
                <a:cs typeface="Arial" pitchFamily="34" charset="0"/>
              </a:rPr>
              <a:t>We will cover Chapters 45-52 and would finish this phase.</a:t>
            </a:r>
          </a:p>
          <a:p>
            <a:pPr algn="just"/>
            <a:r>
              <a:rPr lang="en-US" sz="1800" dirty="0" smtClean="0">
                <a:latin typeface="Arial" pitchFamily="34" charset="0"/>
                <a:cs typeface="Arial" pitchFamily="34" charset="0"/>
              </a:rPr>
              <a:t>In doing so we covered the following aspects:</a:t>
            </a:r>
          </a:p>
          <a:p>
            <a:pPr lvl="1" algn="just"/>
            <a:r>
              <a:rPr lang="en-US" sz="1800" dirty="0" smtClean="0">
                <a:latin typeface="Arial" pitchFamily="34" charset="0"/>
                <a:cs typeface="Arial" pitchFamily="34" charset="0"/>
              </a:rPr>
              <a:t>Explored the text of these chapters </a:t>
            </a:r>
          </a:p>
          <a:p>
            <a:pPr lvl="1" algn="just"/>
            <a:r>
              <a:rPr lang="en-US" sz="1800" dirty="0" smtClean="0">
                <a:latin typeface="Arial" pitchFamily="34" charset="0"/>
                <a:cs typeface="Arial" pitchFamily="34" charset="0"/>
              </a:rPr>
              <a:t>Explored related themes</a:t>
            </a:r>
          </a:p>
          <a:p>
            <a:pPr lvl="1" algn="just"/>
            <a:r>
              <a:rPr lang="en-US" sz="1800" dirty="0" smtClean="0">
                <a:latin typeface="Arial" pitchFamily="34" charset="0"/>
                <a:cs typeface="Arial" pitchFamily="34" charset="0"/>
              </a:rPr>
              <a:t>Discussed the development of characters</a:t>
            </a:r>
          </a:p>
          <a:p>
            <a:pPr lvl="1" algn="just"/>
            <a:r>
              <a:rPr lang="en-US" sz="1800" dirty="0" smtClean="0">
                <a:latin typeface="Arial" pitchFamily="34" charset="0"/>
                <a:cs typeface="Arial" pitchFamily="34" charset="0"/>
              </a:rPr>
              <a:t>Critically analyzed the selected parts of text </a:t>
            </a:r>
          </a:p>
          <a:p>
            <a:endParaRPr lang="en-US" dirty="0" smtClean="0"/>
          </a:p>
          <a:p>
            <a:pPr>
              <a:buNone/>
            </a:pPr>
            <a:endParaRPr lang="en-US" dirty="0" smtClean="0">
              <a:latin typeface="Arial" pitchFamily="34" charset="0"/>
              <a:cs typeface="Arial" pitchFamily="34" charset="0"/>
            </a:endParaRPr>
          </a:p>
          <a:p>
            <a:pPr>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r>
              <a:rPr lang="en-US" sz="2400" b="1" dirty="0" smtClean="0"/>
              <a:t>Thank you very much!</a:t>
            </a:r>
            <a:endParaRPr lang="en-US" sz="2400"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556</TotalTime>
  <Words>4386</Words>
  <Application>Microsoft Office PowerPoint</Application>
  <PresentationFormat>On-screen Show (4:3)</PresentationFormat>
  <Paragraphs>316</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Tess of the d'Urberville: Text and Analysis Phase 6: The Convert</vt:lpstr>
      <vt:lpstr>Review of the Previous Lesson</vt:lpstr>
      <vt:lpstr>Today’s Session</vt:lpstr>
      <vt:lpstr>Opening Text Chapter 45</vt:lpstr>
      <vt:lpstr>Phase 6, Chapter 45</vt:lpstr>
      <vt:lpstr>Phase 6, Chapter 45 continues</vt:lpstr>
      <vt:lpstr>Phase 6, Chapter 45: Discussion Points</vt:lpstr>
      <vt:lpstr>Phase 6, Chapter 45: Text</vt:lpstr>
      <vt:lpstr>Text continues</vt:lpstr>
      <vt:lpstr>Phase 6, Chapter 46</vt:lpstr>
      <vt:lpstr>Text</vt:lpstr>
      <vt:lpstr>Text continues</vt:lpstr>
      <vt:lpstr>Phase 6, Chapter 46: Discussion Points</vt:lpstr>
      <vt:lpstr>Phase 6, Chapter 47</vt:lpstr>
      <vt:lpstr>Text</vt:lpstr>
      <vt:lpstr>Text Continues</vt:lpstr>
      <vt:lpstr>Some more Text</vt:lpstr>
      <vt:lpstr>Text continues</vt:lpstr>
      <vt:lpstr>Text Continues</vt:lpstr>
      <vt:lpstr>Phase 6, Chapter 47: Discussion Points</vt:lpstr>
      <vt:lpstr>Phase 6, Chapter 48</vt:lpstr>
      <vt:lpstr>Text of the Letter</vt:lpstr>
      <vt:lpstr>Letter continues</vt:lpstr>
      <vt:lpstr>Letter continues</vt:lpstr>
      <vt:lpstr>Phase 6, Chapter 48</vt:lpstr>
      <vt:lpstr>Phase 6, Chapter 49</vt:lpstr>
      <vt:lpstr>Phase 6, Chapter 50</vt:lpstr>
      <vt:lpstr>Text Chapter 50</vt:lpstr>
      <vt:lpstr>Text continues</vt:lpstr>
      <vt:lpstr>Text continues</vt:lpstr>
      <vt:lpstr>Phase 6, Chapter 50: Discussion Points</vt:lpstr>
      <vt:lpstr>Phase 6, Chapter 51</vt:lpstr>
      <vt:lpstr>Text: Another Letter by Tess</vt:lpstr>
      <vt:lpstr>Phase 6, Chapter 51: Discussion Points</vt:lpstr>
      <vt:lpstr>Phase 6, Chapter 52</vt:lpstr>
      <vt:lpstr>Phase 6, Chapter 52: Discussion Points</vt:lpstr>
      <vt:lpstr>Phase 6: Over all Discussion</vt:lpstr>
      <vt:lpstr>Continues…</vt:lpstr>
      <vt:lpstr>Slide 39</vt:lpstr>
      <vt:lpstr>Review of Today’s Session</vt:lpstr>
      <vt:lpstr>Slide 41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6</dc:title>
  <dc:creator>fjwu</dc:creator>
  <cp:lastModifiedBy>Administrator</cp:lastModifiedBy>
  <cp:revision>100</cp:revision>
  <dcterms:created xsi:type="dcterms:W3CDTF">2006-08-16T00:00:00Z</dcterms:created>
  <dcterms:modified xsi:type="dcterms:W3CDTF">2013-06-08T10:33:42Z</dcterms:modified>
</cp:coreProperties>
</file>