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256" r:id="rId2"/>
    <p:sldId id="304" r:id="rId3"/>
    <p:sldId id="311" r:id="rId4"/>
    <p:sldId id="257" r:id="rId5"/>
    <p:sldId id="259" r:id="rId6"/>
    <p:sldId id="260" r:id="rId7"/>
    <p:sldId id="290" r:id="rId8"/>
    <p:sldId id="301" r:id="rId9"/>
    <p:sldId id="265" r:id="rId10"/>
    <p:sldId id="266" r:id="rId11"/>
    <p:sldId id="267" r:id="rId12"/>
    <p:sldId id="268" r:id="rId13"/>
    <p:sldId id="269" r:id="rId14"/>
    <p:sldId id="270" r:id="rId15"/>
    <p:sldId id="305" r:id="rId16"/>
    <p:sldId id="306" r:id="rId17"/>
    <p:sldId id="271" r:id="rId18"/>
    <p:sldId id="272" r:id="rId19"/>
    <p:sldId id="291" r:id="rId20"/>
    <p:sldId id="274" r:id="rId21"/>
    <p:sldId id="292" r:id="rId22"/>
    <p:sldId id="275" r:id="rId23"/>
    <p:sldId id="276" r:id="rId24"/>
    <p:sldId id="307" r:id="rId25"/>
    <p:sldId id="293" r:id="rId26"/>
    <p:sldId id="294" r:id="rId27"/>
    <p:sldId id="295" r:id="rId28"/>
    <p:sldId id="296" r:id="rId29"/>
    <p:sldId id="302" r:id="rId30"/>
    <p:sldId id="277" r:id="rId31"/>
    <p:sldId id="308" r:id="rId32"/>
    <p:sldId id="278" r:id="rId33"/>
    <p:sldId id="279" r:id="rId34"/>
    <p:sldId id="280" r:id="rId35"/>
    <p:sldId id="309" r:id="rId36"/>
    <p:sldId id="310" r:id="rId37"/>
    <p:sldId id="297" r:id="rId38"/>
    <p:sldId id="298" r:id="rId39"/>
    <p:sldId id="299" r:id="rId40"/>
    <p:sldId id="303" r:id="rId41"/>
    <p:sldId id="300" r:id="rId42"/>
    <p:sldId id="282" r:id="rId43"/>
    <p:sldId id="283" r:id="rId44"/>
    <p:sldId id="312" r:id="rId45"/>
    <p:sldId id="28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8" d="100"/>
          <a:sy n="48" d="100"/>
        </p:scale>
        <p:origin x="-1932" y="-47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06A7CC-8E6E-48C5-B8B3-BFC0C7BAE8DE}" type="datetimeFigureOut">
              <a:rPr lang="en-US" smtClean="0"/>
              <a:pPr/>
              <a:t>4/20/2013</a:t>
            </a:fld>
            <a:endParaRPr lang="en-S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SG"/>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B3FBA9-10CF-424A-B071-37EB7CC1229F}" type="slidenum">
              <a:rPr lang="en-SG" smtClean="0"/>
              <a:pPr/>
              <a:t>‹#›</a:t>
            </a:fld>
            <a:endParaRPr lang="en-S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CE4D104-274B-422B-B7E4-DA044574C8C4}"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FA35DE-F504-4426-A887-1A6AA127D962}"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D4246E-0C51-458D-A241-3EEAB175B9FE}"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C3EF33-D7D1-4CAC-A3CE-DC89E4ED9A74}"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7EDD6D-0346-4E26-A89A-4116AB61BD3F}" type="datetime1">
              <a:rPr lang="en-US" smtClean="0"/>
              <a:pPr/>
              <a:t>4/20/2013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E08480-E3D8-4E04-8E21-F8C12F6C36C3}" type="datetime1">
              <a:rPr lang="en-US" smtClean="0"/>
              <a:pPr/>
              <a:t>4/20/2013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4F5EBB-92AA-4FC4-818C-0793A884185C}" type="datetime1">
              <a:rPr lang="en-US" smtClean="0"/>
              <a:pPr/>
              <a:t>4/20/2013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4BE530-50C3-498D-9A83-0925E2399EFB}"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F90360-39AF-47AF-BA0A-3254EDE25079}" type="datetime1">
              <a:rPr lang="en-US" smtClean="0"/>
              <a:pPr/>
              <a:t>4/20/2013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B4447-E0A7-44B6-8D2E-4F37A0B7D211}"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7AE169F-13C9-416D-8CD0-D6F0C95C2142}" type="datetime1">
              <a:rPr lang="en-US" smtClean="0"/>
              <a:pPr/>
              <a:t>4/20/2013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4C267-32AC-4EC6-B181-C791058EC02F}" type="datetime1">
              <a:rPr lang="en-US" smtClean="0"/>
              <a:pPr/>
              <a:t>4/20/2013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radesaver.com/character.html?character=30377" TargetMode="External"/><Relationship Id="rId2" Type="http://schemas.openxmlformats.org/officeDocument/2006/relationships/hyperlink" Target="http://www.gradesaver.com/character.html?character=3038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gradesaver.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u="sng" dirty="0" smtClean="0"/>
              <a:t>Joseph Andrews</a:t>
            </a:r>
            <a:r>
              <a:rPr lang="en-US" dirty="0" smtClean="0"/>
              <a:t>: Book 1: Chapters 1- 10</a:t>
            </a:r>
            <a:br>
              <a:rPr lang="en-US" dirty="0" smtClean="0"/>
            </a:br>
            <a:r>
              <a:rPr lang="en-US" dirty="0" smtClean="0"/>
              <a:t> Story, Text and Critical Analysis</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Session</a:t>
            </a:r>
            <a:endParaRPr lang="en-SG" dirty="0"/>
          </a:p>
        </p:txBody>
      </p:sp>
      <p:sp>
        <p:nvSpPr>
          <p:cNvPr id="3" name="Content Placeholder 2"/>
          <p:cNvSpPr>
            <a:spLocks noGrp="1"/>
          </p:cNvSpPr>
          <p:nvPr>
            <p:ph idx="1"/>
          </p:nvPr>
        </p:nvSpPr>
        <p:spPr/>
        <p:txBody>
          <a:bodyPr/>
          <a:lstStyle/>
          <a:p>
            <a:r>
              <a:rPr lang="en-US" dirty="0" smtClean="0"/>
              <a:t>Introduction to Henry Fielding</a:t>
            </a:r>
          </a:p>
          <a:p>
            <a:r>
              <a:rPr lang="en-US" dirty="0" smtClean="0"/>
              <a:t>His birth, life,  education, career etc.</a:t>
            </a:r>
          </a:p>
          <a:p>
            <a:r>
              <a:rPr lang="en-US" dirty="0" smtClean="0"/>
              <a:t>Fielding’s Response to Pamela</a:t>
            </a:r>
          </a:p>
          <a:p>
            <a:r>
              <a:rPr lang="en-US" dirty="0" smtClean="0"/>
              <a:t>Tragic part of Fielding’s life</a:t>
            </a:r>
          </a:p>
          <a:p>
            <a:r>
              <a:rPr lang="en-US" dirty="0" smtClean="0"/>
              <a:t>Influence of Richardson</a:t>
            </a:r>
          </a:p>
          <a:p>
            <a:r>
              <a:rPr lang="en-US" dirty="0" smtClean="0"/>
              <a:t>Characters in </a:t>
            </a:r>
            <a:r>
              <a:rPr lang="en-US" i="1" dirty="0" smtClean="0"/>
              <a:t>Joseph Andrews</a:t>
            </a:r>
          </a:p>
          <a:p>
            <a:r>
              <a:rPr lang="en-US" dirty="0" smtClean="0"/>
              <a:t>Major Themes</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Current Session</a:t>
            </a:r>
            <a:endParaRPr lang="en-SG" dirty="0"/>
          </a:p>
        </p:txBody>
      </p:sp>
      <p:sp>
        <p:nvSpPr>
          <p:cNvPr id="3" name="Content Placeholder 2"/>
          <p:cNvSpPr>
            <a:spLocks noGrp="1"/>
          </p:cNvSpPr>
          <p:nvPr>
            <p:ph idx="1"/>
          </p:nvPr>
        </p:nvSpPr>
        <p:spPr/>
        <p:txBody>
          <a:bodyPr/>
          <a:lstStyle/>
          <a:p>
            <a:r>
              <a:rPr lang="en-US" dirty="0" smtClean="0"/>
              <a:t>Book 1 (Chapter 1- 10)</a:t>
            </a:r>
          </a:p>
          <a:p>
            <a:r>
              <a:rPr lang="en-US" dirty="0" smtClean="0"/>
              <a:t>Headings of chapters</a:t>
            </a:r>
          </a:p>
          <a:p>
            <a:r>
              <a:rPr lang="en-US" dirty="0" smtClean="0"/>
              <a:t>Summaries</a:t>
            </a:r>
          </a:p>
          <a:p>
            <a:r>
              <a:rPr lang="en-US" dirty="0" smtClean="0"/>
              <a:t>Points of Discussions</a:t>
            </a:r>
          </a:p>
          <a:p>
            <a:r>
              <a:rPr lang="en-US" dirty="0" smtClean="0"/>
              <a:t>Important parts of text with reference to themes, development of characters etc.</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normAutofit fontScale="90000"/>
          </a:bodyPr>
          <a:lstStyle/>
          <a:p>
            <a:r>
              <a:rPr lang="en-SG" b="1" smtClean="0"/>
              <a:t>Book </a:t>
            </a:r>
            <a:r>
              <a:rPr lang="en-SG" b="1" dirty="0" smtClean="0"/>
              <a:t>I: Chapter 1 </a:t>
            </a:r>
            <a:br>
              <a:rPr lang="en-SG" b="1" dirty="0" smtClean="0"/>
            </a:br>
            <a:endParaRPr lang="en-SG" dirty="0"/>
          </a:p>
        </p:txBody>
      </p:sp>
      <p:sp>
        <p:nvSpPr>
          <p:cNvPr id="3" name="Content Placeholder 2"/>
          <p:cNvSpPr>
            <a:spLocks noGrp="1"/>
          </p:cNvSpPr>
          <p:nvPr>
            <p:ph idx="1"/>
          </p:nvPr>
        </p:nvSpPr>
        <p:spPr/>
        <p:txBody>
          <a:bodyPr>
            <a:normAutofit fontScale="85000" lnSpcReduction="20000"/>
          </a:bodyPr>
          <a:lstStyle/>
          <a:p>
            <a:r>
              <a:rPr lang="en-SG" dirty="0" smtClean="0"/>
              <a:t>Fielding justifies the moral agenda of his novel  at the outset.</a:t>
            </a:r>
          </a:p>
          <a:p>
            <a:r>
              <a:rPr lang="en-SG" dirty="0" smtClean="0"/>
              <a:t>Fielding tells us that examples are often better teachers than precepts and thus he defends the practice of biography, claiming that such books communicate valuable patterns of virtue to a wide public. He lists several biographies, including those of Colley Cibber and Pamela Andrews, as examples of male virtue and female chastity. Fielding reinforces his opening argument and introduces his own work by remarking that it was by keeping his sister's excellent example of virtue before him that Joseph Andrews was able to preserve his own purity.</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a:solidFill>
            <a:schemeClr val="accent4">
              <a:lumMod val="40000"/>
              <a:lumOff val="60000"/>
            </a:schemeClr>
          </a:solidFill>
        </p:spPr>
        <p:txBody>
          <a:bodyPr/>
          <a:lstStyle/>
          <a:p>
            <a:r>
              <a:rPr lang="en-US" dirty="0" smtClean="0"/>
              <a:t>Opening text: chapter 1</a:t>
            </a:r>
            <a:endParaRPr lang="en-SG" dirty="0"/>
          </a:p>
        </p:txBody>
      </p:sp>
      <p:sp>
        <p:nvSpPr>
          <p:cNvPr id="3" name="Content Placeholder 2"/>
          <p:cNvSpPr>
            <a:spLocks noGrp="1"/>
          </p:cNvSpPr>
          <p:nvPr>
            <p:ph idx="1"/>
          </p:nvPr>
        </p:nvSpPr>
        <p:spPr>
          <a:xfrm>
            <a:off x="381000" y="1143000"/>
            <a:ext cx="7162800" cy="4983163"/>
          </a:xfrm>
        </p:spPr>
        <p:txBody>
          <a:bodyPr>
            <a:normAutofit fontScale="70000" lnSpcReduction="20000"/>
          </a:bodyPr>
          <a:lstStyle/>
          <a:p>
            <a:r>
              <a:rPr lang="en-US" dirty="0" smtClean="0"/>
              <a:t>“</a:t>
            </a:r>
            <a:r>
              <a:rPr lang="en-SG" dirty="0" smtClean="0"/>
              <a:t>IT IS A TRITE but true observation, that examples work more forcibly on the mind than precepts: and if this be just in what is odious and blameable, it is more strongly so in what is amiable and praiseworthy. Here emulation most effectually operates upon us, and inspires our imitation in an irresistible manner. A good man therefore is a standing lesson to  all his acquaintance, and of far greater use in that narrow circle than a good book.</a:t>
            </a:r>
          </a:p>
          <a:p>
            <a:pPr>
              <a:buNone/>
            </a:pPr>
            <a:r>
              <a:rPr lang="en-SG" dirty="0" smtClean="0"/>
              <a:t>      But as it often happens that the best men are but little known, and consequently cannot extend the usefulness of their examples a great way; the writer may be called in aid to spread their history farther, and to present the amiable pictures to those who have not the happiness of knowing the originals; and so, by communicating such valuable patterns to the world, he may perhaps do a more extensive service to mankind than the person whose life originally afforded the pattern. “</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Last paragraph of chapter 1</a:t>
            </a:r>
            <a:endParaRPr lang="en-SG" dirty="0"/>
          </a:p>
        </p:txBody>
      </p:sp>
      <p:sp>
        <p:nvSpPr>
          <p:cNvPr id="3" name="Content Placeholder 2"/>
          <p:cNvSpPr>
            <a:spLocks noGrp="1"/>
          </p:cNvSpPr>
          <p:nvPr>
            <p:ph idx="1"/>
          </p:nvPr>
        </p:nvSpPr>
        <p:spPr>
          <a:xfrm>
            <a:off x="228600" y="1600200"/>
            <a:ext cx="7162800" cy="4800600"/>
          </a:xfrm>
        </p:spPr>
        <p:txBody>
          <a:bodyPr>
            <a:normAutofit fontScale="62500" lnSpcReduction="20000"/>
          </a:bodyPr>
          <a:lstStyle/>
          <a:p>
            <a:r>
              <a:rPr lang="en-US" dirty="0" smtClean="0">
                <a:latin typeface="Arial" pitchFamily="34" charset="0"/>
                <a:cs typeface="Arial" pitchFamily="34" charset="0"/>
              </a:rPr>
              <a:t>“</a:t>
            </a:r>
            <a:r>
              <a:rPr lang="en-SG" dirty="0" smtClean="0">
                <a:latin typeface="Arial" pitchFamily="34" charset="0"/>
                <a:cs typeface="Arial" pitchFamily="34" charset="0"/>
              </a:rPr>
              <a:t>What the female readers are taught by the memoirs of Mrs Andrews is so well set forth in the excellent essays or letters prefixed to the second and subsequent editions of that work, that it would be here a needless repetition. The authentic history with which I now present the public is an instance of the great good that book is likely to do, and of the prevalence of example which I have just observed: since it will appear that it was by keeping the excellent pattern of his sister’s virtues before his eyes, that Mr Joseph Andrews was chiefly enabled to preserve his purity in the midst of such great temptations. I shall only add that this character of male chastity, though doubtless as desirable and becoming in one part of the human species as in the other, is almost the only virtue which the great apologist hath not given himself for the sake of giving the example to his readers.”</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Heading of book 1 chapter 2</a:t>
            </a:r>
            <a:endParaRPr lang="en-SG" dirty="0"/>
          </a:p>
        </p:txBody>
      </p:sp>
      <p:sp>
        <p:nvSpPr>
          <p:cNvPr id="3" name="Content Placeholder 2"/>
          <p:cNvSpPr>
            <a:spLocks noGrp="1"/>
          </p:cNvSpPr>
          <p:nvPr>
            <p:ph idx="1"/>
          </p:nvPr>
        </p:nvSpPr>
        <p:spPr/>
        <p:txBody>
          <a:bodyPr/>
          <a:lstStyle/>
          <a:p>
            <a:r>
              <a:rPr lang="en-SG" i="1" dirty="0" smtClean="0"/>
              <a:t>TEXT: “Of Mr Joseph Andrews, his birth, parentage, education, and great endowments; with a word or two concerning ancestors.”</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Summary of chapter 2</a:t>
            </a:r>
            <a:endParaRPr lang="en-SG" dirty="0"/>
          </a:p>
        </p:txBody>
      </p:sp>
      <p:sp>
        <p:nvSpPr>
          <p:cNvPr id="3" name="Content Placeholder 2"/>
          <p:cNvSpPr>
            <a:spLocks noGrp="1"/>
          </p:cNvSpPr>
          <p:nvPr>
            <p:ph idx="1"/>
          </p:nvPr>
        </p:nvSpPr>
        <p:spPr>
          <a:xfrm>
            <a:off x="457200" y="1600200"/>
            <a:ext cx="7467600" cy="4525963"/>
          </a:xfrm>
        </p:spPr>
        <p:txBody>
          <a:bodyPr>
            <a:normAutofit/>
          </a:bodyPr>
          <a:lstStyle/>
          <a:p>
            <a:r>
              <a:rPr lang="en-SG" sz="2000" dirty="0" smtClean="0">
                <a:latin typeface="Arial" pitchFamily="34" charset="0"/>
                <a:cs typeface="Arial" pitchFamily="34" charset="0"/>
              </a:rPr>
              <a:t>Fielding introduces “Mr. Joseph Andrews, the Hero of our ensuing History.” Joey, as Fielding and his characters call the hero at this stage of the narrative, is the son of the low-born Mr. and </a:t>
            </a:r>
            <a:r>
              <a:rPr lang="en-SG" sz="2000" dirty="0" smtClean="0">
                <a:latin typeface="Arial" pitchFamily="34" charset="0"/>
                <a:cs typeface="Arial" pitchFamily="34" charset="0"/>
                <a:hlinkClick r:id="rId2"/>
              </a:rPr>
              <a:t>Mrs. Andrews</a:t>
            </a:r>
            <a:r>
              <a:rPr lang="en-SG" sz="2000" dirty="0" smtClean="0">
                <a:latin typeface="Arial" pitchFamily="34" charset="0"/>
                <a:cs typeface="Arial" pitchFamily="34" charset="0"/>
              </a:rPr>
              <a:t> and the brother of </a:t>
            </a:r>
            <a:r>
              <a:rPr lang="en-SG" sz="2000" dirty="0" smtClean="0">
                <a:latin typeface="Arial" pitchFamily="34" charset="0"/>
                <a:cs typeface="Arial" pitchFamily="34" charset="0"/>
                <a:hlinkClick r:id="rId3"/>
              </a:rPr>
              <a:t>Pamela Andrews</a:t>
            </a:r>
            <a:r>
              <a:rPr lang="en-SG" sz="2000" dirty="0" smtClean="0">
                <a:latin typeface="Arial" pitchFamily="34" charset="0"/>
                <a:cs typeface="Arial" pitchFamily="34" charset="0"/>
              </a:rPr>
              <a:t>, the fictive heroine of Samuel Richardson’s famous novel. </a:t>
            </a:r>
          </a:p>
          <a:p>
            <a:r>
              <a:rPr lang="en-SG" sz="2000" dirty="0" smtClean="0">
                <a:latin typeface="Arial" pitchFamily="34" charset="0"/>
                <a:cs typeface="Arial" pitchFamily="34" charset="0"/>
              </a:rPr>
              <a:t>Fielding confesses that, despite his best genealogical efforts, he has been unable to discover the ancestry of the Andrews family. </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Opening text of book 1 chapter 2</a:t>
            </a:r>
            <a:endParaRPr lang="en-SG" dirty="0"/>
          </a:p>
        </p:txBody>
      </p:sp>
      <p:sp>
        <p:nvSpPr>
          <p:cNvPr id="3" name="Content Placeholder 2"/>
          <p:cNvSpPr>
            <a:spLocks noGrp="1"/>
          </p:cNvSpPr>
          <p:nvPr>
            <p:ph idx="1"/>
          </p:nvPr>
        </p:nvSpPr>
        <p:spPr/>
        <p:txBody>
          <a:bodyPr>
            <a:normAutofit/>
          </a:bodyPr>
          <a:lstStyle/>
          <a:p>
            <a:r>
              <a:rPr lang="en-SG" sz="2000" dirty="0" smtClean="0">
                <a:latin typeface="Arial" pitchFamily="34" charset="0"/>
                <a:cs typeface="Arial" pitchFamily="34" charset="0"/>
              </a:rPr>
              <a:t>TEXT: “ MR JOSEPH ANDREWS, the hero of our ensuing history, was esteemed to be the only son of </a:t>
            </a:r>
            <a:r>
              <a:rPr lang="en-SG" sz="2000" dirty="0" err="1" smtClean="0">
                <a:latin typeface="Arial" pitchFamily="34" charset="0"/>
                <a:cs typeface="Arial" pitchFamily="34" charset="0"/>
              </a:rPr>
              <a:t>Gaffar</a:t>
            </a:r>
            <a:r>
              <a:rPr lang="en-SG" sz="2000" dirty="0" smtClean="0">
                <a:latin typeface="Arial" pitchFamily="34" charset="0"/>
                <a:cs typeface="Arial" pitchFamily="34" charset="0"/>
              </a:rPr>
              <a:t> and </a:t>
            </a:r>
            <a:r>
              <a:rPr lang="en-SG" sz="2000" dirty="0" err="1" smtClean="0">
                <a:latin typeface="Arial" pitchFamily="34" charset="0"/>
                <a:cs typeface="Arial" pitchFamily="34" charset="0"/>
              </a:rPr>
              <a:t>Gammer</a:t>
            </a:r>
            <a:r>
              <a:rPr lang="en-SG" sz="2000" dirty="0" smtClean="0">
                <a:latin typeface="Arial" pitchFamily="34" charset="0"/>
                <a:cs typeface="Arial" pitchFamily="34" charset="0"/>
              </a:rPr>
              <a:t> Andrews, and brother to the illustrious Pamela, whose virtue is at  present so famous. As to his ancestors, we have searched with great diligence, but little success; being unable to trace them farther than his great-grandfather, who, as an elderly person in the parish remembers to have heard his father say, was an excellent cudgel-player.”</a:t>
            </a: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639762"/>
          </a:xfrm>
          <a:solidFill>
            <a:schemeClr val="accent4">
              <a:lumMod val="40000"/>
              <a:lumOff val="60000"/>
            </a:schemeClr>
          </a:solidFill>
        </p:spPr>
        <p:txBody>
          <a:bodyPr>
            <a:normAutofit fontScale="90000"/>
          </a:bodyPr>
          <a:lstStyle/>
          <a:p>
            <a:r>
              <a:rPr lang="en-US" dirty="0" smtClean="0"/>
              <a:t>Cont… Opening text of book 1 chapter 2</a:t>
            </a:r>
            <a:endParaRPr lang="en-SG" dirty="0"/>
          </a:p>
        </p:txBody>
      </p:sp>
      <p:sp>
        <p:nvSpPr>
          <p:cNvPr id="3" name="Content Placeholder 2"/>
          <p:cNvSpPr>
            <a:spLocks noGrp="1"/>
          </p:cNvSpPr>
          <p:nvPr>
            <p:ph idx="1"/>
          </p:nvPr>
        </p:nvSpPr>
        <p:spPr>
          <a:xfrm>
            <a:off x="0" y="914400"/>
            <a:ext cx="7315200" cy="5135563"/>
          </a:xfrm>
        </p:spPr>
        <p:txBody>
          <a:bodyPr>
            <a:normAutofit fontScale="62500" lnSpcReduction="20000"/>
          </a:bodyPr>
          <a:lstStyle/>
          <a:p>
            <a:pPr>
              <a:buNone/>
            </a:pPr>
            <a:r>
              <a:rPr lang="en-SG" dirty="0" smtClean="0">
                <a:latin typeface="Arial" pitchFamily="34" charset="0"/>
                <a:cs typeface="Arial" pitchFamily="34" charset="0"/>
              </a:rPr>
              <a:t>“Whether he had any ancestors before this, we must leave to the opinion of our curious reader, finding nothing of sufficient certainty to rely on. However, we cannot omit inserting an epitaph which an ingenious friend of ours hath communicated:—</a:t>
            </a:r>
          </a:p>
          <a:p>
            <a:pPr>
              <a:buNone/>
            </a:pPr>
            <a:r>
              <a:rPr lang="en-SG" dirty="0" smtClean="0">
                <a:latin typeface="Arial" pitchFamily="34" charset="0"/>
                <a:cs typeface="Arial" pitchFamily="34" charset="0"/>
              </a:rPr>
              <a:t>    	Stay, traveller, for underneath this pew</a:t>
            </a:r>
          </a:p>
          <a:p>
            <a:pPr>
              <a:buNone/>
            </a:pPr>
            <a:r>
              <a:rPr lang="en-SG" dirty="0" smtClean="0">
                <a:latin typeface="Arial" pitchFamily="34" charset="0"/>
                <a:cs typeface="Arial" pitchFamily="34" charset="0"/>
              </a:rPr>
              <a:t>    	Lies fast asleep that merry man Andrew:</a:t>
            </a:r>
          </a:p>
          <a:p>
            <a:pPr>
              <a:buNone/>
            </a:pPr>
            <a:r>
              <a:rPr lang="en-SG" dirty="0" smtClean="0">
                <a:latin typeface="Arial" pitchFamily="34" charset="0"/>
                <a:cs typeface="Arial" pitchFamily="34" charset="0"/>
              </a:rPr>
              <a:t>    	When the last day’s great sun shall gild the skies,</a:t>
            </a:r>
          </a:p>
          <a:p>
            <a:pPr>
              <a:buNone/>
            </a:pPr>
            <a:r>
              <a:rPr lang="en-SG" dirty="0" smtClean="0">
                <a:latin typeface="Arial" pitchFamily="34" charset="0"/>
                <a:cs typeface="Arial" pitchFamily="34" charset="0"/>
              </a:rPr>
              <a:t>	Then he shall from his tomb get up and rise.</a:t>
            </a:r>
          </a:p>
          <a:p>
            <a:pPr>
              <a:buNone/>
            </a:pPr>
            <a:r>
              <a:rPr lang="en-SG" dirty="0" smtClean="0">
                <a:latin typeface="Arial" pitchFamily="34" charset="0"/>
                <a:cs typeface="Arial" pitchFamily="34" charset="0"/>
              </a:rPr>
              <a:t>	Be merry while thou canst: for surely thou</a:t>
            </a:r>
          </a:p>
          <a:p>
            <a:pPr>
              <a:buNone/>
            </a:pPr>
            <a:r>
              <a:rPr lang="en-SG" dirty="0" smtClean="0">
                <a:latin typeface="Arial" pitchFamily="34" charset="0"/>
                <a:cs typeface="Arial" pitchFamily="34" charset="0"/>
              </a:rPr>
              <a:t>	</a:t>
            </a:r>
            <a:r>
              <a:rPr lang="en-SG" dirty="0" err="1" smtClean="0">
                <a:latin typeface="Arial" pitchFamily="34" charset="0"/>
                <a:cs typeface="Arial" pitchFamily="34" charset="0"/>
              </a:rPr>
              <a:t>Shalt</a:t>
            </a:r>
            <a:r>
              <a:rPr lang="en-SG" dirty="0" smtClean="0">
                <a:latin typeface="Arial" pitchFamily="34" charset="0"/>
                <a:cs typeface="Arial" pitchFamily="34" charset="0"/>
              </a:rPr>
              <a:t> shortly be as sad as he is now.</a:t>
            </a:r>
          </a:p>
          <a:p>
            <a:pPr>
              <a:buNone/>
            </a:pPr>
            <a:endParaRPr lang="en-SG" dirty="0" smtClean="0">
              <a:latin typeface="Arial" pitchFamily="34" charset="0"/>
              <a:cs typeface="Arial" pitchFamily="34" charset="0"/>
            </a:endParaRPr>
          </a:p>
          <a:p>
            <a:pPr>
              <a:buNone/>
            </a:pPr>
            <a:r>
              <a:rPr lang="en-SG" dirty="0" smtClean="0">
                <a:latin typeface="Arial" pitchFamily="34" charset="0"/>
                <a:cs typeface="Arial" pitchFamily="34" charset="0"/>
              </a:rPr>
              <a:t>The words are almost out of the stone with antiquity. But it is needless to observe that Andrew here is writ without an </a:t>
            </a:r>
            <a:r>
              <a:rPr lang="en-SG" i="1" dirty="0" smtClean="0">
                <a:latin typeface="Arial" pitchFamily="34" charset="0"/>
                <a:cs typeface="Arial" pitchFamily="34" charset="0"/>
              </a:rPr>
              <a:t>s, </a:t>
            </a:r>
            <a:r>
              <a:rPr lang="en-SG" dirty="0" smtClean="0">
                <a:latin typeface="Arial" pitchFamily="34" charset="0"/>
                <a:cs typeface="Arial" pitchFamily="34" charset="0"/>
              </a:rPr>
              <a:t>and is, besides, a Christian name. My friend, moreover, conjectures this to have been the founder of that sect of laughing philosophers since called Merry-</a:t>
            </a:r>
            <a:r>
              <a:rPr lang="en-SG" dirty="0" err="1" smtClean="0">
                <a:latin typeface="Arial" pitchFamily="34" charset="0"/>
                <a:cs typeface="Arial" pitchFamily="34" charset="0"/>
              </a:rPr>
              <a:t>andrews</a:t>
            </a:r>
            <a:r>
              <a:rPr lang="en-SG" dirty="0" smtClean="0">
                <a:latin typeface="Arial" pitchFamily="34" charset="0"/>
                <a:cs typeface="Arial" pitchFamily="34"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40000"/>
              <a:lumOff val="60000"/>
            </a:schemeClr>
          </a:solidFill>
        </p:spPr>
        <p:txBody>
          <a:bodyPr>
            <a:normAutofit fontScale="90000"/>
          </a:bodyPr>
          <a:lstStyle/>
          <a:p>
            <a:r>
              <a:rPr lang="en-US" dirty="0" smtClean="0"/>
              <a:t>Cont… Opening text of book 1 chapter 2</a:t>
            </a:r>
            <a:endParaRPr lang="en-SG" dirty="0"/>
          </a:p>
        </p:txBody>
      </p:sp>
      <p:sp>
        <p:nvSpPr>
          <p:cNvPr id="3" name="Content Placeholder 2"/>
          <p:cNvSpPr>
            <a:spLocks noGrp="1"/>
          </p:cNvSpPr>
          <p:nvPr>
            <p:ph idx="1"/>
          </p:nvPr>
        </p:nvSpPr>
        <p:spPr>
          <a:xfrm>
            <a:off x="0" y="1066800"/>
            <a:ext cx="7239000" cy="5059363"/>
          </a:xfrm>
        </p:spPr>
        <p:txBody>
          <a:bodyPr>
            <a:normAutofit fontScale="77500" lnSpcReduction="20000"/>
          </a:bodyPr>
          <a:lstStyle/>
          <a:p>
            <a:pPr>
              <a:buNone/>
            </a:pPr>
            <a:r>
              <a:rPr lang="en-SG" dirty="0" smtClean="0"/>
              <a:t>“To waive, therefore, a circumstance which, though mentioned in conformity to the exact rules of biography, is not greatly material, I proceed to things of more consequence. Indeed, it is sufficiently certain that he had as many ancestors as the best man living, and, perhaps, if we look five or six hundred years backwards, might be related to some persons of very great figure at present, whose ancestors within half the last century are buried in as great obscurity. But suppose, for argument’s sake, we should admit that he had no ancestors at all, but had sprung up, according to the modern phrase, out of a dunghill, as the Athenians pretended they themselves did from the earth, would not this </a:t>
            </a:r>
            <a:r>
              <a:rPr lang="en-SG" dirty="0" err="1" smtClean="0"/>
              <a:t>autokopros</a:t>
            </a:r>
            <a:r>
              <a:rPr lang="en-SG" dirty="0" smtClean="0"/>
              <a:t> have been justly entitled to all the praise arising from his own virtues?”</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normAutofit/>
          </a:bodyPr>
          <a:lstStyle/>
          <a:p>
            <a:r>
              <a:rPr lang="en-US" dirty="0" smtClean="0"/>
              <a:t>Headings of book 1, chapter 3 </a:t>
            </a:r>
            <a:endParaRPr lang="en-SG" dirty="0"/>
          </a:p>
        </p:txBody>
      </p:sp>
      <p:sp>
        <p:nvSpPr>
          <p:cNvPr id="3" name="Content Placeholder 2"/>
          <p:cNvSpPr>
            <a:spLocks noGrp="1"/>
          </p:cNvSpPr>
          <p:nvPr>
            <p:ph idx="1"/>
          </p:nvPr>
        </p:nvSpPr>
        <p:spPr/>
        <p:txBody>
          <a:bodyPr/>
          <a:lstStyle/>
          <a:p>
            <a:r>
              <a:rPr lang="en-SG" i="1" dirty="0" smtClean="0"/>
              <a:t>Text: “Of Mr Abraham Adams the curate, Mrs Slipslop the chambermaid, and others.”</a:t>
            </a:r>
          </a:p>
          <a:p>
            <a:endParaRPr lang="en-US" i="1"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4">
              <a:lumMod val="40000"/>
              <a:lumOff val="60000"/>
            </a:schemeClr>
          </a:solidFill>
        </p:spPr>
        <p:txBody>
          <a:bodyPr/>
          <a:lstStyle/>
          <a:p>
            <a:r>
              <a:rPr lang="en-US" dirty="0" smtClean="0"/>
              <a:t>Opening text  book 1 chapter 3</a:t>
            </a:r>
            <a:endParaRPr lang="en-SG" dirty="0"/>
          </a:p>
        </p:txBody>
      </p:sp>
      <p:sp>
        <p:nvSpPr>
          <p:cNvPr id="3" name="Content Placeholder 2"/>
          <p:cNvSpPr>
            <a:spLocks noGrp="1"/>
          </p:cNvSpPr>
          <p:nvPr>
            <p:ph idx="1"/>
          </p:nvPr>
        </p:nvSpPr>
        <p:spPr>
          <a:xfrm>
            <a:off x="0" y="1143000"/>
            <a:ext cx="7010400" cy="5715000"/>
          </a:xfrm>
        </p:spPr>
        <p:txBody>
          <a:bodyPr>
            <a:noAutofit/>
          </a:bodyPr>
          <a:lstStyle/>
          <a:p>
            <a:pPr>
              <a:buNone/>
            </a:pPr>
            <a:r>
              <a:rPr lang="en-SG" sz="1800" dirty="0" smtClean="0">
                <a:latin typeface="Arial" pitchFamily="34" charset="0"/>
                <a:cs typeface="Arial" pitchFamily="34" charset="0"/>
              </a:rPr>
              <a:t>   “ MR ABRAHAM ADAMS was an excellent scholar. He was a perfect master of the Greek and Latin languages; to which he added a great share of knowledge in the Oriental tongues; and could read and translate French, Italian, and Spanish. He had applied many years to the most severe study, and had treasured up a fund of learning rarely to be met with in a university. He was, besides, a man of good sense, good parts, and good nature; but was at the same time as entirely ignorant of the ways of this world as an infant just entered into it could possibly be. As he had never any intention to deceive, so he never suspected such a design in others. He was generous, friendly, and brave to an excess; but simplicity was his </a:t>
            </a:r>
            <a:r>
              <a:rPr lang="en-SG" sz="1800" dirty="0" err="1" smtClean="0">
                <a:latin typeface="Arial" pitchFamily="34" charset="0"/>
                <a:cs typeface="Arial" pitchFamily="34" charset="0"/>
              </a:rPr>
              <a:t>characteristick</a:t>
            </a:r>
            <a:r>
              <a:rPr lang="en-SG" sz="1800" dirty="0" smtClean="0">
                <a:latin typeface="Arial" pitchFamily="34" charset="0"/>
                <a:cs typeface="Arial" pitchFamily="34" charset="0"/>
              </a:rPr>
              <a:t>: he did, no more than Mr </a:t>
            </a:r>
            <a:r>
              <a:rPr lang="en-SG" sz="1800" dirty="0" err="1" smtClean="0">
                <a:latin typeface="Arial" pitchFamily="34" charset="0"/>
                <a:cs typeface="Arial" pitchFamily="34" charset="0"/>
              </a:rPr>
              <a:t>ColleyC</a:t>
            </a:r>
            <a:r>
              <a:rPr lang="en-SG" sz="1800" dirty="0" smtClean="0">
                <a:latin typeface="Arial" pitchFamily="34" charset="0"/>
                <a:cs typeface="Arial" pitchFamily="34" charset="0"/>
              </a:rPr>
              <a:t> </a:t>
            </a:r>
            <a:r>
              <a:rPr lang="en-SG" sz="1800" dirty="0" err="1" smtClean="0">
                <a:latin typeface="Arial" pitchFamily="34" charset="0"/>
                <a:cs typeface="Arial" pitchFamily="34" charset="0"/>
              </a:rPr>
              <a:t>ibber</a:t>
            </a:r>
            <a:r>
              <a:rPr lang="en-SG" sz="1800" dirty="0" smtClean="0">
                <a:latin typeface="Arial" pitchFamily="34" charset="0"/>
                <a:cs typeface="Arial" pitchFamily="34" charset="0"/>
              </a:rPr>
              <a:t>, apprehend any such passions as malice and envy to exist in mankind; which was indeed less remarkable in a country parson than in a gentleman who hath passed his life behind the scenes,—a place which hath been seldom thought the school of innocence, and where a very little observation would have convinced the great apologist that those passions have a real existence in the human mind.”</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normAutofit fontScale="90000"/>
          </a:bodyPr>
          <a:lstStyle/>
          <a:p>
            <a:r>
              <a:rPr lang="en-US" dirty="0" smtClean="0"/>
              <a:t>Cont… Opening text  book 1 chapter 3</a:t>
            </a:r>
            <a:endParaRPr lang="en-SG" dirty="0"/>
          </a:p>
        </p:txBody>
      </p:sp>
      <p:sp>
        <p:nvSpPr>
          <p:cNvPr id="3" name="Content Placeholder 2"/>
          <p:cNvSpPr>
            <a:spLocks noGrp="1"/>
          </p:cNvSpPr>
          <p:nvPr>
            <p:ph idx="1"/>
          </p:nvPr>
        </p:nvSpPr>
        <p:spPr>
          <a:xfrm>
            <a:off x="457200" y="1600200"/>
            <a:ext cx="6934200" cy="4525963"/>
          </a:xfrm>
        </p:spPr>
        <p:txBody>
          <a:bodyPr>
            <a:normAutofit fontScale="92500" lnSpcReduction="20000"/>
          </a:bodyPr>
          <a:lstStyle/>
          <a:p>
            <a:pPr>
              <a:buNone/>
            </a:pPr>
            <a:r>
              <a:rPr lang="en-SG" dirty="0" smtClean="0"/>
              <a:t>“His virtue, and his other qualifications, as they rendered him equal to his office, so they made him an agreeable and valuable companion, and had so much endeared and well recommended him to a bishop, that at the age of fifty he was provided with a handsome income of twenty-three pounds a year; which, however, he could not make any great figure with, because he lived in a dear country, and was a little encumbered with a wife and six children.”</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09600"/>
          </a:xfrm>
          <a:solidFill>
            <a:schemeClr val="accent4">
              <a:lumMod val="40000"/>
              <a:lumOff val="60000"/>
            </a:schemeClr>
          </a:solidFill>
        </p:spPr>
        <p:txBody>
          <a:bodyPr>
            <a:normAutofit fontScale="90000"/>
          </a:bodyPr>
          <a:lstStyle/>
          <a:p>
            <a:r>
              <a:rPr lang="en-SG" b="1" dirty="0" smtClean="0"/>
              <a:t>Book I: Chapters 2-3 (Overall ) </a:t>
            </a:r>
            <a:endParaRPr lang="en-SG" dirty="0"/>
          </a:p>
        </p:txBody>
      </p:sp>
      <p:sp>
        <p:nvSpPr>
          <p:cNvPr id="3" name="Content Placeholder 2"/>
          <p:cNvSpPr>
            <a:spLocks noGrp="1"/>
          </p:cNvSpPr>
          <p:nvPr>
            <p:ph idx="1"/>
          </p:nvPr>
        </p:nvSpPr>
        <p:spPr>
          <a:xfrm>
            <a:off x="0" y="685800"/>
            <a:ext cx="7620000" cy="6172200"/>
          </a:xfrm>
        </p:spPr>
        <p:txBody>
          <a:bodyPr>
            <a:noAutofit/>
          </a:bodyPr>
          <a:lstStyle/>
          <a:p>
            <a:r>
              <a:rPr lang="en-SG" sz="2000" dirty="0" smtClean="0">
                <a:latin typeface="Arial" pitchFamily="34" charset="0"/>
                <a:cs typeface="Arial" pitchFamily="34" charset="0"/>
              </a:rPr>
              <a:t>When he was ten years old, young Joey Andrews served as bird-keeper and "whipper-in" of the pack of hounds of Sir Thomas Booby. Unfortunately, however, he was soon removed to the stables because the "sweetness" of his voice, instead of scaring the birds and controlling the dogs, attracted them both. His success and honesty in racing Sir Thomas' horses brought Joey to the notice of Lady Booby, whose attendant he became at the age of seventeen. One of his duties was to bear the lady's prayer book to church, and there his fine singing drew the attention of the curate, Mr. Abraham Adams.</a:t>
            </a:r>
          </a:p>
          <a:p>
            <a:r>
              <a:rPr lang="en-SG" sz="2000" dirty="0" smtClean="0">
                <a:latin typeface="Arial" pitchFamily="34" charset="0"/>
                <a:cs typeface="Arial" pitchFamily="34" charset="0"/>
              </a:rPr>
              <a:t>Adams is not only an excellent scholar, but "a man of good sense, good parts, and good nature." However, at the same time, he is naive, and his economic position is encumbered by a wife and six children. Adams questions Joey and is so impressed by his wide reading and his diligence that he decides to approach Lady Booby about teaching the boy Latin. </a:t>
            </a:r>
          </a:p>
          <a:p>
            <a:r>
              <a:rPr lang="en-SG" sz="2000" dirty="0" smtClean="0">
                <a:latin typeface="Arial" pitchFamily="34" charset="0"/>
                <a:cs typeface="Arial" pitchFamily="34" charset="0"/>
              </a:rPr>
              <a:t>As Lady Booby looks on Adams as a kind of domestic, his only means of access to her is through her waiting-gentlewoman, Mrs. Slipslop. There he learns that Joey will soon be taken to London by Lady Booby.</a:t>
            </a:r>
          </a:p>
          <a:p>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4">
              <a:lumMod val="40000"/>
              <a:lumOff val="60000"/>
            </a:schemeClr>
          </a:solidFill>
        </p:spPr>
        <p:txBody>
          <a:bodyPr/>
          <a:lstStyle/>
          <a:p>
            <a:r>
              <a:rPr lang="en-US" dirty="0" smtClean="0"/>
              <a:t>Points of Discussion</a:t>
            </a:r>
            <a:endParaRPr lang="en-SG" dirty="0"/>
          </a:p>
        </p:txBody>
      </p:sp>
      <p:sp>
        <p:nvSpPr>
          <p:cNvPr id="3" name="Content Placeholder 2"/>
          <p:cNvSpPr>
            <a:spLocks noGrp="1"/>
          </p:cNvSpPr>
          <p:nvPr>
            <p:ph idx="1"/>
          </p:nvPr>
        </p:nvSpPr>
        <p:spPr>
          <a:xfrm>
            <a:off x="0" y="1219200"/>
            <a:ext cx="7772400" cy="5638800"/>
          </a:xfrm>
        </p:spPr>
        <p:txBody>
          <a:bodyPr>
            <a:normAutofit fontScale="70000" lnSpcReduction="20000"/>
          </a:bodyPr>
          <a:lstStyle/>
          <a:p>
            <a:r>
              <a:rPr lang="en-SG" dirty="0" smtClean="0"/>
              <a:t>The mocking way in which Fielding treats the "sacred" data of biography shows that he wants to move straight to the heart of the matter; Joey's virtues are more important than his ancestors.</a:t>
            </a:r>
          </a:p>
          <a:p>
            <a:r>
              <a:rPr lang="en-SG" dirty="0" smtClean="0"/>
              <a:t> He is described as being attractive, able, and honest. </a:t>
            </a:r>
          </a:p>
          <a:p>
            <a:r>
              <a:rPr lang="en-SG" dirty="0" smtClean="0"/>
              <a:t>It is important to notice that at the same time he is fearless. Even he can manage the most spirited horses easily, which is an indication of his self-control, discipline and activeness.</a:t>
            </a:r>
          </a:p>
          <a:p>
            <a:r>
              <a:rPr lang="en-SG" dirty="0" smtClean="0"/>
              <a:t>Adams is impressed by Joey's innocence and industry. These qualities, along with the childlike simplicity of the parson, contrast with the way Sir Thomas judges men by "their dress or fortune," and with the vanity of Mrs. Slipslop in her tortuous speech, which leaves the straightforward Adams completely befuddled. As for Lady Booby, she is vain enough to speak of Adams as a "kind of domestic only" and her country neighbours as "the brutes."</a:t>
            </a:r>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chemeClr val="accent4">
              <a:lumMod val="40000"/>
              <a:lumOff val="60000"/>
            </a:schemeClr>
          </a:solidFill>
        </p:spPr>
        <p:txBody>
          <a:bodyPr>
            <a:normAutofit fontScale="90000"/>
          </a:bodyPr>
          <a:lstStyle/>
          <a:p>
            <a:r>
              <a:rPr lang="en-US" dirty="0" smtClean="0"/>
              <a:t>Text book 1, chapter 3</a:t>
            </a:r>
            <a:br>
              <a:rPr lang="en-US" dirty="0" smtClean="0"/>
            </a:br>
            <a:r>
              <a:rPr lang="en-US" dirty="0" smtClean="0"/>
              <a:t>About Mrs. Slipslop</a:t>
            </a:r>
            <a:endParaRPr lang="en-SG" dirty="0"/>
          </a:p>
        </p:txBody>
      </p:sp>
      <p:sp>
        <p:nvSpPr>
          <p:cNvPr id="3" name="Content Placeholder 2"/>
          <p:cNvSpPr>
            <a:spLocks noGrp="1"/>
          </p:cNvSpPr>
          <p:nvPr>
            <p:ph idx="1"/>
          </p:nvPr>
        </p:nvSpPr>
        <p:spPr>
          <a:xfrm>
            <a:off x="0" y="1219200"/>
            <a:ext cx="7391400" cy="4906963"/>
          </a:xfrm>
        </p:spPr>
        <p:txBody>
          <a:bodyPr>
            <a:normAutofit fontScale="77500" lnSpcReduction="20000"/>
          </a:bodyPr>
          <a:lstStyle/>
          <a:p>
            <a:r>
              <a:rPr lang="en-US" dirty="0" smtClean="0"/>
              <a:t>Text “</a:t>
            </a:r>
            <a:r>
              <a:rPr lang="en-SG" dirty="0" smtClean="0"/>
              <a:t>Mrs Slipslop, the waiting-gentlewoman, being herself the daughter of a curate, preserved some respect for Adams: she professed great regard for his learning, and would frequently dispute with him on points of theology; but always insisted on a deference to be paid to her understanding, as she had been frequently at London, and knew more of the world than a country parson could pretend to. She had in these disputes a particular advantage over Adams: for she was a mighty affecter of hard words, which she used in such a manner that the parson, who durst not offend her by calling her words in question, was frequently at some loss to guess her meaning, and would have been much less puzzled by an Arabian manuscript.</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15962"/>
          </a:xfrm>
          <a:solidFill>
            <a:schemeClr val="accent4">
              <a:lumMod val="40000"/>
              <a:lumOff val="60000"/>
            </a:schemeClr>
          </a:solidFill>
        </p:spPr>
        <p:txBody>
          <a:bodyPr>
            <a:normAutofit fontScale="90000"/>
          </a:bodyPr>
          <a:lstStyle/>
          <a:p>
            <a:r>
              <a:rPr lang="en-US" dirty="0" smtClean="0"/>
              <a:t>Cont… chapter 3 Text about Mrs. Slipslop</a:t>
            </a:r>
            <a:endParaRPr lang="en-SG" dirty="0"/>
          </a:p>
        </p:txBody>
      </p:sp>
      <p:sp>
        <p:nvSpPr>
          <p:cNvPr id="3" name="Content Placeholder 2"/>
          <p:cNvSpPr>
            <a:spLocks noGrp="1"/>
          </p:cNvSpPr>
          <p:nvPr>
            <p:ph idx="1"/>
          </p:nvPr>
        </p:nvSpPr>
        <p:spPr>
          <a:xfrm>
            <a:off x="0" y="1066800"/>
            <a:ext cx="7239000" cy="5791200"/>
          </a:xfrm>
        </p:spPr>
        <p:txBody>
          <a:bodyPr>
            <a:normAutofit fontScale="70000" lnSpcReduction="20000"/>
          </a:bodyPr>
          <a:lstStyle/>
          <a:p>
            <a:r>
              <a:rPr lang="en-SG" dirty="0" smtClean="0"/>
              <a:t>“La! Mr Adams,” said Mrs Slipslop, “do you think my lady will suffer any preambles about any such matter? She is going to London very concisely, and I am </a:t>
            </a:r>
            <a:r>
              <a:rPr lang="en-SG" dirty="0" err="1" smtClean="0"/>
              <a:t>confidous</a:t>
            </a:r>
            <a:r>
              <a:rPr lang="en-SG" dirty="0" smtClean="0"/>
              <a:t> would not leave Joey behind her on any account; for he is one of the </a:t>
            </a:r>
            <a:r>
              <a:rPr lang="en-SG" dirty="0" err="1" smtClean="0"/>
              <a:t>genteelest</a:t>
            </a:r>
            <a:r>
              <a:rPr lang="en-SG" dirty="0" smtClean="0"/>
              <a:t> young fellows you may see in a summer’s day; and I am </a:t>
            </a:r>
            <a:r>
              <a:rPr lang="en-SG" dirty="0" err="1" smtClean="0"/>
              <a:t>confidous</a:t>
            </a:r>
            <a:r>
              <a:rPr lang="en-SG" dirty="0" smtClean="0"/>
              <a:t> she would as soon think of parting with a pair of her grey mares, for she values herself as much on one as the other.” Adams would have interrupted, but she proceeded: “And why is Latin more necessitous for a footman than a gentleman? It is very proper that you clergymen must learn it, because you can’t preach without it: but I have heard gentlemen say in London, that it is fit for nobody else. I am </a:t>
            </a:r>
            <a:r>
              <a:rPr lang="en-SG" dirty="0" err="1" smtClean="0"/>
              <a:t>confidous</a:t>
            </a:r>
            <a:r>
              <a:rPr lang="en-SG" dirty="0" smtClean="0"/>
              <a:t> my lady would be angry with me for mentioning it; and I shall draw myself into no such </a:t>
            </a:r>
            <a:r>
              <a:rPr lang="en-SG" dirty="0" err="1" smtClean="0"/>
              <a:t>delemy</a:t>
            </a:r>
            <a:r>
              <a:rPr lang="en-SG" dirty="0" smtClean="0"/>
              <a:t>.” At which words her lady’s bell rung, and Mr Adams was forced to retire; nor could he gain a second opportunity with her before their London journey, which happened a few days afterwards.</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a:solidFill>
            <a:schemeClr val="accent4">
              <a:lumMod val="40000"/>
              <a:lumOff val="60000"/>
            </a:schemeClr>
          </a:solidFill>
        </p:spPr>
        <p:txBody>
          <a:bodyPr>
            <a:normAutofit/>
          </a:bodyPr>
          <a:lstStyle/>
          <a:p>
            <a:r>
              <a:rPr lang="en-SG" b="1" dirty="0" smtClean="0"/>
              <a:t>Book I: Chapter 4 </a:t>
            </a:r>
            <a:endParaRPr lang="en-SG" dirty="0"/>
          </a:p>
        </p:txBody>
      </p:sp>
      <p:sp>
        <p:nvSpPr>
          <p:cNvPr id="3" name="Content Placeholder 2"/>
          <p:cNvSpPr>
            <a:spLocks noGrp="1"/>
          </p:cNvSpPr>
          <p:nvPr>
            <p:ph idx="1"/>
          </p:nvPr>
        </p:nvSpPr>
        <p:spPr>
          <a:xfrm>
            <a:off x="0" y="1143000"/>
            <a:ext cx="7848600" cy="5105400"/>
          </a:xfrm>
        </p:spPr>
        <p:txBody>
          <a:bodyPr>
            <a:normAutofit fontScale="70000" lnSpcReduction="20000"/>
          </a:bodyPr>
          <a:lstStyle/>
          <a:p>
            <a:pPr>
              <a:buNone/>
            </a:pPr>
            <a:r>
              <a:rPr lang="en-SG" b="1" dirty="0" smtClean="0">
                <a:solidFill>
                  <a:srgbClr val="00B0F0"/>
                </a:solidFill>
                <a:latin typeface="Arial" pitchFamily="34" charset="0"/>
                <a:cs typeface="Arial" pitchFamily="34" charset="0"/>
              </a:rPr>
              <a:t>Heading:</a:t>
            </a:r>
            <a:r>
              <a:rPr lang="en-SG" b="1" dirty="0" smtClean="0">
                <a:latin typeface="Arial" pitchFamily="34" charset="0"/>
                <a:cs typeface="Arial" pitchFamily="34" charset="0"/>
              </a:rPr>
              <a:t> “</a:t>
            </a:r>
            <a:r>
              <a:rPr lang="en-SG" b="1" i="1" dirty="0" smtClean="0">
                <a:latin typeface="Arial" pitchFamily="34" charset="0"/>
                <a:cs typeface="Arial" pitchFamily="34" charset="0"/>
              </a:rPr>
              <a:t>What happened after their journey to London.”</a:t>
            </a:r>
            <a:endParaRPr lang="en-SG" b="1" dirty="0" smtClean="0">
              <a:latin typeface="Arial" pitchFamily="34" charset="0"/>
              <a:cs typeface="Arial" pitchFamily="34" charset="0"/>
            </a:endParaRPr>
          </a:p>
          <a:p>
            <a:pPr>
              <a:buNone/>
            </a:pPr>
            <a:endParaRPr lang="en-SG" dirty="0" smtClean="0">
              <a:latin typeface="Arial" pitchFamily="34" charset="0"/>
              <a:cs typeface="Arial" pitchFamily="34" charset="0"/>
            </a:endParaRPr>
          </a:p>
          <a:p>
            <a:pPr>
              <a:buNone/>
            </a:pPr>
            <a:r>
              <a:rPr lang="en-SG" b="1" dirty="0" smtClean="0">
                <a:solidFill>
                  <a:srgbClr val="00B0F0"/>
                </a:solidFill>
                <a:latin typeface="Arial" pitchFamily="34" charset="0"/>
                <a:cs typeface="Arial" pitchFamily="34" charset="0"/>
              </a:rPr>
              <a:t>Summary:</a:t>
            </a:r>
          </a:p>
          <a:p>
            <a:r>
              <a:rPr lang="en-SG" dirty="0" smtClean="0">
                <a:latin typeface="Arial" pitchFamily="34" charset="0"/>
                <a:cs typeface="Arial" pitchFamily="34" charset="0"/>
              </a:rPr>
              <a:t>In London, Joey falls under the influence of the big-city footmen, who succeed in getting him to change his hair but fail to make him pick up any of their vices. He spends most of his free time on music, about which subject he becomes very learned. He becomes less obviously devoted to his religion, but “his Morals remained entirely uncorrupted.”</a:t>
            </a:r>
          </a:p>
          <a:p>
            <a:r>
              <a:rPr lang="en-SG" dirty="0" smtClean="0">
                <a:latin typeface="Arial" pitchFamily="34" charset="0"/>
                <a:cs typeface="Arial" pitchFamily="34" charset="0"/>
              </a:rPr>
              <a:t>Lady Booby begins to find him more attractive than ever. Her familiarities with Joey become the subject of drawing room gossip as Lady </a:t>
            </a:r>
            <a:r>
              <a:rPr lang="en-SG" dirty="0" err="1" smtClean="0">
                <a:latin typeface="Arial" pitchFamily="34" charset="0"/>
                <a:cs typeface="Arial" pitchFamily="34" charset="0"/>
              </a:rPr>
              <a:t>Tittle</a:t>
            </a:r>
            <a:r>
              <a:rPr lang="en-SG" dirty="0" smtClean="0">
                <a:latin typeface="Arial" pitchFamily="34" charset="0"/>
                <a:cs typeface="Arial" pitchFamily="34" charset="0"/>
              </a:rPr>
              <a:t> and Lady Tattle play a vital role in spreading it. </a:t>
            </a:r>
          </a:p>
          <a:p>
            <a:r>
              <a:rPr lang="en-SG" dirty="0" smtClean="0">
                <a:latin typeface="Arial" pitchFamily="34" charset="0"/>
                <a:cs typeface="Arial" pitchFamily="34" charset="0"/>
              </a:rPr>
              <a:t>However, Joseph remains essentially unaffected: "if he was outwardly a pretty fellow, his morals remained entirely uncorrupted.“</a:t>
            </a:r>
          </a:p>
          <a:p>
            <a:pPr>
              <a:buNone/>
            </a:pP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Text from book 1 chapter 4</a:t>
            </a:r>
            <a:endParaRPr lang="en-SG" dirty="0"/>
          </a:p>
        </p:txBody>
      </p:sp>
      <p:sp>
        <p:nvSpPr>
          <p:cNvPr id="3" name="Content Placeholder 2"/>
          <p:cNvSpPr>
            <a:spLocks noGrp="1"/>
          </p:cNvSpPr>
          <p:nvPr>
            <p:ph idx="1"/>
          </p:nvPr>
        </p:nvSpPr>
        <p:spPr/>
        <p:txBody>
          <a:bodyPr/>
          <a:lstStyle/>
          <a:p>
            <a:r>
              <a:rPr lang="en-US" dirty="0" smtClean="0"/>
              <a:t>Text “I</a:t>
            </a:r>
            <a:r>
              <a:rPr lang="en-SG" dirty="0" smtClean="0"/>
              <a:t>f he was outwardly a pretty fellow, his morals remained entirely uncorrupted, though he was at the same time smarter and </a:t>
            </a:r>
            <a:r>
              <a:rPr lang="en-SG" dirty="0" err="1" smtClean="0"/>
              <a:t>genteeler</a:t>
            </a:r>
            <a:r>
              <a:rPr lang="en-SG" dirty="0" smtClean="0"/>
              <a:t> than any of the beaus in town, either in or out of livery.”</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4">
              <a:lumMod val="40000"/>
              <a:lumOff val="60000"/>
            </a:schemeClr>
          </a:solidFill>
        </p:spPr>
        <p:txBody>
          <a:bodyPr/>
          <a:lstStyle/>
          <a:p>
            <a:r>
              <a:rPr lang="en-US" dirty="0" smtClean="0"/>
              <a:t>Points of Discussion</a:t>
            </a:r>
            <a:endParaRPr lang="en-SG" dirty="0"/>
          </a:p>
        </p:txBody>
      </p:sp>
      <p:sp>
        <p:nvSpPr>
          <p:cNvPr id="3" name="Content Placeholder 2"/>
          <p:cNvSpPr>
            <a:spLocks noGrp="1"/>
          </p:cNvSpPr>
          <p:nvPr>
            <p:ph idx="1"/>
          </p:nvPr>
        </p:nvSpPr>
        <p:spPr>
          <a:xfrm>
            <a:off x="457200" y="1219200"/>
            <a:ext cx="6477000" cy="4906963"/>
          </a:xfrm>
        </p:spPr>
        <p:txBody>
          <a:bodyPr>
            <a:normAutofit/>
          </a:bodyPr>
          <a:lstStyle/>
          <a:p>
            <a:r>
              <a:rPr lang="en-SG" dirty="0" smtClean="0"/>
              <a:t>The hints given about town life in Chapter 3 are now expanded; London becomes the centre of intrigue and affectation. In the same way that the trials and tribulations of this world affect Parson Adams only temporarily.</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15962"/>
          </a:xfrm>
          <a:solidFill>
            <a:schemeClr val="accent4">
              <a:lumMod val="40000"/>
              <a:lumOff val="60000"/>
            </a:schemeClr>
          </a:solidFill>
        </p:spPr>
        <p:txBody>
          <a:bodyPr>
            <a:noAutofit/>
          </a:bodyPr>
          <a:lstStyle/>
          <a:p>
            <a:r>
              <a:rPr lang="en-US" sz="3600" dirty="0" smtClean="0"/>
              <a:t>Text from book 1 chapter 4 about Lady Booby</a:t>
            </a:r>
            <a:endParaRPr lang="en-SG" sz="3600" dirty="0"/>
          </a:p>
        </p:txBody>
      </p:sp>
      <p:sp>
        <p:nvSpPr>
          <p:cNvPr id="3" name="Content Placeholder 2"/>
          <p:cNvSpPr>
            <a:spLocks noGrp="1"/>
          </p:cNvSpPr>
          <p:nvPr>
            <p:ph idx="1"/>
          </p:nvPr>
        </p:nvSpPr>
        <p:spPr>
          <a:xfrm>
            <a:off x="0" y="1143000"/>
            <a:ext cx="7162800" cy="5715000"/>
          </a:xfrm>
        </p:spPr>
        <p:txBody>
          <a:bodyPr>
            <a:normAutofit fontScale="77500" lnSpcReduction="20000"/>
          </a:bodyPr>
          <a:lstStyle/>
          <a:p>
            <a:r>
              <a:rPr lang="en-SG" dirty="0" smtClean="0">
                <a:solidFill>
                  <a:srgbClr val="00B0F0"/>
                </a:solidFill>
              </a:rPr>
              <a:t>Text:</a:t>
            </a:r>
            <a:r>
              <a:rPr lang="en-SG" dirty="0" smtClean="0"/>
              <a:t> “ His lady, who had often said of him that Joey was the handsomest and </a:t>
            </a:r>
            <a:r>
              <a:rPr lang="en-SG" dirty="0" err="1" smtClean="0"/>
              <a:t>genteelest</a:t>
            </a:r>
            <a:r>
              <a:rPr lang="en-SG" dirty="0" smtClean="0"/>
              <a:t> footman in the kingdom, but that it was pity he wanted spirit, began now to find that fault no longer; on the contrary, she was frequently heard to cry out, “Ay, there is some life in this fellow.” She plainly saw the effects which the town air hath on the soberest constitutions. She would now walk out with him into Hyde Park in a morning, and when tired, which happened almost every minute, would lean on his arm, and converse with him in great familiarity. Whenever she </a:t>
            </a:r>
            <a:r>
              <a:rPr lang="en-SG" dirty="0" err="1" smtClean="0"/>
              <a:t>stept</a:t>
            </a:r>
            <a:r>
              <a:rPr lang="en-SG" dirty="0" smtClean="0"/>
              <a:t> out of her coach, she would take him by the hand, and sometimes, for fear of stumbling, press it very hard; she admitted him to deliver messages at her bedside in a morning, leered at him at table, and indulged him in all those innocent freedoms which women of figure may permit without the least sully of their virtue.”</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a:solidFill>
            <a:schemeClr val="accent4">
              <a:lumMod val="40000"/>
              <a:lumOff val="60000"/>
            </a:schemeClr>
          </a:solidFill>
        </p:spPr>
        <p:txBody>
          <a:bodyPr>
            <a:normAutofit fontScale="90000"/>
          </a:bodyPr>
          <a:lstStyle/>
          <a:p>
            <a:r>
              <a:rPr lang="en-SG" b="1" dirty="0" smtClean="0"/>
              <a:t/>
            </a:r>
            <a:br>
              <a:rPr lang="en-SG" b="1" dirty="0" smtClean="0"/>
            </a:br>
            <a:r>
              <a:rPr lang="en-SG" b="1" dirty="0" smtClean="0"/>
              <a:t>Book I:  Summary of Chapter 5</a:t>
            </a:r>
            <a:br>
              <a:rPr lang="en-SG" b="1" dirty="0" smtClean="0"/>
            </a:br>
            <a:endParaRPr lang="en-SG" dirty="0"/>
          </a:p>
        </p:txBody>
      </p:sp>
      <p:sp>
        <p:nvSpPr>
          <p:cNvPr id="3" name="Content Placeholder 2"/>
          <p:cNvSpPr>
            <a:spLocks noGrp="1"/>
          </p:cNvSpPr>
          <p:nvPr>
            <p:ph idx="1"/>
          </p:nvPr>
        </p:nvSpPr>
        <p:spPr>
          <a:xfrm>
            <a:off x="0" y="685800"/>
            <a:ext cx="7239000" cy="5943600"/>
          </a:xfrm>
        </p:spPr>
        <p:txBody>
          <a:bodyPr>
            <a:normAutofit fontScale="62500" lnSpcReduction="20000"/>
          </a:bodyPr>
          <a:lstStyle/>
          <a:p>
            <a:r>
              <a:rPr lang="en-SG" dirty="0" smtClean="0">
                <a:latin typeface="Arial" pitchFamily="34" charset="0"/>
                <a:cs typeface="Arial" pitchFamily="34" charset="0"/>
              </a:rPr>
              <a:t>The death of Sir Thomas Booby confines Lady Booby to her house for a period of mourning, but she soon begins to pursue Joseph. Calling him to her bedside, she cunningly tries to arouse his passions, but fails. She cannot understand Joseph's innocence and his failure to understand her. </a:t>
            </a:r>
          </a:p>
          <a:p>
            <a:r>
              <a:rPr lang="en-SG" dirty="0" smtClean="0">
                <a:latin typeface="Arial" pitchFamily="34" charset="0"/>
                <a:cs typeface="Arial" pitchFamily="34" charset="0"/>
              </a:rPr>
              <a:t>When Lady Booby pretends to worry whether it is safe for her to be alone in her bedroom with Joey, he vows that he would “rather die a thousand Deaths” than commit any sexual transgression. Lady Booby finally dismisses him in frustration.</a:t>
            </a:r>
          </a:p>
          <a:p>
            <a:r>
              <a:rPr lang="en-SG" dirty="0" smtClean="0">
                <a:latin typeface="Arial" pitchFamily="34" charset="0"/>
                <a:cs typeface="Arial" pitchFamily="34" charset="0"/>
              </a:rPr>
              <a:t>Joseph, somewhat perturbed, writes a letter to his sister, Pamela. He thinks that Lady Booby is </a:t>
            </a:r>
            <a:r>
              <a:rPr lang="en-SG" i="1" dirty="0" smtClean="0">
                <a:latin typeface="Arial" pitchFamily="34" charset="0"/>
                <a:cs typeface="Arial" pitchFamily="34" charset="0"/>
              </a:rPr>
              <a:t>perhaps </a:t>
            </a:r>
            <a:r>
              <a:rPr lang="en-SG" dirty="0" smtClean="0">
                <a:latin typeface="Arial" pitchFamily="34" charset="0"/>
                <a:cs typeface="Arial" pitchFamily="34" charset="0"/>
              </a:rPr>
              <a:t>pursuing him, but charitably ascribes this to distraction over the death of Sir Thomas. In any case, he anticipates his dismissal and advises Pamela of his return to the Booby country-seat. After sealing the letter, he runs into Mrs. Slipslop who has long nursed a secret passion for Joseph. Provoked by Joseph's inability to understand her advances, she is about to seize her prey when her mistress's bell rings. Joseph is temporarily saved.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4">
              <a:lumMod val="40000"/>
              <a:lumOff val="60000"/>
            </a:schemeClr>
          </a:solidFill>
        </p:spPr>
        <p:txBody>
          <a:bodyPr>
            <a:normAutofit fontScale="90000"/>
          </a:bodyPr>
          <a:lstStyle/>
          <a:p>
            <a:r>
              <a:rPr lang="en-SG" b="1" dirty="0" smtClean="0"/>
              <a:t/>
            </a:r>
            <a:br>
              <a:rPr lang="en-SG" b="1" dirty="0" smtClean="0"/>
            </a:br>
            <a:r>
              <a:rPr lang="en-SG" b="1" dirty="0" smtClean="0"/>
              <a:t>Cont… Book I:  Summary of Chapter 5</a:t>
            </a:r>
            <a:br>
              <a:rPr lang="en-SG" b="1" dirty="0" smtClean="0"/>
            </a:br>
            <a:endParaRPr lang="en-SG" dirty="0"/>
          </a:p>
        </p:txBody>
      </p:sp>
      <p:sp>
        <p:nvSpPr>
          <p:cNvPr id="3" name="Content Placeholder 2"/>
          <p:cNvSpPr>
            <a:spLocks noGrp="1"/>
          </p:cNvSpPr>
          <p:nvPr>
            <p:ph idx="1"/>
          </p:nvPr>
        </p:nvSpPr>
        <p:spPr>
          <a:xfrm>
            <a:off x="0" y="990600"/>
            <a:ext cx="7467600" cy="5135563"/>
          </a:xfrm>
        </p:spPr>
        <p:txBody>
          <a:bodyPr>
            <a:normAutofit fontScale="77500" lnSpcReduction="20000"/>
          </a:bodyPr>
          <a:lstStyle/>
          <a:p>
            <a:r>
              <a:rPr lang="en-SG" dirty="0" smtClean="0"/>
              <a:t>Fielding, drawing the reader's attention to the different manifestations of love in Lady Booby and Mrs. Slipslop, returns the reader to the vacillations of Lady Booby, now pouting. By this time, Mrs. Slipslop is also piqued at Joseph and vilifies his character, even claiming that Betty, the chambermaid, is with child by him. Lady Booby orders Slipslop to discharge them both and Slipslop, realizing that she has gone too far, tries to backtrack — but it is too late. Yet Lady Booby, warmed by the same passion for Joseph as is Slipslop, countermands her orders several times. Finally she resolves to see Joseph and to insult him before discarding him. This chapter closes with a wry apostrophe from Fielding to love's deceiving power of metamorphosis.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4">
              <a:lumMod val="40000"/>
              <a:lumOff val="60000"/>
            </a:schemeClr>
          </a:solidFill>
        </p:spPr>
        <p:txBody>
          <a:bodyPr/>
          <a:lstStyle/>
          <a:p>
            <a:r>
              <a:rPr lang="en-US" dirty="0" smtClean="0"/>
              <a:t>Heading of chapter 5</a:t>
            </a:r>
            <a:endParaRPr lang="en-SG" dirty="0"/>
          </a:p>
        </p:txBody>
      </p:sp>
      <p:sp>
        <p:nvSpPr>
          <p:cNvPr id="3" name="Content Placeholder 2"/>
          <p:cNvSpPr>
            <a:spLocks noGrp="1"/>
          </p:cNvSpPr>
          <p:nvPr>
            <p:ph idx="1"/>
          </p:nvPr>
        </p:nvSpPr>
        <p:spPr/>
        <p:txBody>
          <a:bodyPr/>
          <a:lstStyle/>
          <a:p>
            <a:r>
              <a:rPr lang="en-SG" i="1" dirty="0" smtClean="0"/>
              <a:t>The death of Sir Thomas Booby, with the affectionate and mournful behaviour of his widow, and the great purity of Joseph Andrews.</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a:solidFill>
            <a:schemeClr val="accent4">
              <a:lumMod val="40000"/>
              <a:lumOff val="60000"/>
            </a:schemeClr>
          </a:solidFill>
        </p:spPr>
        <p:txBody>
          <a:bodyPr>
            <a:noAutofit/>
          </a:bodyPr>
          <a:lstStyle/>
          <a:p>
            <a:r>
              <a:rPr lang="en-US" sz="3600" dirty="0" smtClean="0"/>
              <a:t>Text from chapter 5 about the advances of Lady Booby</a:t>
            </a:r>
            <a:endParaRPr lang="en-SG" sz="3600" dirty="0"/>
          </a:p>
        </p:txBody>
      </p:sp>
      <p:sp>
        <p:nvSpPr>
          <p:cNvPr id="3" name="Content Placeholder 2"/>
          <p:cNvSpPr>
            <a:spLocks noGrp="1"/>
          </p:cNvSpPr>
          <p:nvPr>
            <p:ph idx="1"/>
          </p:nvPr>
        </p:nvSpPr>
        <p:spPr>
          <a:xfrm>
            <a:off x="0" y="1143000"/>
            <a:ext cx="7391400" cy="4983163"/>
          </a:xfrm>
        </p:spPr>
        <p:txBody>
          <a:bodyPr>
            <a:normAutofit fontScale="70000" lnSpcReduction="20000"/>
          </a:bodyPr>
          <a:lstStyle/>
          <a:p>
            <a:r>
              <a:rPr lang="en-SG" dirty="0" smtClean="0">
                <a:latin typeface="Arial" pitchFamily="34" charset="0"/>
                <a:cs typeface="Arial" pitchFamily="34" charset="0"/>
              </a:rPr>
              <a:t>Text: “During the first six days the poor lady admitted none but Mrs. Slipslop, and three female friends, who made a party at cards: but on the seventh she ordered Joey, whom, for a good reason, we shall hereafter call JOSEPH, to bring up her tea-kettle. The lady being in bed, called Joseph to her, bade him sit down, and, having accidentally laid her hand on his, she asked him if he had ever been in love. Joseph answered, with some confusion, it was time enough for one so young as himself to think on such things. “As young as you are,” replied the lady, “I am convinced you are no stranger to that passion. Come, Joey,” says she, “tell me truly, who is the happy girl whose eyes have made a conquest of you?” Joseph returned, that all the women he had ever seen were equally indifferent to him. “Oh then,” said the lady, “you are a general lover.”</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4">
              <a:lumMod val="40000"/>
              <a:lumOff val="60000"/>
            </a:schemeClr>
          </a:solidFill>
        </p:spPr>
        <p:txBody>
          <a:bodyPr>
            <a:normAutofit fontScale="90000"/>
          </a:bodyPr>
          <a:lstStyle/>
          <a:p>
            <a:r>
              <a:rPr lang="en-US" dirty="0" smtClean="0"/>
              <a:t>Text: Concluding part of chapter 5</a:t>
            </a:r>
            <a:endParaRPr lang="en-SG" dirty="0"/>
          </a:p>
        </p:txBody>
      </p:sp>
      <p:sp>
        <p:nvSpPr>
          <p:cNvPr id="3" name="Content Placeholder 2"/>
          <p:cNvSpPr>
            <a:spLocks noGrp="1"/>
          </p:cNvSpPr>
          <p:nvPr>
            <p:ph idx="1"/>
          </p:nvPr>
        </p:nvSpPr>
        <p:spPr>
          <a:xfrm>
            <a:off x="0" y="990600"/>
            <a:ext cx="7696200" cy="5867400"/>
          </a:xfrm>
        </p:spPr>
        <p:txBody>
          <a:bodyPr>
            <a:normAutofit fontScale="77500" lnSpcReduction="20000"/>
          </a:bodyPr>
          <a:lstStyle/>
          <a:p>
            <a:r>
              <a:rPr lang="en-SG" dirty="0" smtClean="0">
                <a:solidFill>
                  <a:srgbClr val="00B0F0"/>
                </a:solidFill>
              </a:rPr>
              <a:t>TEXT:</a:t>
            </a:r>
            <a:r>
              <a:rPr lang="en-SG" dirty="0" smtClean="0"/>
              <a:t>  “ I don’t understand you, madam,” says Joseph.—“Don’t you?” said she, “then you are either a fool, or pretend to be so; I find I was mistaken in you. So get you downstairs, and never let me see your face again; your</a:t>
            </a:r>
          </a:p>
          <a:p>
            <a:r>
              <a:rPr lang="en-SG" dirty="0" smtClean="0"/>
              <a:t>pretended innocence cannot impose on me.”—“Madam,” said Joseph, “I would not have your ladyship think any evil of me. I have always endeavoured to be a dutiful servant both to you and my master.”—“O thou villain!” answered my lady; “why didst thou mention the name of that dear man, unless to torment me, to bring his precious memory to my mind?” (and then she burst into a fit of tears.) “Get thee from my sight! I shall never endure thee more.” At which words she turned away from him; and Joseph retreated from the room in a most disconsolate condition, and writ that letter which the reader will find in the next chapter.” </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4">
              <a:lumMod val="40000"/>
              <a:lumOff val="60000"/>
            </a:schemeClr>
          </a:solidFill>
        </p:spPr>
        <p:txBody>
          <a:bodyPr>
            <a:normAutofit fontScale="90000"/>
          </a:bodyPr>
          <a:lstStyle/>
          <a:p>
            <a:r>
              <a:rPr lang="en-US" dirty="0" smtClean="0"/>
              <a:t>Chapter 6: Summary</a:t>
            </a:r>
            <a:endParaRPr lang="en-SG" dirty="0"/>
          </a:p>
        </p:txBody>
      </p:sp>
      <p:sp>
        <p:nvSpPr>
          <p:cNvPr id="3" name="Content Placeholder 2"/>
          <p:cNvSpPr>
            <a:spLocks noGrp="1"/>
          </p:cNvSpPr>
          <p:nvPr>
            <p:ph idx="1"/>
          </p:nvPr>
        </p:nvSpPr>
        <p:spPr>
          <a:xfrm>
            <a:off x="0" y="990600"/>
            <a:ext cx="7543800" cy="5867400"/>
          </a:xfrm>
        </p:spPr>
        <p:txBody>
          <a:bodyPr>
            <a:normAutofit fontScale="62500" lnSpcReduction="20000"/>
          </a:bodyPr>
          <a:lstStyle/>
          <a:p>
            <a:r>
              <a:rPr lang="en-US" dirty="0" smtClean="0">
                <a:latin typeface="Arial" pitchFamily="34" charset="0"/>
                <a:cs typeface="Arial" pitchFamily="34" charset="0"/>
              </a:rPr>
              <a:t>Chapter 6 is mainly about the letter that he writes to his sister. </a:t>
            </a:r>
          </a:p>
          <a:p>
            <a:r>
              <a:rPr lang="en-US" dirty="0" smtClean="0">
                <a:latin typeface="Arial" pitchFamily="34" charset="0"/>
                <a:cs typeface="Arial" pitchFamily="34" charset="0"/>
              </a:rPr>
              <a:t>Heading of chapter 7: “</a:t>
            </a:r>
            <a:r>
              <a:rPr lang="en-SG" i="1" dirty="0" smtClean="0">
                <a:latin typeface="Arial" pitchFamily="34" charset="0"/>
                <a:cs typeface="Arial" pitchFamily="34" charset="0"/>
              </a:rPr>
              <a:t>Sayings of wise men. A dialogue between the lady and her maid; and a panegyric, or rather satire, on the passion of love, in the sublime style.”</a:t>
            </a:r>
          </a:p>
          <a:p>
            <a:r>
              <a:rPr lang="en-SG" dirty="0" smtClean="0">
                <a:latin typeface="Arial" pitchFamily="34" charset="0"/>
                <a:cs typeface="Arial" pitchFamily="34" charset="0"/>
              </a:rPr>
              <a:t>Joseph writes a letter to his sister Pamela, reporting on the strange </a:t>
            </a:r>
            <a:r>
              <a:rPr lang="en-SG" dirty="0" err="1" smtClean="0">
                <a:latin typeface="Arial" pitchFamily="34" charset="0"/>
                <a:cs typeface="Arial" pitchFamily="34" charset="0"/>
              </a:rPr>
              <a:t>behavior</a:t>
            </a:r>
            <a:r>
              <a:rPr lang="en-SG" dirty="0" smtClean="0">
                <a:latin typeface="Arial" pitchFamily="34" charset="0"/>
                <a:cs typeface="Arial" pitchFamily="34" charset="0"/>
              </a:rPr>
              <a:t> of Lady Booby since the death of Sir Thomas. He thinks that </a:t>
            </a:r>
            <a:r>
              <a:rPr lang="en-SG" dirty="0" err="1" smtClean="0">
                <a:latin typeface="Arial" pitchFamily="34" charset="0"/>
                <a:cs typeface="Arial" pitchFamily="34" charset="0"/>
              </a:rPr>
              <a:t>itbis</a:t>
            </a:r>
            <a:r>
              <a:rPr lang="en-SG" dirty="0" smtClean="0">
                <a:latin typeface="Arial" pitchFamily="34" charset="0"/>
                <a:cs typeface="Arial" pitchFamily="34" charset="0"/>
              </a:rPr>
              <a:t> because of grief over the loss of her husband, despite the fact that he always thought that they did not like each other. </a:t>
            </a:r>
          </a:p>
          <a:p>
            <a:r>
              <a:rPr lang="en-SG" dirty="0" smtClean="0">
                <a:latin typeface="Arial" pitchFamily="34" charset="0"/>
                <a:cs typeface="Arial" pitchFamily="34" charset="0"/>
              </a:rPr>
              <a:t>He then recounts the incident in Lady Booby’s bedroom, remarking that “if it had not been so great a Lady, I should have thought she had had a mind to me.” Joseph anticipates losing his place soon because of this falling-out, and in any case he does not wish to remain in her employ if she is going to continue to be psychologically unstable.</a:t>
            </a:r>
          </a:p>
          <a:p>
            <a:r>
              <a:rPr lang="en-SG" dirty="0" smtClean="0">
                <a:latin typeface="Arial" pitchFamily="34" charset="0"/>
                <a:cs typeface="Arial" pitchFamily="34" charset="0"/>
              </a:rPr>
              <a:t>After finishing this letter, Joseph walks downstairs and meets  Mrs. Slipslop who has tried in the past to entice him with “Tea, Sweetmeats, Wine, and many other Delicacies.”  makes another effort,  however, Joseph is saved as Lady Booby rings the bell to call Mrs. Slipslop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a:solidFill>
            <a:schemeClr val="accent4">
              <a:lumMod val="40000"/>
              <a:lumOff val="60000"/>
            </a:schemeClr>
          </a:solidFill>
        </p:spPr>
        <p:txBody>
          <a:bodyPr/>
          <a:lstStyle/>
          <a:p>
            <a:r>
              <a:rPr lang="en-US" dirty="0" smtClean="0"/>
              <a:t>Chapter 7: Summary</a:t>
            </a:r>
            <a:endParaRPr lang="en-SG" dirty="0"/>
          </a:p>
        </p:txBody>
      </p:sp>
      <p:sp>
        <p:nvSpPr>
          <p:cNvPr id="3" name="Content Placeholder 2"/>
          <p:cNvSpPr>
            <a:spLocks noGrp="1"/>
          </p:cNvSpPr>
          <p:nvPr>
            <p:ph idx="1"/>
          </p:nvPr>
        </p:nvSpPr>
        <p:spPr>
          <a:xfrm>
            <a:off x="0" y="1066800"/>
            <a:ext cx="7543800" cy="5059363"/>
          </a:xfrm>
        </p:spPr>
        <p:txBody>
          <a:bodyPr>
            <a:normAutofit fontScale="85000" lnSpcReduction="10000"/>
          </a:bodyPr>
          <a:lstStyle/>
          <a:p>
            <a:pPr>
              <a:buNone/>
            </a:pPr>
            <a:r>
              <a:rPr lang="en-US" i="1" dirty="0" smtClean="0">
                <a:solidFill>
                  <a:srgbClr val="00B0F0"/>
                </a:solidFill>
              </a:rPr>
              <a:t>Opening of chapter 7: Text:</a:t>
            </a:r>
          </a:p>
          <a:p>
            <a:pPr>
              <a:buNone/>
            </a:pPr>
            <a:r>
              <a:rPr lang="en-US" i="1" dirty="0" smtClean="0">
                <a:solidFill>
                  <a:srgbClr val="00B0F0"/>
                </a:solidFill>
              </a:rPr>
              <a:t>  </a:t>
            </a:r>
            <a:r>
              <a:rPr lang="en-US" i="1" dirty="0" smtClean="0"/>
              <a:t>“</a:t>
            </a:r>
            <a:r>
              <a:rPr lang="en-SG" dirty="0" smtClean="0"/>
              <a:t>IT IS THE OBSERVATION of some </a:t>
            </a:r>
            <a:r>
              <a:rPr lang="en-SG" dirty="0" err="1" smtClean="0"/>
              <a:t>antient</a:t>
            </a:r>
            <a:r>
              <a:rPr lang="en-SG" dirty="0" smtClean="0"/>
              <a:t> sage, whose name I have forgot, that passions operate differently on the human mind, as diseases on the body, in proportion to the strength or weakness, soundness or rottenness, of the one and the other.”… “Another philosopher, whose name also at present escapes my memory, hath somewhere said, that resolutions taken in the absence of the beloved object are very apt to vanish in its presence; on both which wise sayings the following chapter may serve as a comment.”</a:t>
            </a:r>
          </a:p>
          <a:p>
            <a:endParaRPr lang="en-SG"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solidFill>
            <a:schemeClr val="accent4">
              <a:lumMod val="40000"/>
              <a:lumOff val="60000"/>
            </a:schemeClr>
          </a:solidFill>
        </p:spPr>
        <p:txBody>
          <a:bodyPr>
            <a:normAutofit/>
          </a:bodyPr>
          <a:lstStyle/>
          <a:p>
            <a:r>
              <a:rPr lang="en-US" dirty="0" smtClean="0"/>
              <a:t>Cont … Chapter 7: Summary</a:t>
            </a:r>
            <a:endParaRPr lang="en-SG" dirty="0"/>
          </a:p>
        </p:txBody>
      </p:sp>
      <p:sp>
        <p:nvSpPr>
          <p:cNvPr id="3" name="Content Placeholder 2"/>
          <p:cNvSpPr>
            <a:spLocks noGrp="1"/>
          </p:cNvSpPr>
          <p:nvPr>
            <p:ph idx="1"/>
          </p:nvPr>
        </p:nvSpPr>
        <p:spPr>
          <a:xfrm>
            <a:off x="0" y="990600"/>
            <a:ext cx="7467600" cy="5135563"/>
          </a:xfrm>
        </p:spPr>
        <p:txBody>
          <a:bodyPr>
            <a:noAutofit/>
          </a:bodyPr>
          <a:lstStyle/>
          <a:p>
            <a:r>
              <a:rPr lang="en-US" sz="2000" dirty="0" smtClean="0">
                <a:latin typeface="Arial" pitchFamily="34" charset="0"/>
                <a:cs typeface="Arial" pitchFamily="34" charset="0"/>
              </a:rPr>
              <a:t>F</a:t>
            </a:r>
            <a:r>
              <a:rPr lang="en-SG" sz="2000" dirty="0" err="1" smtClean="0">
                <a:latin typeface="Arial" pitchFamily="34" charset="0"/>
                <a:cs typeface="Arial" pitchFamily="34" charset="0"/>
              </a:rPr>
              <a:t>ielding</a:t>
            </a:r>
            <a:r>
              <a:rPr lang="en-SG" sz="2000" dirty="0" smtClean="0">
                <a:latin typeface="Arial" pitchFamily="34" charset="0"/>
                <a:cs typeface="Arial" pitchFamily="34" charset="0"/>
              </a:rPr>
              <a:t> describes Joseph's physical charms and comments that this description might induce all ladies to "bridle their rampant passion for chastity." Continuing with his story, Fielding shows us Lady Booby, seemingly scolding Joseph for his conduct, then embarking on another attempt at seduction, but utterly confounded by Joseph's sense of virtue. A reference by Joseph to the chastity of his sister, Pamela, completely undoes Lady Booby. She then dismisses Joseph from her household and, more mortified than ever, rings violently for Slipslop — who has been listening at the keyhole.</a:t>
            </a:r>
          </a:p>
          <a:p>
            <a:pPr>
              <a:buNone/>
            </a:pPr>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4">
              <a:lumMod val="40000"/>
              <a:lumOff val="60000"/>
            </a:schemeClr>
          </a:solidFill>
        </p:spPr>
        <p:txBody>
          <a:bodyPr>
            <a:normAutofit fontScale="90000"/>
          </a:bodyPr>
          <a:lstStyle/>
          <a:p>
            <a:r>
              <a:rPr lang="en-US" dirty="0" smtClean="0"/>
              <a:t>Cont … Chapter 7: Summary</a:t>
            </a:r>
            <a:endParaRPr lang="en-SG" dirty="0"/>
          </a:p>
        </p:txBody>
      </p:sp>
      <p:sp>
        <p:nvSpPr>
          <p:cNvPr id="3" name="Content Placeholder 2"/>
          <p:cNvSpPr>
            <a:spLocks noGrp="1"/>
          </p:cNvSpPr>
          <p:nvPr>
            <p:ph idx="1"/>
          </p:nvPr>
        </p:nvSpPr>
        <p:spPr>
          <a:xfrm>
            <a:off x="0" y="1295400"/>
            <a:ext cx="7391400" cy="4830763"/>
          </a:xfrm>
        </p:spPr>
        <p:txBody>
          <a:bodyPr>
            <a:normAutofit fontScale="77500" lnSpcReduction="20000"/>
          </a:bodyPr>
          <a:lstStyle/>
          <a:p>
            <a:r>
              <a:rPr lang="en-SG" dirty="0" smtClean="0">
                <a:latin typeface="Arial" pitchFamily="34" charset="0"/>
                <a:cs typeface="Arial" pitchFamily="34" charset="0"/>
              </a:rPr>
              <a:t>Lady Booby instructs Slipslop to see that Joseph is paid off and dismissed, but Slipslop is surprisingly pert in her replies. After a verbal parrying by the ladies, Slipslop remarks: "I know what I know," and Lady Booby realizes that her reputation now lies with Slipslop, whom she has just dismissed as well. She tells her steward, Mr. Peter Pounce, to turn Joseph out of the house that evening, but recalls Slipslop to see if she can patch things over. She quickly achieves a reconciliation with Slipslop, but the fact that her reputation is now in the hands of this gossipy servant tortures Lady Booby. Even more disturbing is the maelstrom of emotions concerning Joseph.</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Cont … Chapter 7: Summary</a:t>
            </a:r>
            <a:endParaRPr lang="en-SG" dirty="0"/>
          </a:p>
        </p:txBody>
      </p:sp>
      <p:sp>
        <p:nvSpPr>
          <p:cNvPr id="3" name="Content Placeholder 2"/>
          <p:cNvSpPr>
            <a:spLocks noGrp="1"/>
          </p:cNvSpPr>
          <p:nvPr>
            <p:ph idx="1"/>
          </p:nvPr>
        </p:nvSpPr>
        <p:spPr>
          <a:xfrm>
            <a:off x="457200" y="1600200"/>
            <a:ext cx="6705600" cy="4525963"/>
          </a:xfrm>
        </p:spPr>
        <p:txBody>
          <a:bodyPr>
            <a:normAutofit fontScale="92500" lnSpcReduction="20000"/>
          </a:bodyPr>
          <a:lstStyle/>
          <a:p>
            <a:r>
              <a:rPr lang="en-SG" dirty="0" smtClean="0"/>
              <a:t>Joseph now understands the full drift of his mistress and unburdens himself in another letter to his sister. He is then called downstairs to receive the small remainder of his wages from the dishonest Peter Pounce. Stripped of his livery, he borrows a frock and breeches from one of the servants and leaves the house. Although it is seven o'clock in the evening, the moon is full, so Joseph resolves to begin his journey back to the country immediately.</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4">
              <a:lumMod val="40000"/>
              <a:lumOff val="60000"/>
            </a:schemeClr>
          </a:solidFill>
        </p:spPr>
        <p:txBody>
          <a:bodyPr/>
          <a:lstStyle/>
          <a:p>
            <a:r>
              <a:rPr lang="en-US" dirty="0" smtClean="0"/>
              <a:t>Points of Discussion</a:t>
            </a:r>
            <a:endParaRPr lang="en-SG" dirty="0"/>
          </a:p>
        </p:txBody>
      </p:sp>
      <p:sp>
        <p:nvSpPr>
          <p:cNvPr id="3" name="Content Placeholder 2"/>
          <p:cNvSpPr>
            <a:spLocks noGrp="1"/>
          </p:cNvSpPr>
          <p:nvPr>
            <p:ph idx="1"/>
          </p:nvPr>
        </p:nvSpPr>
        <p:spPr>
          <a:xfrm>
            <a:off x="0" y="1295400"/>
            <a:ext cx="7086600" cy="4830763"/>
          </a:xfrm>
        </p:spPr>
        <p:txBody>
          <a:bodyPr>
            <a:normAutofit fontScale="62500" lnSpcReduction="20000"/>
          </a:bodyPr>
          <a:lstStyle/>
          <a:p>
            <a:r>
              <a:rPr lang="en-SG" dirty="0" smtClean="0">
                <a:latin typeface="Arial" pitchFamily="34" charset="0"/>
                <a:cs typeface="Arial" pitchFamily="34" charset="0"/>
              </a:rPr>
              <a:t>The mock-heroic description of the amorous Mrs. Slipslop as a "hungry tigress" is an excellent example of Fielding's use of the burlesque in his diction. </a:t>
            </a:r>
          </a:p>
          <a:p>
            <a:r>
              <a:rPr lang="en-SG" dirty="0" smtClean="0">
                <a:latin typeface="Arial" pitchFamily="34" charset="0"/>
                <a:cs typeface="Arial" pitchFamily="34" charset="0"/>
              </a:rPr>
              <a:t>The larger context of the pursuit of Joseph, however, offers ample illustration of the "only source of the true </a:t>
            </a:r>
            <a:r>
              <a:rPr lang="en-SG" dirty="0" err="1" smtClean="0">
                <a:latin typeface="Arial" pitchFamily="34" charset="0"/>
                <a:cs typeface="Arial" pitchFamily="34" charset="0"/>
              </a:rPr>
              <a:t>Rius</a:t>
            </a:r>
            <a:r>
              <a:rPr lang="en-SG" dirty="0" smtClean="0">
                <a:latin typeface="Arial" pitchFamily="34" charset="0"/>
                <a:cs typeface="Arial" pitchFamily="34" charset="0"/>
              </a:rPr>
              <a:t>" — affectation. </a:t>
            </a:r>
          </a:p>
          <a:p>
            <a:r>
              <a:rPr lang="en-SG" dirty="0" smtClean="0">
                <a:latin typeface="Arial" pitchFamily="34" charset="0"/>
                <a:cs typeface="Arial" pitchFamily="34" charset="0"/>
              </a:rPr>
              <a:t>The affectation of Lady Booby is more dangerous than Slipslop's because it involves deceit and hypocrisy. </a:t>
            </a:r>
          </a:p>
          <a:p>
            <a:r>
              <a:rPr lang="en-SG" dirty="0" smtClean="0">
                <a:latin typeface="Arial" pitchFamily="34" charset="0"/>
                <a:cs typeface="Arial" pitchFamily="34" charset="0"/>
              </a:rPr>
              <a:t>It is important to notice that in a series of leading questions, Lady Booby sounds out Joseph, successfully but just as the simple Parson Adams failed to understand the affected language of Slipslop, so the straightforward Joseph fails to understand  Lady Booby, who interprets his innocence in a completely different way by saying that he pretends. </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4">
              <a:lumMod val="40000"/>
              <a:lumOff val="60000"/>
            </a:schemeClr>
          </a:solidFill>
        </p:spPr>
        <p:txBody>
          <a:bodyPr>
            <a:normAutofit fontScale="90000"/>
          </a:bodyPr>
          <a:lstStyle/>
          <a:p>
            <a:r>
              <a:rPr lang="en-US" dirty="0" smtClean="0"/>
              <a:t>Points of Discussion</a:t>
            </a:r>
            <a:endParaRPr lang="en-SG" dirty="0"/>
          </a:p>
        </p:txBody>
      </p:sp>
      <p:sp>
        <p:nvSpPr>
          <p:cNvPr id="3" name="Content Placeholder 2"/>
          <p:cNvSpPr>
            <a:spLocks noGrp="1"/>
          </p:cNvSpPr>
          <p:nvPr>
            <p:ph idx="1"/>
          </p:nvPr>
        </p:nvSpPr>
        <p:spPr>
          <a:xfrm>
            <a:off x="0" y="990601"/>
            <a:ext cx="7315200" cy="5867400"/>
          </a:xfrm>
        </p:spPr>
        <p:txBody>
          <a:bodyPr>
            <a:normAutofit fontScale="77500" lnSpcReduction="20000"/>
          </a:bodyPr>
          <a:lstStyle/>
          <a:p>
            <a:r>
              <a:rPr lang="en-SG" dirty="0" smtClean="0"/>
              <a:t>The danger of Lady Booby's behaviour lies in the very conflict between passion and reason.</a:t>
            </a:r>
          </a:p>
          <a:p>
            <a:r>
              <a:rPr lang="en-SG" dirty="0" smtClean="0"/>
              <a:t>She knows neither herself nor the true nature of Joseph, nor can she put into practice the principle of self-control.</a:t>
            </a:r>
          </a:p>
          <a:p>
            <a:r>
              <a:rPr lang="en-SG" dirty="0" smtClean="0"/>
              <a:t>Her jealousy of Betty, the chambermaid, also suggests the jealousy she is to feel when she learns about Fanny. </a:t>
            </a:r>
          </a:p>
          <a:p>
            <a:r>
              <a:rPr lang="en-SG" dirty="0" smtClean="0"/>
              <a:t>The mortification which Lady Booby feels at the revelation of Joseph's unshakable virtue is a result of her vanity. Above all, she is concerned for her reputation; she desperately wants Joseph but only if their affair can be kept secret.</a:t>
            </a:r>
          </a:p>
          <a:p>
            <a:r>
              <a:rPr lang="en-SG" dirty="0" smtClean="0"/>
              <a:t>Her tremendous hypocrisy is exactly what Fielding most scorns. To illustrate this, he has mockingly inverted the situation of Richardson's </a:t>
            </a:r>
            <a:r>
              <a:rPr lang="en-SG" i="1" dirty="0" smtClean="0"/>
              <a:t>Pamela</a:t>
            </a:r>
            <a:r>
              <a:rPr lang="en-SG" dirty="0" smtClean="0"/>
              <a:t>; here it is the women who are sexually rampant.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4">
              <a:lumMod val="40000"/>
              <a:lumOff val="60000"/>
            </a:schemeClr>
          </a:solidFill>
        </p:spPr>
        <p:txBody>
          <a:bodyPr>
            <a:normAutofit fontScale="90000"/>
          </a:bodyPr>
          <a:lstStyle/>
          <a:p>
            <a:r>
              <a:rPr lang="en-US" dirty="0" smtClean="0"/>
              <a:t>Points of Discussion</a:t>
            </a:r>
            <a:endParaRPr lang="en-SG" dirty="0"/>
          </a:p>
        </p:txBody>
      </p:sp>
      <p:sp>
        <p:nvSpPr>
          <p:cNvPr id="3" name="Content Placeholder 2"/>
          <p:cNvSpPr>
            <a:spLocks noGrp="1"/>
          </p:cNvSpPr>
          <p:nvPr>
            <p:ph idx="1"/>
          </p:nvPr>
        </p:nvSpPr>
        <p:spPr>
          <a:xfrm>
            <a:off x="0" y="1143000"/>
            <a:ext cx="7010400" cy="4983163"/>
          </a:xfrm>
        </p:spPr>
        <p:txBody>
          <a:bodyPr>
            <a:normAutofit fontScale="77500" lnSpcReduction="20000"/>
          </a:bodyPr>
          <a:lstStyle/>
          <a:p>
            <a:r>
              <a:rPr lang="en-SG" dirty="0" smtClean="0"/>
              <a:t>If there is danger in Lady Booby's deceit, there is nothing more than ostentation in the open pursuit of Joseph by Mrs. Slipslop. Her vanity complements the hypocrisy of Lady Booby and, between the two of them, we have a perfect spectacle of affectation, the source of the true ridiculous. It is ludicrous that such a grotesque cripple as Slipslop should be casting eyes of affection on Joseph. The comedy is emphasized by Slipslop's manner of speaking; just as she thinks herself eminently suited for the handsome Joseph, so she considers her language learned and refined. In reality, her affected speech limps as brokenly as her ugly frame.</a:t>
            </a:r>
          </a:p>
          <a:p>
            <a:endParaRPr lang="en-SG" dirty="0" smtClean="0"/>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solidFill>
                  <a:srgbClr val="00B0F0"/>
                </a:solidFill>
              </a:rPr>
              <a:t>Heading chapter  8</a:t>
            </a:r>
            <a:r>
              <a:rPr lang="en-SG" i="1" dirty="0" smtClean="0">
                <a:solidFill>
                  <a:srgbClr val="00B0F0"/>
                </a:solidFill>
              </a:rPr>
              <a:t>:</a:t>
            </a:r>
            <a:endParaRPr lang="en-SG" b="1" dirty="0"/>
          </a:p>
        </p:txBody>
      </p:sp>
      <p:sp>
        <p:nvSpPr>
          <p:cNvPr id="3" name="Content Placeholder 2"/>
          <p:cNvSpPr>
            <a:spLocks noGrp="1"/>
          </p:cNvSpPr>
          <p:nvPr>
            <p:ph idx="1"/>
          </p:nvPr>
        </p:nvSpPr>
        <p:spPr/>
        <p:txBody>
          <a:bodyPr/>
          <a:lstStyle/>
          <a:p>
            <a:pPr>
              <a:buNone/>
            </a:pPr>
            <a:r>
              <a:rPr lang="en-SG" i="1" dirty="0" smtClean="0">
                <a:solidFill>
                  <a:srgbClr val="00B0F0"/>
                </a:solidFill>
              </a:rPr>
              <a:t> </a:t>
            </a:r>
            <a:r>
              <a:rPr lang="en-SG" i="1" dirty="0" smtClean="0"/>
              <a:t> “In which, after some very fine writing, the history goes on, and relates the interview between the lady and Joseph; where the latter hath set an example which we despair of seeing followed by his sex in this vicious age.”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4">
              <a:lumMod val="40000"/>
              <a:lumOff val="60000"/>
            </a:schemeClr>
          </a:solidFill>
        </p:spPr>
        <p:txBody>
          <a:bodyPr>
            <a:normAutofit fontScale="90000"/>
          </a:bodyPr>
          <a:lstStyle/>
          <a:p>
            <a:r>
              <a:rPr lang="en-US" dirty="0" smtClean="0"/>
              <a:t>Text from Chapter 8</a:t>
            </a:r>
            <a:endParaRPr lang="en-SG" dirty="0"/>
          </a:p>
        </p:txBody>
      </p:sp>
      <p:sp>
        <p:nvSpPr>
          <p:cNvPr id="3" name="Content Placeholder 2"/>
          <p:cNvSpPr>
            <a:spLocks noGrp="1"/>
          </p:cNvSpPr>
          <p:nvPr>
            <p:ph idx="1"/>
          </p:nvPr>
        </p:nvSpPr>
        <p:spPr>
          <a:xfrm>
            <a:off x="304800" y="1066800"/>
            <a:ext cx="6858000" cy="5791200"/>
          </a:xfrm>
        </p:spPr>
        <p:txBody>
          <a:bodyPr>
            <a:noAutofit/>
          </a:bodyPr>
          <a:lstStyle/>
          <a:p>
            <a:r>
              <a:rPr lang="en-SG" sz="2000" dirty="0" smtClean="0">
                <a:latin typeface="Arial" pitchFamily="34" charset="0"/>
                <a:cs typeface="Arial" pitchFamily="34" charset="0"/>
              </a:rPr>
              <a:t>“Slipslop,” said Lady Booby, “when did you see Joseph?” The poor woman was so </a:t>
            </a:r>
            <a:r>
              <a:rPr lang="en-SG" sz="2000" dirty="0" err="1" smtClean="0">
                <a:latin typeface="Arial" pitchFamily="34" charset="0"/>
                <a:cs typeface="Arial" pitchFamily="34" charset="0"/>
              </a:rPr>
              <a:t>surprized</a:t>
            </a:r>
            <a:r>
              <a:rPr lang="en-SG" sz="2000" dirty="0" smtClean="0">
                <a:latin typeface="Arial" pitchFamily="34" charset="0"/>
                <a:cs typeface="Arial" pitchFamily="34" charset="0"/>
              </a:rPr>
              <a:t> at the unexpected sound of his name at so critical a time, that she had the greatest difficulty to conceal the confusion she was under from her mistress; whom she answered, nevertheless, with pretty good confidence, though not entirely void of fear of suspicion, that she had not seen him that morning. “I am afraid,” said Lady Booby, “he is a wild young fellow.”—“That he is,” said  Slipslop, “and a wicked one too. To my knowledge he games, drinks, swears, and fights eternally; besides, he is horribly  indicted to </a:t>
            </a:r>
            <a:r>
              <a:rPr lang="en-SG" sz="2000" dirty="0" err="1" smtClean="0">
                <a:latin typeface="Arial" pitchFamily="34" charset="0"/>
                <a:cs typeface="Arial" pitchFamily="34" charset="0"/>
              </a:rPr>
              <a:t>wenching</a:t>
            </a:r>
            <a:r>
              <a:rPr lang="en-SG" sz="2000" dirty="0" smtClean="0">
                <a:latin typeface="Arial" pitchFamily="34" charset="0"/>
                <a:cs typeface="Arial" pitchFamily="34" charset="0"/>
              </a:rPr>
              <a:t>.”—“Ay!” said the lady, “I never heard that of him.”—“O madam!” answered the other, “he is so  lewd a rascal, that if your ladyship keeps him much longer, you will not have one virgin in your house except myself.”</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4">
              <a:lumMod val="40000"/>
              <a:lumOff val="60000"/>
            </a:schemeClr>
          </a:solidFill>
        </p:spPr>
        <p:txBody>
          <a:bodyPr/>
          <a:lstStyle/>
          <a:p>
            <a:r>
              <a:rPr lang="en-US" dirty="0" smtClean="0"/>
              <a:t>Cont … Text from Chapter 8</a:t>
            </a:r>
            <a:endParaRPr lang="en-SG" dirty="0"/>
          </a:p>
        </p:txBody>
      </p:sp>
      <p:sp>
        <p:nvSpPr>
          <p:cNvPr id="3" name="Content Placeholder 2"/>
          <p:cNvSpPr>
            <a:spLocks noGrp="1"/>
          </p:cNvSpPr>
          <p:nvPr>
            <p:ph idx="1"/>
          </p:nvPr>
        </p:nvSpPr>
        <p:spPr>
          <a:xfrm>
            <a:off x="0" y="1219200"/>
            <a:ext cx="7239000" cy="5257800"/>
          </a:xfrm>
        </p:spPr>
        <p:txBody>
          <a:bodyPr>
            <a:noAutofit/>
          </a:bodyPr>
          <a:lstStyle/>
          <a:p>
            <a:r>
              <a:rPr lang="en-SG" sz="2000" dirty="0" smtClean="0">
                <a:latin typeface="Arial" pitchFamily="34" charset="0"/>
                <a:cs typeface="Arial" pitchFamily="34" charset="0"/>
              </a:rPr>
              <a:t>“And yet I can’t conceive what the wenches see in him, to be so foolishly fond as they are; in my eyes, he is as ugly a scarecrow as I ever upheld.”—“Nay,” said the lady, “the boy is well enough.”—“La! ma’am,” cries Slipslop, “I think him the </a:t>
            </a:r>
            <a:r>
              <a:rPr lang="en-SG" sz="2000" dirty="0" err="1" smtClean="0">
                <a:latin typeface="Arial" pitchFamily="34" charset="0"/>
                <a:cs typeface="Arial" pitchFamily="34" charset="0"/>
              </a:rPr>
              <a:t>ragmaticallest</a:t>
            </a:r>
            <a:r>
              <a:rPr lang="en-SG" sz="2000" dirty="0" smtClean="0">
                <a:latin typeface="Arial" pitchFamily="34" charset="0"/>
                <a:cs typeface="Arial" pitchFamily="34" charset="0"/>
              </a:rPr>
              <a:t> fellow in the family.”—“Sure, Slipslop,” says she, “you are mistaken: but which of the women do you most suspect?”—“Madam,” says Slipslop, “there is Betty the chambermaid, I am almost convicted, is with child by him.”—“Ay!” says the lady, “then pray pay her </a:t>
            </a:r>
            <a:r>
              <a:rPr lang="en-SG" sz="2000" dirty="0" err="1" smtClean="0">
                <a:latin typeface="Arial" pitchFamily="34" charset="0"/>
                <a:cs typeface="Arial" pitchFamily="34" charset="0"/>
              </a:rPr>
              <a:t>her</a:t>
            </a:r>
            <a:r>
              <a:rPr lang="en-SG" sz="2000" dirty="0" smtClean="0">
                <a:latin typeface="Arial" pitchFamily="34" charset="0"/>
                <a:cs typeface="Arial" pitchFamily="34" charset="0"/>
              </a:rPr>
              <a:t> wages instantly. I will keep no such sluts in my family. And as for Joseph, you may discard him too.”—“Would your ladyship have him paid off immediately?” cries Slipslop, “for perhaps, when Betty is gone he may mend: and really the boy is a good servant, and a strong healthy luscious boy enough.”—</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4">
              <a:lumMod val="40000"/>
              <a:lumOff val="60000"/>
            </a:schemeClr>
          </a:solidFill>
        </p:spPr>
        <p:txBody>
          <a:bodyPr/>
          <a:lstStyle/>
          <a:p>
            <a:r>
              <a:rPr lang="en-US" dirty="0" smtClean="0"/>
              <a:t>Heading of Chapter 9</a:t>
            </a:r>
            <a:endParaRPr lang="en-SG" dirty="0"/>
          </a:p>
        </p:txBody>
      </p:sp>
      <p:sp>
        <p:nvSpPr>
          <p:cNvPr id="3" name="Content Placeholder 2"/>
          <p:cNvSpPr>
            <a:spLocks noGrp="1"/>
          </p:cNvSpPr>
          <p:nvPr>
            <p:ph idx="1"/>
          </p:nvPr>
        </p:nvSpPr>
        <p:spPr>
          <a:xfrm>
            <a:off x="228600" y="1143000"/>
            <a:ext cx="6858000" cy="4983163"/>
          </a:xfrm>
        </p:spPr>
        <p:txBody>
          <a:bodyPr>
            <a:normAutofit/>
          </a:bodyPr>
          <a:lstStyle/>
          <a:p>
            <a:pPr>
              <a:buNone/>
            </a:pPr>
            <a:r>
              <a:rPr lang="en-US" i="1" dirty="0" smtClean="0">
                <a:solidFill>
                  <a:srgbClr val="00B0F0"/>
                </a:solidFill>
              </a:rPr>
              <a:t>Text</a:t>
            </a:r>
            <a:r>
              <a:rPr lang="en-US" i="1" dirty="0" smtClean="0"/>
              <a:t>: “</a:t>
            </a:r>
            <a:r>
              <a:rPr lang="en-SG" i="1" dirty="0" smtClean="0"/>
              <a:t>What passed between the lady and Mrs Slipslop; in which we prophesy there are some strokes which every one will not truly comprehend at the first reading. </a:t>
            </a:r>
            <a:r>
              <a:rPr lang="en-SG" dirty="0" smtClean="0"/>
              <a:t>“SLIPSLOP,” said the lady, “I find too much reason.”</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4">
              <a:lumMod val="40000"/>
              <a:lumOff val="60000"/>
            </a:schemeClr>
          </a:solidFill>
        </p:spPr>
        <p:txBody>
          <a:bodyPr>
            <a:normAutofit fontScale="90000"/>
          </a:bodyPr>
          <a:lstStyle/>
          <a:p>
            <a:r>
              <a:rPr lang="en-US" dirty="0" smtClean="0"/>
              <a:t>Summary of Chapter 9</a:t>
            </a:r>
            <a:endParaRPr lang="en-SG" dirty="0"/>
          </a:p>
        </p:txBody>
      </p:sp>
      <p:sp>
        <p:nvSpPr>
          <p:cNvPr id="3" name="Content Placeholder 2"/>
          <p:cNvSpPr>
            <a:spLocks noGrp="1"/>
          </p:cNvSpPr>
          <p:nvPr>
            <p:ph idx="1"/>
          </p:nvPr>
        </p:nvSpPr>
        <p:spPr>
          <a:xfrm>
            <a:off x="0" y="990600"/>
            <a:ext cx="7696200" cy="5135563"/>
          </a:xfrm>
        </p:spPr>
        <p:txBody>
          <a:bodyPr>
            <a:normAutofit fontScale="77500" lnSpcReduction="20000"/>
          </a:bodyPr>
          <a:lstStyle/>
          <a:p>
            <a:r>
              <a:rPr lang="en-SG" dirty="0" smtClean="0"/>
              <a:t>Lady Booby orders Slipslop, who was listening at the door, to have the steward pay Joseph his wages and send him away. Slipslop opines that if she had known how Lady Booby would react, she would never have reported Joseph’s behaviour. After sending Slipslop out of the room and then calling her back again, Lady Booby censures her for impertinence, whereupon Slipslop says darkly, “I know what I know.” Lady Booby promptly fires her, and Slipslop departs the room, slamming the door behind her. Lady Booby then begins to worry about her reputation, which she perceives is in the hands of Slipslop, who no longer has any incentive to be discreet; after a time she calls Slipslop back again and reinstates her. She still regrets, however, that “her dear Reputation was in the power of her Servants,” both Slipslop and Joseph.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Summary Chapter 10</a:t>
            </a:r>
            <a:endParaRPr lang="en-SG" dirty="0"/>
          </a:p>
        </p:txBody>
      </p:sp>
      <p:sp>
        <p:nvSpPr>
          <p:cNvPr id="3" name="Content Placeholder 2"/>
          <p:cNvSpPr>
            <a:spLocks noGrp="1"/>
          </p:cNvSpPr>
          <p:nvPr>
            <p:ph idx="1"/>
          </p:nvPr>
        </p:nvSpPr>
        <p:spPr/>
        <p:txBody>
          <a:bodyPr>
            <a:normAutofit fontScale="85000" lnSpcReduction="20000"/>
          </a:bodyPr>
          <a:lstStyle/>
          <a:p>
            <a:r>
              <a:rPr lang="en-US" dirty="0" smtClean="0"/>
              <a:t>Joseph again writes a letter to his sister. </a:t>
            </a:r>
          </a:p>
          <a:p>
            <a:r>
              <a:rPr lang="en-SG" dirty="0" smtClean="0"/>
              <a:t>Joseph, who now understands “the Drift of his Mistress,” composes a letter to his sister Pamela. In it he reflects on a lesson of Mr. Adams, “that Chastity is as great a Virtue in a Man as in a Woman,” and attributes his own dedication to virtue to Mr. Adams’s guidance and Pamela’s letters. He marvels, “What fine things are good Advice and good Examples!”</a:t>
            </a:r>
          </a:p>
          <a:p>
            <a:r>
              <a:rPr lang="en-US" dirty="0" smtClean="0"/>
              <a:t>This chapter tells about his departure from London. After collecting his wages that are paid with much deductions by </a:t>
            </a:r>
            <a:r>
              <a:rPr lang="en-SG" dirty="0" smtClean="0"/>
              <a:t>Lady Booby’s steward, Mr.  Peter Pounce, Joseph leaves t seven o’clock in the evening. </a:t>
            </a:r>
            <a:endParaRPr lang="en-US" dirty="0" smtClean="0"/>
          </a:p>
          <a:p>
            <a:endParaRPr lang="en-US" dirty="0" smtClean="0"/>
          </a:p>
          <a:p>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a:solidFill>
            <a:schemeClr val="accent4">
              <a:lumMod val="40000"/>
              <a:lumOff val="60000"/>
            </a:schemeClr>
          </a:solidFill>
        </p:spPr>
        <p:txBody>
          <a:bodyPr/>
          <a:lstStyle/>
          <a:p>
            <a:r>
              <a:rPr lang="en-US" dirty="0" smtClean="0"/>
              <a:t>Points of Discussion</a:t>
            </a:r>
            <a:endParaRPr lang="en-SG" dirty="0"/>
          </a:p>
        </p:txBody>
      </p:sp>
      <p:sp>
        <p:nvSpPr>
          <p:cNvPr id="3" name="Content Placeholder 2"/>
          <p:cNvSpPr>
            <a:spLocks noGrp="1"/>
          </p:cNvSpPr>
          <p:nvPr>
            <p:ph idx="1"/>
          </p:nvPr>
        </p:nvSpPr>
        <p:spPr/>
        <p:txBody>
          <a:bodyPr>
            <a:normAutofit fontScale="70000" lnSpcReduction="20000"/>
          </a:bodyPr>
          <a:lstStyle/>
          <a:p>
            <a:r>
              <a:rPr lang="en-SG" dirty="0" smtClean="0">
                <a:latin typeface="Arial" pitchFamily="34" charset="0"/>
                <a:cs typeface="Arial" pitchFamily="34" charset="0"/>
              </a:rPr>
              <a:t>The two letters which Joseph writes to his sister represent one of the novel's last links with Richardson's </a:t>
            </a:r>
            <a:r>
              <a:rPr lang="en-SG" i="1" dirty="0" smtClean="0">
                <a:latin typeface="Arial" pitchFamily="34" charset="0"/>
                <a:cs typeface="Arial" pitchFamily="34" charset="0"/>
              </a:rPr>
              <a:t>Pamela. </a:t>
            </a:r>
            <a:r>
              <a:rPr lang="en-SG" dirty="0" smtClean="0">
                <a:latin typeface="Arial" pitchFamily="34" charset="0"/>
                <a:cs typeface="Arial" pitchFamily="34" charset="0"/>
              </a:rPr>
              <a:t>Already </a:t>
            </a:r>
            <a:r>
              <a:rPr lang="en-SG" i="1" dirty="0" smtClean="0">
                <a:latin typeface="Arial" pitchFamily="34" charset="0"/>
                <a:cs typeface="Arial" pitchFamily="34" charset="0"/>
              </a:rPr>
              <a:t>Joseph Andrews </a:t>
            </a:r>
            <a:r>
              <a:rPr lang="en-SG" dirty="0" smtClean="0">
                <a:latin typeface="Arial" pitchFamily="34" charset="0"/>
                <a:cs typeface="Arial" pitchFamily="34" charset="0"/>
              </a:rPr>
              <a:t>is developing major themes of its own. In this section, the honesty, self-control, and chastity of Joseph predominate, but the theme of true charity emerges in the contrast between the greedy Peter Pounce, who strips Joseph of his livery, and the generous servant who provides Joseph with a frock and breeches. Later acts of charity often </a:t>
            </a:r>
            <a:r>
              <a:rPr lang="en-SG" dirty="0" err="1" smtClean="0">
                <a:latin typeface="Arial" pitchFamily="34" charset="0"/>
                <a:cs typeface="Arial" pitchFamily="34" charset="0"/>
              </a:rPr>
              <a:t>center</a:t>
            </a:r>
            <a:r>
              <a:rPr lang="en-SG" dirty="0" smtClean="0">
                <a:latin typeface="Arial" pitchFamily="34" charset="0"/>
                <a:cs typeface="Arial" pitchFamily="34" charset="0"/>
              </a:rPr>
              <a:t> on the metaphor and parable of clothing the naked and needy person.</a:t>
            </a:r>
          </a:p>
          <a:p>
            <a:r>
              <a:rPr lang="en-SG" dirty="0" smtClean="0">
                <a:latin typeface="Arial" pitchFamily="34" charset="0"/>
                <a:cs typeface="Arial" pitchFamily="34" charset="0"/>
              </a:rPr>
              <a:t>As Joseph leaves London, "a bad place, [where] there is so little good fellowship, that the next-door neighbours don't know one another," the epic journey toward the Booby country seat and Joseph's self-knowledge begins in earnest</a:t>
            </a:r>
          </a:p>
          <a:p>
            <a:pPr>
              <a:buNone/>
            </a:pP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40000"/>
              <a:lumOff val="60000"/>
            </a:schemeClr>
          </a:solidFill>
        </p:spPr>
        <p:txBody>
          <a:bodyPr/>
          <a:lstStyle/>
          <a:p>
            <a:r>
              <a:rPr lang="en-US" dirty="0" smtClean="0"/>
              <a:t>Summary of the Session</a:t>
            </a:r>
            <a:endParaRPr lang="en-SG" dirty="0"/>
          </a:p>
        </p:txBody>
      </p:sp>
      <p:sp>
        <p:nvSpPr>
          <p:cNvPr id="3" name="Content Placeholder 2"/>
          <p:cNvSpPr>
            <a:spLocks noGrp="1"/>
          </p:cNvSpPr>
          <p:nvPr>
            <p:ph idx="1"/>
          </p:nvPr>
        </p:nvSpPr>
        <p:spPr>
          <a:xfrm>
            <a:off x="457200" y="1600201"/>
            <a:ext cx="7010400" cy="4343400"/>
          </a:xfrm>
        </p:spPr>
        <p:txBody>
          <a:bodyPr/>
          <a:lstStyle/>
          <a:p>
            <a:r>
              <a:rPr lang="en-US" dirty="0" smtClean="0"/>
              <a:t>Book 1 (Chapter 1- 10)</a:t>
            </a:r>
          </a:p>
          <a:p>
            <a:r>
              <a:rPr lang="en-US" dirty="0" smtClean="0"/>
              <a:t>Headings of chapters</a:t>
            </a:r>
          </a:p>
          <a:p>
            <a:r>
              <a:rPr lang="en-US" dirty="0" smtClean="0"/>
              <a:t>Summaries</a:t>
            </a:r>
          </a:p>
          <a:p>
            <a:r>
              <a:rPr lang="en-US" dirty="0" smtClean="0"/>
              <a:t>Points of Discussions</a:t>
            </a:r>
          </a:p>
          <a:p>
            <a:r>
              <a:rPr lang="en-US" dirty="0" smtClean="0"/>
              <a:t>Important parts of text with reference to themes, development of characters etc.</a:t>
            </a:r>
            <a:endParaRPr lang="en-SG" dirty="0" smtClean="0"/>
          </a:p>
          <a:p>
            <a:pPr>
              <a:buNone/>
            </a:pPr>
            <a:endParaRPr lang="en-SG" dirty="0"/>
          </a:p>
        </p:txBody>
      </p:sp>
      <p:sp>
        <p:nvSpPr>
          <p:cNvPr id="8" name="Slide Number Placeholder 7"/>
          <p:cNvSpPr>
            <a:spLocks noGrp="1"/>
          </p:cNvSpPr>
          <p:nvPr>
            <p:ph type="sldNum" sz="quarter" idx="12"/>
          </p:nvPr>
        </p:nvSpPr>
        <p:spPr/>
        <p:txBody>
          <a:bodyPr/>
          <a:lstStyle/>
          <a:p>
            <a:fld id="{B6F15528-21DE-4FAA-801E-634DDDAF4B2B}"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list of sources</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3D0BF3"/>
                </a:solidFill>
                <a:latin typeface="Arial" pitchFamily="34" charset="0"/>
                <a:cs typeface="Arial" pitchFamily="34" charset="0"/>
                <a:hlinkClick r:id="rId2"/>
              </a:rPr>
              <a:t>http://www.cliffsnotes.com</a:t>
            </a:r>
            <a:endParaRPr lang="en-SG" sz="1200"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3"/>
              </a:rPr>
              <a:t>www.gradesaver.com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hlinkClick r:id="rId4"/>
              </a:rPr>
              <a:t>www.enotes.com</a:t>
            </a:r>
            <a:endParaRPr lang="en-SG" sz="1200" i="1" dirty="0" smtClean="0">
              <a:solidFill>
                <a:srgbClr val="3D0BF3"/>
              </a:solidFill>
              <a:latin typeface="Arial" pitchFamily="34" charset="0"/>
              <a:cs typeface="Arial" pitchFamily="34" charset="0"/>
            </a:endParaRPr>
          </a:p>
          <a:p>
            <a:r>
              <a:rPr lang="en-SG" sz="1200" i="1" dirty="0" smtClean="0">
                <a:solidFill>
                  <a:srgbClr val="3D0BF3"/>
                </a:solidFill>
                <a:latin typeface="Arial" pitchFamily="34" charset="0"/>
                <a:cs typeface="Arial" pitchFamily="34" charset="0"/>
              </a:rPr>
              <a:t>www.bartleby.com </a:t>
            </a:r>
          </a:p>
          <a:p>
            <a:r>
              <a:rPr lang="en-SG" sz="1200" i="1" dirty="0" smtClean="0">
                <a:solidFill>
                  <a:srgbClr val="3D0BF3"/>
                </a:solidFill>
                <a:latin typeface="Arial" pitchFamily="34" charset="0"/>
                <a:cs typeface="Arial" pitchFamily="34" charset="0"/>
                <a:hlinkClick r:id="rId5"/>
              </a:rPr>
              <a:t>www.gutenberg.org</a:t>
            </a:r>
            <a:endParaRPr lang="en-SG" sz="1200" i="1" dirty="0" smtClean="0">
              <a:solidFill>
                <a:srgbClr val="3D0BF3"/>
              </a:solidFill>
              <a:latin typeface="Arial" pitchFamily="34" charset="0"/>
              <a:cs typeface="Arial" pitchFamily="34" charset="0"/>
            </a:endParaRPr>
          </a:p>
          <a:p>
            <a:r>
              <a:rPr lang="en-SG" sz="1200" u="sng" dirty="0" smtClean="0">
                <a:solidFill>
                  <a:srgbClr val="3D0BF3"/>
                </a:solidFill>
                <a:latin typeface="Arial" pitchFamily="34" charset="0"/>
                <a:cs typeface="Arial" pitchFamily="34" charset="0"/>
                <a:hlinkClick r:id="rId6"/>
              </a:rPr>
              <a:t>http://www.helium.com</a:t>
            </a:r>
            <a:endParaRPr lang="en-SG" sz="1200" dirty="0" smtClean="0">
              <a:solidFill>
                <a:srgbClr val="3D0BF3"/>
              </a:solidFill>
              <a:latin typeface="Arial" pitchFamily="34" charset="0"/>
              <a:cs typeface="Arial" pitchFamily="34" charset="0"/>
            </a:endParaRPr>
          </a:p>
          <a:p>
            <a:r>
              <a:rPr lang="en-SG" sz="1200" dirty="0" smtClean="0">
                <a:solidFill>
                  <a:srgbClr val="3D0BF3"/>
                </a:solidFill>
                <a:latin typeface="Arial" pitchFamily="34" charset="0"/>
                <a:cs typeface="Arial" pitchFamily="34" charset="0"/>
              </a:rPr>
              <a:t>http://www.studymode.com</a:t>
            </a:r>
            <a:endParaRPr lang="en-SG" sz="1200" dirty="0">
              <a:solidFill>
                <a:srgbClr val="3D0BF3"/>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buNone/>
            </a:pPr>
            <a:endParaRPr lang="en-US" dirty="0" smtClean="0"/>
          </a:p>
          <a:p>
            <a:pPr algn="ctr">
              <a:buNone/>
            </a:pPr>
            <a:r>
              <a:rPr lang="en-US" dirty="0" smtClean="0"/>
              <a:t>Thank you very 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5481</Words>
  <Application>Microsoft Office PowerPoint</Application>
  <PresentationFormat>On-screen Show (4:3)</PresentationFormat>
  <Paragraphs>193</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Joseph Andrews: Book 1: Chapters 1- 10  Story, Text and Critical Analysis</vt:lpstr>
      <vt:lpstr>Previous Session</vt:lpstr>
      <vt:lpstr>Current Session</vt:lpstr>
      <vt:lpstr>Book I: Chapter 1  </vt:lpstr>
      <vt:lpstr>Opening text: chapter 1</vt:lpstr>
      <vt:lpstr>Last paragraph of chapter 1</vt:lpstr>
      <vt:lpstr>Heading of book 1 chapter 2</vt:lpstr>
      <vt:lpstr>Summary of chapter 2</vt:lpstr>
      <vt:lpstr>Opening text of book 1 chapter 2</vt:lpstr>
      <vt:lpstr>Cont… Opening text of book 1 chapter 2</vt:lpstr>
      <vt:lpstr>Cont… Opening text of book 1 chapter 2</vt:lpstr>
      <vt:lpstr>Headings of book 1, chapter 3 </vt:lpstr>
      <vt:lpstr>Opening text  book 1 chapter 3</vt:lpstr>
      <vt:lpstr>Cont… Opening text  book 1 chapter 3</vt:lpstr>
      <vt:lpstr>Book I: Chapters 2-3 (Overall ) </vt:lpstr>
      <vt:lpstr>Points of Discussion</vt:lpstr>
      <vt:lpstr>Text book 1, chapter 3 About Mrs. Slipslop</vt:lpstr>
      <vt:lpstr>Cont… chapter 3 Text about Mrs. Slipslop</vt:lpstr>
      <vt:lpstr>Book I: Chapter 4 </vt:lpstr>
      <vt:lpstr>Text from book 1 chapter 4</vt:lpstr>
      <vt:lpstr>Points of Discussion</vt:lpstr>
      <vt:lpstr>Text from book 1 chapter 4 about Lady Booby</vt:lpstr>
      <vt:lpstr> Book I:  Summary of Chapter 5 </vt:lpstr>
      <vt:lpstr> Cont… Book I:  Summary of Chapter 5 </vt:lpstr>
      <vt:lpstr>Heading of chapter 5</vt:lpstr>
      <vt:lpstr>Text from chapter 5 about the advances of Lady Booby</vt:lpstr>
      <vt:lpstr>Text: Concluding part of chapter 5</vt:lpstr>
      <vt:lpstr>Chapter 6: Summary</vt:lpstr>
      <vt:lpstr>Chapter 7: Summary</vt:lpstr>
      <vt:lpstr>Cont … Chapter 7: Summary</vt:lpstr>
      <vt:lpstr>Cont … Chapter 7: Summary</vt:lpstr>
      <vt:lpstr>Cont … Chapter 7: Summary</vt:lpstr>
      <vt:lpstr>Points of Discussion</vt:lpstr>
      <vt:lpstr>Points of Discussion</vt:lpstr>
      <vt:lpstr>Points of Discussion</vt:lpstr>
      <vt:lpstr>Heading chapter  8:</vt:lpstr>
      <vt:lpstr>Text from Chapter 8</vt:lpstr>
      <vt:lpstr>Cont … Text from Chapter 8</vt:lpstr>
      <vt:lpstr>Heading of Chapter 9</vt:lpstr>
      <vt:lpstr>Summary of Chapter 9</vt:lpstr>
      <vt:lpstr>Summary Chapter 10</vt:lpstr>
      <vt:lpstr>Points of Discussion</vt:lpstr>
      <vt:lpstr>Summary of the Session</vt:lpstr>
      <vt:lpstr>Reference list of sources</vt:lpstr>
      <vt:lpstr>Slide 45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dc:title>
  <dc:creator>Dr. Sarwet</dc:creator>
  <cp:lastModifiedBy>Administrator</cp:lastModifiedBy>
  <cp:revision>95</cp:revision>
  <dcterms:created xsi:type="dcterms:W3CDTF">2006-08-16T00:00:00Z</dcterms:created>
  <dcterms:modified xsi:type="dcterms:W3CDTF">2013-04-20T12:58:09Z</dcterms:modified>
</cp:coreProperties>
</file>