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268" r:id="rId3"/>
    <p:sldId id="257" r:id="rId4"/>
    <p:sldId id="258" r:id="rId5"/>
    <p:sldId id="292" r:id="rId6"/>
    <p:sldId id="293" r:id="rId7"/>
    <p:sldId id="282" r:id="rId8"/>
    <p:sldId id="259" r:id="rId9"/>
    <p:sldId id="283" r:id="rId10"/>
    <p:sldId id="260" r:id="rId11"/>
    <p:sldId id="284" r:id="rId12"/>
    <p:sldId id="261" r:id="rId13"/>
    <p:sldId id="294" r:id="rId14"/>
    <p:sldId id="300" r:id="rId15"/>
    <p:sldId id="262" r:id="rId16"/>
    <p:sldId id="286" r:id="rId17"/>
    <p:sldId id="263" r:id="rId18"/>
    <p:sldId id="295" r:id="rId19"/>
    <p:sldId id="301" r:id="rId20"/>
    <p:sldId id="296" r:id="rId21"/>
    <p:sldId id="302" r:id="rId22"/>
    <p:sldId id="297" r:id="rId23"/>
    <p:sldId id="287" r:id="rId24"/>
    <p:sldId id="264" r:id="rId25"/>
    <p:sldId id="306" r:id="rId26"/>
    <p:sldId id="307" r:id="rId27"/>
    <p:sldId id="303" r:id="rId28"/>
    <p:sldId id="308" r:id="rId29"/>
    <p:sldId id="304" r:id="rId30"/>
    <p:sldId id="305" r:id="rId31"/>
    <p:sldId id="267" r:id="rId32"/>
    <p:sldId id="309" r:id="rId33"/>
    <p:sldId id="299" r:id="rId34"/>
    <p:sldId id="269" r:id="rId35"/>
    <p:sldId id="310" r:id="rId36"/>
    <p:sldId id="311" r:id="rId37"/>
    <p:sldId id="312" r:id="rId38"/>
    <p:sldId id="313" r:id="rId39"/>
    <p:sldId id="290" r:id="rId40"/>
    <p:sldId id="270" r:id="rId41"/>
    <p:sldId id="314" r:id="rId42"/>
    <p:sldId id="271" r:id="rId43"/>
    <p:sldId id="274" r:id="rId44"/>
    <p:sldId id="275" r:id="rId45"/>
    <p:sldId id="276"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3F8EE3-DDA3-4CB2-BBF6-DE288B70A23E}" type="datetimeFigureOut">
              <a:rPr lang="en-US" smtClean="0"/>
              <a:pPr/>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3112F3-1875-42F6-A3AB-9EC3FA7FEF4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31A502-6B02-4D19-BCDE-F18149D0E7DE}"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3EB80-4181-4629-935F-23FC911D0393}"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9D194C-DCC1-417E-85C1-05B78A18BEC2}"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4F1A57-4DF2-4E48-9FC7-10AEFDA3CE0A}"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444BE6-85B2-49C0-B1E2-93BB41805224}" type="datetime1">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456171-C1D1-436A-8CB9-1B07F79E5D4B}" type="datetime1">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28503-4705-45B4-A762-58EC5ED00C3C}" type="datetime1">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7EEFB5-F2BA-4254-BB62-94D529F4BB9C}"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38CBA4-9914-4B59-A59C-0D6C7BFAD5A3}"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1ED2-6703-4A1F-A013-33A1F6966B12}"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03F4C7-4D19-428F-974E-E2E87FA40198}"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C7ACE3-A603-4DBA-9EF9-A2B9BED4900E}" type="datetime1">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t>Tess of </a:t>
            </a:r>
            <a:r>
              <a:rPr lang="en-US" sz="4000" b="1" dirty="0" smtClean="0">
                <a:latin typeface="Arial" pitchFamily="34" charset="0"/>
                <a:cs typeface="Arial" pitchFamily="34" charset="0"/>
              </a:rPr>
              <a:t>the </a:t>
            </a:r>
            <a:r>
              <a:rPr lang="en-US" sz="4000" b="1" dirty="0" err="1" smtClean="0">
                <a:latin typeface="Arial" pitchFamily="34" charset="0"/>
                <a:cs typeface="Arial" pitchFamily="34" charset="0"/>
              </a:rPr>
              <a:t>d'Urberville</a:t>
            </a:r>
            <a:r>
              <a:rPr lang="en-US" sz="4000" b="1" dirty="0" smtClean="0">
                <a:latin typeface="Arial" pitchFamily="34" charset="0"/>
                <a:cs typeface="Arial" pitchFamily="34" charset="0"/>
              </a:rPr>
              <a:t>:</a:t>
            </a:r>
            <a:r>
              <a:rPr lang="en-US" sz="4000" b="1" dirty="0" smtClean="0"/>
              <a:t> Text and Analysis Phase 4: The Consequence </a:t>
            </a:r>
            <a:endParaRPr lang="en-US" sz="4000"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Previous Session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3.</a:t>
            </a:r>
          </a:p>
          <a:p>
            <a:r>
              <a:rPr lang="en-US" sz="1800" dirty="0" smtClean="0">
                <a:latin typeface="Arial" pitchFamily="34" charset="0"/>
                <a:cs typeface="Arial" pitchFamily="34" charset="0"/>
              </a:rPr>
              <a:t>We  covered chapters 16 to 24 and finished phase 3.</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Today’s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4 that is titled as “The Consequence”</a:t>
            </a:r>
          </a:p>
          <a:p>
            <a:r>
              <a:rPr lang="en-US" sz="1800" dirty="0" smtClean="0">
                <a:latin typeface="Arial" pitchFamily="34" charset="0"/>
                <a:cs typeface="Arial" pitchFamily="34" charset="0"/>
              </a:rPr>
              <a:t>We will cover Chapters 25-34 and would finish this phase.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t>Phase 4, Chapter 25</a:t>
            </a:r>
            <a:endParaRPr lang="en-US" sz="2800" b="1" dirty="0"/>
          </a:p>
        </p:txBody>
      </p:sp>
      <p:sp>
        <p:nvSpPr>
          <p:cNvPr id="3" name="Content Placeholder 2"/>
          <p:cNvSpPr>
            <a:spLocks noGrp="1"/>
          </p:cNvSpPr>
          <p:nvPr>
            <p:ph idx="1"/>
          </p:nvPr>
        </p:nvSpPr>
        <p:spPr>
          <a:xfrm>
            <a:off x="0" y="457200"/>
            <a:ext cx="7239000" cy="6400800"/>
          </a:xfrm>
        </p:spPr>
        <p:txBody>
          <a:bodyPr>
            <a:noAutofit/>
          </a:bodyPr>
          <a:lstStyle/>
          <a:p>
            <a:pPr algn="just"/>
            <a:r>
              <a:rPr lang="en-US" sz="1500" dirty="0" smtClean="0">
                <a:latin typeface="Arial" pitchFamily="34" charset="0"/>
                <a:cs typeface="Arial" pitchFamily="34" charset="0"/>
              </a:rPr>
              <a:t>Angel is not sure about the nature of his relationship with Tess. He feels that he needs time to understand the nature of this relationship, so he decides to spend a few days away from the dairy visiting his family.</a:t>
            </a:r>
          </a:p>
          <a:p>
            <a:pPr algn="just"/>
            <a:r>
              <a:rPr lang="en-US" sz="1500" dirty="0" smtClean="0">
                <a:latin typeface="Arial" pitchFamily="34" charset="0"/>
                <a:cs typeface="Arial" pitchFamily="34" charset="0"/>
              </a:rPr>
              <a:t>As he reaches there at his father’s house in </a:t>
            </a:r>
            <a:r>
              <a:rPr lang="en-US" sz="1500" dirty="0" err="1" smtClean="0">
                <a:latin typeface="Arial" pitchFamily="34" charset="0"/>
                <a:cs typeface="Arial" pitchFamily="34" charset="0"/>
              </a:rPr>
              <a:t>Emminster</a:t>
            </a:r>
            <a:r>
              <a:rPr lang="en-US" sz="1500" dirty="0" smtClean="0">
                <a:latin typeface="Arial" pitchFamily="34" charset="0"/>
                <a:cs typeface="Arial" pitchFamily="34" charset="0"/>
              </a:rPr>
              <a:t>, he finds his parents breakfasting with his brothers: the Reverend Felix who is a town curate, and the Reverend Cuthbert who is a college dean at Cambridge.</a:t>
            </a:r>
          </a:p>
          <a:p>
            <a:pPr algn="just"/>
            <a:r>
              <a:rPr lang="en-US" sz="1500" dirty="0" smtClean="0">
                <a:latin typeface="Arial" pitchFamily="34" charset="0"/>
                <a:cs typeface="Arial" pitchFamily="34" charset="0"/>
              </a:rPr>
              <a:t> Among his family, Angel has become to seem more like a farmer and behaves less in the manner of a scholar. </a:t>
            </a:r>
          </a:p>
          <a:p>
            <a:pPr algn="just"/>
            <a:r>
              <a:rPr lang="en-US" sz="1500" dirty="0" smtClean="0">
                <a:latin typeface="Arial" pitchFamily="34" charset="0"/>
                <a:cs typeface="Arial" pitchFamily="34" charset="0"/>
              </a:rPr>
              <a:t>Angel’s family notices Angel's growing social ineptness; and they believe that his manners have been affected badly because of the impact of the low class people.</a:t>
            </a:r>
          </a:p>
          <a:p>
            <a:pPr algn="just"/>
            <a:r>
              <a:rPr lang="en-US" sz="1500" dirty="0" smtClean="0">
                <a:latin typeface="Arial" pitchFamily="34" charset="0"/>
                <a:cs typeface="Arial" pitchFamily="34" charset="0"/>
              </a:rPr>
              <a:t>On the other hand Angel feels that his brothers have become mentally limited and comfortable situations have resulted in narrowing their thoughts.</a:t>
            </a:r>
          </a:p>
          <a:p>
            <a:pPr algn="just"/>
            <a:r>
              <a:rPr lang="en-US" sz="1500" dirty="0" smtClean="0">
                <a:latin typeface="Arial" pitchFamily="34" charset="0"/>
                <a:cs typeface="Arial" pitchFamily="34" charset="0"/>
              </a:rPr>
              <a:t>He finds near his father's church a woman wearing a broad-brimmed hat and attempts to avoid her. The young lady is Mercy Chant. Later we notice that his parents hoped him to marry her.</a:t>
            </a:r>
          </a:p>
          <a:p>
            <a:pPr algn="just"/>
            <a:r>
              <a:rPr lang="en-US" sz="1500" dirty="0" smtClean="0">
                <a:latin typeface="Arial" pitchFamily="34" charset="0"/>
                <a:cs typeface="Arial" pitchFamily="34" charset="0"/>
              </a:rPr>
              <a:t>After breakfast Angel walks with his brothers, and notices how </a:t>
            </a:r>
            <a:r>
              <a:rPr lang="en-US" sz="1500" dirty="0" err="1" smtClean="0">
                <a:latin typeface="Arial" pitchFamily="34" charset="0"/>
                <a:cs typeface="Arial" pitchFamily="34" charset="0"/>
              </a:rPr>
              <a:t>diffferent</a:t>
            </a:r>
            <a:r>
              <a:rPr lang="en-US" sz="1500" dirty="0" smtClean="0">
                <a:latin typeface="Arial" pitchFamily="34" charset="0"/>
                <a:cs typeface="Arial" pitchFamily="34" charset="0"/>
              </a:rPr>
              <a:t> they are from him.</a:t>
            </a:r>
          </a:p>
          <a:p>
            <a:pPr algn="just"/>
            <a:r>
              <a:rPr lang="en-US" sz="1500" dirty="0" smtClean="0">
                <a:latin typeface="Arial" pitchFamily="34" charset="0"/>
                <a:cs typeface="Arial" pitchFamily="34" charset="0"/>
              </a:rPr>
              <a:t>Late in the evening  at dinner, Angel’s mother, Mrs. Clare, tells Angel that she has given away the black-pudding that Mrs. Crick sent as a gift to local children, while angel was </a:t>
            </a:r>
            <a:r>
              <a:rPr lang="en-US" sz="1500" dirty="0" err="1" smtClean="0">
                <a:latin typeface="Arial" pitchFamily="34" charset="0"/>
                <a:cs typeface="Arial" pitchFamily="34" charset="0"/>
              </a:rPr>
              <a:t>ancsiously</a:t>
            </a:r>
            <a:r>
              <a:rPr lang="en-US" sz="1500" dirty="0" smtClean="0">
                <a:latin typeface="Arial" pitchFamily="34" charset="0"/>
                <a:cs typeface="Arial" pitchFamily="34" charset="0"/>
              </a:rPr>
              <a:t> waiting for it on the table.</a:t>
            </a:r>
          </a:p>
          <a:p>
            <a:pPr algn="just"/>
            <a:r>
              <a:rPr lang="en-US" sz="1500" dirty="0" smtClean="0">
                <a:latin typeface="Arial" pitchFamily="34" charset="0"/>
                <a:cs typeface="Arial" pitchFamily="34" charset="0"/>
              </a:rPr>
              <a:t>She also comments that they will not drink the mead as well that Mrs. Crick sent, for it is too alcoholic and they never drink spirits at the table on principle. </a:t>
            </a:r>
          </a:p>
          <a:p>
            <a:pPr algn="just"/>
            <a:r>
              <a:rPr lang="en-US" sz="1500" dirty="0" smtClean="0">
                <a:latin typeface="Arial" pitchFamily="34" charset="0"/>
                <a:cs typeface="Arial" pitchFamily="34" charset="0"/>
              </a:rPr>
              <a:t>When Angel suggests that he will say to the Cricks that the family enjoyed the gifts, Mr. Clare insists that Angel tell them the truth. Of course Angel does not like this.</a:t>
            </a: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87362"/>
          </a:xfrm>
        </p:spPr>
        <p:txBody>
          <a:bodyPr>
            <a:normAutofit fontScale="90000"/>
          </a:bodyPr>
          <a:lstStyle/>
          <a:p>
            <a:r>
              <a:rPr lang="en-US" sz="2800" b="1" dirty="0" smtClean="0">
                <a:solidFill>
                  <a:srgbClr val="0070C0"/>
                </a:solidFill>
              </a:rPr>
              <a:t>Chapter 25 Text: The emerging gap in Angel and his Family</a:t>
            </a:r>
            <a:endParaRPr lang="en-US" sz="2800" b="1" dirty="0">
              <a:solidFill>
                <a:srgbClr val="0070C0"/>
              </a:solidFill>
            </a:endParaRPr>
          </a:p>
        </p:txBody>
      </p:sp>
      <p:sp>
        <p:nvSpPr>
          <p:cNvPr id="3" name="Content Placeholder 2"/>
          <p:cNvSpPr>
            <a:spLocks noGrp="1"/>
          </p:cNvSpPr>
          <p:nvPr>
            <p:ph idx="1"/>
          </p:nvPr>
        </p:nvSpPr>
        <p:spPr>
          <a:xfrm>
            <a:off x="0" y="990600"/>
            <a:ext cx="7010400" cy="5867400"/>
          </a:xfrm>
        </p:spPr>
        <p:txBody>
          <a:bodyPr>
            <a:noAutofit/>
          </a:bodyPr>
          <a:lstStyle/>
          <a:p>
            <a:pPr algn="just">
              <a:buNone/>
            </a:pPr>
            <a:r>
              <a:rPr lang="en-US" sz="1600" dirty="0" smtClean="0">
                <a:latin typeface="Arial" pitchFamily="34" charset="0"/>
                <a:cs typeface="Arial" pitchFamily="34" charset="0"/>
              </a:rPr>
              <a:t>	Angel sat down, and the place felt like home; yet he did not so much as formerly feel himself one of the family gathered there. Every time that he returned hither he was conscious of this divergence, and since he had last shared in the Vicarage life it had grown even more distinctly foreign to his own than usual. Its transcendental aspirations—still unconsciously based on the geocentric view of things, </a:t>
            </a:r>
            <a:r>
              <a:rPr lang="en-US" sz="1600" dirty="0" err="1" smtClean="0">
                <a:latin typeface="Arial" pitchFamily="34" charset="0"/>
                <a:cs typeface="Arial" pitchFamily="34" charset="0"/>
              </a:rPr>
              <a:t>nithal</a:t>
            </a:r>
            <a:r>
              <a:rPr lang="en-US" sz="1600" dirty="0" smtClean="0">
                <a:latin typeface="Arial" pitchFamily="34" charset="0"/>
                <a:cs typeface="Arial" pitchFamily="34" charset="0"/>
              </a:rPr>
              <a:t> paradise, a </a:t>
            </a:r>
            <a:r>
              <a:rPr lang="en-US" sz="1600" dirty="0" err="1" smtClean="0">
                <a:latin typeface="Arial" pitchFamily="34" charset="0"/>
                <a:cs typeface="Arial" pitchFamily="34" charset="0"/>
              </a:rPr>
              <a:t>nadiral</a:t>
            </a:r>
            <a:r>
              <a:rPr lang="en-US" sz="1600" dirty="0" smtClean="0">
                <a:latin typeface="Arial" pitchFamily="34" charset="0"/>
                <a:cs typeface="Arial" pitchFamily="34" charset="0"/>
              </a:rPr>
              <a:t> hell—were as foreign to his own as if they had been the dreams of people on another planet. Latterly he had seen only Life, felt only the great passionate pulse of existence, </a:t>
            </a:r>
            <a:r>
              <a:rPr lang="en-US" sz="1600" dirty="0" err="1" smtClean="0">
                <a:latin typeface="Arial" pitchFamily="34" charset="0"/>
                <a:cs typeface="Arial" pitchFamily="34" charset="0"/>
              </a:rPr>
              <a:t>unwarped</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uncontorted</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untrammelled</a:t>
            </a:r>
            <a:r>
              <a:rPr lang="en-US" sz="1600" dirty="0" smtClean="0">
                <a:latin typeface="Arial" pitchFamily="34" charset="0"/>
                <a:cs typeface="Arial" pitchFamily="34" charset="0"/>
              </a:rPr>
              <a:t> by those creeds which futilely attempt to check what wisdom would be content to regulate.</a:t>
            </a:r>
          </a:p>
          <a:p>
            <a:pPr algn="just">
              <a:buNone/>
            </a:pPr>
            <a:r>
              <a:rPr lang="en-US" sz="1600" dirty="0" smtClean="0">
                <a:latin typeface="Arial" pitchFamily="34" charset="0"/>
                <a:cs typeface="Arial" pitchFamily="34" charset="0"/>
              </a:rPr>
              <a:t>	On their part they saw a great difference in him, a growing divergence from the Angel Clare of former times. It was chiefly a difference in his manner that they noticed just now, particularly his brothers. He was getting to behave like a farmer; he flung his legs about; the muscles of his face had grown more expressive; his eyes looked as much information as his tongue spoke, and more. The manner of the scholar had nearly disappeared; still more the manner of the drawing-room young man. A prig would have said that he had lost culture, and a prude that he had become coarse. Such was the contagion of domiciliary fellowship with the </a:t>
            </a:r>
            <a:r>
              <a:rPr lang="en-US" sz="1600" dirty="0" err="1" smtClean="0">
                <a:latin typeface="Arial" pitchFamily="34" charset="0"/>
                <a:cs typeface="Arial" pitchFamily="34" charset="0"/>
              </a:rPr>
              <a:t>Talbothays</a:t>
            </a:r>
            <a:r>
              <a:rPr lang="en-US" sz="1600" dirty="0" smtClean="0">
                <a:latin typeface="Arial" pitchFamily="34" charset="0"/>
                <a:cs typeface="Arial" pitchFamily="34" charset="0"/>
              </a:rPr>
              <a:t> nymphs and swains.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Closing Text of Chapter 35</a:t>
            </a:r>
            <a:endParaRPr lang="en-US" sz="2800" b="1" dirty="0">
              <a:solidFill>
                <a:srgbClr val="0070C0"/>
              </a:solidFill>
            </a:endParaRPr>
          </a:p>
        </p:txBody>
      </p:sp>
      <p:sp>
        <p:nvSpPr>
          <p:cNvPr id="3" name="Content Placeholder 2"/>
          <p:cNvSpPr>
            <a:spLocks noGrp="1"/>
          </p:cNvSpPr>
          <p:nvPr>
            <p:ph idx="1"/>
          </p:nvPr>
        </p:nvSpPr>
        <p:spPr>
          <a:xfrm>
            <a:off x="0" y="609600"/>
            <a:ext cx="6934200" cy="6248400"/>
          </a:xfrm>
        </p:spPr>
        <p:txBody>
          <a:bodyPr>
            <a:noAutofit/>
          </a:bodyPr>
          <a:lstStyle/>
          <a:p>
            <a:pPr algn="just">
              <a:buNone/>
            </a:pPr>
            <a:r>
              <a:rPr lang="en-US" sz="1400" dirty="0" smtClean="0">
                <a:latin typeface="Arial" pitchFamily="34" charset="0"/>
                <a:cs typeface="Arial" pitchFamily="34" charset="0"/>
              </a:rPr>
              <a:t>	The family sat down to table, and a frugal meal of cold viands was deposited before them. Angel looked round for </a:t>
            </a:r>
            <a:r>
              <a:rPr lang="en-US" sz="1400" dirty="0" err="1" smtClean="0">
                <a:latin typeface="Arial" pitchFamily="34" charset="0"/>
                <a:cs typeface="Arial" pitchFamily="34" charset="0"/>
              </a:rPr>
              <a:t>Mrs</a:t>
            </a:r>
            <a:r>
              <a:rPr lang="en-US" sz="1400" dirty="0" smtClean="0">
                <a:latin typeface="Arial" pitchFamily="34" charset="0"/>
                <a:cs typeface="Arial" pitchFamily="34" charset="0"/>
              </a:rPr>
              <a:t> Crick’s black-puddings, which he had directed to be nicely grilled as they did them at the dairy, and of which he wished his father and mother to appreciate the </a:t>
            </a:r>
            <a:r>
              <a:rPr lang="en-US" sz="1400" dirty="0" err="1" smtClean="0">
                <a:latin typeface="Arial" pitchFamily="34" charset="0"/>
                <a:cs typeface="Arial" pitchFamily="34" charset="0"/>
              </a:rPr>
              <a:t>marvellous</a:t>
            </a:r>
            <a:r>
              <a:rPr lang="en-US" sz="1400" dirty="0" smtClean="0">
                <a:latin typeface="Arial" pitchFamily="34" charset="0"/>
                <a:cs typeface="Arial" pitchFamily="34" charset="0"/>
              </a:rPr>
              <a:t> herbal </a:t>
            </a:r>
            <a:r>
              <a:rPr lang="en-US" sz="1400" dirty="0" err="1" smtClean="0">
                <a:latin typeface="Arial" pitchFamily="34" charset="0"/>
                <a:cs typeface="Arial" pitchFamily="34" charset="0"/>
              </a:rPr>
              <a:t>savours</a:t>
            </a:r>
            <a:r>
              <a:rPr lang="en-US" sz="1400" dirty="0" smtClean="0">
                <a:latin typeface="Arial" pitchFamily="34" charset="0"/>
                <a:cs typeface="Arial" pitchFamily="34" charset="0"/>
              </a:rPr>
              <a:t> as highly as he did himself.</a:t>
            </a:r>
          </a:p>
          <a:p>
            <a:pPr algn="just">
              <a:buNone/>
            </a:pPr>
            <a:r>
              <a:rPr lang="en-US" sz="1400" dirty="0" smtClean="0">
                <a:latin typeface="Arial" pitchFamily="34" charset="0"/>
                <a:cs typeface="Arial" pitchFamily="34" charset="0"/>
              </a:rPr>
              <a:t>	‘Ah! you are looking for the black-puddings, my dear boy,’ observed Clare’s mother. ‘But I am sure you will not mind doing without them as I am sure your father and I shall not, when you know the reason. I suggested to him that we should take </a:t>
            </a:r>
            <a:r>
              <a:rPr lang="en-US" sz="1400" dirty="0" err="1" smtClean="0">
                <a:latin typeface="Arial" pitchFamily="34" charset="0"/>
                <a:cs typeface="Arial" pitchFamily="34" charset="0"/>
              </a:rPr>
              <a:t>Mrs</a:t>
            </a:r>
            <a:r>
              <a:rPr lang="en-US" sz="1400" dirty="0" smtClean="0">
                <a:latin typeface="Arial" pitchFamily="34" charset="0"/>
                <a:cs typeface="Arial" pitchFamily="34" charset="0"/>
              </a:rPr>
              <a:t> Crick’s kind present to the children of the man who can earn nothing just now because of his attacks of delirium tremens; and he agreed that it would be a great pleasure to them; so we did.’</a:t>
            </a:r>
          </a:p>
          <a:p>
            <a:pPr algn="just">
              <a:buNone/>
            </a:pPr>
            <a:r>
              <a:rPr lang="en-US" sz="1400" dirty="0" smtClean="0">
                <a:latin typeface="Arial" pitchFamily="34" charset="0"/>
                <a:cs typeface="Arial" pitchFamily="34" charset="0"/>
              </a:rPr>
              <a:t>	‘Of course,’ said Angel cheerfully, looking round for </a:t>
            </a:r>
            <a:r>
              <a:rPr lang="en-US" sz="1400" dirty="0" smtClean="0">
                <a:latin typeface="Arial" pitchFamily="34" charset="0"/>
                <a:cs typeface="Arial" pitchFamily="34" charset="0"/>
              </a:rPr>
              <a:t>the mead.</a:t>
            </a:r>
            <a:endParaRPr lang="en-US" sz="1400" dirty="0" smtClean="0">
              <a:latin typeface="Arial" pitchFamily="34" charset="0"/>
              <a:cs typeface="Arial" pitchFamily="34" charset="0"/>
            </a:endParaRPr>
          </a:p>
          <a:p>
            <a:pPr algn="just">
              <a:buNone/>
            </a:pPr>
            <a:r>
              <a:rPr lang="en-US" sz="1400" dirty="0" smtClean="0">
                <a:latin typeface="Arial" pitchFamily="34" charset="0"/>
                <a:cs typeface="Arial" pitchFamily="34" charset="0"/>
              </a:rPr>
              <a:t>	‘I found the mead so extremely alcoholic,’ continued his mother, ‘that it was quite unfit for use as a beverage, but as valuable as rum or brandy in an emergency; so I have put it in my medicine-closet.’</a:t>
            </a:r>
          </a:p>
          <a:p>
            <a:pPr algn="just">
              <a:buNone/>
            </a:pPr>
            <a:r>
              <a:rPr lang="en-US" sz="1400" dirty="0" smtClean="0">
                <a:latin typeface="Arial" pitchFamily="34" charset="0"/>
                <a:cs typeface="Arial" pitchFamily="34" charset="0"/>
              </a:rPr>
              <a:t>	‘We never drink spirits at this table, on principle,’ added his father.</a:t>
            </a:r>
          </a:p>
          <a:p>
            <a:pPr algn="just">
              <a:buNone/>
            </a:pPr>
            <a:r>
              <a:rPr lang="en-US" sz="1400" dirty="0" smtClean="0">
                <a:latin typeface="Arial" pitchFamily="34" charset="0"/>
                <a:cs typeface="Arial" pitchFamily="34" charset="0"/>
              </a:rPr>
              <a:t>	‘But what shall I tell the dairyman’s wife?’ said Angel.</a:t>
            </a:r>
          </a:p>
          <a:p>
            <a:pPr algn="just">
              <a:buNone/>
            </a:pPr>
            <a:r>
              <a:rPr lang="en-US" sz="1400" dirty="0" smtClean="0">
                <a:latin typeface="Arial" pitchFamily="34" charset="0"/>
                <a:cs typeface="Arial" pitchFamily="34" charset="0"/>
              </a:rPr>
              <a:t>	‘The truth, of course,’ said his father.</a:t>
            </a:r>
          </a:p>
          <a:p>
            <a:pPr algn="just">
              <a:buNone/>
            </a:pPr>
            <a:r>
              <a:rPr lang="en-US" sz="1400" dirty="0" smtClean="0">
                <a:latin typeface="Arial" pitchFamily="34" charset="0"/>
                <a:cs typeface="Arial" pitchFamily="34" charset="0"/>
              </a:rPr>
              <a:t>	‘I rather wanted to say we enjoyed the mead and the black-puddings very much. She is a kind, jolly sort of body, and is sure to ask me directly I return.’</a:t>
            </a:r>
          </a:p>
          <a:p>
            <a:pPr algn="just">
              <a:buNone/>
            </a:pPr>
            <a:r>
              <a:rPr lang="en-US" sz="1400" dirty="0" smtClean="0">
                <a:latin typeface="Arial" pitchFamily="34" charset="0"/>
                <a:cs typeface="Arial" pitchFamily="34" charset="0"/>
              </a:rPr>
              <a:t>	‘You cannot, if we did not,’ </a:t>
            </a:r>
            <a:r>
              <a:rPr lang="en-US" sz="1400" dirty="0" err="1" smtClean="0">
                <a:latin typeface="Arial" pitchFamily="34" charset="0"/>
                <a:cs typeface="Arial" pitchFamily="34" charset="0"/>
              </a:rPr>
              <a:t>Mr</a:t>
            </a:r>
            <a:r>
              <a:rPr lang="en-US" sz="1400" dirty="0" smtClean="0">
                <a:latin typeface="Arial" pitchFamily="34" charset="0"/>
                <a:cs typeface="Arial" pitchFamily="34" charset="0"/>
              </a:rPr>
              <a:t> Clare answered lucidly.</a:t>
            </a:r>
          </a:p>
          <a:p>
            <a:pPr algn="just">
              <a:buNone/>
            </a:pPr>
            <a:r>
              <a:rPr lang="en-US" sz="1400" dirty="0" smtClean="0">
                <a:latin typeface="Arial" pitchFamily="34" charset="0"/>
                <a:cs typeface="Arial" pitchFamily="34" charset="0"/>
              </a:rPr>
              <a:t>	‘Ah—no; though that mead was a drop of pretty tipple.’</a:t>
            </a:r>
          </a:p>
          <a:p>
            <a:pPr algn="just">
              <a:buNone/>
            </a:pPr>
            <a:r>
              <a:rPr lang="en-US" sz="1400" dirty="0" smtClean="0">
                <a:latin typeface="Arial" pitchFamily="34" charset="0"/>
                <a:cs typeface="Arial" pitchFamily="34" charset="0"/>
              </a:rPr>
              <a:t>	‘A what?’ said Cuthbert and Felix both.</a:t>
            </a:r>
          </a:p>
          <a:p>
            <a:pPr algn="just">
              <a:buNone/>
            </a:pPr>
            <a:r>
              <a:rPr lang="en-US" sz="1400" dirty="0" smtClean="0">
                <a:latin typeface="Arial" pitchFamily="34" charset="0"/>
                <a:cs typeface="Arial" pitchFamily="34" charset="0"/>
              </a:rPr>
              <a:t>	‘Oh—‘tis an expression they use down at </a:t>
            </a:r>
            <a:r>
              <a:rPr lang="en-US" sz="1400" dirty="0" err="1" smtClean="0">
                <a:latin typeface="Arial" pitchFamily="34" charset="0"/>
                <a:cs typeface="Arial" pitchFamily="34" charset="0"/>
              </a:rPr>
              <a:t>Talbothays</a:t>
            </a:r>
            <a:r>
              <a:rPr lang="en-US" sz="1400" dirty="0" smtClean="0">
                <a:latin typeface="Arial" pitchFamily="34" charset="0"/>
                <a:cs typeface="Arial" pitchFamily="34" charset="0"/>
              </a:rPr>
              <a:t>,’ replied Angel, blushing. He felt that his parents were right in their practice if wrong in their want of sentiment, and said no more.</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4, Chapter 25: Discussion Points</a:t>
            </a:r>
            <a:endParaRPr lang="en-US" sz="2800" b="1" dirty="0"/>
          </a:p>
        </p:txBody>
      </p:sp>
      <p:sp>
        <p:nvSpPr>
          <p:cNvPr id="3" name="Content Placeholder 2"/>
          <p:cNvSpPr>
            <a:spLocks noGrp="1"/>
          </p:cNvSpPr>
          <p:nvPr>
            <p:ph idx="1"/>
          </p:nvPr>
        </p:nvSpPr>
        <p:spPr>
          <a:xfrm>
            <a:off x="152400" y="838200"/>
            <a:ext cx="6629400" cy="5867400"/>
          </a:xfrm>
        </p:spPr>
        <p:txBody>
          <a:bodyPr>
            <a:normAutofit/>
          </a:bodyPr>
          <a:lstStyle/>
          <a:p>
            <a:pPr algn="just"/>
            <a:r>
              <a:rPr lang="en-US" sz="1800" dirty="0" smtClean="0">
                <a:latin typeface="Arial" pitchFamily="34" charset="0"/>
                <a:cs typeface="Arial" pitchFamily="34" charset="0"/>
              </a:rPr>
              <a:t>We learn more about Angel.</a:t>
            </a:r>
          </a:p>
          <a:p>
            <a:pPr algn="just"/>
            <a:r>
              <a:rPr lang="en-US" sz="1800" dirty="0" smtClean="0">
                <a:latin typeface="Arial" pitchFamily="34" charset="0"/>
                <a:cs typeface="Arial" pitchFamily="34" charset="0"/>
              </a:rPr>
              <a:t>We learn about his perspective</a:t>
            </a:r>
          </a:p>
          <a:p>
            <a:pPr algn="just"/>
            <a:r>
              <a:rPr lang="en-US" sz="1800" dirty="0" smtClean="0">
                <a:latin typeface="Arial" pitchFamily="34" charset="0"/>
                <a:cs typeface="Arial" pitchFamily="34" charset="0"/>
              </a:rPr>
              <a:t>We learn about his family’s perspective</a:t>
            </a:r>
          </a:p>
          <a:p>
            <a:pPr algn="just"/>
            <a:r>
              <a:rPr lang="en-US" sz="1800" dirty="0" smtClean="0">
                <a:latin typeface="Arial" pitchFamily="34" charset="0"/>
                <a:cs typeface="Arial" pitchFamily="34" charset="0"/>
              </a:rPr>
              <a:t>We come to know about the gap between him and his family.</a:t>
            </a:r>
          </a:p>
          <a:p>
            <a:pPr algn="just"/>
            <a:endParaRPr lang="en-US" sz="1800" dirty="0" smtClean="0">
              <a:latin typeface="Arial" pitchFamily="34" charset="0"/>
              <a:cs typeface="Arial" pitchFamily="34" charset="0"/>
            </a:endParaRPr>
          </a:p>
          <a:p>
            <a:pPr algn="just">
              <a:buNone/>
            </a:pPr>
            <a:r>
              <a:rPr lang="en-US" sz="1800" b="1" dirty="0" smtClean="0">
                <a:solidFill>
                  <a:srgbClr val="0070C0"/>
                </a:solidFill>
                <a:latin typeface="Arial" pitchFamily="34" charset="0"/>
                <a:cs typeface="Arial" pitchFamily="34" charset="0"/>
              </a:rPr>
              <a:t>Hardy’s satire on social and religious institutions:</a:t>
            </a:r>
          </a:p>
          <a:p>
            <a:pPr algn="just"/>
            <a:r>
              <a:rPr lang="en-US" sz="1800" dirty="0" smtClean="0">
                <a:latin typeface="Arial" pitchFamily="34" charset="0"/>
                <a:cs typeface="Arial" pitchFamily="34" charset="0"/>
              </a:rPr>
              <a:t>Clare family, particularly the parents, hold very strict religious and moral views at the expense of courtesy or consideration.</a:t>
            </a:r>
          </a:p>
          <a:p>
            <a:pPr algn="just"/>
            <a:r>
              <a:rPr lang="en-US" sz="1800" dirty="0" smtClean="0">
                <a:latin typeface="Arial" pitchFamily="34" charset="0"/>
                <a:cs typeface="Arial" pitchFamily="34" charset="0"/>
              </a:rPr>
              <a:t>Their own morality is shallow but they want Angel to voice the family's displeasure at the supposedly immoral gift that the Cricks sent the family. </a:t>
            </a:r>
          </a:p>
          <a:p>
            <a:pPr algn="just"/>
            <a:r>
              <a:rPr lang="en-US" sz="1800" dirty="0" smtClean="0">
                <a:latin typeface="Arial" pitchFamily="34" charset="0"/>
                <a:cs typeface="Arial" pitchFamily="34" charset="0"/>
              </a:rPr>
              <a:t>Also  Angel’s father  has very strict expectations for Angel, particularly with reference to the type of women he will marry. Reverend Clare demands that Angel marry a woman such as Mercy Chant who has the proper religious beliefs.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411162"/>
          </a:xfrm>
        </p:spPr>
        <p:txBody>
          <a:bodyPr>
            <a:noAutofit/>
          </a:bodyPr>
          <a:lstStyle/>
          <a:p>
            <a:r>
              <a:rPr lang="en-US" sz="2800" b="1" dirty="0" smtClean="0"/>
              <a:t>Phase 4, Chapter 26</a:t>
            </a:r>
            <a:endParaRPr lang="en-US" sz="2800" b="1" dirty="0"/>
          </a:p>
        </p:txBody>
      </p:sp>
      <p:sp>
        <p:nvSpPr>
          <p:cNvPr id="3" name="Content Placeholder 2"/>
          <p:cNvSpPr>
            <a:spLocks noGrp="1"/>
          </p:cNvSpPr>
          <p:nvPr>
            <p:ph idx="1"/>
          </p:nvPr>
        </p:nvSpPr>
        <p:spPr>
          <a:xfrm>
            <a:off x="0" y="1143000"/>
            <a:ext cx="6781800" cy="5715000"/>
          </a:xfrm>
        </p:spPr>
        <p:txBody>
          <a:bodyPr>
            <a:normAutofit fontScale="55000" lnSpcReduction="20000"/>
          </a:bodyPr>
          <a:lstStyle/>
          <a:p>
            <a:pPr algn="just"/>
            <a:r>
              <a:rPr lang="en-US" dirty="0" smtClean="0">
                <a:latin typeface="Arial" pitchFamily="34" charset="0"/>
                <a:cs typeface="Arial" pitchFamily="34" charset="0"/>
              </a:rPr>
              <a:t>After prayers that evening, Angel and his father discuss Angel’s marriage prospects. </a:t>
            </a:r>
          </a:p>
          <a:p>
            <a:pPr algn="just"/>
            <a:r>
              <a:rPr lang="en-US" dirty="0" smtClean="0">
                <a:latin typeface="Arial" pitchFamily="34" charset="0"/>
                <a:cs typeface="Arial" pitchFamily="34" charset="0"/>
              </a:rPr>
              <a:t>The </a:t>
            </a:r>
            <a:r>
              <a:rPr lang="en-US" dirty="0" err="1" smtClean="0">
                <a:latin typeface="Arial" pitchFamily="34" charset="0"/>
                <a:cs typeface="Arial" pitchFamily="34" charset="0"/>
              </a:rPr>
              <a:t>Clares</a:t>
            </a:r>
            <a:r>
              <a:rPr lang="en-US" dirty="0" smtClean="0">
                <a:latin typeface="Arial" pitchFamily="34" charset="0"/>
                <a:cs typeface="Arial" pitchFamily="34" charset="0"/>
              </a:rPr>
              <a:t> hope Angel will marry Mercy Chant, a pious neighbor girl, and they expect Angel to understand the importance of Christian piety in a wife. </a:t>
            </a:r>
          </a:p>
          <a:p>
            <a:pPr algn="just"/>
            <a:r>
              <a:rPr lang="en-US" dirty="0" smtClean="0">
                <a:latin typeface="Arial" pitchFamily="34" charset="0"/>
                <a:cs typeface="Arial" pitchFamily="34" charset="0"/>
              </a:rPr>
              <a:t>When Angel mentions marriage, Reverend Clare suggests Mercy Chant, but Angel says that it would be more practical to have a woman who can work as a farmer. Angel mentions that he has found a possible wife, and Mrs. Clare asks if she is from a respectable family. </a:t>
            </a:r>
          </a:p>
          <a:p>
            <a:pPr algn="just"/>
            <a:r>
              <a:rPr lang="en-US" dirty="0" smtClean="0">
                <a:latin typeface="Arial" pitchFamily="34" charset="0"/>
                <a:cs typeface="Arial" pitchFamily="34" charset="0"/>
              </a:rPr>
              <a:t>Angel asserts that a wife who understands farm life would also be good for him. He also tells them about Tess, and reassures them about her religious sincerity. </a:t>
            </a:r>
          </a:p>
          <a:p>
            <a:pPr algn="just"/>
            <a:r>
              <a:rPr lang="en-US" dirty="0" smtClean="0">
                <a:latin typeface="Arial" pitchFamily="34" charset="0"/>
                <a:cs typeface="Arial" pitchFamily="34" charset="0"/>
              </a:rPr>
              <a:t>Finally the family agrees to meet her.</a:t>
            </a:r>
          </a:p>
          <a:p>
            <a:pPr algn="just"/>
            <a:r>
              <a:rPr lang="en-US" dirty="0" smtClean="0">
                <a:latin typeface="Arial" pitchFamily="34" charset="0"/>
                <a:cs typeface="Arial" pitchFamily="34" charset="0"/>
              </a:rPr>
              <a:t> Angel’s father also tells Angel that he has saved the money he would have needed for his college education, and, since Angel did not go to college, he is willing to give it to Angel to buy land. </a:t>
            </a:r>
          </a:p>
          <a:p>
            <a:pPr algn="just"/>
            <a:r>
              <a:rPr lang="en-US" dirty="0" smtClean="0">
                <a:latin typeface="Arial" pitchFamily="34" charset="0"/>
                <a:cs typeface="Arial" pitchFamily="34" charset="0"/>
              </a:rPr>
              <a:t>Before Angel leaves, his father tells him about his efforts to convert the local populace, and mentions his failed efforts to tame a young miscreant named Alec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Angel’s dislike for old families increases with this.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4, Chapter 26: Discussion Points</a:t>
            </a:r>
            <a:endParaRPr lang="en-US" sz="2800" b="1" dirty="0"/>
          </a:p>
        </p:txBody>
      </p:sp>
      <p:sp>
        <p:nvSpPr>
          <p:cNvPr id="3" name="Content Placeholder 2"/>
          <p:cNvSpPr>
            <a:spLocks noGrp="1"/>
          </p:cNvSpPr>
          <p:nvPr>
            <p:ph idx="1"/>
          </p:nvPr>
        </p:nvSpPr>
        <p:spPr>
          <a:xfrm>
            <a:off x="0" y="914400"/>
            <a:ext cx="7086600" cy="5211763"/>
          </a:xfrm>
        </p:spPr>
        <p:txBody>
          <a:bodyPr>
            <a:normAutofit fontScale="55000" lnSpcReduction="20000"/>
          </a:bodyPr>
          <a:lstStyle/>
          <a:p>
            <a:pPr algn="just"/>
            <a:r>
              <a:rPr lang="en-US" dirty="0" smtClean="0">
                <a:latin typeface="Arial" pitchFamily="34" charset="0"/>
                <a:cs typeface="Arial" pitchFamily="34" charset="0"/>
              </a:rPr>
              <a:t>In this chapter, we get to know </a:t>
            </a:r>
            <a:r>
              <a:rPr lang="en-US" dirty="0" err="1" smtClean="0">
                <a:latin typeface="Arial" pitchFamily="34" charset="0"/>
                <a:cs typeface="Arial" pitchFamily="34" charset="0"/>
              </a:rPr>
              <a:t>Clares</a:t>
            </a:r>
            <a:r>
              <a:rPr lang="en-US" dirty="0" smtClean="0">
                <a:latin typeface="Arial" pitchFamily="34" charset="0"/>
                <a:cs typeface="Arial" pitchFamily="34" charset="0"/>
              </a:rPr>
              <a:t>’ family more.</a:t>
            </a:r>
          </a:p>
          <a:p>
            <a:pPr algn="just"/>
            <a:r>
              <a:rPr lang="en-US" dirty="0" smtClean="0">
                <a:latin typeface="Arial" pitchFamily="34" charset="0"/>
                <a:cs typeface="Arial" pitchFamily="34" charset="0"/>
              </a:rPr>
              <a:t>We also notice the irony that Angel place Tess on a very high pedestal. As he talks to his parents concerning Tess, we realize how little knowledge Angel actually has concerning Tess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a:t>
            </a:r>
          </a:p>
          <a:p>
            <a:pPr algn="just"/>
            <a:r>
              <a:rPr lang="en-US" dirty="0" smtClean="0">
                <a:latin typeface="Arial" pitchFamily="34" charset="0"/>
                <a:cs typeface="Arial" pitchFamily="34" charset="0"/>
              </a:rPr>
              <a:t> Angel speaks of Tess in abstract and idealistic terms, claiming that she is full of "actualized poetry" but unable to produce any direct evidence of her morality or accomplishments.</a:t>
            </a:r>
          </a:p>
          <a:p>
            <a:pPr algn="just"/>
            <a:r>
              <a:rPr lang="en-US" dirty="0" smtClean="0">
                <a:latin typeface="Arial" pitchFamily="34" charset="0"/>
                <a:cs typeface="Arial" pitchFamily="34" charset="0"/>
              </a:rPr>
              <a:t>As readers since we have the knowledge of the past of Tess we find it ironic when he praises Tess for an unblemished morality that contrasts starkly with her actual past.</a:t>
            </a:r>
          </a:p>
          <a:p>
            <a:pPr algn="just">
              <a:buNone/>
            </a:pPr>
            <a:r>
              <a:rPr lang="en-US" b="1" dirty="0" smtClean="0">
                <a:solidFill>
                  <a:srgbClr val="0070C0"/>
                </a:solidFill>
                <a:latin typeface="Arial" pitchFamily="34" charset="0"/>
                <a:cs typeface="Arial" pitchFamily="34" charset="0"/>
              </a:rPr>
              <a:t>Fore shadowing and Theme of Fate:</a:t>
            </a:r>
          </a:p>
          <a:p>
            <a:pPr algn="just"/>
            <a:r>
              <a:rPr lang="en-US" dirty="0" smtClean="0">
                <a:latin typeface="Arial" pitchFamily="34" charset="0"/>
                <a:cs typeface="Arial" pitchFamily="34" charset="0"/>
              </a:rPr>
              <a:t>Alec comes back to the scene.</a:t>
            </a:r>
          </a:p>
          <a:p>
            <a:pPr algn="just"/>
            <a:r>
              <a:rPr lang="en-US" dirty="0" smtClean="0">
                <a:latin typeface="Arial" pitchFamily="34" charset="0"/>
                <a:cs typeface="Arial" pitchFamily="34" charset="0"/>
              </a:rPr>
              <a:t>This mention is not haphazard rather has a purpose. It serves as a reminder of Alec's presence in the novel and foreshadowing his later return to prominence. </a:t>
            </a:r>
          </a:p>
          <a:p>
            <a:pPr algn="just"/>
            <a:r>
              <a:rPr lang="en-US" dirty="0" smtClean="0">
                <a:latin typeface="Arial" pitchFamily="34" charset="0"/>
                <a:cs typeface="Arial" pitchFamily="34" charset="0"/>
              </a:rPr>
              <a:t>This also illustrates the theme of fate. As Alec met Tess by chance only to return to her life, the chance encounter between Reverend Clare and Alec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suggests that Alec's role in the lives of Tess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and Angel Clare will become crucial again.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4, Chapter 27</a:t>
            </a:r>
            <a:endParaRPr lang="en-US" sz="2800" b="1" dirty="0"/>
          </a:p>
        </p:txBody>
      </p:sp>
      <p:sp>
        <p:nvSpPr>
          <p:cNvPr id="3" name="Content Placeholder 2"/>
          <p:cNvSpPr>
            <a:spLocks noGrp="1"/>
          </p:cNvSpPr>
          <p:nvPr>
            <p:ph idx="1"/>
          </p:nvPr>
        </p:nvSpPr>
        <p:spPr>
          <a:xfrm>
            <a:off x="0" y="762000"/>
            <a:ext cx="6781800" cy="6096000"/>
          </a:xfrm>
        </p:spPr>
        <p:txBody>
          <a:bodyPr>
            <a:normAutofit/>
          </a:bodyPr>
          <a:lstStyle/>
          <a:p>
            <a:pPr algn="just"/>
            <a:r>
              <a:rPr lang="en-US" sz="1800" dirty="0" smtClean="0">
                <a:latin typeface="Arial" pitchFamily="34" charset="0"/>
                <a:cs typeface="Arial" pitchFamily="34" charset="0"/>
              </a:rPr>
              <a:t>Angel returns to the dairy from his family place. He comes to see Tess and finds her just awakening from her afternoon nap. </a:t>
            </a:r>
          </a:p>
          <a:p>
            <a:pPr algn="just"/>
            <a:r>
              <a:rPr lang="en-US" sz="1800" dirty="0" smtClean="0">
                <a:latin typeface="Arial" pitchFamily="34" charset="0"/>
                <a:cs typeface="Arial" pitchFamily="34" charset="0"/>
              </a:rPr>
              <a:t>He asks her to marry him. Tess replies that she loves him but that she cannot marry. </a:t>
            </a:r>
          </a:p>
          <a:p>
            <a:pPr algn="just"/>
            <a:r>
              <a:rPr lang="en-US" sz="1800" dirty="0" smtClean="0">
                <a:latin typeface="Arial" pitchFamily="34" charset="0"/>
                <a:cs typeface="Arial" pitchFamily="34" charset="0"/>
              </a:rPr>
              <a:t>Tess declares that she cannot be his wife, and she claims that the reason is that his father is a parson and his mother wouldn't want her to marry him. </a:t>
            </a:r>
          </a:p>
          <a:p>
            <a:pPr algn="just"/>
            <a:r>
              <a:rPr lang="en-US" sz="1800" dirty="0" smtClean="0">
                <a:latin typeface="Arial" pitchFamily="34" charset="0"/>
                <a:cs typeface="Arial" pitchFamily="34" charset="0"/>
              </a:rPr>
              <a:t>He tries to satisfy her by telling her that he has discussed the matter with his parents. As Tess does not agree yet, he says that he will give her time to think it over, but she replies again that their marriage is impossible. </a:t>
            </a:r>
          </a:p>
          <a:p>
            <a:pPr algn="just"/>
            <a:r>
              <a:rPr lang="en-US" sz="1800" dirty="0" smtClean="0">
                <a:latin typeface="Arial" pitchFamily="34" charset="0"/>
                <a:cs typeface="Arial" pitchFamily="34" charset="0"/>
              </a:rPr>
              <a:t>We notice that in the coming days Angel continues to try to persuade her.</a:t>
            </a:r>
          </a:p>
          <a:p>
            <a:pPr algn="just"/>
            <a:r>
              <a:rPr lang="en-US" sz="1800" dirty="0" smtClean="0">
                <a:latin typeface="Arial" pitchFamily="34" charset="0"/>
                <a:cs typeface="Arial" pitchFamily="34" charset="0"/>
              </a:rPr>
              <a:t>Soon Tess realizes that she loves him too strongly to stick to her refusal.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4, Chapter 27: Discussion Points</a:t>
            </a:r>
            <a:endParaRPr lang="en-US" sz="2800" b="1" dirty="0"/>
          </a:p>
        </p:txBody>
      </p:sp>
      <p:sp>
        <p:nvSpPr>
          <p:cNvPr id="3" name="Content Placeholder 2"/>
          <p:cNvSpPr>
            <a:spLocks noGrp="1"/>
          </p:cNvSpPr>
          <p:nvPr>
            <p:ph idx="1"/>
          </p:nvPr>
        </p:nvSpPr>
        <p:spPr>
          <a:xfrm>
            <a:off x="0" y="762000"/>
            <a:ext cx="7162800" cy="5943600"/>
          </a:xfrm>
        </p:spPr>
        <p:txBody>
          <a:bodyPr>
            <a:normAutofit/>
          </a:bodyPr>
          <a:lstStyle/>
          <a:p>
            <a:pPr algn="just"/>
            <a:r>
              <a:rPr lang="en-US" sz="1800" dirty="0" smtClean="0">
                <a:latin typeface="Arial" pitchFamily="34" charset="0"/>
                <a:cs typeface="Arial" pitchFamily="34" charset="0"/>
              </a:rPr>
              <a:t>The chapter is mainly devoted to a shift from the obstacles to the marriage to the romance between Tess and Angel.</a:t>
            </a:r>
          </a:p>
          <a:p>
            <a:pPr algn="just"/>
            <a:r>
              <a:rPr lang="en-US" sz="1800" dirty="0" smtClean="0">
                <a:latin typeface="Arial" pitchFamily="34" charset="0"/>
                <a:cs typeface="Arial" pitchFamily="34" charset="0"/>
              </a:rPr>
              <a:t> We also notice that Tess is in a fix.</a:t>
            </a:r>
          </a:p>
          <a:p>
            <a:pPr algn="just"/>
            <a:r>
              <a:rPr lang="en-US" sz="1800" dirty="0" smtClean="0">
                <a:latin typeface="Arial" pitchFamily="34" charset="0"/>
                <a:cs typeface="Arial" pitchFamily="34" charset="0"/>
              </a:rPr>
              <a:t>She cannot tell Angel about her past because he would reject her then, while she cannot keep it as a secret as he would inevitably learn about her past some day.</a:t>
            </a:r>
          </a:p>
          <a:p>
            <a:pPr algn="just"/>
            <a:r>
              <a:rPr lang="en-US" sz="1800" dirty="0" smtClean="0">
                <a:latin typeface="Arial" pitchFamily="34" charset="0"/>
                <a:cs typeface="Arial" pitchFamily="34" charset="0"/>
              </a:rPr>
              <a:t>Without much development in plot the story moves on.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4, Chapter 28</a:t>
            </a:r>
            <a:endParaRPr lang="en-US" sz="2800" b="1" dirty="0"/>
          </a:p>
        </p:txBody>
      </p:sp>
      <p:sp>
        <p:nvSpPr>
          <p:cNvPr id="3" name="Content Placeholder 2"/>
          <p:cNvSpPr>
            <a:spLocks noGrp="1"/>
          </p:cNvSpPr>
          <p:nvPr>
            <p:ph idx="1"/>
          </p:nvPr>
        </p:nvSpPr>
        <p:spPr>
          <a:xfrm>
            <a:off x="152400" y="914400"/>
            <a:ext cx="6629400" cy="5943600"/>
          </a:xfrm>
        </p:spPr>
        <p:txBody>
          <a:bodyPr>
            <a:noAutofit/>
          </a:bodyPr>
          <a:lstStyle/>
          <a:p>
            <a:pPr algn="just"/>
            <a:r>
              <a:rPr lang="en-US" sz="1800" dirty="0" smtClean="0">
                <a:latin typeface="Arial" pitchFamily="34" charset="0"/>
                <a:cs typeface="Arial" pitchFamily="34" charset="0"/>
              </a:rPr>
              <a:t>Tess's refusal does not permanently daunt Angel.</a:t>
            </a:r>
          </a:p>
          <a:p>
            <a:pPr algn="just"/>
            <a:r>
              <a:rPr lang="en-US" sz="1800" dirty="0" smtClean="0">
                <a:latin typeface="Arial" pitchFamily="34" charset="0"/>
                <a:cs typeface="Arial" pitchFamily="34" charset="0"/>
              </a:rPr>
              <a:t>In the early fall, Angel again asks Tess to marry him. </a:t>
            </a:r>
          </a:p>
          <a:p>
            <a:pPr algn="just"/>
            <a:r>
              <a:rPr lang="en-US" sz="1800" dirty="0" smtClean="0">
                <a:latin typeface="Arial" pitchFamily="34" charset="0"/>
                <a:cs typeface="Arial" pitchFamily="34" charset="0"/>
              </a:rPr>
              <a:t>Tess still feels that she cannot marry Angel because of the implications of her past indiscretions. </a:t>
            </a:r>
          </a:p>
          <a:p>
            <a:pPr algn="just"/>
            <a:r>
              <a:rPr lang="en-US" sz="1800" dirty="0" smtClean="0">
                <a:latin typeface="Arial" pitchFamily="34" charset="0"/>
                <a:cs typeface="Arial" pitchFamily="34" charset="0"/>
              </a:rPr>
              <a:t>He asks Tess if she loves another man, but she says that this is not the reason for her refusal. She says that it is for his own good.</a:t>
            </a:r>
          </a:p>
          <a:p>
            <a:pPr algn="just"/>
            <a:r>
              <a:rPr lang="en-US" sz="1800" dirty="0" smtClean="0">
                <a:latin typeface="Arial" pitchFamily="34" charset="0"/>
                <a:cs typeface="Arial" pitchFamily="34" charset="0"/>
              </a:rPr>
              <a:t>She also wonders that he had not yet discovered her past.</a:t>
            </a:r>
          </a:p>
          <a:p>
            <a:pPr algn="just"/>
            <a:r>
              <a:rPr lang="en-US" sz="1800" dirty="0" smtClean="0">
                <a:latin typeface="Arial" pitchFamily="34" charset="0"/>
                <a:cs typeface="Arial" pitchFamily="34" charset="0"/>
              </a:rPr>
              <a:t>On the other hand Angel still believes that Tess is objecting only because of her low social status, and he hopes that she will accept soon enough. </a:t>
            </a:r>
          </a:p>
          <a:p>
            <a:pPr algn="just"/>
            <a:r>
              <a:rPr lang="en-US" sz="1800" dirty="0" smtClean="0">
                <a:latin typeface="Arial" pitchFamily="34" charset="0"/>
                <a:cs typeface="Arial" pitchFamily="34" charset="0"/>
              </a:rPr>
              <a:t>Tess believes that she must tell Angel about her lineage and her dark past, but hesitates. Se does not have the courage to do so and resolves to tell him later.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b="1" dirty="0" smtClean="0">
                <a:solidFill>
                  <a:srgbClr val="0070C0"/>
                </a:solidFill>
              </a:rPr>
              <a:t>Opening Text Chapter 28</a:t>
            </a:r>
            <a:endParaRPr lang="en-US" sz="2800" b="1" dirty="0">
              <a:solidFill>
                <a:srgbClr val="0070C0"/>
              </a:solidFill>
            </a:endParaRPr>
          </a:p>
        </p:txBody>
      </p:sp>
      <p:sp>
        <p:nvSpPr>
          <p:cNvPr id="3" name="Content Placeholder 2"/>
          <p:cNvSpPr>
            <a:spLocks noGrp="1"/>
          </p:cNvSpPr>
          <p:nvPr>
            <p:ph idx="1"/>
          </p:nvPr>
        </p:nvSpPr>
        <p:spPr>
          <a:xfrm>
            <a:off x="0" y="457200"/>
            <a:ext cx="7010400" cy="6400800"/>
          </a:xfrm>
        </p:spPr>
        <p:txBody>
          <a:bodyPr>
            <a:noAutofit/>
          </a:bodyPr>
          <a:lstStyle/>
          <a:p>
            <a:pPr algn="just">
              <a:buNone/>
            </a:pPr>
            <a:r>
              <a:rPr lang="en-US" sz="1600" dirty="0" smtClean="0">
                <a:latin typeface="Arial" pitchFamily="34" charset="0"/>
                <a:cs typeface="Arial" pitchFamily="34" charset="0"/>
              </a:rPr>
              <a:t>	Her refusal, though unexpected, did not permanently daunt Clare. His experience of women was great enough for him to be aware that the negative often meant nothing more than the preface to the affirmative; and it was little enough for him not to know that in the manner of the present negative there lay a great exception to the </a:t>
            </a:r>
            <a:r>
              <a:rPr lang="en-US" sz="1600" dirty="0" err="1" smtClean="0">
                <a:latin typeface="Arial" pitchFamily="34" charset="0"/>
                <a:cs typeface="Arial" pitchFamily="34" charset="0"/>
              </a:rPr>
              <a:t>dallyings</a:t>
            </a:r>
            <a:r>
              <a:rPr lang="en-US" sz="1600" dirty="0" smtClean="0">
                <a:latin typeface="Arial" pitchFamily="34" charset="0"/>
                <a:cs typeface="Arial" pitchFamily="34" charset="0"/>
              </a:rPr>
              <a:t> of coyness. That she had already permitted him to make love to her he read as an additional assurance, not fully </a:t>
            </a:r>
            <a:r>
              <a:rPr lang="en-US" sz="1600" dirty="0" err="1" smtClean="0">
                <a:latin typeface="Arial" pitchFamily="34" charset="0"/>
                <a:cs typeface="Arial" pitchFamily="34" charset="0"/>
              </a:rPr>
              <a:t>trowing</a:t>
            </a:r>
            <a:r>
              <a:rPr lang="en-US" sz="1600" dirty="0" smtClean="0">
                <a:latin typeface="Arial" pitchFamily="34" charset="0"/>
                <a:cs typeface="Arial" pitchFamily="34" charset="0"/>
              </a:rPr>
              <a:t> that in the fields and pastures to ‘sigh gratis’ is by no means deemed waste; love-making being here more often accepted inconsiderately and for its own sweet sake than in the carking, anxious homes of the ambitious, where a girl’s craving for an establishment paralyzes her healthy thought of a passion as an end.</a:t>
            </a:r>
          </a:p>
          <a:p>
            <a:pPr algn="just">
              <a:buNone/>
            </a:pPr>
            <a:r>
              <a:rPr lang="en-US" sz="1600" dirty="0" smtClean="0">
                <a:latin typeface="Arial" pitchFamily="34" charset="0"/>
                <a:cs typeface="Arial" pitchFamily="34" charset="0"/>
              </a:rPr>
              <a:t>	‘Tess, why did you say ‘no’ in such a positive way?’ he asked her in the course of a few days.</a:t>
            </a:r>
          </a:p>
          <a:p>
            <a:pPr algn="just">
              <a:buNone/>
            </a:pPr>
            <a:r>
              <a:rPr lang="en-US" sz="1600" dirty="0" smtClean="0">
                <a:latin typeface="Arial" pitchFamily="34" charset="0"/>
                <a:cs typeface="Arial" pitchFamily="34" charset="0"/>
              </a:rPr>
              <a:t>	She started. ‘Don’t ask me. I told you why—partly. I am not good enough—not worthy enough.’</a:t>
            </a:r>
          </a:p>
          <a:p>
            <a:pPr algn="just">
              <a:buNone/>
            </a:pPr>
            <a:r>
              <a:rPr lang="en-US" sz="1600" dirty="0" smtClean="0">
                <a:latin typeface="Arial" pitchFamily="34" charset="0"/>
                <a:cs typeface="Arial" pitchFamily="34" charset="0"/>
              </a:rPr>
              <a:t>	‘How? Not fine lady enough?’</a:t>
            </a:r>
          </a:p>
          <a:p>
            <a:pPr algn="just">
              <a:buNone/>
            </a:pPr>
            <a:r>
              <a:rPr lang="en-US" sz="1600" dirty="0" smtClean="0">
                <a:latin typeface="Arial" pitchFamily="34" charset="0"/>
                <a:cs typeface="Arial" pitchFamily="34" charset="0"/>
              </a:rPr>
              <a:t>	‘Yes—something like that,’ murmured she. ‘Your friends would scorn me.’</a:t>
            </a:r>
          </a:p>
          <a:p>
            <a:pPr algn="just">
              <a:buNone/>
            </a:pPr>
            <a:r>
              <a:rPr lang="en-US" sz="1600" dirty="0" smtClean="0">
                <a:latin typeface="Arial" pitchFamily="34" charset="0"/>
                <a:cs typeface="Arial" pitchFamily="34" charset="0"/>
              </a:rPr>
              <a:t>	‘Indeed, you mistake them—my father and mother. As for my brothers, I don’t care—‘ He clasped his fingers behind her back to keep her from slipping away. ‘Now—you did not mean it, sweet?—I am sure you did not! You have made me so restless that I cannot read, or play, or do anything. I am in no hurry, Tess, but I want to know—to hear from your own warm lips—that you will some day be mine—any time you may choose; but some day?’</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7239000" cy="5943600"/>
          </a:xfrm>
        </p:spPr>
        <p:txBody>
          <a:bodyPr>
            <a:normAutofit fontScale="55000" lnSpcReduction="20000"/>
          </a:bodyPr>
          <a:lstStyle/>
          <a:p>
            <a:pPr algn="just">
              <a:buNone/>
            </a:pPr>
            <a:r>
              <a:rPr lang="en-US" dirty="0" smtClean="0">
                <a:latin typeface="Arial" pitchFamily="34" charset="0"/>
                <a:cs typeface="Arial" pitchFamily="34" charset="0"/>
              </a:rPr>
              <a:t>	She could only shake her head and look away from him.</a:t>
            </a:r>
          </a:p>
          <a:p>
            <a:pPr algn="just">
              <a:buNone/>
            </a:pPr>
            <a:r>
              <a:rPr lang="en-US" dirty="0" smtClean="0">
                <a:latin typeface="Arial" pitchFamily="34" charset="0"/>
                <a:cs typeface="Arial" pitchFamily="34" charset="0"/>
              </a:rPr>
              <a:t>	Clare regarded her attentively, conned the characters of her face as if they had been hieroglyphics. The denial seemed real.</a:t>
            </a:r>
          </a:p>
          <a:p>
            <a:pPr algn="just">
              <a:buNone/>
            </a:pPr>
            <a:r>
              <a:rPr lang="en-US" dirty="0" smtClean="0">
                <a:latin typeface="Arial" pitchFamily="34" charset="0"/>
                <a:cs typeface="Arial" pitchFamily="34" charset="0"/>
              </a:rPr>
              <a:t>	‘Then I ought not to hold you in this way—ought I? I have no right to you—no right to seek out where you are, or walk with you! Honestly, Tess, do you love any other man?’</a:t>
            </a:r>
          </a:p>
          <a:p>
            <a:pPr algn="just">
              <a:buNone/>
            </a:pPr>
            <a:r>
              <a:rPr lang="en-US" dirty="0" smtClean="0">
                <a:latin typeface="Arial" pitchFamily="34" charset="0"/>
                <a:cs typeface="Arial" pitchFamily="34" charset="0"/>
              </a:rPr>
              <a:t>	‘How can you ask?’ she said, with continued self-suppression.</a:t>
            </a:r>
          </a:p>
          <a:p>
            <a:pPr algn="just">
              <a:buNone/>
            </a:pPr>
            <a:r>
              <a:rPr lang="en-US" dirty="0" smtClean="0">
                <a:latin typeface="Arial" pitchFamily="34" charset="0"/>
                <a:cs typeface="Arial" pitchFamily="34" charset="0"/>
              </a:rPr>
              <a:t>	‘I almost know that you do not. But then, why do you repulse me?’</a:t>
            </a:r>
          </a:p>
          <a:p>
            <a:pPr algn="just">
              <a:buNone/>
            </a:pPr>
            <a:r>
              <a:rPr lang="en-US" dirty="0" smtClean="0">
                <a:latin typeface="Arial" pitchFamily="34" charset="0"/>
                <a:cs typeface="Arial" pitchFamily="34" charset="0"/>
              </a:rPr>
              <a:t>	‘I don’t repulse you. I like you to—tell me you love me; and you may always tell me so as you go about with me—and never offend me.’</a:t>
            </a:r>
          </a:p>
          <a:p>
            <a:pPr algn="just">
              <a:buNone/>
            </a:pPr>
            <a:r>
              <a:rPr lang="en-US" dirty="0" smtClean="0">
                <a:latin typeface="Arial" pitchFamily="34" charset="0"/>
                <a:cs typeface="Arial" pitchFamily="34" charset="0"/>
              </a:rPr>
              <a:t>	‘But you will not accept me as a husband?’</a:t>
            </a:r>
          </a:p>
          <a:p>
            <a:pPr algn="just">
              <a:buNone/>
            </a:pPr>
            <a:r>
              <a:rPr lang="en-US" dirty="0" smtClean="0">
                <a:latin typeface="Arial" pitchFamily="34" charset="0"/>
                <a:cs typeface="Arial" pitchFamily="34" charset="0"/>
              </a:rPr>
              <a:t>	‘Ah—that’s different—it is for your good, indeed, my dearest! O, believe me, it is only for your sake! I don’t like to give myself the great happiness o’ promising to be yours in that way—because—because I am SURE I ought not to do it.’</a:t>
            </a:r>
          </a:p>
          <a:p>
            <a:pPr algn="just">
              <a:buNone/>
            </a:pPr>
            <a:r>
              <a:rPr lang="en-US" dirty="0" smtClean="0">
                <a:latin typeface="Arial" pitchFamily="34" charset="0"/>
                <a:cs typeface="Arial" pitchFamily="34" charset="0"/>
              </a:rPr>
              <a:t>	‘But you will make me happy!’</a:t>
            </a:r>
          </a:p>
          <a:p>
            <a:pPr algn="just">
              <a:buNone/>
            </a:pPr>
            <a:r>
              <a:rPr lang="en-US" dirty="0" smtClean="0">
                <a:latin typeface="Arial" pitchFamily="34" charset="0"/>
                <a:cs typeface="Arial" pitchFamily="34" charset="0"/>
              </a:rPr>
              <a:t>	‘Ah—you think so, but you don’t know!’</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4, Chapter 29</a:t>
            </a:r>
            <a:endParaRPr lang="en-US" sz="2800" b="1" dirty="0"/>
          </a:p>
        </p:txBody>
      </p:sp>
      <p:sp>
        <p:nvSpPr>
          <p:cNvPr id="3" name="Content Placeholder 2"/>
          <p:cNvSpPr>
            <a:spLocks noGrp="1"/>
          </p:cNvSpPr>
          <p:nvPr>
            <p:ph idx="1"/>
          </p:nvPr>
        </p:nvSpPr>
        <p:spPr>
          <a:xfrm>
            <a:off x="0" y="609600"/>
            <a:ext cx="6705600" cy="6248400"/>
          </a:xfrm>
        </p:spPr>
        <p:txBody>
          <a:bodyPr>
            <a:normAutofit/>
          </a:bodyPr>
          <a:lstStyle/>
          <a:p>
            <a:pPr algn="just"/>
            <a:r>
              <a:rPr lang="en-US" sz="1800" dirty="0" smtClean="0">
                <a:latin typeface="Arial" pitchFamily="34" charset="0"/>
                <a:cs typeface="Arial" pitchFamily="34" charset="0"/>
              </a:rPr>
              <a:t>There was gossip all around in the town about a failed marriage. A man named Jack Dollop married a widow, expecting to partake of her substantial dowry, only to discover that her financial stability and income vanishes as a result of the marriage. </a:t>
            </a:r>
          </a:p>
          <a:p>
            <a:pPr algn="just"/>
            <a:r>
              <a:rPr lang="en-US" sz="1800" dirty="0" smtClean="0">
                <a:latin typeface="Arial" pitchFamily="34" charset="0"/>
                <a:cs typeface="Arial" pitchFamily="34" charset="0"/>
              </a:rPr>
              <a:t>Most people at the dairy believed the widow was wrong to deceive Jack Dollop of this fact and that she should have been completely truthful with him before marrying. This widespread opinion makes Tess nervous again about her past. She wonders whether she should reveal this past to Angel.</a:t>
            </a:r>
          </a:p>
          <a:p>
            <a:pPr algn="just"/>
            <a:r>
              <a:rPr lang="en-US" sz="1800" dirty="0" smtClean="0">
                <a:latin typeface="Arial" pitchFamily="34" charset="0"/>
                <a:cs typeface="Arial" pitchFamily="34" charset="0"/>
              </a:rPr>
              <a:t>This can be a comedy for her fellow workers but to Tess it is tragedy. </a:t>
            </a:r>
          </a:p>
          <a:p>
            <a:pPr algn="just"/>
            <a:r>
              <a:rPr lang="en-US" sz="1800" dirty="0" smtClean="0">
                <a:latin typeface="Arial" pitchFamily="34" charset="0"/>
                <a:cs typeface="Arial" pitchFamily="34" charset="0"/>
              </a:rPr>
              <a:t>Tess refuses Angel once again out of the same fear. </a:t>
            </a:r>
          </a:p>
          <a:p>
            <a:pPr algn="just"/>
            <a:r>
              <a:rPr lang="en-US" sz="1800" dirty="0" smtClean="0">
                <a:latin typeface="Arial" pitchFamily="34" charset="0"/>
                <a:cs typeface="Arial" pitchFamily="34" charset="0"/>
              </a:rPr>
              <a:t>Dairyman Crick asks Angel to go to the station, and Tess consents to accompany him.</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4, Chapter 29: Discussion Points</a:t>
            </a:r>
            <a:endParaRPr lang="en-US" sz="2800" b="1" dirty="0"/>
          </a:p>
        </p:txBody>
      </p:sp>
      <p:sp>
        <p:nvSpPr>
          <p:cNvPr id="3" name="Content Placeholder 2"/>
          <p:cNvSpPr>
            <a:spLocks noGrp="1"/>
          </p:cNvSpPr>
          <p:nvPr>
            <p:ph idx="1"/>
          </p:nvPr>
        </p:nvSpPr>
        <p:spPr>
          <a:xfrm>
            <a:off x="0" y="838200"/>
            <a:ext cx="6934200" cy="5867400"/>
          </a:xfrm>
        </p:spPr>
        <p:txBody>
          <a:bodyPr>
            <a:normAutofit/>
          </a:bodyPr>
          <a:lstStyle/>
          <a:p>
            <a:pPr algn="just"/>
            <a:r>
              <a:rPr lang="en-US" sz="1800" dirty="0" smtClean="0">
                <a:latin typeface="Arial" pitchFamily="34" charset="0"/>
                <a:cs typeface="Arial" pitchFamily="34" charset="0"/>
              </a:rPr>
              <a:t>The story of Jack Dollop’s wife makes Tess feel nervous again about her predicament. </a:t>
            </a:r>
          </a:p>
          <a:p>
            <a:pPr algn="just"/>
            <a:r>
              <a:rPr lang="en-US" sz="1800" dirty="0" smtClean="0">
                <a:latin typeface="Arial" pitchFamily="34" charset="0"/>
                <a:cs typeface="Arial" pitchFamily="34" charset="0"/>
              </a:rPr>
              <a:t>The story of Jack Dollop raises questions for Tess again as to whether she should tell Angel about her past and her now dead child. </a:t>
            </a:r>
          </a:p>
          <a:p>
            <a:pPr algn="just"/>
            <a:r>
              <a:rPr lang="en-US" sz="1800" dirty="0" smtClean="0">
                <a:latin typeface="Arial" pitchFamily="34" charset="0"/>
                <a:cs typeface="Arial" pitchFamily="34" charset="0"/>
              </a:rPr>
              <a:t>While it is a source of gossip for others the story disturbs Tess very much and she thinks of it as a tragedy.</a:t>
            </a:r>
          </a:p>
          <a:p>
            <a:pPr algn="just"/>
            <a:r>
              <a:rPr lang="en-US" sz="1800" dirty="0" smtClean="0">
                <a:latin typeface="Arial" pitchFamily="34" charset="0"/>
                <a:cs typeface="Arial" pitchFamily="34" charset="0"/>
              </a:rPr>
              <a:t>However, we notice that she nevertheless appears ready to accept the idea that she may rightfully withhold this information from Angel. T</a:t>
            </a:r>
          </a:p>
          <a:p>
            <a:pPr algn="just"/>
            <a:r>
              <a:rPr lang="en-US" sz="1800" dirty="0" smtClean="0">
                <a:latin typeface="Arial" pitchFamily="34" charset="0"/>
                <a:cs typeface="Arial" pitchFamily="34" charset="0"/>
              </a:rPr>
              <a:t>We as readers can sense that now withholding this information may lead to a more disastrous situation when Angel would come to know about her past in a less favorable situation.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4, Chapter 30</a:t>
            </a:r>
            <a:endParaRPr lang="en-US" sz="2800" b="1" dirty="0"/>
          </a:p>
        </p:txBody>
      </p:sp>
      <p:sp>
        <p:nvSpPr>
          <p:cNvPr id="3" name="Content Placeholder 2"/>
          <p:cNvSpPr>
            <a:spLocks noGrp="1"/>
          </p:cNvSpPr>
          <p:nvPr>
            <p:ph idx="1"/>
          </p:nvPr>
        </p:nvSpPr>
        <p:spPr>
          <a:xfrm>
            <a:off x="0" y="914400"/>
            <a:ext cx="6705600" cy="5943600"/>
          </a:xfrm>
        </p:spPr>
        <p:txBody>
          <a:bodyPr>
            <a:normAutofit fontScale="55000" lnSpcReduction="20000"/>
          </a:bodyPr>
          <a:lstStyle/>
          <a:p>
            <a:pPr algn="just"/>
            <a:r>
              <a:rPr lang="en-US" dirty="0" smtClean="0">
                <a:latin typeface="Arial" pitchFamily="34" charset="0"/>
                <a:cs typeface="Arial" pitchFamily="34" charset="0"/>
              </a:rPr>
              <a:t>Tess and Angel travel together on the carriage to the station. </a:t>
            </a:r>
          </a:p>
          <a:p>
            <a:pPr algn="just"/>
            <a:r>
              <a:rPr lang="en-US" dirty="0" smtClean="0">
                <a:latin typeface="Arial" pitchFamily="34" charset="0"/>
                <a:cs typeface="Arial" pitchFamily="34" charset="0"/>
              </a:rPr>
              <a:t>Tess casually talks about little things. She wonders about the various Londoners who will drink the milk that they are supplying. </a:t>
            </a:r>
          </a:p>
          <a:p>
            <a:pPr algn="just"/>
            <a:r>
              <a:rPr lang="en-US" dirty="0" smtClean="0">
                <a:latin typeface="Arial" pitchFamily="34" charset="0"/>
                <a:cs typeface="Arial" pitchFamily="34" charset="0"/>
              </a:rPr>
              <a:t>Angel again takes the opportunity to ask Tess once again to marry him. </a:t>
            </a:r>
          </a:p>
          <a:p>
            <a:pPr algn="just"/>
            <a:r>
              <a:rPr lang="en-US" dirty="0" smtClean="0">
                <a:latin typeface="Arial" pitchFamily="34" charset="0"/>
                <a:cs typeface="Arial" pitchFamily="34" charset="0"/>
              </a:rPr>
              <a:t>Tess finally decides to tell her story and she begins to tell Angel her history. </a:t>
            </a:r>
          </a:p>
          <a:p>
            <a:pPr algn="just"/>
            <a:r>
              <a:rPr lang="en-US" dirty="0" smtClean="0">
                <a:latin typeface="Arial" pitchFamily="34" charset="0"/>
                <a:cs typeface="Arial" pitchFamily="34" charset="0"/>
              </a:rPr>
              <a:t>As they are taking care of some chores, Angel by the way mentions to Tess that they are near the ancestral territory of the ancient d’Urbervilles.</a:t>
            </a:r>
          </a:p>
          <a:p>
            <a:pPr algn="just"/>
            <a:r>
              <a:rPr lang="en-US" dirty="0" smtClean="0">
                <a:latin typeface="Arial" pitchFamily="34" charset="0"/>
                <a:cs typeface="Arial" pitchFamily="34" charset="0"/>
              </a:rPr>
              <a:t>She takes the opportunity to tell Angel that she descends from the d’Urbervilles.</a:t>
            </a:r>
          </a:p>
          <a:p>
            <a:pPr algn="just"/>
            <a:r>
              <a:rPr lang="en-US" dirty="0" smtClean="0">
                <a:latin typeface="Arial" pitchFamily="34" charset="0"/>
                <a:cs typeface="Arial" pitchFamily="34" charset="0"/>
              </a:rPr>
              <a:t>Tess is surprised to know that he is pleased at knowing all this.</a:t>
            </a:r>
          </a:p>
          <a:p>
            <a:pPr algn="just"/>
            <a:r>
              <a:rPr lang="en-US" dirty="0" smtClean="0">
                <a:latin typeface="Arial" pitchFamily="34" charset="0"/>
                <a:cs typeface="Arial" pitchFamily="34" charset="0"/>
              </a:rPr>
              <a:t>Actually Angel realizes that her descent from noble blood will make her more acceptable in the eyes of his family. </a:t>
            </a:r>
          </a:p>
          <a:p>
            <a:pPr algn="just"/>
            <a:r>
              <a:rPr lang="en-US" dirty="0" smtClean="0">
                <a:latin typeface="Arial" pitchFamily="34" charset="0"/>
                <a:cs typeface="Arial" pitchFamily="34" charset="0"/>
              </a:rPr>
              <a:t>At last Tess agrees to marry him, and she begins to weep. Tess asks if she may write to her mother, and when Angel learns she is from </a:t>
            </a:r>
            <a:r>
              <a:rPr lang="en-US" dirty="0" err="1" smtClean="0">
                <a:latin typeface="Arial" pitchFamily="34" charset="0"/>
                <a:cs typeface="Arial" pitchFamily="34" charset="0"/>
              </a:rPr>
              <a:t>Marlott</a:t>
            </a:r>
            <a:r>
              <a:rPr lang="en-US" dirty="0" smtClean="0">
                <a:latin typeface="Arial" pitchFamily="34" charset="0"/>
                <a:cs typeface="Arial" pitchFamily="34" charset="0"/>
              </a:rPr>
              <a:t>, he remembers where he has seen her before. He is reminded of the May Day, when they did not dance.</a:t>
            </a:r>
          </a:p>
          <a:p>
            <a:pPr algn="just">
              <a:buNone/>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Opening Text Chapter 30</a:t>
            </a:r>
            <a:endParaRPr lang="en-US" sz="2800" b="1" dirty="0">
              <a:solidFill>
                <a:srgbClr val="0070C0"/>
              </a:solidFill>
            </a:endParaRPr>
          </a:p>
        </p:txBody>
      </p:sp>
      <p:sp>
        <p:nvSpPr>
          <p:cNvPr id="3" name="Content Placeholder 2"/>
          <p:cNvSpPr>
            <a:spLocks noGrp="1"/>
          </p:cNvSpPr>
          <p:nvPr>
            <p:ph idx="1"/>
          </p:nvPr>
        </p:nvSpPr>
        <p:spPr>
          <a:xfrm>
            <a:off x="0" y="838200"/>
            <a:ext cx="6781800" cy="6019800"/>
          </a:xfrm>
        </p:spPr>
        <p:txBody>
          <a:bodyPr>
            <a:noAutofit/>
          </a:bodyPr>
          <a:lstStyle/>
          <a:p>
            <a:pPr algn="just">
              <a:buNone/>
            </a:pPr>
            <a:r>
              <a:rPr lang="en-US" sz="1800" dirty="0" smtClean="0">
                <a:latin typeface="Arial" pitchFamily="34" charset="0"/>
                <a:cs typeface="Arial" pitchFamily="34" charset="0"/>
              </a:rPr>
              <a:t>	In the diminishing daylight they went along the level roadway through the meads, which stretched away into gray miles, and were backed in the extreme edge of distance by the swarthy and abrupt slopes of </a:t>
            </a:r>
            <a:r>
              <a:rPr lang="en-US" sz="1800" dirty="0" err="1" smtClean="0">
                <a:latin typeface="Arial" pitchFamily="34" charset="0"/>
                <a:cs typeface="Arial" pitchFamily="34" charset="0"/>
              </a:rPr>
              <a:t>Egdon</a:t>
            </a:r>
            <a:r>
              <a:rPr lang="en-US" sz="1800" dirty="0" smtClean="0">
                <a:latin typeface="Arial" pitchFamily="34" charset="0"/>
                <a:cs typeface="Arial" pitchFamily="34" charset="0"/>
              </a:rPr>
              <a:t> Heath. On its summit stood clumps and stretches of fir-trees, whose notched tips appeared like battlemented towers crowning black-fronted castles of enchantment.</a:t>
            </a:r>
          </a:p>
          <a:p>
            <a:pPr algn="just">
              <a:buNone/>
            </a:pPr>
            <a:r>
              <a:rPr lang="en-US" sz="1800" dirty="0" smtClean="0">
                <a:latin typeface="Arial" pitchFamily="34" charset="0"/>
                <a:cs typeface="Arial" pitchFamily="34" charset="0"/>
              </a:rPr>
              <a:t>	They were so absorbed in the sense of being close to each other that they did not begin talking for a long while, the silence being broken only by the clucking of the milk in the tall cans behind them. The lane they followed was so solitary that the hazel nuts had remained on the boughs till they slipped from their shells, and the blackberries hung in heavy clusters. Every now and then Angel would fling the lash of his whip round one of these, pluck it off, and give it to his companion.</a:t>
            </a:r>
          </a:p>
          <a:p>
            <a:pPr algn="just">
              <a:buNone/>
            </a:pP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914400"/>
            <a:ext cx="7239000" cy="5943600"/>
          </a:xfrm>
        </p:spPr>
        <p:txBody>
          <a:bodyPr>
            <a:normAutofit/>
          </a:bodyPr>
          <a:lstStyle/>
          <a:p>
            <a:pPr algn="just">
              <a:buNone/>
            </a:pPr>
            <a:r>
              <a:rPr lang="en-US" sz="1800" dirty="0" smtClean="0">
                <a:latin typeface="Arial" pitchFamily="34" charset="0"/>
                <a:cs typeface="Arial" pitchFamily="34" charset="0"/>
              </a:rPr>
              <a:t>	……………..The dull sky soon began to tell its meaning by sending down herald-drops of rain, and the stagnant air of the day changed into a fitful breeze which played about their faces. The quick-silvery glaze on the rivers and pools vanished; from broad mirrors of light they changed to </a:t>
            </a:r>
            <a:r>
              <a:rPr lang="en-US" sz="1800" dirty="0" err="1" smtClean="0">
                <a:latin typeface="Arial" pitchFamily="34" charset="0"/>
                <a:cs typeface="Arial" pitchFamily="34" charset="0"/>
              </a:rPr>
              <a:t>lustreless</a:t>
            </a:r>
            <a:r>
              <a:rPr lang="en-US" sz="1800" dirty="0" smtClean="0">
                <a:latin typeface="Arial" pitchFamily="34" charset="0"/>
                <a:cs typeface="Arial" pitchFamily="34" charset="0"/>
              </a:rPr>
              <a:t> sheets of lead, with a surface like a rasp. But that spectacle did not affect her preoccupation. Her countenance, a natural carnation slightly embrowned by the season, had deepened its tinge with the beating of the rain-drops; and her hair, which the pressure of the cows’ flanks had, as usual, caused to tumble down from its fastenings and stray beyond the curtain of her calico bonnet, was made clammy by the moisture, till it hardly was better than seaweed.</a:t>
            </a:r>
          </a:p>
          <a:p>
            <a:pPr algn="just">
              <a:buNone/>
            </a:pPr>
            <a:r>
              <a:rPr lang="en-US" sz="1800" dirty="0" smtClean="0">
                <a:latin typeface="Arial" pitchFamily="34" charset="0"/>
                <a:cs typeface="Arial" pitchFamily="34" charset="0"/>
              </a:rPr>
              <a:t>	‘I ought not to have come, I suppose,’ she murmured, looking at the sky.</a:t>
            </a:r>
          </a:p>
          <a:p>
            <a:pPr algn="just">
              <a:buNone/>
            </a:pPr>
            <a:r>
              <a:rPr lang="en-US" sz="1800" dirty="0" smtClean="0">
                <a:latin typeface="Arial" pitchFamily="34" charset="0"/>
                <a:cs typeface="Arial" pitchFamily="34" charset="0"/>
              </a:rPr>
              <a:t>	‘I am sorry for the rain,’ said he. ‘But how glad I am to have you here!’</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solidFill>
                  <a:srgbClr val="0070C0"/>
                </a:solidFill>
              </a:rPr>
              <a:t>Some more text</a:t>
            </a:r>
            <a:endParaRPr lang="en-US" sz="2800" b="1" dirty="0">
              <a:solidFill>
                <a:srgbClr val="0070C0"/>
              </a:solidFill>
            </a:endParaRPr>
          </a:p>
        </p:txBody>
      </p:sp>
      <p:sp>
        <p:nvSpPr>
          <p:cNvPr id="3" name="Content Placeholder 2"/>
          <p:cNvSpPr>
            <a:spLocks noGrp="1"/>
          </p:cNvSpPr>
          <p:nvPr>
            <p:ph idx="1"/>
          </p:nvPr>
        </p:nvSpPr>
        <p:spPr>
          <a:xfrm>
            <a:off x="0" y="762000"/>
            <a:ext cx="7010400" cy="6096000"/>
          </a:xfrm>
        </p:spPr>
        <p:txBody>
          <a:bodyPr>
            <a:normAutofit fontScale="55000" lnSpcReduction="20000"/>
          </a:bodyPr>
          <a:lstStyle/>
          <a:p>
            <a:pPr algn="just">
              <a:buNone/>
            </a:pPr>
            <a:r>
              <a:rPr lang="en-US" dirty="0" smtClean="0">
                <a:latin typeface="Arial" pitchFamily="34" charset="0"/>
                <a:cs typeface="Arial" pitchFamily="34" charset="0"/>
              </a:rPr>
              <a:t>	She mounted again beside her lover, with a mute obedience characteristic of impassioned natures at times, and when they had wrapped themselves up over head and ears in the sailcloth again, they plunged back into the now thick night. Tess was so receptive that the few minutes of contact with the whirl of material progress lingered in her thought.</a:t>
            </a:r>
          </a:p>
          <a:p>
            <a:pPr algn="just">
              <a:buNone/>
            </a:pPr>
            <a:r>
              <a:rPr lang="en-US" dirty="0" smtClean="0">
                <a:latin typeface="Arial" pitchFamily="34" charset="0"/>
                <a:cs typeface="Arial" pitchFamily="34" charset="0"/>
              </a:rPr>
              <a:t>	‘Londoners will drink it at their breakfasts to-morrow, won’t they?’ she asked. ‘Strange people that we have never seen.’</a:t>
            </a:r>
          </a:p>
          <a:p>
            <a:pPr algn="just">
              <a:buNone/>
            </a:pPr>
            <a:r>
              <a:rPr lang="en-US" dirty="0" smtClean="0">
                <a:latin typeface="Arial" pitchFamily="34" charset="0"/>
                <a:cs typeface="Arial" pitchFamily="34" charset="0"/>
              </a:rPr>
              <a:t>	‘Yes—I suppose they will. Though not as we send it. When its strength has been lowered, so that it may not get up into their heads.’</a:t>
            </a:r>
          </a:p>
          <a:p>
            <a:pPr algn="just">
              <a:buNone/>
            </a:pPr>
            <a:r>
              <a:rPr lang="en-US" dirty="0" smtClean="0">
                <a:latin typeface="Arial" pitchFamily="34" charset="0"/>
                <a:cs typeface="Arial" pitchFamily="34" charset="0"/>
              </a:rPr>
              <a:t>	‘Noble men and noble women, ambassadors and centurions, ladies and tradeswomen, and babies who have never seen a cow</a:t>
            </a:r>
            <a:r>
              <a:rPr lang="en-US" dirty="0" smtClean="0">
                <a:latin typeface="Arial" pitchFamily="34" charset="0"/>
                <a:cs typeface="Arial" pitchFamily="34" charset="0"/>
              </a:rPr>
              <a:t>.</a:t>
            </a:r>
            <a:endParaRPr lang="en-US" dirty="0" smtClean="0">
              <a:latin typeface="Arial" pitchFamily="34" charset="0"/>
              <a:cs typeface="Arial" pitchFamily="34" charset="0"/>
            </a:endParaRPr>
          </a:p>
          <a:p>
            <a:pPr algn="just">
              <a:buNone/>
            </a:pPr>
            <a:r>
              <a:rPr lang="en-US" dirty="0" smtClean="0">
                <a:latin typeface="Arial" pitchFamily="34" charset="0"/>
                <a:cs typeface="Arial" pitchFamily="34" charset="0"/>
              </a:rPr>
              <a:t>	‘Well, yes; perhaps; particularly centurions.’</a:t>
            </a:r>
          </a:p>
          <a:p>
            <a:pPr algn="just">
              <a:buNone/>
            </a:pPr>
            <a:r>
              <a:rPr lang="en-US" dirty="0" smtClean="0">
                <a:latin typeface="Arial" pitchFamily="34" charset="0"/>
                <a:cs typeface="Arial" pitchFamily="34" charset="0"/>
              </a:rPr>
              <a:t>	‘Who don’t know anything of us, and where it comes from; or think how we two drove miles across the moor to-night in the rain that it might reach ‘</a:t>
            </a:r>
            <a:r>
              <a:rPr lang="en-US" dirty="0" err="1" smtClean="0">
                <a:latin typeface="Arial" pitchFamily="34" charset="0"/>
                <a:cs typeface="Arial" pitchFamily="34" charset="0"/>
              </a:rPr>
              <a:t>em</a:t>
            </a:r>
            <a:r>
              <a:rPr lang="en-US" dirty="0" smtClean="0">
                <a:latin typeface="Arial" pitchFamily="34" charset="0"/>
                <a:cs typeface="Arial" pitchFamily="34" charset="0"/>
              </a:rPr>
              <a:t> in time?’</a:t>
            </a:r>
          </a:p>
          <a:p>
            <a:pPr algn="just">
              <a:buNone/>
            </a:pPr>
            <a:r>
              <a:rPr lang="en-US" dirty="0" smtClean="0">
                <a:latin typeface="Arial" pitchFamily="34" charset="0"/>
                <a:cs typeface="Arial" pitchFamily="34" charset="0"/>
              </a:rPr>
              <a:t>	‘We did not drive entirely on account of these precious Londoners; we drove a little on our own—on account of that anxious matter which you will, I am sure, set at rest, dear Tess. Now, permit me to put it in this way. You belong to me already, you know; your heart, I mean. Does it not?’……………….</a:t>
            </a:r>
          </a:p>
          <a:p>
            <a:pPr algn="just">
              <a:buNone/>
            </a:pPr>
            <a:r>
              <a:rPr lang="en-US" dirty="0" smtClean="0">
                <a:latin typeface="Arial" pitchFamily="34" charset="0"/>
                <a:cs typeface="Arial" pitchFamily="34" charset="0"/>
              </a:rPr>
              <a:t>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6858000" cy="6096000"/>
          </a:xfrm>
        </p:spPr>
        <p:txBody>
          <a:bodyPr>
            <a:normAutofit fontScale="62500" lnSpcReduction="20000"/>
          </a:bodyPr>
          <a:lstStyle/>
          <a:p>
            <a:pPr>
              <a:buNone/>
            </a:pPr>
            <a:r>
              <a:rPr lang="en-US" dirty="0" smtClean="0"/>
              <a:t>	…………‘You know as well as I. O yes—yes!’</a:t>
            </a:r>
          </a:p>
          <a:p>
            <a:pPr>
              <a:buNone/>
            </a:pPr>
            <a:r>
              <a:rPr lang="en-US" dirty="0" smtClean="0"/>
              <a:t>	‘Then, if your heart does, why not your hand?’</a:t>
            </a:r>
          </a:p>
          <a:p>
            <a:pPr>
              <a:buNone/>
            </a:pPr>
            <a:r>
              <a:rPr lang="en-US" dirty="0" smtClean="0"/>
              <a:t>	‘My only reason was on account of you—on account of a question. I have something to tell you—‘</a:t>
            </a:r>
          </a:p>
          <a:p>
            <a:pPr>
              <a:buNone/>
            </a:pPr>
            <a:r>
              <a:rPr lang="en-US" dirty="0" smtClean="0"/>
              <a:t>	‘But suppose it to be entirely for my happiness, and my worldly convenience also?’</a:t>
            </a:r>
          </a:p>
          <a:p>
            <a:pPr>
              <a:buNone/>
            </a:pPr>
            <a:r>
              <a:rPr lang="en-US" dirty="0" smtClean="0"/>
              <a:t>	‘O yes; if it is for your happiness and worldly convenience. But my life before I came here—I want—‘</a:t>
            </a:r>
          </a:p>
          <a:p>
            <a:pPr>
              <a:buNone/>
            </a:pPr>
            <a:r>
              <a:rPr lang="en-US" dirty="0" smtClean="0"/>
              <a:t>	‘Well, it is for my convenience as well as my happiness. If I have a very large farm, either English or colonial, you will be invaluable as a wife to me; better than a woman out of the largest mansion in the country. So please—please, dear </a:t>
            </a:r>
            <a:r>
              <a:rPr lang="en-US" dirty="0" err="1" smtClean="0"/>
              <a:t>Tessy</a:t>
            </a:r>
            <a:r>
              <a:rPr lang="en-US" dirty="0" smtClean="0"/>
              <a:t>, disabuse your mind of the feeling that you will stand in my way.’</a:t>
            </a:r>
          </a:p>
          <a:p>
            <a:pPr>
              <a:buNone/>
            </a:pPr>
            <a:r>
              <a:rPr lang="en-US" dirty="0" smtClean="0"/>
              <a:t>	‘But my history. I want you to know it—you must let me tell you—you will not like me so well!’</a:t>
            </a:r>
          </a:p>
          <a:p>
            <a:pPr>
              <a:buNone/>
            </a:pPr>
            <a:r>
              <a:rPr lang="en-US" dirty="0" smtClean="0"/>
              <a:t>	‘Tell it if you wish to, dearest. This precious history then. Yes, I was born at so and so, Anno Domini—‘</a:t>
            </a:r>
          </a:p>
          <a:p>
            <a:pPr>
              <a:buNone/>
            </a:pPr>
            <a:r>
              <a:rPr lang="en-US" dirty="0" smtClean="0"/>
              <a:t>	‘I was born at </a:t>
            </a:r>
            <a:r>
              <a:rPr lang="en-US" dirty="0" err="1" smtClean="0"/>
              <a:t>Marlott</a:t>
            </a:r>
            <a:r>
              <a:rPr lang="en-US" dirty="0" smtClean="0"/>
              <a:t>,’ she said, catching at his words as a help, lightly as they were spoken. ‘And I grew up there……………………….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381000"/>
            <a:ext cx="7315200" cy="6477000"/>
          </a:xfrm>
        </p:spPr>
        <p:txBody>
          <a:bodyPr>
            <a:noAutofit/>
          </a:bodyPr>
          <a:lstStyle/>
          <a:p>
            <a:pPr algn="just">
              <a:buNone/>
            </a:pPr>
            <a:r>
              <a:rPr lang="en-US" sz="1600" dirty="0" smtClean="0">
                <a:latin typeface="Arial" pitchFamily="34" charset="0"/>
                <a:cs typeface="Arial" pitchFamily="34" charset="0"/>
              </a:rPr>
              <a:t>	And I was in the Sixth Standard when I left school, and they said I had great aptness, and should make a good teacher, so it was settled that I should be one. But there was trouble in my family; father was not very industrious, and he drank a little.’</a:t>
            </a:r>
          </a:p>
          <a:p>
            <a:pPr algn="just">
              <a:buNone/>
            </a:pPr>
            <a:r>
              <a:rPr lang="en-US" sz="1600" dirty="0" smtClean="0">
                <a:latin typeface="Arial" pitchFamily="34" charset="0"/>
                <a:cs typeface="Arial" pitchFamily="34" charset="0"/>
              </a:rPr>
              <a:t>	‘Yes, yes. Poor child! Nothing new.’ He pressed her more closely to his side.</a:t>
            </a:r>
          </a:p>
          <a:p>
            <a:pPr algn="just">
              <a:buNone/>
            </a:pPr>
            <a:r>
              <a:rPr lang="en-US" sz="1600" dirty="0" smtClean="0">
                <a:latin typeface="Arial" pitchFamily="34" charset="0"/>
                <a:cs typeface="Arial" pitchFamily="34" charset="0"/>
              </a:rPr>
              <a:t>	‘And then—there is something very unusual about it—about me. I—I was—‘</a:t>
            </a:r>
          </a:p>
          <a:p>
            <a:pPr algn="just">
              <a:buNone/>
            </a:pPr>
            <a:r>
              <a:rPr lang="en-US" sz="1600" dirty="0" smtClean="0">
                <a:latin typeface="Arial" pitchFamily="34" charset="0"/>
                <a:cs typeface="Arial" pitchFamily="34" charset="0"/>
              </a:rPr>
              <a:t>	Tess’s breath quickened.</a:t>
            </a:r>
          </a:p>
          <a:p>
            <a:pPr algn="just">
              <a:buNone/>
            </a:pPr>
            <a:r>
              <a:rPr lang="en-US" sz="1600" dirty="0" smtClean="0">
                <a:latin typeface="Arial" pitchFamily="34" charset="0"/>
                <a:cs typeface="Arial" pitchFamily="34" charset="0"/>
              </a:rPr>
              <a:t>	‘Yes, dearest. Never mind.’</a:t>
            </a:r>
          </a:p>
          <a:p>
            <a:pPr algn="just">
              <a:buNone/>
            </a:pPr>
            <a:r>
              <a:rPr lang="en-US" sz="1600" dirty="0" smtClean="0">
                <a:latin typeface="Arial" pitchFamily="34" charset="0"/>
                <a:cs typeface="Arial" pitchFamily="34" charset="0"/>
              </a:rPr>
              <a:t>	‘I—I—am not a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but a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—a descendant of the same family as those that owned the old house we passed. And—we are all gone to nothing!’</a:t>
            </a:r>
          </a:p>
          <a:p>
            <a:pPr algn="just">
              <a:buNone/>
            </a:pPr>
            <a:r>
              <a:rPr lang="en-US" sz="1600" dirty="0" smtClean="0">
                <a:latin typeface="Arial" pitchFamily="34" charset="0"/>
                <a:cs typeface="Arial" pitchFamily="34" charset="0"/>
              </a:rPr>
              <a:t>	‘A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!—Indeed! And is that all the trouble, dear Tess?’</a:t>
            </a:r>
          </a:p>
          <a:p>
            <a:pPr algn="just">
              <a:buNone/>
            </a:pPr>
            <a:r>
              <a:rPr lang="en-US" sz="1600" dirty="0" smtClean="0">
                <a:latin typeface="Arial" pitchFamily="34" charset="0"/>
                <a:cs typeface="Arial" pitchFamily="34" charset="0"/>
              </a:rPr>
              <a:t>	‘Yes,’ she answered faintly.</a:t>
            </a:r>
          </a:p>
          <a:p>
            <a:pPr algn="just">
              <a:buNone/>
            </a:pPr>
            <a:r>
              <a:rPr lang="en-US" sz="1600" dirty="0" smtClean="0">
                <a:latin typeface="Arial" pitchFamily="34" charset="0"/>
                <a:cs typeface="Arial" pitchFamily="34" charset="0"/>
              </a:rPr>
              <a:t>	‘Well—why should I love you less after knowing this?’</a:t>
            </a:r>
          </a:p>
          <a:p>
            <a:pPr algn="just">
              <a:buNone/>
            </a:pPr>
            <a:r>
              <a:rPr lang="en-US" sz="1600" dirty="0" smtClean="0">
                <a:latin typeface="Arial" pitchFamily="34" charset="0"/>
                <a:cs typeface="Arial" pitchFamily="34" charset="0"/>
              </a:rPr>
              <a:t>	‘I was told by the dairyman that you hated old families.’</a:t>
            </a:r>
          </a:p>
          <a:p>
            <a:pPr algn="just">
              <a:buNone/>
            </a:pPr>
            <a:r>
              <a:rPr lang="en-US" sz="1600" dirty="0" smtClean="0">
                <a:latin typeface="Arial" pitchFamily="34" charset="0"/>
                <a:cs typeface="Arial" pitchFamily="34" charset="0"/>
              </a:rPr>
              <a:t>	He laughed.</a:t>
            </a:r>
          </a:p>
          <a:p>
            <a:pPr algn="just">
              <a:buNone/>
            </a:pPr>
            <a:r>
              <a:rPr lang="en-US" sz="1600" dirty="0" smtClean="0">
                <a:latin typeface="Arial" pitchFamily="34" charset="0"/>
                <a:cs typeface="Arial" pitchFamily="34" charset="0"/>
              </a:rPr>
              <a:t>	‘Well, it is true, in one sense. I do hate the aristocratic principle of blood before everything, and do think that as </a:t>
            </a:r>
            <a:r>
              <a:rPr lang="en-US" sz="1600" dirty="0" err="1" smtClean="0">
                <a:latin typeface="Arial" pitchFamily="34" charset="0"/>
                <a:cs typeface="Arial" pitchFamily="34" charset="0"/>
              </a:rPr>
              <a:t>reasoners</a:t>
            </a:r>
            <a:r>
              <a:rPr lang="en-US" sz="1600" dirty="0" smtClean="0">
                <a:latin typeface="Arial" pitchFamily="34" charset="0"/>
                <a:cs typeface="Arial" pitchFamily="34" charset="0"/>
              </a:rPr>
              <a:t> the only pedigrees we ought to respect are those spiritual ones of the wise and virtuous, without regard to corporal paternity. But I am extremely interested in this news—you can have no idea how interested I am! Are you not interested yourself in being one of that well-known line?’</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4, Chapter 30: Discussion Points</a:t>
            </a:r>
            <a:endParaRPr lang="en-US" sz="2800" b="1" dirty="0"/>
          </a:p>
        </p:txBody>
      </p:sp>
      <p:sp>
        <p:nvSpPr>
          <p:cNvPr id="3" name="Content Placeholder 2"/>
          <p:cNvSpPr>
            <a:spLocks noGrp="1"/>
          </p:cNvSpPr>
          <p:nvPr>
            <p:ph idx="1"/>
          </p:nvPr>
        </p:nvSpPr>
        <p:spPr>
          <a:xfrm>
            <a:off x="0" y="990600"/>
            <a:ext cx="7315200" cy="5135563"/>
          </a:xfrm>
        </p:spPr>
        <p:txBody>
          <a:bodyPr>
            <a:noAutofit/>
          </a:bodyPr>
          <a:lstStyle/>
          <a:p>
            <a:pPr algn="just"/>
            <a:r>
              <a:rPr lang="en-US" sz="1800" dirty="0" smtClean="0">
                <a:latin typeface="Arial" pitchFamily="34" charset="0"/>
                <a:cs typeface="Arial" pitchFamily="34" charset="0"/>
              </a:rPr>
              <a:t>As Angel accepts the history of Tess’s family very easily, instead of creating a relief it further generates tension because we notice that Angel frames the information about her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connections as greater evidence of Tess's perfection. </a:t>
            </a:r>
          </a:p>
          <a:p>
            <a:pPr algn="just"/>
            <a:r>
              <a:rPr lang="en-US" sz="1800" dirty="0" smtClean="0">
                <a:latin typeface="Arial" pitchFamily="34" charset="0"/>
                <a:cs typeface="Arial" pitchFamily="34" charset="0"/>
              </a:rPr>
              <a:t>Tess becomes the most suitable match for him being simultaneously the simple and decent milkmaid and a respectable, noble lady. </a:t>
            </a:r>
          </a:p>
          <a:p>
            <a:pPr algn="just"/>
            <a:r>
              <a:rPr lang="en-US" sz="1800" dirty="0" smtClean="0">
                <a:latin typeface="Arial" pitchFamily="34" charset="0"/>
                <a:cs typeface="Arial" pitchFamily="34" charset="0"/>
              </a:rPr>
              <a:t>We as readers start waiting for the inevitable revelation about her past life.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4, Chapter 31</a:t>
            </a:r>
            <a:endParaRPr lang="en-US" sz="2800" b="1" dirty="0"/>
          </a:p>
        </p:txBody>
      </p:sp>
      <p:sp>
        <p:nvSpPr>
          <p:cNvPr id="3" name="Content Placeholder 2"/>
          <p:cNvSpPr>
            <a:spLocks noGrp="1"/>
          </p:cNvSpPr>
          <p:nvPr>
            <p:ph idx="1"/>
          </p:nvPr>
        </p:nvSpPr>
        <p:spPr>
          <a:xfrm>
            <a:off x="0" y="990600"/>
            <a:ext cx="6705600" cy="5638800"/>
          </a:xfrm>
        </p:spPr>
        <p:txBody>
          <a:bodyPr>
            <a:normAutofit/>
          </a:bodyPr>
          <a:lstStyle/>
          <a:p>
            <a:pPr algn="just"/>
            <a:r>
              <a:rPr lang="en-US" sz="1800" dirty="0" smtClean="0">
                <a:latin typeface="Arial" pitchFamily="34" charset="0"/>
                <a:cs typeface="Arial" pitchFamily="34" charset="0"/>
              </a:rPr>
              <a:t>Tess writes a letter to her mother the next day seeking her advice regarding marriage.</a:t>
            </a:r>
          </a:p>
          <a:p>
            <a:pPr algn="just"/>
            <a:r>
              <a:rPr lang="en-US" sz="1800" dirty="0" smtClean="0">
                <a:latin typeface="Arial" pitchFamily="34" charset="0"/>
                <a:cs typeface="Arial" pitchFamily="34" charset="0"/>
              </a:rPr>
              <a:t>By the end of the week she receives a reply. </a:t>
            </a:r>
          </a:p>
          <a:p>
            <a:pPr algn="just"/>
            <a:r>
              <a:rPr lang="en-US" sz="1800" dirty="0" smtClean="0">
                <a:latin typeface="Arial" pitchFamily="34" charset="0"/>
                <a:cs typeface="Arial" pitchFamily="34" charset="0"/>
              </a:rPr>
              <a:t>Mrs.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has immediately written back advising her daughter not to tell Angel about her past. </a:t>
            </a:r>
          </a:p>
          <a:p>
            <a:pPr algn="just">
              <a:buNone/>
            </a:pPr>
            <a:r>
              <a:rPr lang="en-US" sz="1800" dirty="0" smtClean="0">
                <a:latin typeface="Arial" pitchFamily="34" charset="0"/>
                <a:cs typeface="Arial" pitchFamily="34" charset="0"/>
              </a:rPr>
              <a:t>				(Let us see what the letter says.)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of her Mother’s Letter</a:t>
            </a:r>
            <a:endParaRPr lang="en-US" sz="2800" b="1" dirty="0">
              <a:solidFill>
                <a:srgbClr val="0070C0"/>
              </a:solidFill>
            </a:endParaRPr>
          </a:p>
        </p:txBody>
      </p:sp>
      <p:sp>
        <p:nvSpPr>
          <p:cNvPr id="3" name="Content Placeholder 2"/>
          <p:cNvSpPr>
            <a:spLocks noGrp="1"/>
          </p:cNvSpPr>
          <p:nvPr>
            <p:ph idx="1"/>
          </p:nvPr>
        </p:nvSpPr>
        <p:spPr>
          <a:xfrm>
            <a:off x="152400" y="762000"/>
            <a:ext cx="6477000" cy="5867400"/>
          </a:xfrm>
        </p:spPr>
        <p:txBody>
          <a:bodyPr>
            <a:normAutofit lnSpcReduction="10000"/>
          </a:bodyPr>
          <a:lstStyle/>
          <a:p>
            <a:pPr algn="just">
              <a:buNone/>
            </a:pPr>
            <a:r>
              <a:rPr lang="en-US" sz="1600" i="1" dirty="0" smtClean="0">
                <a:latin typeface="Arial" pitchFamily="34" charset="0"/>
                <a:cs typeface="Arial" pitchFamily="34" charset="0"/>
              </a:rPr>
              <a:t>	DEAR TESS,—J write these few lines Hoping they will find you well, as they leave me at Present, thank God for it. Dear Tess, we are all glad to Hear that you are going really to be married soon. But with respect to your question, Tess, J say between ourselves, quite private but very strong, that on no account do you say a word of your Bygone Trouble to him. J did not tell everything to your Father, he being so Proud on account of his Respectability, which, perhaps, your Intended is the same. Many a woman—some of the Highest in the Land—have had a Trouble in their time; and why should you Trumpet yours when others don’t Trumpet theirs? No girl would be such a Fool, specially as it is so long ago, and not your Fault at all. J shall answer the same if you ask me fifty times. Besides, you must bear in mind that, knowing it to be your Childish Nature to tell all that’s in your heart—so simple!—J made you promise me never to let it out by Word or Deed, having your Welfare in my Mind; and you most solemnly did promise it going from this Door. J have not named either that Question or your coming marriage to your Father, as he would blab it everywhere, poor Simple </a:t>
            </a:r>
            <a:r>
              <a:rPr lang="en-US" sz="1600" i="1" dirty="0" err="1" smtClean="0">
                <a:latin typeface="Arial" pitchFamily="34" charset="0"/>
                <a:cs typeface="Arial" pitchFamily="34" charset="0"/>
              </a:rPr>
              <a:t>Man.Dear</a:t>
            </a:r>
            <a:r>
              <a:rPr lang="en-US" sz="1600" i="1" dirty="0" smtClean="0">
                <a:latin typeface="Arial" pitchFamily="34" charset="0"/>
                <a:cs typeface="Arial" pitchFamily="34" charset="0"/>
              </a:rPr>
              <a:t> Tess, keep up your Spirits, and we mean to send you a Hogshead of </a:t>
            </a:r>
            <a:r>
              <a:rPr lang="en-US" sz="1600" i="1" dirty="0" err="1" smtClean="0">
                <a:latin typeface="Arial" pitchFamily="34" charset="0"/>
                <a:cs typeface="Arial" pitchFamily="34" charset="0"/>
              </a:rPr>
              <a:t>Cyder</a:t>
            </a:r>
            <a:r>
              <a:rPr lang="en-US" sz="1600" i="1" dirty="0" smtClean="0">
                <a:latin typeface="Arial" pitchFamily="34" charset="0"/>
                <a:cs typeface="Arial" pitchFamily="34" charset="0"/>
              </a:rPr>
              <a:t> for you Wedding, knowing there is not much in your parts, and thin Sour Stuff what there is. So no more at present, and with kind love to your Young Man.</a:t>
            </a:r>
          </a:p>
          <a:p>
            <a:pPr algn="just">
              <a:buNone/>
            </a:pPr>
            <a:r>
              <a:rPr lang="en-US" sz="1600" i="1" dirty="0" smtClean="0">
                <a:latin typeface="Arial" pitchFamily="34" charset="0"/>
                <a:cs typeface="Arial" pitchFamily="34" charset="0"/>
              </a:rPr>
              <a:t>	—From your </a:t>
            </a:r>
            <a:r>
              <a:rPr lang="en-US" sz="1600" i="1" dirty="0" err="1" smtClean="0">
                <a:latin typeface="Arial" pitchFamily="34" charset="0"/>
                <a:cs typeface="Arial" pitchFamily="34" charset="0"/>
              </a:rPr>
              <a:t>affectte</a:t>
            </a:r>
            <a:r>
              <a:rPr lang="en-US" sz="1600" i="1" dirty="0" smtClean="0">
                <a:latin typeface="Arial" pitchFamily="34" charset="0"/>
                <a:cs typeface="Arial" pitchFamily="34" charset="0"/>
              </a:rPr>
              <a:t>. </a:t>
            </a:r>
            <a:r>
              <a:rPr lang="en-US" sz="1600" i="1" dirty="0" err="1" smtClean="0">
                <a:latin typeface="Arial" pitchFamily="34" charset="0"/>
                <a:cs typeface="Arial" pitchFamily="34" charset="0"/>
              </a:rPr>
              <a:t>Mother,J</a:t>
            </a:r>
            <a:r>
              <a:rPr lang="en-US" sz="1600" i="1" dirty="0" smtClean="0">
                <a:latin typeface="Arial" pitchFamily="34" charset="0"/>
                <a:cs typeface="Arial" pitchFamily="34" charset="0"/>
              </a:rPr>
              <a:t>. DURBEYFIELD</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What else happens in Chapter 31</a:t>
            </a:r>
            <a:endParaRPr lang="en-US" sz="2800" b="1" dirty="0">
              <a:solidFill>
                <a:srgbClr val="0070C0"/>
              </a:solidFill>
            </a:endParaRPr>
          </a:p>
        </p:txBody>
      </p:sp>
      <p:sp>
        <p:nvSpPr>
          <p:cNvPr id="3" name="Content Placeholder 2"/>
          <p:cNvSpPr>
            <a:spLocks noGrp="1"/>
          </p:cNvSpPr>
          <p:nvPr>
            <p:ph idx="1"/>
          </p:nvPr>
        </p:nvSpPr>
        <p:spPr>
          <a:xfrm>
            <a:off x="152400" y="685800"/>
            <a:ext cx="6553200" cy="6172200"/>
          </a:xfrm>
        </p:spPr>
        <p:txBody>
          <a:bodyPr>
            <a:noAutofit/>
          </a:bodyPr>
          <a:lstStyle/>
          <a:p>
            <a:pPr algn="just"/>
            <a:r>
              <a:rPr lang="en-US" sz="1600" dirty="0" smtClean="0">
                <a:latin typeface="Arial" pitchFamily="34" charset="0"/>
                <a:cs typeface="Arial" pitchFamily="34" charset="0"/>
              </a:rPr>
              <a:t>Response of Tess on receiving the letter:</a:t>
            </a:r>
          </a:p>
          <a:p>
            <a:pPr algn="just"/>
            <a:r>
              <a:rPr lang="en-US" sz="1600" dirty="0" smtClean="0">
                <a:latin typeface="Arial" pitchFamily="34" charset="0"/>
                <a:cs typeface="Arial" pitchFamily="34" charset="0"/>
              </a:rPr>
              <a:t>Mrs.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advises Tess against the ethically sound choice of telling Angel about her past. Mrs. </a:t>
            </a:r>
            <a:r>
              <a:rPr lang="en-US" sz="1600" dirty="0" err="1" smtClean="0">
                <a:latin typeface="Arial" pitchFamily="34" charset="0"/>
                <a:cs typeface="Arial" pitchFamily="34" charset="0"/>
              </a:rPr>
              <a:t>Durbeyfield’s</a:t>
            </a:r>
            <a:r>
              <a:rPr lang="en-US" sz="1600" dirty="0" smtClean="0">
                <a:latin typeface="Arial" pitchFamily="34" charset="0"/>
                <a:cs typeface="Arial" pitchFamily="34" charset="0"/>
              </a:rPr>
              <a:t> advice, however, stems from her love and concern for Tess. Like any mother, Mrs.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does not want anything to interfere with her daughter making an advantageous marriage. </a:t>
            </a:r>
          </a:p>
          <a:p>
            <a:pPr algn="just"/>
            <a:r>
              <a:rPr lang="en-US" sz="1600" dirty="0" smtClean="0">
                <a:latin typeface="Arial" pitchFamily="34" charset="0"/>
                <a:cs typeface="Arial" pitchFamily="34" charset="0"/>
              </a:rPr>
              <a:t>Tess is relieved to receive this advice from her mother, but she knows deep down that she cannot follow it. </a:t>
            </a:r>
          </a:p>
          <a:p>
            <a:pPr algn="just"/>
            <a:r>
              <a:rPr lang="en-US" sz="1600" dirty="0" smtClean="0">
                <a:latin typeface="Arial" pitchFamily="34" charset="0"/>
                <a:cs typeface="Arial" pitchFamily="34" charset="0"/>
              </a:rPr>
              <a:t>Tess’s conscience troubles her.</a:t>
            </a:r>
          </a:p>
          <a:p>
            <a:pPr algn="just">
              <a:buNone/>
            </a:pPr>
            <a:endParaRPr lang="en-US" sz="1600" dirty="0" smtClean="0">
              <a:latin typeface="Arial" pitchFamily="34" charset="0"/>
              <a:cs typeface="Arial" pitchFamily="34" charset="0"/>
            </a:endParaRPr>
          </a:p>
          <a:p>
            <a:pPr algn="just">
              <a:buNone/>
            </a:pPr>
            <a:r>
              <a:rPr lang="en-US" sz="1600" dirty="0" smtClean="0">
                <a:latin typeface="Arial" pitchFamily="34" charset="0"/>
                <a:cs typeface="Arial" pitchFamily="34" charset="0"/>
              </a:rPr>
              <a:t>Text: “</a:t>
            </a:r>
            <a:r>
              <a:rPr lang="en-US" sz="1600" dirty="0" smtClean="0">
                <a:solidFill>
                  <a:srgbClr val="0070C0"/>
                </a:solidFill>
                <a:latin typeface="Arial" pitchFamily="34" charset="0"/>
                <a:cs typeface="Arial" pitchFamily="34" charset="0"/>
              </a:rPr>
              <a:t>Her mother did not see life as Tess saw it. That haunting episode of bygone days was to her mother but a passing accident. But perhaps her mother was right as to the course to be followed, whatever she might be in her reasons. Silence seemed, on the face of it, best for her adored one’s happiness: silence it should be.”</a:t>
            </a:r>
          </a:p>
          <a:p>
            <a:pPr algn="just"/>
            <a:r>
              <a:rPr lang="en-US" sz="1600" dirty="0" smtClean="0">
                <a:latin typeface="Arial" pitchFamily="34" charset="0"/>
                <a:cs typeface="Arial" pitchFamily="34" charset="0"/>
              </a:rPr>
              <a:t>Anyhow, following the advice of her mother she decide not to tell anything to Angel about her past. </a:t>
            </a:r>
          </a:p>
          <a:p>
            <a:pPr algn="just">
              <a:buNone/>
            </a:pPr>
            <a:r>
              <a:rPr lang="en-US" sz="1600" dirty="0" smtClean="0">
                <a:latin typeface="Arial" pitchFamily="34" charset="0"/>
                <a:cs typeface="Arial" pitchFamily="34" charset="0"/>
              </a:rPr>
              <a:t>	Text: </a:t>
            </a:r>
            <a:r>
              <a:rPr lang="en-US" sz="1600" dirty="0" smtClean="0">
                <a:solidFill>
                  <a:srgbClr val="0070C0"/>
                </a:solidFill>
                <a:latin typeface="Arial" pitchFamily="34" charset="0"/>
                <a:cs typeface="Arial" pitchFamily="34" charset="0"/>
              </a:rPr>
              <a:t>She dismissed the past—trod upon it and put it out, as one treads on a coal that is </a:t>
            </a:r>
            <a:r>
              <a:rPr lang="en-US" sz="1600" dirty="0" err="1" smtClean="0">
                <a:solidFill>
                  <a:srgbClr val="0070C0"/>
                </a:solidFill>
                <a:latin typeface="Arial" pitchFamily="34" charset="0"/>
                <a:cs typeface="Arial" pitchFamily="34" charset="0"/>
              </a:rPr>
              <a:t>smouldering</a:t>
            </a:r>
            <a:r>
              <a:rPr lang="en-US" sz="1600" dirty="0" smtClean="0">
                <a:solidFill>
                  <a:srgbClr val="0070C0"/>
                </a:solidFill>
                <a:latin typeface="Arial" pitchFamily="34" charset="0"/>
                <a:cs typeface="Arial" pitchFamily="34" charset="0"/>
              </a:rPr>
              <a:t> and dangerous. She had not known that men could be so disinterested, chivalrous, protective, in their love for women as he.”</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We find Tess luxuriate throughout October.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Text: The Perfect Bliss</a:t>
            </a:r>
            <a:endParaRPr lang="en-US" sz="2800" b="1" dirty="0">
              <a:solidFill>
                <a:srgbClr val="0070C0"/>
              </a:solidFill>
            </a:endParaRPr>
          </a:p>
        </p:txBody>
      </p:sp>
      <p:sp>
        <p:nvSpPr>
          <p:cNvPr id="3" name="Content Placeholder 2"/>
          <p:cNvSpPr>
            <a:spLocks noGrp="1"/>
          </p:cNvSpPr>
          <p:nvPr>
            <p:ph idx="1"/>
          </p:nvPr>
        </p:nvSpPr>
        <p:spPr>
          <a:xfrm>
            <a:off x="457200" y="990600"/>
            <a:ext cx="6477000" cy="5135563"/>
          </a:xfrm>
        </p:spPr>
        <p:txBody>
          <a:bodyPr>
            <a:normAutofit/>
          </a:bodyPr>
          <a:lstStyle/>
          <a:p>
            <a:pPr algn="just"/>
            <a:r>
              <a:rPr lang="en-US" sz="1800" dirty="0" smtClean="0">
                <a:latin typeface="Arial" pitchFamily="34" charset="0"/>
                <a:cs typeface="Arial" pitchFamily="34" charset="0"/>
              </a:rPr>
              <a:t>Thus, during this October month of wonderful afternoons they roved along the meads by creeping paths which followed the brinks of trickling tributary brooks, hopping across by little wooden bridges to the other side, and back again. They were never out of the sound of some purling weir, whose buzz accompanied their own murmuring, while the beams of the sun, almost as horizontal as the mead itself, formed a pollen of radiance over the landscape. They saw tiny blue fogs in the shadows of trees and hedges, all the time that there was bright sunshine elsewhere. The sun was so near the ground, and the sward so flat, that the shadows of Clare and Tess would stretch a quarter of a mile ahead of them, like two long fingers pointing afar to where the green alluvial reaches abutted against the sloping sides of the vale.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Chapter 31 continues</a:t>
            </a:r>
            <a:endParaRPr lang="en-US" sz="2800" b="1" dirty="0"/>
          </a:p>
        </p:txBody>
      </p:sp>
      <p:sp>
        <p:nvSpPr>
          <p:cNvPr id="3" name="Content Placeholder 2"/>
          <p:cNvSpPr>
            <a:spLocks noGrp="1"/>
          </p:cNvSpPr>
          <p:nvPr>
            <p:ph idx="1"/>
          </p:nvPr>
        </p:nvSpPr>
        <p:spPr>
          <a:xfrm>
            <a:off x="152400" y="838200"/>
            <a:ext cx="7010400" cy="6019800"/>
          </a:xfrm>
        </p:spPr>
        <p:txBody>
          <a:bodyPr>
            <a:normAutofit/>
          </a:bodyPr>
          <a:lstStyle/>
          <a:p>
            <a:pPr algn="just"/>
            <a:r>
              <a:rPr lang="en-US" sz="1800" dirty="0" smtClean="0">
                <a:latin typeface="Arial" pitchFamily="34" charset="0"/>
                <a:cs typeface="Arial" pitchFamily="34" charset="0"/>
              </a:rPr>
              <a:t>Tess is still in conflict.</a:t>
            </a:r>
          </a:p>
          <a:p>
            <a:pPr algn="just"/>
            <a:r>
              <a:rPr lang="en-US" sz="1800" dirty="0" smtClean="0">
                <a:latin typeface="Arial" pitchFamily="34" charset="0"/>
                <a:cs typeface="Arial" pitchFamily="34" charset="0"/>
              </a:rPr>
              <a:t>One evening Tess abruptly tells Angel that she is not worthy of him, but Angel tells her that he will not have her speak as such.</a:t>
            </a:r>
          </a:p>
          <a:p>
            <a:pPr algn="just"/>
            <a:r>
              <a:rPr lang="en-US" sz="1800" dirty="0" smtClean="0">
                <a:latin typeface="Arial" pitchFamily="34" charset="0"/>
                <a:cs typeface="Arial" pitchFamily="34" charset="0"/>
              </a:rPr>
              <a:t>When Angel asks her to finalize the date of their wedding, she again asserts that she is reluctant to change things. </a:t>
            </a:r>
          </a:p>
          <a:p>
            <a:pPr algn="just"/>
            <a:r>
              <a:rPr lang="en-US" sz="1800" dirty="0" smtClean="0">
                <a:latin typeface="Arial" pitchFamily="34" charset="0"/>
                <a:cs typeface="Arial" pitchFamily="34" charset="0"/>
              </a:rPr>
              <a:t>Later on when Angel announces their engagement to Mr. Crick in front of the dairymaids, their joyous reaction really impresses Tess. </a:t>
            </a:r>
          </a:p>
          <a:p>
            <a:pPr algn="just"/>
            <a:r>
              <a:rPr lang="en-US" sz="1800" dirty="0" smtClean="0">
                <a:latin typeface="Arial" pitchFamily="34" charset="0"/>
                <a:cs typeface="Arial" pitchFamily="34" charset="0"/>
              </a:rPr>
              <a:t>She feels that she can finally express her happiness, but she soon feels unworthy of Angel. Tess decides that she will finally tell him about her past.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The inner conflict of Tess</a:t>
            </a:r>
            <a:endParaRPr lang="en-US" sz="2800" b="1" dirty="0">
              <a:solidFill>
                <a:srgbClr val="0070C0"/>
              </a:solidFill>
            </a:endParaRPr>
          </a:p>
        </p:txBody>
      </p:sp>
      <p:sp>
        <p:nvSpPr>
          <p:cNvPr id="3" name="Content Placeholder 2"/>
          <p:cNvSpPr>
            <a:spLocks noGrp="1"/>
          </p:cNvSpPr>
          <p:nvPr>
            <p:ph idx="1"/>
          </p:nvPr>
        </p:nvSpPr>
        <p:spPr>
          <a:xfrm>
            <a:off x="0" y="838200"/>
            <a:ext cx="7086600" cy="5867400"/>
          </a:xfrm>
        </p:spPr>
        <p:txBody>
          <a:bodyPr>
            <a:normAutofit fontScale="70000" lnSpcReduction="20000"/>
          </a:bodyPr>
          <a:lstStyle/>
          <a:p>
            <a:pPr>
              <a:buNone/>
            </a:pPr>
            <a:r>
              <a:rPr lang="en-US" dirty="0" smtClean="0"/>
              <a:t>	One evening Tess and Clare were obliged to sit indoors keeping house, all the other occupants of the domicile being away. As they talked she looked thoughtfully up at him, and met his two appreciative eyes.</a:t>
            </a:r>
          </a:p>
          <a:p>
            <a:pPr>
              <a:buNone/>
            </a:pPr>
            <a:r>
              <a:rPr lang="en-US" dirty="0" smtClean="0"/>
              <a:t>	‘I am not worthy of you—no, I am not!’ she burst out, jumping up from her low stool as though appalled at his homage, and the </a:t>
            </a:r>
            <a:r>
              <a:rPr lang="en-US" dirty="0" err="1" smtClean="0"/>
              <a:t>fulness</a:t>
            </a:r>
            <a:r>
              <a:rPr lang="en-US" dirty="0" smtClean="0"/>
              <a:t> of her own joy thereat.</a:t>
            </a:r>
          </a:p>
          <a:p>
            <a:pPr>
              <a:buNone/>
            </a:pPr>
            <a:r>
              <a:rPr lang="en-US" dirty="0" smtClean="0"/>
              <a:t>	Clare, deeming the whole basis of her excitement to be that which was only the smaller part of it, said—</a:t>
            </a:r>
          </a:p>
          <a:p>
            <a:pPr>
              <a:buNone/>
            </a:pPr>
            <a:r>
              <a:rPr lang="en-US" dirty="0" smtClean="0"/>
              <a:t>	‘I won’t have you speak like it, dear Tess! Distinction does not consist in the facile use of a contemptible set of conventions, but in being numbered among those who are true, and honest, and just, and pure, and lovely, and of good report—as you are, my Tess.’</a:t>
            </a:r>
          </a:p>
          <a:p>
            <a:pPr>
              <a:buNone/>
            </a:pPr>
            <a:r>
              <a:rPr lang="en-US" dirty="0" smtClean="0"/>
              <a:t>	She struggled with the sob in her throat. How often had that string of excellences made her young heart ache in church of late years, and how strange that he should have cited them now.</a:t>
            </a:r>
          </a:p>
          <a:p>
            <a:pPr>
              <a:buNone/>
            </a:pPr>
            <a:r>
              <a:rPr lang="en-US" dirty="0" smtClean="0"/>
              <a:t>	‘Why didn’t you stay and love me when I—was sixteen;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6858000" cy="6096000"/>
          </a:xfrm>
        </p:spPr>
        <p:txBody>
          <a:bodyPr>
            <a:normAutofit fontScale="62500" lnSpcReduction="20000"/>
          </a:bodyPr>
          <a:lstStyle/>
          <a:p>
            <a:pPr algn="just">
              <a:buNone/>
            </a:pPr>
            <a:r>
              <a:rPr lang="en-US" dirty="0" smtClean="0">
                <a:latin typeface="Arial" pitchFamily="34" charset="0"/>
                <a:cs typeface="Arial" pitchFamily="34" charset="0"/>
              </a:rPr>
              <a:t>……..on the green? O, why didn’t you, why didn’t you!’ she said, impetuously clasping her hands.</a:t>
            </a:r>
          </a:p>
          <a:p>
            <a:pPr algn="just">
              <a:buNone/>
            </a:pPr>
            <a:r>
              <a:rPr lang="en-US" dirty="0" smtClean="0">
                <a:latin typeface="Arial" pitchFamily="34" charset="0"/>
                <a:cs typeface="Arial" pitchFamily="34" charset="0"/>
              </a:rPr>
              <a:t>	Angel began to comfort and reassure her, thinking to himself, truly enough, what a creature of moods she was, and how careful he would have to be of her when she depended for her happiness entirely on him.</a:t>
            </a:r>
          </a:p>
          <a:p>
            <a:pPr algn="just">
              <a:buNone/>
            </a:pPr>
            <a:r>
              <a:rPr lang="en-US" dirty="0" smtClean="0">
                <a:latin typeface="Arial" pitchFamily="34" charset="0"/>
                <a:cs typeface="Arial" pitchFamily="34" charset="0"/>
              </a:rPr>
              <a:t>	‘Ah—why didn’t I stay!’ he said. ‘That is just what I feel. If I had only known! But you must not be so bitter in your regret—why should you be?’</a:t>
            </a:r>
          </a:p>
          <a:p>
            <a:pPr algn="just">
              <a:buNone/>
            </a:pPr>
            <a:r>
              <a:rPr lang="en-US" dirty="0" smtClean="0">
                <a:latin typeface="Arial" pitchFamily="34" charset="0"/>
                <a:cs typeface="Arial" pitchFamily="34" charset="0"/>
              </a:rPr>
              <a:t>	With the woman’s instinct to hide she diverged hastily—</a:t>
            </a:r>
          </a:p>
          <a:p>
            <a:pPr algn="just">
              <a:buNone/>
            </a:pPr>
            <a:r>
              <a:rPr lang="en-US" dirty="0" smtClean="0">
                <a:latin typeface="Arial" pitchFamily="34" charset="0"/>
                <a:cs typeface="Arial" pitchFamily="34" charset="0"/>
              </a:rPr>
              <a:t>	‘I should have had four years more of your heart than I can ever have now. Then I should not have wasted my time as I have done—I should have had so much longer happiness!’</a:t>
            </a:r>
          </a:p>
          <a:p>
            <a:pPr algn="just">
              <a:buNone/>
            </a:pPr>
            <a:r>
              <a:rPr lang="en-US" dirty="0" smtClean="0">
                <a:latin typeface="Arial" pitchFamily="34" charset="0"/>
                <a:cs typeface="Arial" pitchFamily="34" charset="0"/>
              </a:rPr>
              <a:t>	It was no mature woman with a long dark vista of intrigue behind her who was tormented thus, but a girl of simple life, not yet one-and twenty, who had been caught during her days of immaturity like a bird in a </a:t>
            </a:r>
            <a:r>
              <a:rPr lang="en-US" dirty="0" err="1" smtClean="0">
                <a:latin typeface="Arial" pitchFamily="34" charset="0"/>
                <a:cs typeface="Arial" pitchFamily="34" charset="0"/>
              </a:rPr>
              <a:t>springe</a:t>
            </a:r>
            <a:r>
              <a:rPr lang="en-US" dirty="0" smtClean="0">
                <a:latin typeface="Arial" pitchFamily="34" charset="0"/>
                <a:cs typeface="Arial" pitchFamily="34" charset="0"/>
              </a:rPr>
              <a:t>. To calm herself the more completely, she rose from her little stool and left the room, overturning the stool with her skirts as she went.</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4, Chapter 32</a:t>
            </a:r>
            <a:endParaRPr lang="en-US" sz="2800" b="1" dirty="0"/>
          </a:p>
        </p:txBody>
      </p:sp>
      <p:sp>
        <p:nvSpPr>
          <p:cNvPr id="3" name="Content Placeholder 2"/>
          <p:cNvSpPr>
            <a:spLocks noGrp="1"/>
          </p:cNvSpPr>
          <p:nvPr>
            <p:ph idx="1"/>
          </p:nvPr>
        </p:nvSpPr>
        <p:spPr>
          <a:xfrm>
            <a:off x="152400" y="838200"/>
            <a:ext cx="6705600" cy="5287963"/>
          </a:xfrm>
        </p:spPr>
        <p:txBody>
          <a:bodyPr>
            <a:normAutofit fontScale="62500" lnSpcReduction="20000"/>
          </a:bodyPr>
          <a:lstStyle/>
          <a:p>
            <a:r>
              <a:rPr lang="en-US" dirty="0" smtClean="0"/>
              <a:t>Tess seems to want to stay in a state of perpetual state of happiness with Angel and wants to delay marriage.</a:t>
            </a:r>
          </a:p>
          <a:p>
            <a:r>
              <a:rPr lang="en-US" dirty="0" smtClean="0"/>
              <a:t>Text: </a:t>
            </a:r>
            <a:r>
              <a:rPr lang="en-US" dirty="0" smtClean="0">
                <a:solidFill>
                  <a:srgbClr val="0070C0"/>
                </a:solidFill>
              </a:rPr>
              <a:t>This penitential mood kept her from naming the wedding-day. The beginning of November found its date still in abeyance, though he asked her at the most tempting times. But Tess’s desire seemed to be for a perpetual betrothal in which everything should remain as it was then.</a:t>
            </a:r>
          </a:p>
          <a:p>
            <a:endParaRPr lang="en-US" dirty="0" smtClean="0"/>
          </a:p>
          <a:p>
            <a:r>
              <a:rPr lang="en-US" dirty="0" smtClean="0"/>
              <a:t>They start preparing for their wedding although wedding is planned near the end of year.</a:t>
            </a:r>
          </a:p>
          <a:p>
            <a:r>
              <a:rPr lang="en-US" dirty="0" smtClean="0"/>
              <a:t>Angel hopes to spend that time visiting a flour mill at Wellbridge to see its working.</a:t>
            </a:r>
          </a:p>
          <a:p>
            <a:r>
              <a:rPr lang="en-US" dirty="0" smtClean="0"/>
              <a:t>There he stays at a farm house that had once been a </a:t>
            </a:r>
            <a:r>
              <a:rPr lang="en-US" dirty="0" err="1" smtClean="0"/>
              <a:t>d'Urberville</a:t>
            </a:r>
            <a:r>
              <a:rPr lang="en-US" dirty="0" smtClean="0"/>
              <a:t> mansion.  </a:t>
            </a:r>
          </a:p>
          <a:p>
            <a:r>
              <a:rPr lang="en-US" dirty="0" smtClean="0"/>
              <a:t>Angel buys Tess clothes for their wedding.</a:t>
            </a:r>
          </a:p>
          <a:p>
            <a:r>
              <a:rPr lang="en-US" dirty="0" smtClean="0"/>
              <a:t>Tess is relieved when Angel quietly takes out a marriage license rather than publicizing his intent to marry Tess.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334962"/>
          </a:xfrm>
        </p:spPr>
        <p:txBody>
          <a:bodyPr>
            <a:normAutofit fontScale="90000"/>
          </a:bodyPr>
          <a:lstStyle/>
          <a:p>
            <a:r>
              <a:rPr lang="en-US" sz="2800" b="1" dirty="0" smtClean="0">
                <a:solidFill>
                  <a:srgbClr val="0070C0"/>
                </a:solidFill>
                <a:latin typeface="Arial" pitchFamily="34" charset="0"/>
                <a:cs typeface="Arial" pitchFamily="34" charset="0"/>
              </a:rPr>
              <a:t>Chapter 32: Some Text about Tess and her thoughts</a:t>
            </a:r>
            <a:endParaRPr lang="en-US" sz="2800" b="1" dirty="0">
              <a:solidFill>
                <a:srgbClr val="0070C0"/>
              </a:solidFill>
              <a:latin typeface="Arial" pitchFamily="34" charset="0"/>
              <a:cs typeface="Arial" pitchFamily="34" charset="0"/>
            </a:endParaRPr>
          </a:p>
        </p:txBody>
      </p:sp>
      <p:sp>
        <p:nvSpPr>
          <p:cNvPr id="3" name="Content Placeholder 2"/>
          <p:cNvSpPr>
            <a:spLocks noGrp="1"/>
          </p:cNvSpPr>
          <p:nvPr>
            <p:ph idx="1"/>
          </p:nvPr>
        </p:nvSpPr>
        <p:spPr>
          <a:xfrm>
            <a:off x="152400" y="838200"/>
            <a:ext cx="6858000" cy="6019800"/>
          </a:xfrm>
        </p:spPr>
        <p:txBody>
          <a:bodyPr>
            <a:normAutofit fontScale="55000" lnSpcReduction="20000"/>
          </a:bodyPr>
          <a:lstStyle/>
          <a:p>
            <a:pPr algn="just">
              <a:buNone/>
            </a:pPr>
            <a:r>
              <a:rPr lang="en-US" dirty="0" smtClean="0">
                <a:latin typeface="Arial" pitchFamily="34" charset="0"/>
                <a:cs typeface="Arial" pitchFamily="34" charset="0"/>
              </a:rPr>
              <a:t>	Returning from one of these dark walks they reached a great gravel-cliff immediately over the levels, where they stood still and listened. The water was now high in the streams, squirting through the weirs, and tinkling under culverts; the smallest gullies were all full; there was no taking short cuts anywhere, and foot-passengers were compelled to follow the permanent ways. From the whole extent of the invisible vale came a multitudinous intonation; it forced upon their fancy that a great city lay below them, and that the murmur was the vociferation of its populace.</a:t>
            </a:r>
          </a:p>
          <a:p>
            <a:pPr algn="just">
              <a:buNone/>
            </a:pPr>
            <a:r>
              <a:rPr lang="en-US" dirty="0" smtClean="0">
                <a:latin typeface="Arial" pitchFamily="34" charset="0"/>
                <a:cs typeface="Arial" pitchFamily="34" charset="0"/>
              </a:rPr>
              <a:t>	‘It seems like tens of thousands of them,’ said Tess; ‘holding public-meetings in their market-places, arguing, preaching, quarrelling, sobbing, groaning, praying, and cursing.’</a:t>
            </a:r>
          </a:p>
          <a:p>
            <a:pPr algn="just">
              <a:buNone/>
            </a:pPr>
            <a:r>
              <a:rPr lang="en-US" dirty="0" smtClean="0">
                <a:latin typeface="Arial" pitchFamily="34" charset="0"/>
                <a:cs typeface="Arial" pitchFamily="34" charset="0"/>
              </a:rPr>
              <a:t>	Clare was not particularly heeding.</a:t>
            </a:r>
          </a:p>
          <a:p>
            <a:pPr algn="just">
              <a:buNone/>
            </a:pPr>
            <a:r>
              <a:rPr lang="en-US" dirty="0" smtClean="0">
                <a:latin typeface="Arial" pitchFamily="34" charset="0"/>
                <a:cs typeface="Arial" pitchFamily="34" charset="0"/>
              </a:rPr>
              <a:t>	‘Did Crick speak to you to-day, dear, about his not wanting much assistance during the winter months?’</a:t>
            </a:r>
          </a:p>
          <a:p>
            <a:pPr algn="just">
              <a:buNone/>
            </a:pPr>
            <a:r>
              <a:rPr lang="en-US" dirty="0" smtClean="0">
                <a:latin typeface="Arial" pitchFamily="34" charset="0"/>
                <a:cs typeface="Arial" pitchFamily="34" charset="0"/>
              </a:rPr>
              <a:t>	‘No.’</a:t>
            </a:r>
          </a:p>
          <a:p>
            <a:pPr algn="just">
              <a:buNone/>
            </a:pPr>
            <a:r>
              <a:rPr lang="en-US" dirty="0" smtClean="0">
                <a:latin typeface="Arial" pitchFamily="34" charset="0"/>
                <a:cs typeface="Arial" pitchFamily="34" charset="0"/>
              </a:rPr>
              <a:t>	‘The cows are going dry rapidly.’</a:t>
            </a:r>
          </a:p>
          <a:p>
            <a:pPr algn="just">
              <a:buNone/>
            </a:pPr>
            <a:r>
              <a:rPr lang="en-US" dirty="0" smtClean="0">
                <a:latin typeface="Arial" pitchFamily="34" charset="0"/>
                <a:cs typeface="Arial" pitchFamily="34" charset="0"/>
              </a:rPr>
              <a:t>	‘Yes. Six or seven went to the straw-</a:t>
            </a:r>
            <a:r>
              <a:rPr lang="en-US" dirty="0" err="1" smtClean="0">
                <a:latin typeface="Arial" pitchFamily="34" charset="0"/>
                <a:cs typeface="Arial" pitchFamily="34" charset="0"/>
              </a:rPr>
              <a:t>barton</a:t>
            </a:r>
            <a:r>
              <a:rPr lang="en-US" dirty="0" smtClean="0">
                <a:latin typeface="Arial" pitchFamily="34" charset="0"/>
                <a:cs typeface="Arial" pitchFamily="34" charset="0"/>
              </a:rPr>
              <a:t> yesterday, and three the day before, making nearly twenty in the straw already. Ah—is it that the farmer don’t want my help for the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Text Chapter 32</a:t>
            </a:r>
            <a:endParaRPr lang="en-US" sz="2800" b="1" dirty="0">
              <a:solidFill>
                <a:srgbClr val="0070C0"/>
              </a:solidFill>
            </a:endParaRPr>
          </a:p>
        </p:txBody>
      </p:sp>
      <p:sp>
        <p:nvSpPr>
          <p:cNvPr id="3" name="Content Placeholder 2"/>
          <p:cNvSpPr>
            <a:spLocks noGrp="1"/>
          </p:cNvSpPr>
          <p:nvPr>
            <p:ph idx="1"/>
          </p:nvPr>
        </p:nvSpPr>
        <p:spPr>
          <a:xfrm>
            <a:off x="152400" y="838200"/>
            <a:ext cx="6629400" cy="5867400"/>
          </a:xfrm>
        </p:spPr>
        <p:txBody>
          <a:bodyPr>
            <a:normAutofit fontScale="62500" lnSpcReduction="20000"/>
          </a:bodyPr>
          <a:lstStyle/>
          <a:p>
            <a:pPr>
              <a:buNone/>
            </a:pPr>
            <a:r>
              <a:rPr lang="en-US" dirty="0" smtClean="0"/>
              <a:t>	‘Well, you love me, and have agreed to marry me, and hence there follows a thirdly, ‘When shall the day be?’’</a:t>
            </a:r>
          </a:p>
          <a:p>
            <a:pPr>
              <a:buNone/>
            </a:pPr>
            <a:r>
              <a:rPr lang="en-US" dirty="0" smtClean="0"/>
              <a:t>	‘I like living like this.’</a:t>
            </a:r>
          </a:p>
          <a:p>
            <a:pPr>
              <a:buNone/>
            </a:pPr>
            <a:r>
              <a:rPr lang="en-US" dirty="0" smtClean="0"/>
              <a:t>	‘But I must think of starting in business on my own hook with the new year, or a little later. And before I get involved in the multifarious details of my new position, I should like to have secured my partner.’</a:t>
            </a:r>
          </a:p>
          <a:p>
            <a:pPr>
              <a:buNone/>
            </a:pPr>
            <a:r>
              <a:rPr lang="en-US" dirty="0" smtClean="0"/>
              <a:t>	‘But,’ she timidly answered, ‘to talk quite practically, wouldn’t it be best not to marry till after all that?—Though I can’t bear the thought o’ your going away and leaving me here!’</a:t>
            </a:r>
          </a:p>
          <a:p>
            <a:pPr>
              <a:buNone/>
            </a:pPr>
            <a:r>
              <a:rPr lang="en-US" dirty="0" smtClean="0"/>
              <a:t>	‘Of course you cannot—and it is not best in this case. I want you to help me in many ways in making my start. When shall it be? Why not a fortnight from now?’</a:t>
            </a:r>
          </a:p>
          <a:p>
            <a:pPr>
              <a:buNone/>
            </a:pPr>
            <a:r>
              <a:rPr lang="en-US" dirty="0" smtClean="0"/>
              <a:t>	‘No,’ she said, becoming grave: ‘I have so many things to think of first.’</a:t>
            </a:r>
          </a:p>
          <a:p>
            <a:pPr>
              <a:buNone/>
            </a:pPr>
            <a:r>
              <a:rPr lang="en-US" dirty="0" smtClean="0"/>
              <a:t>	‘But—‘</a:t>
            </a:r>
          </a:p>
          <a:p>
            <a:pPr>
              <a:buNone/>
            </a:pPr>
            <a:r>
              <a:rPr lang="en-US" dirty="0" smtClean="0"/>
              <a:t>	He drew her gently nearer to him. The reality of marriage was startling when it loomed so near.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411162"/>
          </a:xfrm>
        </p:spPr>
        <p:txBody>
          <a:bodyPr>
            <a:normAutofit fontScale="90000"/>
          </a:bodyPr>
          <a:lstStyle/>
          <a:p>
            <a:r>
              <a:rPr lang="en-US" sz="2800" b="1" dirty="0" smtClean="0"/>
              <a:t>Phase 4, Chapter 33</a:t>
            </a:r>
            <a:endParaRPr lang="en-US" sz="2800" b="1" dirty="0"/>
          </a:p>
        </p:txBody>
      </p:sp>
      <p:sp>
        <p:nvSpPr>
          <p:cNvPr id="3" name="Content Placeholder 2"/>
          <p:cNvSpPr>
            <a:spLocks noGrp="1"/>
          </p:cNvSpPr>
          <p:nvPr>
            <p:ph idx="1"/>
          </p:nvPr>
        </p:nvSpPr>
        <p:spPr>
          <a:xfrm>
            <a:off x="0" y="990600"/>
            <a:ext cx="7086600" cy="5715000"/>
          </a:xfrm>
        </p:spPr>
        <p:txBody>
          <a:bodyPr>
            <a:normAutofit/>
          </a:bodyPr>
          <a:lstStyle/>
          <a:p>
            <a:pPr algn="just"/>
            <a:r>
              <a:rPr lang="en-US" sz="1800" dirty="0" smtClean="0">
                <a:latin typeface="Arial" pitchFamily="34" charset="0"/>
                <a:cs typeface="Arial" pitchFamily="34" charset="0"/>
              </a:rPr>
              <a:t>Angel wishes to spend a day with Tess away from the dairy before the wedding, thus they spend a day in the nearest town on Christmas Eve. </a:t>
            </a:r>
          </a:p>
          <a:p>
            <a:pPr algn="just"/>
            <a:r>
              <a:rPr lang="en-US" sz="1800" dirty="0" smtClean="0">
                <a:latin typeface="Arial" pitchFamily="34" charset="0"/>
                <a:cs typeface="Arial" pitchFamily="34" charset="0"/>
              </a:rPr>
              <a:t>While out shopping, Angel and Tess encounter a man from Alec </a:t>
            </a:r>
            <a:r>
              <a:rPr lang="en-US" sz="1800" dirty="0" err="1" smtClean="0">
                <a:latin typeface="Arial" pitchFamily="34" charset="0"/>
                <a:cs typeface="Arial" pitchFamily="34" charset="0"/>
              </a:rPr>
              <a:t>d’Urberville’s</a:t>
            </a:r>
            <a:r>
              <a:rPr lang="en-US" sz="1800" dirty="0" smtClean="0">
                <a:latin typeface="Arial" pitchFamily="34" charset="0"/>
                <a:cs typeface="Arial" pitchFamily="34" charset="0"/>
              </a:rPr>
              <a:t> village, who criticizes Tess and denies her virginity. </a:t>
            </a:r>
          </a:p>
          <a:p>
            <a:pPr algn="just"/>
            <a:r>
              <a:rPr lang="en-US" sz="1800" dirty="0" smtClean="0">
                <a:latin typeface="Arial" pitchFamily="34" charset="0"/>
                <a:cs typeface="Arial" pitchFamily="34" charset="0"/>
              </a:rPr>
              <a:t>Angel becomes angry and strikes the man, but when the man apologizes, Angel gives him some money. </a:t>
            </a:r>
          </a:p>
          <a:p>
            <a:pPr algn="just"/>
            <a:r>
              <a:rPr lang="en-US" sz="1800" dirty="0" smtClean="0">
                <a:latin typeface="Arial" pitchFamily="34" charset="0"/>
                <a:cs typeface="Arial" pitchFamily="34" charset="0"/>
              </a:rPr>
              <a:t>Tess feels very guilty. Resultantly that night she writes a confession and slips the letter under Angel’s door. </a:t>
            </a:r>
          </a:p>
          <a:p>
            <a:pPr algn="just"/>
            <a:r>
              <a:rPr lang="en-US" sz="1800" dirty="0" smtClean="0">
                <a:latin typeface="Arial" pitchFamily="34" charset="0"/>
                <a:cs typeface="Arial" pitchFamily="34" charset="0"/>
              </a:rPr>
              <a:t>Next morning she is surprised to see that Angel’s behavior toward her has not changed, and he even does not mention the letter. </a:t>
            </a:r>
          </a:p>
          <a:p>
            <a:pPr algn="just"/>
            <a:r>
              <a:rPr lang="en-US" sz="1800" dirty="0" smtClean="0">
                <a:latin typeface="Arial" pitchFamily="34" charset="0"/>
                <a:cs typeface="Arial" pitchFamily="34" charset="0"/>
              </a:rPr>
              <a:t>(Let us read some text in this regard.)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Text: Tess writes the truth</a:t>
            </a:r>
            <a:endParaRPr lang="en-US" sz="2800" b="1" dirty="0">
              <a:solidFill>
                <a:srgbClr val="0070C0"/>
              </a:solidFill>
            </a:endParaRPr>
          </a:p>
        </p:txBody>
      </p:sp>
      <p:sp>
        <p:nvSpPr>
          <p:cNvPr id="3" name="Content Placeholder 2"/>
          <p:cNvSpPr>
            <a:spLocks noGrp="1"/>
          </p:cNvSpPr>
          <p:nvPr>
            <p:ph idx="1"/>
          </p:nvPr>
        </p:nvSpPr>
        <p:spPr>
          <a:xfrm>
            <a:off x="0" y="838200"/>
            <a:ext cx="7010400" cy="5791200"/>
          </a:xfrm>
        </p:spPr>
        <p:txBody>
          <a:bodyPr>
            <a:normAutofit fontScale="55000" lnSpcReduction="20000"/>
          </a:bodyPr>
          <a:lstStyle/>
          <a:p>
            <a:pPr algn="just">
              <a:buNone/>
            </a:pPr>
            <a:r>
              <a:rPr lang="en-US" dirty="0" smtClean="0"/>
              <a:t>	Declare the past to him by word of mouth she could not; but there was another way. She sat down and wrote on the four pages of a note-sheet a succinct narrative of those events of three or four years ago, put it into an envelope, and directed it to Clare. Then, lest the flesh should again be weak, she crept upstairs without any shoes and slipped the note under his door.</a:t>
            </a:r>
          </a:p>
          <a:p>
            <a:pPr algn="just">
              <a:buNone/>
            </a:pPr>
            <a:r>
              <a:rPr lang="en-US" dirty="0" smtClean="0"/>
              <a:t>	Her night was a broken one, as it well might be, and she listened for the first faint noise overhead. It came, as usual; he descended, as usual. She descended. He met her at the bottom of the stairs and kissed her. Surely it was as warmly as ever!</a:t>
            </a:r>
          </a:p>
          <a:p>
            <a:pPr algn="just"/>
            <a:r>
              <a:rPr lang="en-US" dirty="0" smtClean="0"/>
              <a:t>	He looked a little disturbed and worn, she thought. But he said not a word to her about her revelation, even when they were alone. Could he have had it? Unless he began the subject she felt that she could say nothing. So the day passed, and it was evident that whatever he thought he meant to keep to himself. Yet he was frank and affectionate as before. Could it be that her doubts were childish? that he forgave her; that he loved her for what she was, just as she was, and smiled at her disquiet as at a foolish nightmare? Had he really received her note? She glanced into his room, and could see nothing of it. It might be that he forgave her. But even if he had not received it she had a sudden enthusiastic trust that he surely would forgive her.</a:t>
            </a:r>
          </a:p>
          <a:p>
            <a:pPr algn="just"/>
            <a:r>
              <a:rPr lang="en-US" dirty="0" smtClean="0"/>
              <a:t>Every morning and night he was the same, and thus New Year’s Eve broke—the wedding day.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Chapter 33: The wedding</a:t>
            </a:r>
            <a:endParaRPr lang="en-US" sz="2800" b="1" dirty="0"/>
          </a:p>
        </p:txBody>
      </p:sp>
      <p:sp>
        <p:nvSpPr>
          <p:cNvPr id="3" name="Content Placeholder 2"/>
          <p:cNvSpPr>
            <a:spLocks noGrp="1"/>
          </p:cNvSpPr>
          <p:nvPr>
            <p:ph idx="1"/>
          </p:nvPr>
        </p:nvSpPr>
        <p:spPr>
          <a:xfrm>
            <a:off x="0" y="914400"/>
            <a:ext cx="6934200" cy="5791200"/>
          </a:xfrm>
        </p:spPr>
        <p:txBody>
          <a:bodyPr>
            <a:normAutofit/>
          </a:bodyPr>
          <a:lstStyle/>
          <a:p>
            <a:pPr algn="just"/>
            <a:r>
              <a:rPr lang="en-US" sz="1800" dirty="0" smtClean="0">
                <a:latin typeface="Arial" pitchFamily="34" charset="0"/>
                <a:cs typeface="Arial" pitchFamily="34" charset="0"/>
              </a:rPr>
              <a:t>On the wedding day, Tess finds in Angel's room the note under the carpet, unopened and never seen. Tess ascertains that it slipped under the carpet and that Angel never saw it. On the morning of the wedding, Tess again tries to tell Angel about her past, but he cuts her off, saying that there will be time for such revelations after they are married. The dairyman and his wife accompany them to church, and they are married. As they are leaving for the ceremony, however, a rooster crows in the mid-afternoon.</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solidFill>
                  <a:srgbClr val="0070C0"/>
                </a:solidFill>
              </a:rPr>
              <a:t>Text: About the letter</a:t>
            </a:r>
            <a:endParaRPr lang="en-US" sz="2800" b="1" dirty="0">
              <a:solidFill>
                <a:srgbClr val="0070C0"/>
              </a:solidFill>
            </a:endParaRPr>
          </a:p>
        </p:txBody>
      </p:sp>
      <p:sp>
        <p:nvSpPr>
          <p:cNvPr id="3" name="Content Placeholder 2"/>
          <p:cNvSpPr>
            <a:spLocks noGrp="1"/>
          </p:cNvSpPr>
          <p:nvPr>
            <p:ph idx="1"/>
          </p:nvPr>
        </p:nvSpPr>
        <p:spPr>
          <a:xfrm>
            <a:off x="0" y="381000"/>
            <a:ext cx="7010400" cy="6477000"/>
          </a:xfrm>
        </p:spPr>
        <p:txBody>
          <a:bodyPr>
            <a:noAutofit/>
          </a:bodyPr>
          <a:lstStyle/>
          <a:p>
            <a:pPr algn="just">
              <a:buNone/>
            </a:pPr>
            <a:r>
              <a:rPr lang="en-US" sz="1600" dirty="0" smtClean="0">
                <a:latin typeface="Arial" pitchFamily="34" charset="0"/>
                <a:cs typeface="Arial" pitchFamily="34" charset="0"/>
              </a:rPr>
              <a:t>	Her perception that Angel’s bearing towards her still remained in no whit altered by her own communication rendered Tess guiltily doubtful if he could have received it. She rose from breakfast before he had finished, and hastened upstairs. It had occurred to her to look once more into the queer gaunt room which had been Clare’s den, or rather </a:t>
            </a:r>
            <a:r>
              <a:rPr lang="en-US" sz="1600" dirty="0" err="1" smtClean="0">
                <a:latin typeface="Arial" pitchFamily="34" charset="0"/>
                <a:cs typeface="Arial" pitchFamily="34" charset="0"/>
              </a:rPr>
              <a:t>eyrie</a:t>
            </a:r>
            <a:r>
              <a:rPr lang="en-US" sz="1600" dirty="0" smtClean="0">
                <a:latin typeface="Arial" pitchFamily="34" charset="0"/>
                <a:cs typeface="Arial" pitchFamily="34" charset="0"/>
              </a:rPr>
              <a:t>, for so long, and climbing the ladder she stood at the open door of the apartment, regarding and pondering. She stooped to the threshold of the doorway, where she had pushed in the note two or three days earlier in such excitement. The carpet reached close to the sill, and under the edge of the carpet she discerned the faint white margin of the envelope containing her letter to him, which he obviously had never seen, owing to her having in her haste thrust it beneath the carpet as well as beneath the door.</a:t>
            </a:r>
          </a:p>
          <a:p>
            <a:pPr algn="just">
              <a:buNone/>
            </a:pPr>
            <a:r>
              <a:rPr lang="en-US" sz="1600" dirty="0" smtClean="0">
                <a:latin typeface="Arial" pitchFamily="34" charset="0"/>
                <a:cs typeface="Arial" pitchFamily="34" charset="0"/>
              </a:rPr>
              <a:t>	With a feeling of faintness she withdrew the letter. There it was—sealed up, just as it had left her hands. The mountain had not yet been removed. She could not let him read it now, the house being in full bustle of preparation; and descending to her own room she destroyed the letter there.</a:t>
            </a:r>
          </a:p>
          <a:p>
            <a:pPr algn="just">
              <a:buNone/>
            </a:pPr>
            <a:r>
              <a:rPr lang="en-US" sz="1600" dirty="0" smtClean="0">
                <a:latin typeface="Arial" pitchFamily="34" charset="0"/>
                <a:cs typeface="Arial" pitchFamily="34" charset="0"/>
              </a:rPr>
              <a:t>	She was so pale when he saw her again that he felt quite anxious. The incident of the misplaced letter she had jumped at as if it prevented a confession; but she knew in her conscience that it need not; there was still time. Yet everything was in a stir; there was coming and going; all had to dress, the dairyman and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Crick having been asked to accompany them as witnesses; and reflection or deliberate talk was well-nigh impossible. The only minute Tess could get to be alone with Clare was when they met upon the landing.</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152400" y="914400"/>
            <a:ext cx="6477000" cy="5715000"/>
          </a:xfrm>
        </p:spPr>
        <p:txBody>
          <a:bodyPr>
            <a:normAutofit/>
          </a:bodyPr>
          <a:lstStyle/>
          <a:p>
            <a:pPr algn="just">
              <a:buNone/>
            </a:pPr>
            <a:r>
              <a:rPr lang="en-US" sz="1800" dirty="0" smtClean="0">
                <a:latin typeface="Arial" pitchFamily="34" charset="0"/>
                <a:cs typeface="Arial" pitchFamily="34" charset="0"/>
              </a:rPr>
              <a:t>…………‘I am so anxious to talk to you—I want to confess all my faults and blunders!’ she said with attempted lightness.</a:t>
            </a:r>
          </a:p>
          <a:p>
            <a:pPr algn="just">
              <a:buNone/>
            </a:pPr>
            <a:r>
              <a:rPr lang="en-US" sz="1800" dirty="0" smtClean="0">
                <a:latin typeface="Arial" pitchFamily="34" charset="0"/>
                <a:cs typeface="Arial" pitchFamily="34" charset="0"/>
              </a:rPr>
              <a:t>	‘No, no—we can’t have faults talked of—you must be deemed perfect to-day at least, my Sweet!’ he cried. ‘We shall have plenty of time, hereafter, I hope, to talk over our failings. I will confess mine at the same time.’</a:t>
            </a:r>
          </a:p>
          <a:p>
            <a:pPr algn="just">
              <a:buNone/>
            </a:pPr>
            <a:r>
              <a:rPr lang="en-US" sz="1800" dirty="0" smtClean="0">
                <a:latin typeface="Arial" pitchFamily="34" charset="0"/>
                <a:cs typeface="Arial" pitchFamily="34" charset="0"/>
              </a:rPr>
              <a:t>	‘But it would be better for me to do it now, I think, so that you could not say—‘</a:t>
            </a:r>
          </a:p>
          <a:p>
            <a:pPr algn="just">
              <a:buNone/>
            </a:pPr>
            <a:r>
              <a:rPr lang="en-US" sz="1800" dirty="0" smtClean="0">
                <a:latin typeface="Arial" pitchFamily="34" charset="0"/>
                <a:cs typeface="Arial" pitchFamily="34" charset="0"/>
              </a:rPr>
              <a:t>	‘Well, my quixotic one, you shall tell me anything—say, as soon as we are settled in our lodging; not now. I, too, will tell you my faults then. But do not let us spoil the day with them; they will be excellent matter for a dull time.’</a:t>
            </a:r>
          </a:p>
          <a:p>
            <a:pPr algn="just">
              <a:buNone/>
            </a:pPr>
            <a:r>
              <a:rPr lang="en-US" sz="1800" dirty="0" smtClean="0">
                <a:latin typeface="Arial" pitchFamily="34" charset="0"/>
                <a:cs typeface="Arial" pitchFamily="34" charset="0"/>
              </a:rPr>
              <a:t>	‘Then you don’t wish me to, dearest?’</a:t>
            </a:r>
          </a:p>
          <a:p>
            <a:pPr algn="just">
              <a:buNone/>
            </a:pPr>
            <a:r>
              <a:rPr lang="en-US" sz="1800" dirty="0" smtClean="0">
                <a:latin typeface="Arial" pitchFamily="34" charset="0"/>
                <a:cs typeface="Arial" pitchFamily="34" charset="0"/>
              </a:rPr>
              <a:t>	‘I do not, </a:t>
            </a:r>
            <a:r>
              <a:rPr lang="en-US" sz="1800" dirty="0" err="1" smtClean="0">
                <a:latin typeface="Arial" pitchFamily="34" charset="0"/>
                <a:cs typeface="Arial" pitchFamily="34" charset="0"/>
              </a:rPr>
              <a:t>Tessy</a:t>
            </a:r>
            <a:r>
              <a:rPr lang="en-US" sz="1800" dirty="0" smtClean="0">
                <a:latin typeface="Arial" pitchFamily="34" charset="0"/>
                <a:cs typeface="Arial" pitchFamily="34" charset="0"/>
              </a:rPr>
              <a:t>, really.’</a:t>
            </a:r>
          </a:p>
          <a:p>
            <a:pPr algn="just">
              <a:buNone/>
            </a:pPr>
            <a:r>
              <a:rPr lang="en-US" sz="1800" dirty="0" smtClean="0">
                <a:latin typeface="Arial" pitchFamily="34" charset="0"/>
                <a:cs typeface="Arial" pitchFamily="34" charset="0"/>
              </a:rPr>
              <a:t>	The hurry of dressing and starting left no time for more than this. </a:t>
            </a:r>
          </a:p>
          <a:p>
            <a:pPr algn="just"/>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4, Chapter 33: Discussion Points</a:t>
            </a:r>
            <a:endParaRPr lang="en-US" sz="2800" b="1" dirty="0"/>
          </a:p>
        </p:txBody>
      </p:sp>
      <p:sp>
        <p:nvSpPr>
          <p:cNvPr id="3" name="Content Placeholder 2"/>
          <p:cNvSpPr>
            <a:spLocks noGrp="1"/>
          </p:cNvSpPr>
          <p:nvPr>
            <p:ph idx="1"/>
          </p:nvPr>
        </p:nvSpPr>
        <p:spPr>
          <a:xfrm>
            <a:off x="0" y="914400"/>
            <a:ext cx="7162800" cy="5791200"/>
          </a:xfrm>
        </p:spPr>
        <p:txBody>
          <a:bodyPr>
            <a:normAutofit/>
          </a:bodyPr>
          <a:lstStyle/>
          <a:p>
            <a:pPr algn="just">
              <a:buNone/>
            </a:pPr>
            <a:r>
              <a:rPr lang="en-US" sz="1800" b="1" dirty="0" smtClean="0">
                <a:latin typeface="Arial" pitchFamily="34" charset="0"/>
                <a:cs typeface="Arial" pitchFamily="34" charset="0"/>
              </a:rPr>
              <a:t>Tess averts two disasters in this chapter</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For the first time since leaving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 Tess confronts her past when a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 man recognizes her and believes her to be a woman with a tarnished reputation. </a:t>
            </a:r>
          </a:p>
          <a:p>
            <a:pPr algn="just"/>
            <a:r>
              <a:rPr lang="en-US" sz="1800" dirty="0" smtClean="0">
                <a:latin typeface="Arial" pitchFamily="34" charset="0"/>
                <a:cs typeface="Arial" pitchFamily="34" charset="0"/>
              </a:rPr>
              <a:t>Although Angel defends her, he does so without conceiving that the man's accusations against Tess may contain any truth. </a:t>
            </a:r>
          </a:p>
          <a:p>
            <a:pPr algn="just"/>
            <a:r>
              <a:rPr lang="en-US" sz="1800" dirty="0" smtClean="0">
                <a:latin typeface="Arial" pitchFamily="34" charset="0"/>
                <a:cs typeface="Arial" pitchFamily="34" charset="0"/>
              </a:rPr>
              <a:t>Tess averts a second disaster when Angel does not receive the letter.</a:t>
            </a:r>
          </a:p>
          <a:p>
            <a:pPr algn="just"/>
            <a:r>
              <a:rPr lang="en-US" sz="1800" dirty="0" smtClean="0">
                <a:latin typeface="Arial" pitchFamily="34" charset="0"/>
                <a:cs typeface="Arial" pitchFamily="34" charset="0"/>
              </a:rPr>
              <a:t>Tess thinks he has read it and has forgiven her where as the letter never reached him.</a:t>
            </a:r>
          </a:p>
          <a:p>
            <a:pPr algn="just">
              <a:buNone/>
            </a:pPr>
            <a:r>
              <a:rPr lang="en-US" sz="1800" b="1" dirty="0" smtClean="0">
                <a:solidFill>
                  <a:srgbClr val="0070C0"/>
                </a:solidFill>
                <a:latin typeface="Arial" pitchFamily="34" charset="0"/>
                <a:cs typeface="Arial" pitchFamily="34" charset="0"/>
              </a:rPr>
              <a:t>Use of Symbols:</a:t>
            </a:r>
          </a:p>
          <a:p>
            <a:pPr algn="just"/>
            <a:r>
              <a:rPr lang="en-US" sz="1800" dirty="0" smtClean="0">
                <a:latin typeface="Arial" pitchFamily="34" charset="0"/>
                <a:cs typeface="Arial" pitchFamily="34" charset="0"/>
              </a:rPr>
              <a:t>The appearance of an afternoon crow is a conventional sign foreshadowing ill omens.</a:t>
            </a:r>
          </a:p>
          <a:p>
            <a:pPr algn="just"/>
            <a:r>
              <a:rPr lang="en-US" sz="1800" dirty="0" smtClean="0">
                <a:latin typeface="Arial" pitchFamily="34" charset="0"/>
                <a:cs typeface="Arial" pitchFamily="34" charset="0"/>
              </a:rPr>
              <a:t>In the same way Tess's vision of the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coach foreshadows tragedy particular to her ancestors.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4, Chapter 34</a:t>
            </a:r>
            <a:endParaRPr lang="en-US" sz="2800" b="1" dirty="0"/>
          </a:p>
        </p:txBody>
      </p:sp>
      <p:sp>
        <p:nvSpPr>
          <p:cNvPr id="3" name="Content Placeholder 2"/>
          <p:cNvSpPr>
            <a:spLocks noGrp="1"/>
          </p:cNvSpPr>
          <p:nvPr>
            <p:ph idx="1"/>
          </p:nvPr>
        </p:nvSpPr>
        <p:spPr>
          <a:xfrm>
            <a:off x="0" y="1066800"/>
            <a:ext cx="7162800" cy="5059363"/>
          </a:xfrm>
        </p:spPr>
        <p:txBody>
          <a:bodyPr>
            <a:normAutofit fontScale="55000" lnSpcReduction="20000"/>
          </a:bodyPr>
          <a:lstStyle/>
          <a:p>
            <a:pPr algn="just" fontAlgn="base"/>
            <a:r>
              <a:rPr lang="en-US" dirty="0" smtClean="0">
                <a:latin typeface="Arial" pitchFamily="34" charset="0"/>
                <a:cs typeface="Arial" pitchFamily="34" charset="0"/>
              </a:rPr>
              <a:t>After the wedding, the couple travels to the old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mansion at Wellbridge, where they will have a few days to themselves before the farmer returns.</a:t>
            </a:r>
          </a:p>
          <a:p>
            <a:pPr algn="just" fontAlgn="base"/>
            <a:r>
              <a:rPr lang="en-US" dirty="0" smtClean="0">
                <a:latin typeface="Arial" pitchFamily="34" charset="0"/>
                <a:cs typeface="Arial" pitchFamily="34" charset="0"/>
              </a:rPr>
              <a:t>There two life-size portraits of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ladies frighten Tess, for she can see her resemblance with them.</a:t>
            </a:r>
          </a:p>
          <a:p>
            <a:pPr algn="just" fontAlgn="base"/>
            <a:r>
              <a:rPr lang="en-US" dirty="0" smtClean="0">
                <a:latin typeface="Arial" pitchFamily="34" charset="0"/>
                <a:cs typeface="Arial" pitchFamily="34" charset="0"/>
              </a:rPr>
              <a:t>Tess receives a package from Angel’s father, containing some jewelry  such as necklace with pendant, bracelets and earrings that Angel’s godmother left for his future wife some years ago. </a:t>
            </a:r>
          </a:p>
          <a:p>
            <a:pPr algn="just" fontAlgn="base"/>
            <a:r>
              <a:rPr lang="en-US" dirty="0" smtClean="0">
                <a:latin typeface="Arial" pitchFamily="34" charset="0"/>
                <a:cs typeface="Arial" pitchFamily="34" charset="0"/>
              </a:rPr>
              <a:t>The newlywed couple enjoy a happy moment, which is shattered when the man arrives from the dairy with their luggage and brings the bad news about Tess’s friends. After the wedding, </a:t>
            </a:r>
            <a:r>
              <a:rPr lang="en-US" dirty="0" err="1" smtClean="0">
                <a:latin typeface="Arial" pitchFamily="34" charset="0"/>
                <a:cs typeface="Arial" pitchFamily="34" charset="0"/>
              </a:rPr>
              <a:t>Retty</a:t>
            </a:r>
            <a:r>
              <a:rPr lang="en-US" dirty="0" smtClean="0">
                <a:latin typeface="Arial" pitchFamily="34" charset="0"/>
                <a:cs typeface="Arial" pitchFamily="34" charset="0"/>
              </a:rPr>
              <a:t> attempted suicide and Marian became an alcoholic.</a:t>
            </a:r>
          </a:p>
          <a:p>
            <a:pPr algn="just"/>
            <a:r>
              <a:rPr lang="en-US" dirty="0" smtClean="0">
                <a:latin typeface="Arial" pitchFamily="34" charset="0"/>
                <a:cs typeface="Arial" pitchFamily="34" charset="0"/>
              </a:rPr>
              <a:t>Tess feels guilty about her fate, thinking herself undeserving. Angel promises to tell Tess all of his faults. Angel admits how in London he plunged into a forty-eight hour dissipation with a stranger. </a:t>
            </a:r>
          </a:p>
          <a:p>
            <a:pPr algn="just"/>
            <a:r>
              <a:rPr lang="en-US" dirty="0" smtClean="0">
                <a:latin typeface="Arial" pitchFamily="34" charset="0"/>
                <a:cs typeface="Arial" pitchFamily="34" charset="0"/>
              </a:rPr>
              <a:t>Tess decides to tell Angel about her sin, and enters into her story about Alec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and its results.</a:t>
            </a:r>
          </a:p>
          <a:p>
            <a:pPr algn="just">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Text: Finally Tess Confesses</a:t>
            </a:r>
            <a:endParaRPr lang="en-US" sz="2800" b="1" dirty="0">
              <a:solidFill>
                <a:srgbClr val="0070C0"/>
              </a:solidFill>
            </a:endParaRPr>
          </a:p>
        </p:txBody>
      </p:sp>
      <p:sp>
        <p:nvSpPr>
          <p:cNvPr id="3" name="Content Placeholder 2"/>
          <p:cNvSpPr>
            <a:spLocks noGrp="1"/>
          </p:cNvSpPr>
          <p:nvPr>
            <p:ph idx="1"/>
          </p:nvPr>
        </p:nvSpPr>
        <p:spPr>
          <a:xfrm>
            <a:off x="0" y="762000"/>
            <a:ext cx="7315200" cy="5364163"/>
          </a:xfrm>
        </p:spPr>
        <p:txBody>
          <a:bodyPr>
            <a:normAutofit/>
          </a:bodyPr>
          <a:lstStyle/>
          <a:p>
            <a:pPr algn="just">
              <a:buNone/>
            </a:pPr>
            <a:r>
              <a:rPr lang="en-US" sz="1800" dirty="0" smtClean="0">
                <a:latin typeface="Arial" pitchFamily="34" charset="0"/>
                <a:cs typeface="Arial" pitchFamily="34" charset="0"/>
              </a:rPr>
              <a:t>	She sat down again.</a:t>
            </a:r>
          </a:p>
          <a:p>
            <a:pPr algn="just">
              <a:buNone/>
            </a:pPr>
            <a:r>
              <a:rPr lang="en-US" sz="1800" dirty="0" smtClean="0">
                <a:latin typeface="Arial" pitchFamily="34" charset="0"/>
                <a:cs typeface="Arial" pitchFamily="34" charset="0"/>
              </a:rPr>
              <a:t>	Their hands were still joined. The ashes under the grate were lit by the fire vertically, like a torrid waste. Imagination might have beheld a Last Day luridness in this red-coaled glow, which fell on his face and hand, and on hers, peering into the loose hair about her brow, and firing the delicate skin underneath. A large shadow of her shape rose upon the wall and ceiling. She bent forward, at which each diamond on her neck gave a sinister wink like a toad’s; and pressing her forehead against his temple she entered on her story of her acquaintance with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and its results, murmuring the words without flinching, and with her eyelids drooping down.</a:t>
            </a:r>
          </a:p>
          <a:p>
            <a:pPr algn="just">
              <a:buNone/>
            </a:pPr>
            <a:r>
              <a:rPr lang="en-US" sz="1800" dirty="0" smtClean="0">
                <a:latin typeface="Arial" pitchFamily="34" charset="0"/>
                <a:cs typeface="Arial" pitchFamily="34" charset="0"/>
              </a:rPr>
              <a:t>	END OF PHASE THE FOURTH</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Overall Comments on Phase 4</a:t>
            </a:r>
            <a:endParaRPr lang="en-US" sz="2800" b="1" dirty="0"/>
          </a:p>
        </p:txBody>
      </p:sp>
      <p:sp>
        <p:nvSpPr>
          <p:cNvPr id="3" name="Content Placeholder 2"/>
          <p:cNvSpPr>
            <a:spLocks noGrp="1"/>
          </p:cNvSpPr>
          <p:nvPr>
            <p:ph idx="1"/>
          </p:nvPr>
        </p:nvSpPr>
        <p:spPr>
          <a:xfrm>
            <a:off x="457200" y="1600200"/>
            <a:ext cx="6705600" cy="4525963"/>
          </a:xfrm>
        </p:spPr>
        <p:txBody>
          <a:bodyPr>
            <a:normAutofit/>
          </a:bodyPr>
          <a:lstStyle/>
          <a:p>
            <a:pPr algn="just"/>
            <a:r>
              <a:rPr lang="en-US" sz="1800" dirty="0" smtClean="0">
                <a:latin typeface="Arial" pitchFamily="34" charset="0"/>
                <a:cs typeface="Arial" pitchFamily="34" charset="0"/>
              </a:rPr>
              <a:t>Fourth Phase brings us the consequences of their love.  Angel and Tess marry, and she confesses her past. Aside from the repeated instances of supernatural effect and mystical ill omen, such as the cock crowing in the afternoon and the creaky old mansion, the real conflict in this section is again moral, between Tess’s desire to be happily loved by Angel and her conscious obligation to tell him about her past. Because Tess has such a strong instinct for self-delight, she is able to delay and resist her conscience through October. Since Tess has an even stronger sense of moral duty, however, she cannot resist it forever. </a:t>
            </a:r>
          </a:p>
          <a:p>
            <a:pPr algn="just"/>
            <a:r>
              <a:rPr lang="en-US" sz="1800" dirty="0" smtClean="0">
                <a:latin typeface="Arial" pitchFamily="34" charset="0"/>
                <a:cs typeface="Arial" pitchFamily="34" charset="0"/>
              </a:rPr>
              <a:t>As she begins her story, “murmuring the words without flinching, and with her eyelids drooping down”, the phase ends leading to yet another phase.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sz="2000" dirty="0"/>
          </a:p>
        </p:txBody>
      </p:sp>
      <p:sp>
        <p:nvSpPr>
          <p:cNvPr id="3" name="Content Placeholder 2"/>
          <p:cNvSpPr>
            <a:spLocks noGrp="1"/>
          </p:cNvSpPr>
          <p:nvPr>
            <p:ph idx="1"/>
          </p:nvPr>
        </p:nvSpPr>
        <p:spPr/>
        <p:txBody>
          <a:bodyPr>
            <a:normAutofit/>
          </a:bodyPr>
          <a:lstStyle/>
          <a:p>
            <a:pPr algn="just"/>
            <a:r>
              <a:rPr lang="en-US" sz="1600" dirty="0" smtClean="0">
                <a:latin typeface="Arial" pitchFamily="34" charset="0"/>
                <a:cs typeface="Arial" pitchFamily="34" charset="0"/>
              </a:rPr>
              <a:t>As far as References of Materials Used are concerned at the end of the novel the whole list of references would be given in the last session of the novel.</a:t>
            </a:r>
          </a:p>
          <a:p>
            <a:pPr algn="just">
              <a:buNone/>
            </a:pPr>
            <a:endParaRPr lang="en-US" sz="1600" dirty="0" smtClean="0"/>
          </a:p>
          <a:p>
            <a:pPr algn="just">
              <a:buNone/>
            </a:pPr>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Today’s Session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4 “ The Consequence”.</a:t>
            </a:r>
          </a:p>
          <a:p>
            <a:r>
              <a:rPr lang="en-US" sz="1800" dirty="0" smtClean="0">
                <a:latin typeface="Arial" pitchFamily="34" charset="0"/>
                <a:cs typeface="Arial" pitchFamily="34" charset="0"/>
              </a:rPr>
              <a:t>We  covered chapters 25 to 34 and finished phase 4.</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TotalTime>
  <Words>3604</Words>
  <Application>Microsoft Office PowerPoint</Application>
  <PresentationFormat>On-screen Show (4:3)</PresentationFormat>
  <Paragraphs>341</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Tess of the d'Urberville: Text and Analysis Phase 4: The Consequence </vt:lpstr>
      <vt:lpstr>Review of the Previous Session</vt:lpstr>
      <vt:lpstr>Today’s Session</vt:lpstr>
      <vt:lpstr>Phase 4, Chapter 25</vt:lpstr>
      <vt:lpstr>Chapter 25 Text: The emerging gap in Angel and his Family</vt:lpstr>
      <vt:lpstr>Closing Text of Chapter 35</vt:lpstr>
      <vt:lpstr>Phase 4, Chapter 25: Discussion Points</vt:lpstr>
      <vt:lpstr>Phase 4, Chapter 26</vt:lpstr>
      <vt:lpstr>Phase 4, Chapter 26: Discussion Points</vt:lpstr>
      <vt:lpstr>Phase 4, Chapter 27</vt:lpstr>
      <vt:lpstr>Phase 4, Chapter 27: Discussion Points</vt:lpstr>
      <vt:lpstr>Phase 4, Chapter 28</vt:lpstr>
      <vt:lpstr>Opening Text Chapter 28</vt:lpstr>
      <vt:lpstr>Text continues</vt:lpstr>
      <vt:lpstr>Phase 4, Chapter 29</vt:lpstr>
      <vt:lpstr>Phase 4, Chapter 29: Discussion Points</vt:lpstr>
      <vt:lpstr>Phase 4, Chapter 30</vt:lpstr>
      <vt:lpstr>Opening Text Chapter 30</vt:lpstr>
      <vt:lpstr>Text continues</vt:lpstr>
      <vt:lpstr>Some more text</vt:lpstr>
      <vt:lpstr>Text continues</vt:lpstr>
      <vt:lpstr>Text continues</vt:lpstr>
      <vt:lpstr>Phase 4, Chapter 30: Discussion Points</vt:lpstr>
      <vt:lpstr>Phase 4, Chapter 31</vt:lpstr>
      <vt:lpstr>Text of her Mother’s Letter</vt:lpstr>
      <vt:lpstr>What else happens in Chapter 31</vt:lpstr>
      <vt:lpstr>Text: The Perfect Bliss</vt:lpstr>
      <vt:lpstr>Chapter 31 continues</vt:lpstr>
      <vt:lpstr>Text: The inner conflict of Tess</vt:lpstr>
      <vt:lpstr>Text continues</vt:lpstr>
      <vt:lpstr>Phase 4, Chapter 32</vt:lpstr>
      <vt:lpstr>Chapter 32: Some Text about Tess and her thoughts</vt:lpstr>
      <vt:lpstr>Text Chapter 32</vt:lpstr>
      <vt:lpstr>Phase 4, Chapter 33</vt:lpstr>
      <vt:lpstr>Text: Tess writes the truth</vt:lpstr>
      <vt:lpstr>Chapter 33: The wedding</vt:lpstr>
      <vt:lpstr>Text: About the letter</vt:lpstr>
      <vt:lpstr>Text continues</vt:lpstr>
      <vt:lpstr>Phase 4, Chapter 33: Discussion Points</vt:lpstr>
      <vt:lpstr>Phase 4, Chapter 34</vt:lpstr>
      <vt:lpstr>Text: Finally Tess Confesses</vt:lpstr>
      <vt:lpstr>Overall Comments on Phase 4</vt:lpstr>
      <vt:lpstr>Slide 43</vt:lpstr>
      <vt:lpstr>Summary of Today’s Session</vt:lpstr>
      <vt:lpstr>Slide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4: The Consequence </dc:title>
  <dc:creator>fjwu</dc:creator>
  <cp:lastModifiedBy>NTS</cp:lastModifiedBy>
  <cp:revision>99</cp:revision>
  <dcterms:created xsi:type="dcterms:W3CDTF">2006-08-16T00:00:00Z</dcterms:created>
  <dcterms:modified xsi:type="dcterms:W3CDTF">2013-06-06T11:57:19Z</dcterms:modified>
</cp:coreProperties>
</file>