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7"/>
  </p:notesMasterIdLst>
  <p:sldIdLst>
    <p:sldId id="256" r:id="rId2"/>
    <p:sldId id="283" r:id="rId3"/>
    <p:sldId id="284" r:id="rId4"/>
    <p:sldId id="285" r:id="rId5"/>
    <p:sldId id="257" r:id="rId6"/>
    <p:sldId id="274" r:id="rId7"/>
    <p:sldId id="286" r:id="rId8"/>
    <p:sldId id="287" r:id="rId9"/>
    <p:sldId id="258" r:id="rId10"/>
    <p:sldId id="275" r:id="rId11"/>
    <p:sldId id="288" r:id="rId12"/>
    <p:sldId id="289" r:id="rId13"/>
    <p:sldId id="290" r:id="rId14"/>
    <p:sldId id="291" r:id="rId15"/>
    <p:sldId id="259" r:id="rId16"/>
    <p:sldId id="294" r:id="rId17"/>
    <p:sldId id="293" r:id="rId18"/>
    <p:sldId id="276" r:id="rId19"/>
    <p:sldId id="260" r:id="rId20"/>
    <p:sldId id="296" r:id="rId21"/>
    <p:sldId id="297" r:id="rId22"/>
    <p:sldId id="298" r:id="rId23"/>
    <p:sldId id="277" r:id="rId24"/>
    <p:sldId id="262" r:id="rId25"/>
    <p:sldId id="300" r:id="rId26"/>
    <p:sldId id="301" r:id="rId27"/>
    <p:sldId id="278" r:id="rId28"/>
    <p:sldId id="263" r:id="rId29"/>
    <p:sldId id="279" r:id="rId30"/>
    <p:sldId id="264" r:id="rId31"/>
    <p:sldId id="302" r:id="rId32"/>
    <p:sldId id="303" r:id="rId33"/>
    <p:sldId id="304" r:id="rId34"/>
    <p:sldId id="280" r:id="rId35"/>
    <p:sldId id="265" r:id="rId36"/>
    <p:sldId id="266" r:id="rId37"/>
    <p:sldId id="282" r:id="rId38"/>
    <p:sldId id="299" r:id="rId39"/>
    <p:sldId id="305" r:id="rId40"/>
    <p:sldId id="306" r:id="rId41"/>
    <p:sldId id="267" r:id="rId42"/>
    <p:sldId id="268" r:id="rId43"/>
    <p:sldId id="269" r:id="rId44"/>
    <p:sldId id="270" r:id="rId45"/>
    <p:sldId id="271"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600325-7DD6-4F40-B08C-5AE4050F911B}" type="datetimeFigureOut">
              <a:rPr lang="en-US" smtClean="0"/>
              <a:pPr/>
              <a:t>6/6/2013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CFEF1D-D542-4FD6-A9E3-D56B850225B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1CFEF1D-D542-4FD6-A9E3-D56B850225BA}" type="slidenum">
              <a:rPr lang="en-US" smtClean="0"/>
              <a:pPr/>
              <a:t>37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64AAB75-E6FF-4790-A8B4-4CFF191E8133}" type="datetime1">
              <a:rPr lang="en-US" smtClean="0"/>
              <a:pPr/>
              <a:t>6/6/2013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F16ECA1-EA9E-4E63-BCD4-C48E8657352B}" type="datetime1">
              <a:rPr lang="en-US" smtClean="0"/>
              <a:pPr/>
              <a:t>6/6/2013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9B2B260-3372-47FE-8914-1E62A5896D90}" type="datetime1">
              <a:rPr lang="en-US" smtClean="0"/>
              <a:pPr/>
              <a:t>6/6/2013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108C30C-63AD-4D68-8383-41C29E9E27B1}" type="datetime1">
              <a:rPr lang="en-US" smtClean="0"/>
              <a:pPr/>
              <a:t>6/6/2013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C56DF9-F515-4B43-96A9-7DE988AA2392}" type="datetime1">
              <a:rPr lang="en-US" smtClean="0"/>
              <a:pPr/>
              <a:t>6/6/2013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E8186B6-621B-4601-BBA8-B6DD6B227FE6}" type="datetime1">
              <a:rPr lang="en-US" smtClean="0"/>
              <a:pPr/>
              <a:t>6/6/2013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D15241-AF02-414A-AB50-DA43FB27BEE1}" type="datetime1">
              <a:rPr lang="en-US" smtClean="0"/>
              <a:pPr/>
              <a:t>6/6/2013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9357F1-45C4-4FE3-AE55-86171415F3FD}" type="datetime1">
              <a:rPr lang="en-US" smtClean="0"/>
              <a:pPr/>
              <a:t>6/6/2013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4356335-4574-40F5-A0AE-E2FA62B81CD8}" type="datetime1">
              <a:rPr lang="en-US" smtClean="0"/>
              <a:pPr/>
              <a:t>6/6/2013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D5B9DF-8F1B-4D25-B7FA-9151C50E8110}" type="datetime1">
              <a:rPr lang="en-US" smtClean="0"/>
              <a:pPr/>
              <a:t>6/6/2013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622651-A71A-4A31-8DCA-0926474519FB}" type="datetime1">
              <a:rPr lang="en-US" smtClean="0"/>
              <a:pPr/>
              <a:t>6/6/2013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4C69C2-703C-4C9A-BDD8-708AF496B18D}" type="datetime1">
              <a:rPr lang="en-US" smtClean="0"/>
              <a:pPr/>
              <a:t>6/6/2013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3600"/>
            <a:ext cx="7772400" cy="1600200"/>
          </a:xfrm>
        </p:spPr>
        <p:txBody>
          <a:bodyPr>
            <a:noAutofit/>
          </a:bodyPr>
          <a:lstStyle/>
          <a:p>
            <a:r>
              <a:rPr lang="en-US" sz="3600" b="1" dirty="0" smtClean="0"/>
              <a:t>Tess of </a:t>
            </a:r>
            <a:r>
              <a:rPr lang="en-US" sz="3600" b="1" dirty="0" smtClean="0">
                <a:latin typeface="Arial" pitchFamily="34" charset="0"/>
                <a:cs typeface="Arial" pitchFamily="34" charset="0"/>
              </a:rPr>
              <a:t>the </a:t>
            </a:r>
            <a:r>
              <a:rPr lang="en-US" sz="3600" b="1" dirty="0" err="1" smtClean="0">
                <a:latin typeface="Arial" pitchFamily="34" charset="0"/>
                <a:cs typeface="Arial" pitchFamily="34" charset="0"/>
              </a:rPr>
              <a:t>d'Urberville</a:t>
            </a:r>
            <a:r>
              <a:rPr lang="en-US" sz="3600" b="1" dirty="0" smtClean="0">
                <a:latin typeface="Arial" pitchFamily="34" charset="0"/>
                <a:cs typeface="Arial" pitchFamily="34" charset="0"/>
              </a:rPr>
              <a:t>:</a:t>
            </a:r>
            <a:r>
              <a:rPr lang="en-US" sz="3600" b="1" dirty="0" smtClean="0"/>
              <a:t> Text and Analysis Phase 3: The Rally, Chapters 16-24 </a:t>
            </a:r>
            <a:endParaRPr lang="en-US" sz="3600" b="1" dirty="0"/>
          </a:p>
        </p:txBody>
      </p:sp>
      <p:sp>
        <p:nvSpPr>
          <p:cNvPr id="3" name="Subtitle 2"/>
          <p:cNvSpPr>
            <a:spLocks noGrp="1"/>
          </p:cNvSpPr>
          <p:nvPr>
            <p:ph type="subTitle" idx="1"/>
          </p:nvPr>
        </p:nvSpPr>
        <p:spPr/>
        <p:txBody>
          <a:bodyPr/>
          <a:lstStyle/>
          <a:p>
            <a:r>
              <a:rPr lang="en-US" dirty="0" smtClean="0"/>
              <a:t>Dr. </a:t>
            </a:r>
            <a:r>
              <a:rPr lang="en-US" dirty="0" err="1" smtClean="0"/>
              <a:t>Sarwet</a:t>
            </a:r>
            <a:r>
              <a:rPr lang="en-US" dirty="0" smtClean="0"/>
              <a:t> </a:t>
            </a:r>
            <a:r>
              <a:rPr lang="en-US" dirty="0" err="1" smtClean="0"/>
              <a:t>Rasul</a:t>
            </a:r>
            <a:endParaRPr lang="en-US" dirty="0"/>
          </a:p>
        </p:txBody>
      </p:sp>
      <p:pic>
        <p:nvPicPr>
          <p:cNvPr id="18434" name="Picture 2" descr="Thomas Hardy"/>
          <p:cNvPicPr>
            <a:picLocks noChangeAspect="1" noChangeArrowheads="1"/>
          </p:cNvPicPr>
          <p:nvPr/>
        </p:nvPicPr>
        <p:blipFill>
          <a:blip r:embed="rId2"/>
          <a:srcRect/>
          <a:stretch>
            <a:fillRect/>
          </a:stretch>
        </p:blipFill>
        <p:spPr bwMode="auto">
          <a:xfrm>
            <a:off x="152400" y="0"/>
            <a:ext cx="1524000" cy="219075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Summary of the Previous Lesson</a:t>
            </a:r>
            <a:endParaRPr lang="en-US" sz="2800" b="1" dirty="0"/>
          </a:p>
        </p:txBody>
      </p:sp>
      <p:sp>
        <p:nvSpPr>
          <p:cNvPr id="3" name="Content Placeholder 2"/>
          <p:cNvSpPr>
            <a:spLocks noGrp="1"/>
          </p:cNvSpPr>
          <p:nvPr>
            <p:ph idx="1"/>
          </p:nvPr>
        </p:nvSpPr>
        <p:spPr/>
        <p:txBody>
          <a:bodyPr/>
          <a:lstStyle/>
          <a:p>
            <a:r>
              <a:rPr lang="en-US" sz="2000" dirty="0" smtClean="0">
                <a:latin typeface="Arial" pitchFamily="34" charset="0"/>
                <a:cs typeface="Arial" pitchFamily="34" charset="0"/>
              </a:rPr>
              <a:t>We started Phase 2.</a:t>
            </a:r>
          </a:p>
          <a:p>
            <a:r>
              <a:rPr lang="en-US" sz="2000" dirty="0" smtClean="0">
                <a:latin typeface="Arial" pitchFamily="34" charset="0"/>
                <a:cs typeface="Arial" pitchFamily="34" charset="0"/>
              </a:rPr>
              <a:t>We covered chapters 12-15.</a:t>
            </a:r>
          </a:p>
          <a:p>
            <a:pPr algn="just"/>
            <a:r>
              <a:rPr lang="en-US" sz="1800" dirty="0" smtClean="0">
                <a:latin typeface="Arial" pitchFamily="34" charset="0"/>
                <a:cs typeface="Arial" pitchFamily="34" charset="0"/>
              </a:rPr>
              <a:t>In doing so we covered the following aspects:</a:t>
            </a:r>
          </a:p>
          <a:p>
            <a:pPr lvl="1" algn="just"/>
            <a:r>
              <a:rPr lang="en-US" sz="1800" dirty="0" smtClean="0">
                <a:latin typeface="Arial" pitchFamily="34" charset="0"/>
                <a:cs typeface="Arial" pitchFamily="34" charset="0"/>
              </a:rPr>
              <a:t>Explored the text of these chapters </a:t>
            </a:r>
          </a:p>
          <a:p>
            <a:pPr lvl="1" algn="just"/>
            <a:r>
              <a:rPr lang="en-US" sz="1800" dirty="0" smtClean="0">
                <a:latin typeface="Arial" pitchFamily="34" charset="0"/>
                <a:cs typeface="Arial" pitchFamily="34" charset="0"/>
              </a:rPr>
              <a:t>Explored related themes</a:t>
            </a:r>
          </a:p>
          <a:p>
            <a:pPr lvl="1" algn="just"/>
            <a:r>
              <a:rPr lang="en-US" sz="1800" dirty="0" smtClean="0">
                <a:latin typeface="Arial" pitchFamily="34" charset="0"/>
                <a:cs typeface="Arial" pitchFamily="34" charset="0"/>
              </a:rPr>
              <a:t>Discussed the development of characters</a:t>
            </a:r>
          </a:p>
          <a:p>
            <a:pPr lvl="1" algn="just"/>
            <a:r>
              <a:rPr lang="en-US" sz="1800" dirty="0" smtClean="0">
                <a:latin typeface="Arial" pitchFamily="34" charset="0"/>
                <a:cs typeface="Arial" pitchFamily="34" charset="0"/>
              </a:rPr>
              <a:t>Critically analyzed the selected parts of text </a:t>
            </a:r>
          </a:p>
          <a:p>
            <a:pPr>
              <a:buNone/>
            </a:pPr>
            <a:endParaRPr lang="en-US" dirty="0" smtClean="0">
              <a:latin typeface="Arial" pitchFamily="34" charset="0"/>
              <a:cs typeface="Arial" pitchFamily="34" charset="0"/>
            </a:endParaRPr>
          </a:p>
          <a:p>
            <a:pPr>
              <a:buNone/>
            </a:pPr>
            <a:endParaRPr lang="en-US" dirty="0" smtClean="0"/>
          </a:p>
        </p:txBody>
      </p:sp>
      <p:sp>
        <p:nvSpPr>
          <p:cNvPr id="5" name="Slide Number Placeholder 4"/>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Today’s Session</a:t>
            </a:r>
            <a:endParaRPr lang="en-US" sz="2800" b="1" dirty="0"/>
          </a:p>
        </p:txBody>
      </p:sp>
      <p:sp>
        <p:nvSpPr>
          <p:cNvPr id="3" name="Content Placeholder 2"/>
          <p:cNvSpPr>
            <a:spLocks noGrp="1"/>
          </p:cNvSpPr>
          <p:nvPr>
            <p:ph idx="1"/>
          </p:nvPr>
        </p:nvSpPr>
        <p:spPr/>
        <p:txBody>
          <a:bodyPr>
            <a:normAutofit/>
          </a:bodyPr>
          <a:lstStyle/>
          <a:p>
            <a:r>
              <a:rPr lang="en-US" sz="1800" dirty="0" smtClean="0">
                <a:latin typeface="Arial" pitchFamily="34" charset="0"/>
                <a:cs typeface="Arial" pitchFamily="34" charset="0"/>
              </a:rPr>
              <a:t>We will start Phase 3 “The Rally”</a:t>
            </a:r>
          </a:p>
          <a:p>
            <a:r>
              <a:rPr lang="en-US" sz="1800" dirty="0" smtClean="0">
                <a:latin typeface="Arial" pitchFamily="34" charset="0"/>
                <a:cs typeface="Arial" pitchFamily="34" charset="0"/>
              </a:rPr>
              <a:t>We will cover chapters 16 to 24 and thus would finish this phase. </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r>
              <a:rPr lang="en-US" sz="2800" b="1" dirty="0" smtClean="0"/>
              <a:t>Opening Text of Phase 3 (Chapter 16)</a:t>
            </a:r>
            <a:endParaRPr lang="en-US" sz="2800" b="1" dirty="0"/>
          </a:p>
        </p:txBody>
      </p:sp>
      <p:sp>
        <p:nvSpPr>
          <p:cNvPr id="3" name="Content Placeholder 2"/>
          <p:cNvSpPr>
            <a:spLocks noGrp="1"/>
          </p:cNvSpPr>
          <p:nvPr>
            <p:ph idx="1"/>
          </p:nvPr>
        </p:nvSpPr>
        <p:spPr>
          <a:xfrm>
            <a:off x="0" y="838200"/>
            <a:ext cx="6858000" cy="5287963"/>
          </a:xfrm>
        </p:spPr>
        <p:txBody>
          <a:bodyPr>
            <a:normAutofit fontScale="47500" lnSpcReduction="20000"/>
          </a:bodyPr>
          <a:lstStyle/>
          <a:p>
            <a:pPr algn="just">
              <a:buNone/>
            </a:pPr>
            <a:r>
              <a:rPr lang="en-US" dirty="0" smtClean="0"/>
              <a:t>	</a:t>
            </a:r>
            <a:r>
              <a:rPr lang="en-US" dirty="0" smtClean="0">
                <a:solidFill>
                  <a:srgbClr val="0070C0"/>
                </a:solidFill>
              </a:rPr>
              <a:t>On a thyme-scented, bird-hatching morning in May, between two and three years after the return from </a:t>
            </a:r>
            <a:r>
              <a:rPr lang="en-US" dirty="0" err="1" smtClean="0">
                <a:solidFill>
                  <a:srgbClr val="0070C0"/>
                </a:solidFill>
              </a:rPr>
              <a:t>Trantridge</a:t>
            </a:r>
            <a:r>
              <a:rPr lang="en-US" dirty="0" smtClean="0">
                <a:solidFill>
                  <a:srgbClr val="0070C0"/>
                </a:solidFill>
              </a:rPr>
              <a:t>—silent, reconstructive years for Tess </a:t>
            </a:r>
            <a:r>
              <a:rPr lang="en-US" dirty="0" err="1" smtClean="0">
                <a:solidFill>
                  <a:srgbClr val="0070C0"/>
                </a:solidFill>
              </a:rPr>
              <a:t>Durbeyfield</a:t>
            </a:r>
            <a:r>
              <a:rPr lang="en-US" dirty="0" smtClean="0">
                <a:solidFill>
                  <a:srgbClr val="0070C0"/>
                </a:solidFill>
              </a:rPr>
              <a:t>—she left her home for the second time.</a:t>
            </a:r>
          </a:p>
          <a:p>
            <a:pPr algn="just">
              <a:buNone/>
            </a:pPr>
            <a:r>
              <a:rPr lang="en-US" dirty="0" smtClean="0"/>
              <a:t>	Having packed up her luggage so that it could be sent to her later, she started in a hired trap for the little town of </a:t>
            </a:r>
            <a:r>
              <a:rPr lang="en-US" dirty="0" err="1" smtClean="0"/>
              <a:t>Stourcastle</a:t>
            </a:r>
            <a:r>
              <a:rPr lang="en-US" dirty="0" smtClean="0"/>
              <a:t>, through which it was necessary to pass on her journey, </a:t>
            </a:r>
            <a:r>
              <a:rPr lang="en-US" dirty="0" smtClean="0">
                <a:solidFill>
                  <a:srgbClr val="0070C0"/>
                </a:solidFill>
              </a:rPr>
              <a:t>now in a direction almost opposite to that of her first adventuring.</a:t>
            </a:r>
            <a:r>
              <a:rPr lang="en-US" dirty="0" smtClean="0"/>
              <a:t> On the curve of the nearest hill</a:t>
            </a:r>
            <a:r>
              <a:rPr lang="en-US" dirty="0" smtClean="0">
                <a:solidFill>
                  <a:srgbClr val="0070C0"/>
                </a:solidFill>
              </a:rPr>
              <a:t> she looked back regretfully at </a:t>
            </a:r>
            <a:r>
              <a:rPr lang="en-US" dirty="0" err="1" smtClean="0">
                <a:solidFill>
                  <a:srgbClr val="0070C0"/>
                </a:solidFill>
              </a:rPr>
              <a:t>Marlott</a:t>
            </a:r>
            <a:r>
              <a:rPr lang="en-US" dirty="0" smtClean="0">
                <a:solidFill>
                  <a:srgbClr val="0070C0"/>
                </a:solidFill>
              </a:rPr>
              <a:t> and her father’s house</a:t>
            </a:r>
            <a:r>
              <a:rPr lang="en-US" dirty="0" smtClean="0"/>
              <a:t>, although she had been so anxious to get away.</a:t>
            </a:r>
          </a:p>
          <a:p>
            <a:pPr algn="just">
              <a:buNone/>
            </a:pPr>
            <a:r>
              <a:rPr lang="en-US" dirty="0" smtClean="0"/>
              <a:t>	Her kindred dwelling there would probably continue their daily lives as heretofore, with no great diminution of pleasure in their consciousness, although she would be far off, and they deprived of her smile. In a few days the children would engage in their games as merrily as ever, without the sense of any gap left by her departure. </a:t>
            </a:r>
            <a:r>
              <a:rPr lang="en-US" dirty="0" smtClean="0">
                <a:solidFill>
                  <a:srgbClr val="0070C0"/>
                </a:solidFill>
              </a:rPr>
              <a:t>This leaving of the younger children she had decided to be for the best; were she to remain they would probably gain less good by her precepts than harm by her example.</a:t>
            </a:r>
          </a:p>
          <a:p>
            <a:pPr algn="just">
              <a:buNone/>
            </a:pPr>
            <a:r>
              <a:rPr lang="en-US" dirty="0" smtClean="0"/>
              <a:t>	She went through </a:t>
            </a:r>
            <a:r>
              <a:rPr lang="en-US" dirty="0" err="1" smtClean="0"/>
              <a:t>Stourcastle</a:t>
            </a:r>
            <a:r>
              <a:rPr lang="en-US" dirty="0" smtClean="0"/>
              <a:t> without pausing and onward to a junction of highways, where she could await a carrier’s van that ran to the south-west; for the railways which engirdled this interior tract of country had never yet struck across it. While waiting, however, there came along a farmer in his spring cart, driving approximately in the direction that she wished to pursue. Though he was a stranger to her she accepted his offer of a seat beside him</a:t>
            </a:r>
            <a:r>
              <a:rPr lang="en-US" dirty="0" smtClean="0">
                <a:solidFill>
                  <a:srgbClr val="0070C0"/>
                </a:solidFill>
              </a:rPr>
              <a:t>, ignoring that its motive was a mere tribute to her countenance</a:t>
            </a:r>
            <a:r>
              <a:rPr lang="en-US" dirty="0" smtClean="0"/>
              <a:t>. He was going to </a:t>
            </a:r>
            <a:r>
              <a:rPr lang="en-US" dirty="0" err="1" smtClean="0"/>
              <a:t>Weatherbury</a:t>
            </a:r>
            <a:r>
              <a:rPr lang="en-US" dirty="0" smtClean="0"/>
              <a:t>, and by accompanying him thither she could walk the remainder of the distance instead of travelling in the van by way of </a:t>
            </a:r>
            <a:r>
              <a:rPr lang="en-US" dirty="0" err="1" smtClean="0"/>
              <a:t>Casterbridge</a:t>
            </a:r>
            <a:r>
              <a:rPr lang="en-US" dirty="0" smtClean="0"/>
              <a: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2800" b="1" dirty="0" smtClean="0"/>
              <a:t>Phase 3, Chapter 16</a:t>
            </a:r>
            <a:endParaRPr lang="en-US" sz="2800" b="1" dirty="0"/>
          </a:p>
        </p:txBody>
      </p:sp>
      <p:sp>
        <p:nvSpPr>
          <p:cNvPr id="3" name="Content Placeholder 2"/>
          <p:cNvSpPr>
            <a:spLocks noGrp="1"/>
          </p:cNvSpPr>
          <p:nvPr>
            <p:ph idx="1"/>
          </p:nvPr>
        </p:nvSpPr>
        <p:spPr>
          <a:xfrm>
            <a:off x="457200" y="1143000"/>
            <a:ext cx="6858000" cy="4983163"/>
          </a:xfrm>
        </p:spPr>
        <p:txBody>
          <a:bodyPr>
            <a:normAutofit fontScale="55000" lnSpcReduction="20000"/>
          </a:bodyPr>
          <a:lstStyle/>
          <a:p>
            <a:pPr algn="just"/>
            <a:r>
              <a:rPr lang="en-US" dirty="0" smtClean="0">
                <a:latin typeface="Arial" pitchFamily="34" charset="0"/>
                <a:cs typeface="Arial" pitchFamily="34" charset="0"/>
              </a:rPr>
              <a:t>Tess leaves home for the second time, deciding that if she would remain there, her younger siblings would probably gain less good by her precepts than harm by her example. </a:t>
            </a:r>
          </a:p>
          <a:p>
            <a:pPr algn="just"/>
            <a:r>
              <a:rPr lang="en-US" dirty="0" smtClean="0">
                <a:latin typeface="Arial" pitchFamily="34" charset="0"/>
                <a:cs typeface="Arial" pitchFamily="34" charset="0"/>
              </a:rPr>
              <a:t>In good spirits, she sets out to begin work at the </a:t>
            </a:r>
            <a:r>
              <a:rPr lang="en-US" dirty="0" err="1" smtClean="0">
                <a:latin typeface="Arial" pitchFamily="34" charset="0"/>
                <a:cs typeface="Arial" pitchFamily="34" charset="0"/>
              </a:rPr>
              <a:t>Talbothays</a:t>
            </a:r>
            <a:r>
              <a:rPr lang="en-US" dirty="0" smtClean="0">
                <a:latin typeface="Arial" pitchFamily="34" charset="0"/>
                <a:cs typeface="Arial" pitchFamily="34" charset="0"/>
              </a:rPr>
              <a:t> Dairy, located in the Valley of the Great Dairies. </a:t>
            </a:r>
          </a:p>
          <a:p>
            <a:pPr algn="just"/>
            <a:r>
              <a:rPr lang="en-US" dirty="0" smtClean="0">
                <a:latin typeface="Arial" pitchFamily="34" charset="0"/>
                <a:cs typeface="Arial" pitchFamily="34" charset="0"/>
              </a:rPr>
              <a:t>On her way, the new scenery makes her feel good. Change in the surroundings brings a change to her mood. The beautiful day and the beautiful landscape puts her in an optimistic mood.</a:t>
            </a:r>
          </a:p>
          <a:p>
            <a:pPr algn="just"/>
            <a:r>
              <a:rPr lang="en-US" dirty="0" smtClean="0">
                <a:latin typeface="Arial" pitchFamily="34" charset="0"/>
                <a:cs typeface="Arial" pitchFamily="34" charset="0"/>
              </a:rPr>
              <a:t>Enchanted by the surrounding beauty she travels through the mists of </a:t>
            </a:r>
            <a:r>
              <a:rPr lang="en-US" dirty="0" err="1" smtClean="0">
                <a:latin typeface="Arial" pitchFamily="34" charset="0"/>
                <a:cs typeface="Arial" pitchFamily="34" charset="0"/>
              </a:rPr>
              <a:t>Blackmoor</a:t>
            </a:r>
            <a:r>
              <a:rPr lang="en-US" dirty="0" smtClean="0">
                <a:latin typeface="Arial" pitchFamily="34" charset="0"/>
                <a:cs typeface="Arial" pitchFamily="34" charset="0"/>
              </a:rPr>
              <a:t>. </a:t>
            </a:r>
          </a:p>
          <a:p>
            <a:pPr algn="just"/>
            <a:r>
              <a:rPr lang="en-US" dirty="0" smtClean="0">
                <a:latin typeface="Arial" pitchFamily="34" charset="0"/>
                <a:cs typeface="Arial" pitchFamily="34" charset="0"/>
              </a:rPr>
              <a:t>She passes the burial ground of her ancient ancestors, but decides to keep going, dismissing ideas about her ancestors, realizing that she has as much of her mother as her father in her. </a:t>
            </a:r>
          </a:p>
          <a:p>
            <a:pPr algn="just"/>
            <a:r>
              <a:rPr lang="en-US" dirty="0" smtClean="0">
                <a:latin typeface="Arial" pitchFamily="34" charset="0"/>
                <a:cs typeface="Arial" pitchFamily="34" charset="0"/>
              </a:rPr>
              <a:t>Tess arrives at the dairy around milking time, half-past four in the morning. </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US" sz="2800" b="1" dirty="0" smtClean="0"/>
              <a:t>Phase 3, Chapter 16: Discussion Points</a:t>
            </a:r>
            <a:endParaRPr lang="en-US" sz="2800" dirty="0"/>
          </a:p>
        </p:txBody>
      </p:sp>
      <p:sp>
        <p:nvSpPr>
          <p:cNvPr id="3" name="Content Placeholder 2"/>
          <p:cNvSpPr>
            <a:spLocks noGrp="1"/>
          </p:cNvSpPr>
          <p:nvPr>
            <p:ph idx="1"/>
          </p:nvPr>
        </p:nvSpPr>
        <p:spPr>
          <a:xfrm>
            <a:off x="457200" y="762000"/>
            <a:ext cx="6477000" cy="5364163"/>
          </a:xfrm>
        </p:spPr>
        <p:txBody>
          <a:bodyPr>
            <a:normAutofit fontScale="55000" lnSpcReduction="20000"/>
          </a:bodyPr>
          <a:lstStyle/>
          <a:p>
            <a:pPr algn="just">
              <a:buNone/>
            </a:pPr>
            <a:r>
              <a:rPr lang="en-US" b="1" dirty="0" smtClean="0">
                <a:solidFill>
                  <a:srgbClr val="0070C0"/>
                </a:solidFill>
                <a:latin typeface="Arial" pitchFamily="34" charset="0"/>
                <a:cs typeface="Arial" pitchFamily="34" charset="0"/>
              </a:rPr>
              <a:t>Use of Symbols</a:t>
            </a:r>
          </a:p>
          <a:p>
            <a:pPr algn="just">
              <a:buNone/>
            </a:pPr>
            <a:r>
              <a:rPr lang="en-US" b="1" dirty="0" smtClean="0">
                <a:latin typeface="Arial" pitchFamily="34" charset="0"/>
                <a:cs typeface="Arial" pitchFamily="34" charset="0"/>
              </a:rPr>
              <a:t>Symbol of Ancestors:</a:t>
            </a:r>
          </a:p>
          <a:p>
            <a:pPr algn="just"/>
            <a:r>
              <a:rPr lang="en-US" dirty="0" smtClean="0">
                <a:latin typeface="Arial" pitchFamily="34" charset="0"/>
                <a:cs typeface="Arial" pitchFamily="34" charset="0"/>
              </a:rPr>
              <a:t>Upon leaving </a:t>
            </a:r>
            <a:r>
              <a:rPr lang="en-US" dirty="0" err="1" smtClean="0">
                <a:latin typeface="Arial" pitchFamily="34" charset="0"/>
                <a:cs typeface="Arial" pitchFamily="34" charset="0"/>
              </a:rPr>
              <a:t>Marlott</a:t>
            </a:r>
            <a:r>
              <a:rPr lang="en-US" dirty="0" smtClean="0">
                <a:latin typeface="Arial" pitchFamily="34" charset="0"/>
                <a:cs typeface="Arial" pitchFamily="34" charset="0"/>
              </a:rPr>
              <a:t>, Tess once again confronts the ancestors whose discovery by her father prompted Tess to be sent on her first journey that ended up with a ruin. </a:t>
            </a:r>
          </a:p>
          <a:p>
            <a:pPr algn="just"/>
            <a:r>
              <a:rPr lang="en-US" dirty="0" smtClean="0">
                <a:latin typeface="Arial" pitchFamily="34" charset="0"/>
                <a:cs typeface="Arial" pitchFamily="34" charset="0"/>
              </a:rPr>
              <a:t>However, while she was once intrigued by the idea that she may find fortune and security with the d'Urbervilles, we notice that at this new point in her life she has rejected such unrealistic dreams. She is more realistic and more mature. </a:t>
            </a:r>
          </a:p>
          <a:p>
            <a:pPr algn="just">
              <a:buNone/>
            </a:pPr>
            <a:r>
              <a:rPr lang="en-US" b="1" dirty="0" smtClean="0">
                <a:latin typeface="Arial" pitchFamily="34" charset="0"/>
                <a:cs typeface="Arial" pitchFamily="34" charset="0"/>
              </a:rPr>
              <a:t>Symbol of Journey:</a:t>
            </a:r>
          </a:p>
          <a:p>
            <a:pPr algn="just"/>
            <a:r>
              <a:rPr lang="en-US" dirty="0" smtClean="0">
                <a:latin typeface="Arial" pitchFamily="34" charset="0"/>
                <a:cs typeface="Arial" pitchFamily="34" charset="0"/>
              </a:rPr>
              <a:t>Her journey to the dairy represents her desire to perform hard manual labor. </a:t>
            </a:r>
          </a:p>
          <a:p>
            <a:pPr algn="just"/>
            <a:r>
              <a:rPr lang="en-US" dirty="0" smtClean="0">
                <a:latin typeface="Arial" pitchFamily="34" charset="0"/>
                <a:cs typeface="Arial" pitchFamily="34" charset="0"/>
              </a:rPr>
              <a:t>This journey is different from the previous journey in the sense that the first journey started with confusion and hesitation. This journey shows more calmness and more confidence.</a:t>
            </a:r>
          </a:p>
          <a:p>
            <a:pPr algn="just">
              <a:buNone/>
            </a:pPr>
            <a:r>
              <a:rPr lang="en-US" b="1" dirty="0" smtClean="0">
                <a:latin typeface="Arial" pitchFamily="34" charset="0"/>
                <a:cs typeface="Arial" pitchFamily="34" charset="0"/>
              </a:rPr>
              <a:t>Symbol of Early Morning</a:t>
            </a:r>
          </a:p>
          <a:p>
            <a:pPr algn="just"/>
            <a:r>
              <a:rPr lang="en-US" dirty="0" smtClean="0">
                <a:latin typeface="Arial" pitchFamily="34" charset="0"/>
                <a:cs typeface="Arial" pitchFamily="34" charset="0"/>
              </a:rPr>
              <a:t>Tess arrives at the dairy around milking time, half-past four in the morning. This early morning arrival is symbolic of the beginning of a new day in the life of Tess. </a:t>
            </a:r>
          </a:p>
          <a:p>
            <a:pPr algn="just"/>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b="1" dirty="0" smtClean="0">
                <a:solidFill>
                  <a:srgbClr val="0070C0"/>
                </a:solidFill>
              </a:rPr>
              <a:t>Some more Text about Tess</a:t>
            </a:r>
            <a:endParaRPr lang="en-US" sz="2800" b="1" dirty="0">
              <a:solidFill>
                <a:srgbClr val="0070C0"/>
              </a:solidFill>
            </a:endParaRPr>
          </a:p>
        </p:txBody>
      </p:sp>
      <p:sp>
        <p:nvSpPr>
          <p:cNvPr id="3" name="Content Placeholder 2"/>
          <p:cNvSpPr>
            <a:spLocks noGrp="1"/>
          </p:cNvSpPr>
          <p:nvPr>
            <p:ph idx="1"/>
          </p:nvPr>
        </p:nvSpPr>
        <p:spPr>
          <a:xfrm>
            <a:off x="0" y="762000"/>
            <a:ext cx="6858000" cy="5943600"/>
          </a:xfrm>
        </p:spPr>
        <p:txBody>
          <a:bodyPr>
            <a:normAutofit/>
          </a:bodyPr>
          <a:lstStyle/>
          <a:p>
            <a:pPr algn="just"/>
            <a:r>
              <a:rPr lang="en-US" sz="1800" dirty="0" smtClean="0">
                <a:latin typeface="Arial" pitchFamily="34" charset="0"/>
                <a:cs typeface="Arial" pitchFamily="34" charset="0"/>
              </a:rPr>
              <a:t>Her face had latterly changed with changing states of mind, continually fluctuating between beauty and ordinariness, according as the thoughts were gay or grave. One day she was pink and flawless; another pale and </a:t>
            </a:r>
            <a:r>
              <a:rPr lang="en-US" sz="1800" dirty="0" err="1" smtClean="0">
                <a:latin typeface="Arial" pitchFamily="34" charset="0"/>
                <a:cs typeface="Arial" pitchFamily="34" charset="0"/>
              </a:rPr>
              <a:t>tragical</a:t>
            </a:r>
            <a:r>
              <a:rPr lang="en-US" sz="1800" dirty="0" smtClean="0">
                <a:latin typeface="Arial" pitchFamily="34" charset="0"/>
                <a:cs typeface="Arial" pitchFamily="34" charset="0"/>
              </a:rPr>
              <a:t>. When she was pink she was feeling less than when pale; her more perfect beauty accorded with her less elevated mood; her more intense mood with her less perfect beauty. It was her best face physically that was now set against the south wind.</a:t>
            </a:r>
          </a:p>
          <a:p>
            <a:pPr algn="just">
              <a:buNone/>
            </a:pPr>
            <a:r>
              <a:rPr lang="en-US" sz="1800" dirty="0" smtClean="0">
                <a:latin typeface="Arial" pitchFamily="34" charset="0"/>
                <a:cs typeface="Arial" pitchFamily="34" charset="0"/>
              </a:rPr>
              <a:t>	The irresistible, universal, automatic tendency to find sweet pleasure somewhere, which pervades all life, from the meanest to the highest, had at length mastered Tess. Being even now only a young woman of twenty, one who mentally and sentimentally had not finished growing, it was impossible that any event should have left upon her an impression that was not in time capable of transmutation.</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We need to notice:</a:t>
            </a:r>
            <a:endParaRPr lang="en-US" sz="2800" b="1" dirty="0"/>
          </a:p>
        </p:txBody>
      </p:sp>
      <p:sp>
        <p:nvSpPr>
          <p:cNvPr id="3" name="Content Placeholder 2"/>
          <p:cNvSpPr>
            <a:spLocks noGrp="1"/>
          </p:cNvSpPr>
          <p:nvPr>
            <p:ph idx="1"/>
          </p:nvPr>
        </p:nvSpPr>
        <p:spPr/>
        <p:txBody>
          <a:bodyPr>
            <a:normAutofit/>
          </a:bodyPr>
          <a:lstStyle/>
          <a:p>
            <a:r>
              <a:rPr lang="en-US" sz="1800" dirty="0" smtClean="0">
                <a:latin typeface="Arial" pitchFamily="34" charset="0"/>
                <a:cs typeface="Arial" pitchFamily="34" charset="0"/>
              </a:rPr>
              <a:t>Theme of change as inevitable</a:t>
            </a:r>
          </a:p>
          <a:p>
            <a:pPr lvl="1"/>
            <a:r>
              <a:rPr lang="en-US" sz="1800" dirty="0" smtClean="0">
                <a:latin typeface="Arial" pitchFamily="34" charset="0"/>
                <a:cs typeface="Arial" pitchFamily="34" charset="0"/>
              </a:rPr>
              <a:t>Change in Tess</a:t>
            </a:r>
          </a:p>
          <a:p>
            <a:pPr lvl="1"/>
            <a:r>
              <a:rPr lang="en-US" sz="1800" dirty="0" smtClean="0">
                <a:latin typeface="Arial" pitchFamily="34" charset="0"/>
                <a:cs typeface="Arial" pitchFamily="34" charset="0"/>
              </a:rPr>
              <a:t>Desire for change in her</a:t>
            </a:r>
          </a:p>
          <a:p>
            <a:pPr lvl="1"/>
            <a:r>
              <a:rPr lang="en-US" sz="1800" dirty="0" smtClean="0">
                <a:latin typeface="Arial" pitchFamily="34" charset="0"/>
                <a:cs typeface="Arial" pitchFamily="34" charset="0"/>
              </a:rPr>
              <a:t>Hardy’s Philosophy of change</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b="1" dirty="0" smtClean="0"/>
              <a:t>Phase 3, Chapter 17</a:t>
            </a:r>
            <a:endParaRPr lang="en-US" sz="2800" b="1" dirty="0"/>
          </a:p>
        </p:txBody>
      </p:sp>
      <p:sp>
        <p:nvSpPr>
          <p:cNvPr id="3" name="Content Placeholder 2"/>
          <p:cNvSpPr>
            <a:spLocks noGrp="1"/>
          </p:cNvSpPr>
          <p:nvPr>
            <p:ph idx="1"/>
          </p:nvPr>
        </p:nvSpPr>
        <p:spPr>
          <a:xfrm>
            <a:off x="0" y="609600"/>
            <a:ext cx="6553200" cy="6248400"/>
          </a:xfrm>
        </p:spPr>
        <p:txBody>
          <a:bodyPr>
            <a:noAutofit/>
          </a:bodyPr>
          <a:lstStyle/>
          <a:p>
            <a:pPr algn="just" fontAlgn="base"/>
            <a:r>
              <a:rPr lang="en-US" sz="1400" dirty="0" smtClean="0">
                <a:latin typeface="Arial" pitchFamily="34" charset="0"/>
                <a:cs typeface="Arial" pitchFamily="34" charset="0"/>
              </a:rPr>
              <a:t>Tess finally arrives at the </a:t>
            </a:r>
            <a:r>
              <a:rPr lang="en-US" sz="1400" dirty="0" err="1" smtClean="0">
                <a:latin typeface="Arial" pitchFamily="34" charset="0"/>
                <a:cs typeface="Arial" pitchFamily="34" charset="0"/>
              </a:rPr>
              <a:t>Talbothays</a:t>
            </a:r>
            <a:r>
              <a:rPr lang="en-US" sz="1400" dirty="0" smtClean="0">
                <a:latin typeface="Arial" pitchFamily="34" charset="0"/>
                <a:cs typeface="Arial" pitchFamily="34" charset="0"/>
              </a:rPr>
              <a:t> Dairy.</a:t>
            </a:r>
          </a:p>
          <a:p>
            <a:pPr algn="just" fontAlgn="base"/>
            <a:r>
              <a:rPr lang="en-US" sz="1400" dirty="0" smtClean="0">
                <a:latin typeface="Arial" pitchFamily="34" charset="0"/>
                <a:cs typeface="Arial" pitchFamily="34" charset="0"/>
              </a:rPr>
              <a:t>Richard Crick, the master dairyman, treats her kindly and offers to let her rest, but she prefers to begin work immediately.</a:t>
            </a:r>
          </a:p>
          <a:p>
            <a:pPr algn="just" fontAlgn="base"/>
            <a:r>
              <a:rPr lang="en-US" sz="1400" dirty="0" smtClean="0">
                <a:latin typeface="Arial" pitchFamily="34" charset="0"/>
                <a:cs typeface="Arial" pitchFamily="34" charset="0"/>
              </a:rPr>
              <a:t> Thus, Tess begins milking with the others. </a:t>
            </a:r>
          </a:p>
          <a:p>
            <a:pPr algn="just" fontAlgn="base"/>
            <a:r>
              <a:rPr lang="en-US" sz="1400" dirty="0" smtClean="0">
                <a:latin typeface="Arial" pitchFamily="34" charset="0"/>
                <a:cs typeface="Arial" pitchFamily="34" charset="0"/>
              </a:rPr>
              <a:t>She quickly fits in and feels very much at home. </a:t>
            </a:r>
          </a:p>
          <a:p>
            <a:pPr algn="just" fontAlgn="base"/>
            <a:r>
              <a:rPr lang="en-US" sz="1400" dirty="0" smtClean="0">
                <a:latin typeface="Arial" pitchFamily="34" charset="0"/>
                <a:cs typeface="Arial" pitchFamily="34" charset="0"/>
              </a:rPr>
              <a:t>Crick knows a little about the d'Urbervilles, but Tess is not interested in idea that she comes from an esteemed family. Later, while Tess is on a break with the other workers, Crick tells a story about an aged man named William Dewy who was chased by a bull, but played a Christmas Eve hymn for the bull on his fiddle, causing it to lay down as if it were in a Nativity scene. After Crick tells the story, a young man remarks that the story is a reminder of medieval times, when faith was a living thing. </a:t>
            </a:r>
          </a:p>
          <a:p>
            <a:pPr algn="just" fontAlgn="base"/>
            <a:r>
              <a:rPr lang="en-US" sz="1400" dirty="0" smtClean="0">
                <a:latin typeface="Arial" pitchFamily="34" charset="0"/>
                <a:cs typeface="Arial" pitchFamily="34" charset="0"/>
              </a:rPr>
              <a:t>One of the men at the dairy looks familiar to her, and she recognizes him as the highbrow man whom she noticed back at the May Day village dance in </a:t>
            </a:r>
            <a:r>
              <a:rPr lang="en-US" sz="1400" dirty="0" err="1" smtClean="0">
                <a:latin typeface="Arial" pitchFamily="34" charset="0"/>
                <a:cs typeface="Arial" pitchFamily="34" charset="0"/>
              </a:rPr>
              <a:t>Marlott</a:t>
            </a:r>
            <a:r>
              <a:rPr lang="en-US" sz="1400" dirty="0" smtClean="0">
                <a:latin typeface="Arial" pitchFamily="34" charset="0"/>
                <a:cs typeface="Arial" pitchFamily="34" charset="0"/>
              </a:rPr>
              <a:t>.</a:t>
            </a:r>
          </a:p>
          <a:p>
            <a:pPr algn="just" fontAlgn="base"/>
            <a:r>
              <a:rPr lang="en-US" sz="1400" dirty="0" smtClean="0">
                <a:latin typeface="Arial" pitchFamily="34" charset="0"/>
                <a:cs typeface="Arial" pitchFamily="34" charset="0"/>
              </a:rPr>
              <a:t> In the evening, Tess overhears the dairymaids talking about him and discovers that his name is Angel Clare, and he is the son of a clergyman. </a:t>
            </a:r>
          </a:p>
          <a:p>
            <a:pPr algn="just" fontAlgn="base"/>
            <a:r>
              <a:rPr lang="en-US" sz="1400" dirty="0" smtClean="0">
                <a:latin typeface="Arial" pitchFamily="34" charset="0"/>
                <a:cs typeface="Arial" pitchFamily="34" charset="0"/>
              </a:rPr>
              <a:t>As Tess inquires about Angel, another milkmaid tells her that Angel is learning milking and never says much.</a:t>
            </a:r>
          </a:p>
          <a:p>
            <a:pPr algn="just" fontAlgn="base"/>
            <a:r>
              <a:rPr lang="en-US" sz="1400" dirty="0" smtClean="0">
                <a:latin typeface="Arial" pitchFamily="34" charset="0"/>
                <a:cs typeface="Arial" pitchFamily="34" charset="0"/>
              </a:rPr>
              <a:t>Angel’s two brothers have also joined the church as clergymen, but Angel himself prefers a life in agriculture and, thus, has come to the dairy to learn about its work. </a:t>
            </a:r>
          </a:p>
          <a:p>
            <a:pPr algn="just" fontAlgn="base"/>
            <a:r>
              <a:rPr lang="en-US" sz="1400" dirty="0" smtClean="0">
                <a:latin typeface="Arial" pitchFamily="34" charset="0"/>
                <a:cs typeface="Arial" pitchFamily="34" charset="0"/>
              </a:rPr>
              <a:t>Tess notices that there is much talk about Angel among the other dairymaids, and many of them seem to have a crush on him.</a:t>
            </a:r>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t>Phase 3, Chapter 17: Discussion Points</a:t>
            </a:r>
            <a:endParaRPr lang="en-US" sz="2800" b="1" dirty="0"/>
          </a:p>
        </p:txBody>
      </p:sp>
      <p:sp>
        <p:nvSpPr>
          <p:cNvPr id="3" name="Content Placeholder 2"/>
          <p:cNvSpPr>
            <a:spLocks noGrp="1"/>
          </p:cNvSpPr>
          <p:nvPr>
            <p:ph idx="1"/>
          </p:nvPr>
        </p:nvSpPr>
        <p:spPr>
          <a:xfrm>
            <a:off x="152400" y="838200"/>
            <a:ext cx="6324600" cy="5867400"/>
          </a:xfrm>
        </p:spPr>
        <p:txBody>
          <a:bodyPr>
            <a:noAutofit/>
          </a:bodyPr>
          <a:lstStyle/>
          <a:p>
            <a:pPr algn="just">
              <a:buNone/>
            </a:pPr>
            <a:r>
              <a:rPr lang="en-US" sz="1800" b="1" dirty="0" smtClean="0">
                <a:latin typeface="Arial" pitchFamily="34" charset="0"/>
                <a:cs typeface="Arial" pitchFamily="34" charset="0"/>
              </a:rPr>
              <a:t>Character of Angel:</a:t>
            </a:r>
          </a:p>
          <a:p>
            <a:pPr algn="just"/>
            <a:r>
              <a:rPr lang="en-US" sz="1800" dirty="0" smtClean="0">
                <a:latin typeface="Arial" pitchFamily="34" charset="0"/>
                <a:cs typeface="Arial" pitchFamily="34" charset="0"/>
              </a:rPr>
              <a:t>In contrast to Alec </a:t>
            </a:r>
            <a:r>
              <a:rPr lang="en-US" sz="1800" dirty="0" err="1" smtClean="0">
                <a:latin typeface="Arial" pitchFamily="34" charset="0"/>
                <a:cs typeface="Arial" pitchFamily="34" charset="0"/>
              </a:rPr>
              <a:t>d'Urberville</a:t>
            </a:r>
            <a:r>
              <a:rPr lang="en-US" sz="1800" dirty="0" smtClean="0">
                <a:latin typeface="Arial" pitchFamily="34" charset="0"/>
                <a:cs typeface="Arial" pitchFamily="34" charset="0"/>
              </a:rPr>
              <a:t> we see the character of Angel as is presented by Hardy.</a:t>
            </a:r>
          </a:p>
          <a:p>
            <a:pPr algn="just"/>
            <a:r>
              <a:rPr lang="en-US" sz="1800" dirty="0" smtClean="0">
                <a:latin typeface="Arial" pitchFamily="34" charset="0"/>
                <a:cs typeface="Arial" pitchFamily="34" charset="0"/>
              </a:rPr>
              <a:t>There was an immediate sense of danger that was related to the character of Alec from the very first meeting with Tess. As far as Angel Clare is concerned, he is presented by Hardy with a significant sense of idealism and purity attached to his personality.</a:t>
            </a:r>
          </a:p>
          <a:p>
            <a:pPr algn="just"/>
            <a:r>
              <a:rPr lang="en-US" sz="1800" dirty="0" smtClean="0">
                <a:latin typeface="Arial" pitchFamily="34" charset="0"/>
                <a:cs typeface="Arial" pitchFamily="34" charset="0"/>
              </a:rPr>
              <a:t>A milkmaid tells Tess he talks very less.</a:t>
            </a:r>
          </a:p>
          <a:p>
            <a:pPr algn="just"/>
            <a:r>
              <a:rPr lang="en-US" sz="1800" dirty="0" smtClean="0">
                <a:latin typeface="Arial" pitchFamily="34" charset="0"/>
                <a:cs typeface="Arial" pitchFamily="34" charset="0"/>
              </a:rPr>
              <a:t>One of the milkmaids even thinks that he does not even think of girls. </a:t>
            </a:r>
          </a:p>
          <a:p>
            <a:pPr algn="just"/>
            <a:r>
              <a:rPr lang="en-US" sz="1800" dirty="0" smtClean="0">
                <a:latin typeface="Arial" pitchFamily="34" charset="0"/>
                <a:cs typeface="Arial" pitchFamily="34" charset="0"/>
              </a:rPr>
              <a:t>He is the son of a clergyman.</a:t>
            </a:r>
          </a:p>
          <a:p>
            <a:pPr algn="just"/>
            <a:r>
              <a:rPr lang="en-US" sz="1800" dirty="0" smtClean="0">
                <a:latin typeface="Arial" pitchFamily="34" charset="0"/>
                <a:cs typeface="Arial" pitchFamily="34" charset="0"/>
              </a:rPr>
              <a:t>Also his reaction to Dairyman Crick's story suggests that he is a person with deep moral convictions.</a:t>
            </a:r>
          </a:p>
          <a:p>
            <a:pPr algn="just"/>
            <a:r>
              <a:rPr lang="en-US" sz="1800" dirty="0" smtClean="0">
                <a:latin typeface="Arial" pitchFamily="34" charset="0"/>
                <a:cs typeface="Arial" pitchFamily="34" charset="0"/>
              </a:rPr>
              <a:t>It is also important to notice that Angel is an outsider in the sense that he is the only one in his family who did not enter the clergy. As an outsider in some sense, Angel Clare thus has some resemblance to the outcast Tess. The question arises for the reader, is it the work of fate again?</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solidFill>
                  <a:srgbClr val="0070C0"/>
                </a:solidFill>
              </a:rPr>
              <a:t>Opening Text Chapter 18: About Angel</a:t>
            </a:r>
            <a:endParaRPr lang="en-US" sz="2800" b="1" dirty="0">
              <a:solidFill>
                <a:srgbClr val="0070C0"/>
              </a:solidFill>
            </a:endParaRPr>
          </a:p>
        </p:txBody>
      </p:sp>
      <p:sp>
        <p:nvSpPr>
          <p:cNvPr id="3" name="Content Placeholder 2"/>
          <p:cNvSpPr>
            <a:spLocks noGrp="1"/>
          </p:cNvSpPr>
          <p:nvPr>
            <p:ph idx="1"/>
          </p:nvPr>
        </p:nvSpPr>
        <p:spPr>
          <a:xfrm>
            <a:off x="0" y="609600"/>
            <a:ext cx="7086600" cy="6248400"/>
          </a:xfrm>
        </p:spPr>
        <p:txBody>
          <a:bodyPr>
            <a:noAutofit/>
          </a:bodyPr>
          <a:lstStyle/>
          <a:p>
            <a:pPr algn="just">
              <a:buNone/>
            </a:pPr>
            <a:r>
              <a:rPr lang="en-US" sz="1400" dirty="0" smtClean="0">
                <a:latin typeface="Arial" pitchFamily="34" charset="0"/>
                <a:cs typeface="Arial" pitchFamily="34" charset="0"/>
              </a:rPr>
              <a:t>	Angel Clare rises out of the past not altogether as a distinct figure, but as an appreciative voice, a long regard of fixed, abstracted eyes, and a mobility of mouth somewhat too small and delicately lined for a man’s, though with an unexpectedly firm close of the lower lip now and then; enough to do away with any inference of indecision. Nevertheless, something nebulous, preoccupied, vague, in his bearing and regard, marked him as one who probably had no very definite aim or concern about his material future. Yet as a lad people had said of him that he was one who might do anything if he tried.</a:t>
            </a:r>
          </a:p>
          <a:p>
            <a:pPr algn="just">
              <a:buNone/>
            </a:pPr>
            <a:r>
              <a:rPr lang="en-US" sz="1400" dirty="0" smtClean="0">
                <a:latin typeface="Arial" pitchFamily="34" charset="0"/>
                <a:cs typeface="Arial" pitchFamily="34" charset="0"/>
              </a:rPr>
              <a:t>	He was the youngest son of his father, a poor parson at the other end of the county, and had arrived at </a:t>
            </a:r>
            <a:r>
              <a:rPr lang="en-US" sz="1400" dirty="0" err="1" smtClean="0">
                <a:latin typeface="Arial" pitchFamily="34" charset="0"/>
                <a:cs typeface="Arial" pitchFamily="34" charset="0"/>
              </a:rPr>
              <a:t>Talbothays</a:t>
            </a:r>
            <a:r>
              <a:rPr lang="en-US" sz="1400" dirty="0" smtClean="0">
                <a:latin typeface="Arial" pitchFamily="34" charset="0"/>
                <a:cs typeface="Arial" pitchFamily="34" charset="0"/>
              </a:rPr>
              <a:t> Dairy as a six months’ pupil, after going the round of some other farms, his object being to acquire a practical skill in the various processes of farming, with a view either to the Colonies or the tenure of a home-farm, as circumstances might decide.</a:t>
            </a:r>
          </a:p>
          <a:p>
            <a:pPr algn="just">
              <a:buNone/>
            </a:pPr>
            <a:r>
              <a:rPr lang="en-US" sz="1400" dirty="0" smtClean="0">
                <a:latin typeface="Arial" pitchFamily="34" charset="0"/>
                <a:cs typeface="Arial" pitchFamily="34" charset="0"/>
              </a:rPr>
              <a:t>	His entry into the ranks of the agriculturists and breeders was a step in the young man’s career which had been anticipated neither by himself nor by others.</a:t>
            </a:r>
          </a:p>
          <a:p>
            <a:pPr algn="just">
              <a:buNone/>
            </a:pP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Mr</a:t>
            </a:r>
            <a:r>
              <a:rPr lang="en-US" sz="1400" dirty="0" smtClean="0">
                <a:latin typeface="Arial" pitchFamily="34" charset="0"/>
                <a:cs typeface="Arial" pitchFamily="34" charset="0"/>
              </a:rPr>
              <a:t> Clare the elder, whose first wife had died and left him a daughter, married a second late in life. This lady had somewhat unexpectedly brought him three sons, so that be </a:t>
            </a:r>
            <a:r>
              <a:rPr lang="en-US" sz="1400" dirty="0" err="1" smtClean="0">
                <a:latin typeface="Arial" pitchFamily="34" charset="0"/>
                <a:cs typeface="Arial" pitchFamily="34" charset="0"/>
              </a:rPr>
              <a:t>tween</a:t>
            </a:r>
            <a:r>
              <a:rPr lang="en-US" sz="1400" dirty="0" smtClean="0">
                <a:latin typeface="Arial" pitchFamily="34" charset="0"/>
                <a:cs typeface="Arial" pitchFamily="34" charset="0"/>
              </a:rPr>
              <a:t> Angel, the youngest, and his father the Vicar there seemed to be almost a missing generation. Of these boys the aforesaid Angel, the child of his old age, was the only son who had not taken a University degree, though he was the single one of them whose early promise might have done full justice to an </a:t>
            </a:r>
            <a:r>
              <a:rPr lang="en-US" sz="1400" dirty="0" err="1" smtClean="0">
                <a:latin typeface="Arial" pitchFamily="34" charset="0"/>
                <a:cs typeface="Arial" pitchFamily="34" charset="0"/>
              </a:rPr>
              <a:t>academical</a:t>
            </a:r>
            <a:r>
              <a:rPr lang="en-US" sz="1400" dirty="0" smtClean="0">
                <a:latin typeface="Arial" pitchFamily="34" charset="0"/>
                <a:cs typeface="Arial" pitchFamily="34" charset="0"/>
              </a:rPr>
              <a:t> training.</a:t>
            </a:r>
          </a:p>
          <a:p>
            <a:pPr algn="just">
              <a:buNone/>
            </a:pPr>
            <a:r>
              <a:rPr lang="en-US" sz="1400" dirty="0" smtClean="0">
                <a:latin typeface="Arial" pitchFamily="34" charset="0"/>
                <a:cs typeface="Arial" pitchFamily="34" charset="0"/>
              </a:rPr>
              <a:t>	Some two or three years before Angel’s appearance at the </a:t>
            </a:r>
            <a:r>
              <a:rPr lang="en-US" sz="1400" dirty="0" err="1" smtClean="0">
                <a:latin typeface="Arial" pitchFamily="34" charset="0"/>
                <a:cs typeface="Arial" pitchFamily="34" charset="0"/>
              </a:rPr>
              <a:t>Marlott</a:t>
            </a:r>
            <a:r>
              <a:rPr lang="en-US" sz="1400" dirty="0" smtClean="0">
                <a:latin typeface="Arial" pitchFamily="34" charset="0"/>
                <a:cs typeface="Arial" pitchFamily="34" charset="0"/>
              </a:rPr>
              <a:t> dance, on a day when he had left school and was pursuing his studies at home, a parcel came to the Vicarage from the local bookseller’s, directed to the Reverend James Clare. The Vicar having opened it and found it to contain a book, read a few pages; whereupon he jumped up from his seat and went straight to the shop with the book under his arm………….</a:t>
            </a:r>
            <a:endParaRPr lang="en-US" sz="1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US" sz="2800" b="1" dirty="0" smtClean="0">
                <a:solidFill>
                  <a:srgbClr val="0070C0"/>
                </a:solidFill>
              </a:rPr>
              <a:t>Text continues……….</a:t>
            </a:r>
            <a:endParaRPr lang="en-US" sz="2800" b="1" dirty="0">
              <a:solidFill>
                <a:srgbClr val="0070C0"/>
              </a:solidFill>
            </a:endParaRPr>
          </a:p>
        </p:txBody>
      </p:sp>
      <p:sp>
        <p:nvSpPr>
          <p:cNvPr id="3" name="Content Placeholder 2"/>
          <p:cNvSpPr>
            <a:spLocks noGrp="1"/>
          </p:cNvSpPr>
          <p:nvPr>
            <p:ph idx="1"/>
          </p:nvPr>
        </p:nvSpPr>
        <p:spPr>
          <a:xfrm>
            <a:off x="152400" y="914400"/>
            <a:ext cx="7162800" cy="5791200"/>
          </a:xfrm>
        </p:spPr>
        <p:txBody>
          <a:bodyPr>
            <a:noAutofit/>
          </a:bodyPr>
          <a:lstStyle/>
          <a:p>
            <a:pPr algn="just">
              <a:buNone/>
            </a:pPr>
            <a:r>
              <a:rPr lang="en-US" sz="1400" dirty="0" smtClean="0">
                <a:latin typeface="Arial" pitchFamily="34" charset="0"/>
                <a:cs typeface="Arial" pitchFamily="34" charset="0"/>
              </a:rPr>
              <a:t>	‘Why has this been sent to my house?’ he asked peremptorily, holding up the volume.</a:t>
            </a:r>
          </a:p>
          <a:p>
            <a:pPr algn="just">
              <a:buNone/>
            </a:pPr>
            <a:r>
              <a:rPr lang="en-US" sz="1400" dirty="0" smtClean="0">
                <a:latin typeface="Arial" pitchFamily="34" charset="0"/>
                <a:cs typeface="Arial" pitchFamily="34" charset="0"/>
              </a:rPr>
              <a:t>	‘It was ordered, sir.’</a:t>
            </a:r>
          </a:p>
          <a:p>
            <a:pPr algn="just">
              <a:buNone/>
            </a:pPr>
            <a:r>
              <a:rPr lang="en-US" sz="1400" dirty="0" smtClean="0">
                <a:latin typeface="Arial" pitchFamily="34" charset="0"/>
                <a:cs typeface="Arial" pitchFamily="34" charset="0"/>
              </a:rPr>
              <a:t>	‘Not by me, or any one belonging to me, I am happy to say.’</a:t>
            </a:r>
          </a:p>
          <a:p>
            <a:pPr algn="just">
              <a:buNone/>
            </a:pPr>
            <a:r>
              <a:rPr lang="en-US" sz="1400" dirty="0" smtClean="0">
                <a:latin typeface="Arial" pitchFamily="34" charset="0"/>
                <a:cs typeface="Arial" pitchFamily="34" charset="0"/>
              </a:rPr>
              <a:t>	The shopkeeper looked into his order-book.</a:t>
            </a:r>
          </a:p>
          <a:p>
            <a:pPr algn="just">
              <a:buNone/>
            </a:pPr>
            <a:r>
              <a:rPr lang="en-US" sz="1400" dirty="0" smtClean="0">
                <a:latin typeface="Arial" pitchFamily="34" charset="0"/>
                <a:cs typeface="Arial" pitchFamily="34" charset="0"/>
              </a:rPr>
              <a:t>	‘Oh, it has been misdirected, sir,’ he said. ‘It was ordered by </a:t>
            </a:r>
            <a:r>
              <a:rPr lang="en-US" sz="1400" dirty="0" err="1" smtClean="0">
                <a:latin typeface="Arial" pitchFamily="34" charset="0"/>
                <a:cs typeface="Arial" pitchFamily="34" charset="0"/>
              </a:rPr>
              <a:t>Mr</a:t>
            </a:r>
            <a:r>
              <a:rPr lang="en-US" sz="1400" dirty="0" smtClean="0">
                <a:latin typeface="Arial" pitchFamily="34" charset="0"/>
                <a:cs typeface="Arial" pitchFamily="34" charset="0"/>
              </a:rPr>
              <a:t> Angel Clare, and should have been sent to him.’</a:t>
            </a:r>
          </a:p>
          <a:p>
            <a:pPr algn="just">
              <a:buNone/>
            </a:pP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Mr</a:t>
            </a:r>
            <a:r>
              <a:rPr lang="en-US" sz="1400" dirty="0" smtClean="0">
                <a:latin typeface="Arial" pitchFamily="34" charset="0"/>
                <a:cs typeface="Arial" pitchFamily="34" charset="0"/>
              </a:rPr>
              <a:t> Clare winced as if he had been struck. He went home pale and dejected, and called Angel into his study.</a:t>
            </a:r>
          </a:p>
          <a:p>
            <a:pPr algn="just">
              <a:buNone/>
            </a:pPr>
            <a:r>
              <a:rPr lang="en-US" sz="1400" dirty="0" smtClean="0">
                <a:latin typeface="Arial" pitchFamily="34" charset="0"/>
                <a:cs typeface="Arial" pitchFamily="34" charset="0"/>
              </a:rPr>
              <a:t>	‘Look into this book, my boy,’ he said. ‘What do you know about it?’</a:t>
            </a:r>
          </a:p>
          <a:p>
            <a:pPr algn="just">
              <a:buNone/>
            </a:pPr>
            <a:r>
              <a:rPr lang="en-US" sz="1400" dirty="0" smtClean="0">
                <a:latin typeface="Arial" pitchFamily="34" charset="0"/>
                <a:cs typeface="Arial" pitchFamily="34" charset="0"/>
              </a:rPr>
              <a:t>	‘I ordered it,’ said Angel simply.</a:t>
            </a:r>
          </a:p>
          <a:p>
            <a:pPr algn="just">
              <a:buNone/>
            </a:pPr>
            <a:r>
              <a:rPr lang="en-US" sz="1400" dirty="0" smtClean="0">
                <a:latin typeface="Arial" pitchFamily="34" charset="0"/>
                <a:cs typeface="Arial" pitchFamily="34" charset="0"/>
              </a:rPr>
              <a:t>	‘What for?’</a:t>
            </a:r>
          </a:p>
          <a:p>
            <a:pPr algn="just">
              <a:buNone/>
            </a:pPr>
            <a:r>
              <a:rPr lang="en-US" sz="1400" dirty="0" smtClean="0">
                <a:latin typeface="Arial" pitchFamily="34" charset="0"/>
                <a:cs typeface="Arial" pitchFamily="34" charset="0"/>
              </a:rPr>
              <a:t>	‘To read.’ ‘How can you think of reading it?’</a:t>
            </a:r>
          </a:p>
          <a:p>
            <a:pPr algn="just">
              <a:buNone/>
            </a:pPr>
            <a:r>
              <a:rPr lang="en-US" sz="1400" dirty="0" smtClean="0">
                <a:latin typeface="Arial" pitchFamily="34" charset="0"/>
                <a:cs typeface="Arial" pitchFamily="34" charset="0"/>
              </a:rPr>
              <a:t>	‘How can I? Why—it is a system of philosophy. There is no more moral, or even religious, work published.’</a:t>
            </a:r>
          </a:p>
          <a:p>
            <a:pPr algn="just">
              <a:buNone/>
            </a:pPr>
            <a:r>
              <a:rPr lang="en-US" sz="1400" dirty="0" smtClean="0">
                <a:latin typeface="Arial" pitchFamily="34" charset="0"/>
                <a:cs typeface="Arial" pitchFamily="34" charset="0"/>
              </a:rPr>
              <a:t>	‘Yes—moral enough; I don’t deny that. But religious!—and for YOU, who intend to be a minister of the Gospel!’</a:t>
            </a:r>
          </a:p>
          <a:p>
            <a:pPr algn="just">
              <a:buNone/>
            </a:pPr>
            <a:r>
              <a:rPr lang="en-US" sz="1400" dirty="0" smtClean="0">
                <a:latin typeface="Arial" pitchFamily="34" charset="0"/>
                <a:cs typeface="Arial" pitchFamily="34" charset="0"/>
              </a:rPr>
              <a:t>	‘Since you have alluded to the matter, father,’ said the son, with anxious thought upon his face, ‘I should like to say, once for all, that I should prefer not to take Orders. I fear I could not conscientiously do so. I love the Church as one loves a parent. I shall always have the warmest affection for her. There is no institution for whose history I have a deeper admiration; but I cannot honestly be ordained her minister, as my brothers are, while she refuses to liberate her mind from an untenable redemptive </a:t>
            </a:r>
            <a:r>
              <a:rPr lang="en-US" sz="1400" dirty="0" err="1" smtClean="0">
                <a:latin typeface="Arial" pitchFamily="34" charset="0"/>
                <a:cs typeface="Arial" pitchFamily="34" charset="0"/>
              </a:rPr>
              <a:t>theolatry</a:t>
            </a:r>
            <a:r>
              <a:rPr lang="en-US" sz="1400" dirty="0" smtClean="0">
                <a:latin typeface="Arial" pitchFamily="34" charset="0"/>
                <a:cs typeface="Arial" pitchFamily="34" charset="0"/>
              </a:rPr>
              <a:t>.’ ……………………………….</a:t>
            </a:r>
            <a:endParaRPr lang="en-US" sz="1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solidFill>
                  <a:srgbClr val="0070C0"/>
                </a:solidFill>
              </a:rPr>
              <a:t>Some more Text</a:t>
            </a:r>
            <a:endParaRPr lang="en-US" sz="2800" b="1" dirty="0">
              <a:solidFill>
                <a:srgbClr val="0070C0"/>
              </a:solidFill>
            </a:endParaRPr>
          </a:p>
        </p:txBody>
      </p:sp>
      <p:sp>
        <p:nvSpPr>
          <p:cNvPr id="3" name="Content Placeholder 2"/>
          <p:cNvSpPr>
            <a:spLocks noGrp="1"/>
          </p:cNvSpPr>
          <p:nvPr>
            <p:ph idx="1"/>
          </p:nvPr>
        </p:nvSpPr>
        <p:spPr>
          <a:xfrm>
            <a:off x="457200" y="762000"/>
            <a:ext cx="6019800" cy="5364163"/>
          </a:xfrm>
        </p:spPr>
        <p:txBody>
          <a:bodyPr>
            <a:normAutofit/>
          </a:bodyPr>
          <a:lstStyle/>
          <a:p>
            <a:pPr algn="just"/>
            <a:r>
              <a:rPr lang="en-US" sz="1800" dirty="0" smtClean="0">
                <a:latin typeface="Arial" pitchFamily="34" charset="0"/>
                <a:cs typeface="Arial" pitchFamily="34" charset="0"/>
              </a:rPr>
              <a:t>Early association with country solitudes had bred in him an unconquerable, and almost unreasonable, aversion to modern town life, and shut him out from such success as he might have aspired to by following a mundane calling in the impracticability of the spiritual one. But something had to be done; he had wasted many valuable years; and having an acquaintance who was starting on a thriving life as a Colonial farmer, it occurred to Angel that this might be a lead in the right direction. Farming, either in the Colonies, America, or at home—farming, at any rate, after becoming well qualified for the business by a careful apprenticeship—that was a vocation which would probably afford an independence without the sacrifice of what he valued even more than a competency—intellectual liberty…………</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b="1" dirty="0" smtClean="0">
                <a:solidFill>
                  <a:srgbClr val="0070C0"/>
                </a:solidFill>
              </a:rPr>
              <a:t>Text Continues</a:t>
            </a:r>
            <a:endParaRPr lang="en-US" sz="2800" b="1" dirty="0">
              <a:solidFill>
                <a:srgbClr val="0070C0"/>
              </a:solidFill>
            </a:endParaRPr>
          </a:p>
        </p:txBody>
      </p:sp>
      <p:sp>
        <p:nvSpPr>
          <p:cNvPr id="3" name="Content Placeholder 2"/>
          <p:cNvSpPr>
            <a:spLocks noGrp="1"/>
          </p:cNvSpPr>
          <p:nvPr>
            <p:ph idx="1"/>
          </p:nvPr>
        </p:nvSpPr>
        <p:spPr>
          <a:xfrm>
            <a:off x="0" y="762000"/>
            <a:ext cx="7010400" cy="6096000"/>
          </a:xfrm>
        </p:spPr>
        <p:txBody>
          <a:bodyPr>
            <a:noAutofit/>
          </a:bodyPr>
          <a:lstStyle/>
          <a:p>
            <a:pPr algn="just">
              <a:buNone/>
            </a:pPr>
            <a:r>
              <a:rPr lang="en-US" sz="1400" dirty="0" smtClean="0">
                <a:latin typeface="Arial" pitchFamily="34" charset="0"/>
                <a:cs typeface="Arial" pitchFamily="34" charset="0"/>
              </a:rPr>
              <a:t>	So we find Angel Clare at six-and-twenty here at </a:t>
            </a:r>
            <a:r>
              <a:rPr lang="en-US" sz="1400" dirty="0" err="1" smtClean="0">
                <a:latin typeface="Arial" pitchFamily="34" charset="0"/>
                <a:cs typeface="Arial" pitchFamily="34" charset="0"/>
              </a:rPr>
              <a:t>Talbothays</a:t>
            </a:r>
            <a:r>
              <a:rPr lang="en-US" sz="1400" dirty="0" smtClean="0">
                <a:latin typeface="Arial" pitchFamily="34" charset="0"/>
                <a:cs typeface="Arial" pitchFamily="34" charset="0"/>
              </a:rPr>
              <a:t> as a student of </a:t>
            </a:r>
            <a:r>
              <a:rPr lang="en-US" sz="1400" dirty="0" err="1" smtClean="0">
                <a:latin typeface="Arial" pitchFamily="34" charset="0"/>
                <a:cs typeface="Arial" pitchFamily="34" charset="0"/>
              </a:rPr>
              <a:t>kine</a:t>
            </a:r>
            <a:r>
              <a:rPr lang="en-US" sz="1400" dirty="0" smtClean="0">
                <a:latin typeface="Arial" pitchFamily="34" charset="0"/>
                <a:cs typeface="Arial" pitchFamily="34" charset="0"/>
              </a:rPr>
              <a:t>, and, as there were no houses near at hand in which he could get a comfortable lodging, a boarder at the dairyman’s.</a:t>
            </a:r>
          </a:p>
          <a:p>
            <a:pPr algn="just">
              <a:buNone/>
            </a:pPr>
            <a:r>
              <a:rPr lang="en-US" sz="1400" dirty="0" smtClean="0">
                <a:latin typeface="Arial" pitchFamily="34" charset="0"/>
                <a:cs typeface="Arial" pitchFamily="34" charset="0"/>
              </a:rPr>
              <a:t>	His room was an immense attic which ran the whole length of the dairy-house. It could only be reached by a ladder from the cheese-loft, and had been closed up for a long time till he arrived and selected it as his retreat. Here Clare had plenty of space, and could often be heard by the dairy-folk pacing up and down when the household had gone to rest. A portion was divided off at one end by a curtain, behind which was his bed, the outer part being furnished as a homely sitting-room.</a:t>
            </a:r>
          </a:p>
          <a:p>
            <a:pPr algn="just">
              <a:buNone/>
            </a:pPr>
            <a:r>
              <a:rPr lang="en-US" sz="1400" dirty="0" smtClean="0">
                <a:latin typeface="Arial" pitchFamily="34" charset="0"/>
                <a:cs typeface="Arial" pitchFamily="34" charset="0"/>
              </a:rPr>
              <a:t>	At first he lived up above entirely, reading a good deal, and strumming upon an old harp which he had bought at a sale, saying when in a bitter </a:t>
            </a:r>
            <a:r>
              <a:rPr lang="en-US" sz="1400" dirty="0" err="1" smtClean="0">
                <a:latin typeface="Arial" pitchFamily="34" charset="0"/>
                <a:cs typeface="Arial" pitchFamily="34" charset="0"/>
              </a:rPr>
              <a:t>humour</a:t>
            </a:r>
            <a:r>
              <a:rPr lang="en-US" sz="1400" dirty="0" smtClean="0">
                <a:latin typeface="Arial" pitchFamily="34" charset="0"/>
                <a:cs typeface="Arial" pitchFamily="34" charset="0"/>
              </a:rPr>
              <a:t> that he might have to get his living by it in the streets some day. But he soon preferred to read human nature by taking his meals downstairs in the general dining-kitchen, with the dairyman and his wife, and the maids and men, who all together formed a lively assembly; for though but few milking hands slept in the house, several joined the family at meals. The longer Clare resided here the less objection had he to his company, and the more did he like to share quarters with them in common.</a:t>
            </a:r>
          </a:p>
          <a:p>
            <a:pPr algn="just">
              <a:buNone/>
            </a:pPr>
            <a:r>
              <a:rPr lang="en-US" sz="1400" dirty="0" smtClean="0">
                <a:latin typeface="Arial" pitchFamily="34" charset="0"/>
                <a:cs typeface="Arial" pitchFamily="34" charset="0"/>
              </a:rPr>
              <a:t>	Much to his surprise he took, indeed, a real delight in their companionship. The conventional farm-folk of his imagination— personified in the newspaper-press by the pitiable dummy known as Hodge—were obliterated after a few days’ residence. At close quarters no Hodge was to be seen. At first, it is true, when Clare’s intelligence was fresh from a contrasting society, these friends with whom he now hobnobbed seemed a little strange. Sitting down as a level member of the dairyman’s household seemed at the outset an undignified proceeding. The ideas, the modes, the surroundings, appeared retrogressive and unmeaning. But with living on there, day after day, the acute sojourner became conscious of a new aspect in the spectacle. </a:t>
            </a:r>
            <a:endParaRPr lang="en-US" sz="1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b="1" dirty="0" smtClean="0"/>
              <a:t>Phase 3, Chapter 18</a:t>
            </a:r>
            <a:endParaRPr lang="en-US" sz="2800" b="1" dirty="0"/>
          </a:p>
        </p:txBody>
      </p:sp>
      <p:sp>
        <p:nvSpPr>
          <p:cNvPr id="3" name="Content Placeholder 2"/>
          <p:cNvSpPr>
            <a:spLocks noGrp="1"/>
          </p:cNvSpPr>
          <p:nvPr>
            <p:ph idx="1"/>
          </p:nvPr>
        </p:nvSpPr>
        <p:spPr>
          <a:xfrm>
            <a:off x="0" y="914400"/>
            <a:ext cx="6324600" cy="5211763"/>
          </a:xfrm>
        </p:spPr>
        <p:txBody>
          <a:bodyPr>
            <a:noAutofit/>
          </a:bodyPr>
          <a:lstStyle/>
          <a:p>
            <a:pPr algn="just"/>
            <a:r>
              <a:rPr lang="en-US" sz="1600" dirty="0" smtClean="0">
                <a:latin typeface="Arial" pitchFamily="34" charset="0"/>
                <a:cs typeface="Arial" pitchFamily="34" charset="0"/>
              </a:rPr>
              <a:t>The narrator tells us Angel’s background story.</a:t>
            </a:r>
          </a:p>
          <a:p>
            <a:pPr algn="just"/>
            <a:r>
              <a:rPr lang="en-US" sz="1600" dirty="0" smtClean="0">
                <a:latin typeface="Arial" pitchFamily="34" charset="0"/>
                <a:cs typeface="Arial" pitchFamily="34" charset="0"/>
              </a:rPr>
              <a:t> Angel Clare has a preoccupied and calm nature. </a:t>
            </a:r>
          </a:p>
          <a:p>
            <a:pPr algn="just"/>
            <a:r>
              <a:rPr lang="en-US" sz="1600" dirty="0" smtClean="0">
                <a:latin typeface="Arial" pitchFamily="34" charset="0"/>
                <a:cs typeface="Arial" pitchFamily="34" charset="0"/>
              </a:rPr>
              <a:t>Before Angel met Tess at the dance in </a:t>
            </a:r>
            <a:r>
              <a:rPr lang="en-US" sz="1600" dirty="0" err="1" smtClean="0">
                <a:latin typeface="Arial" pitchFamily="34" charset="0"/>
                <a:cs typeface="Arial" pitchFamily="34" charset="0"/>
              </a:rPr>
              <a:t>Marlott</a:t>
            </a:r>
            <a:r>
              <a:rPr lang="en-US" sz="1600" dirty="0" smtClean="0">
                <a:latin typeface="Arial" pitchFamily="34" charset="0"/>
                <a:cs typeface="Arial" pitchFamily="34" charset="0"/>
              </a:rPr>
              <a:t> years before, a parcel came to Reverend Clare from the bookseller. This book was a philosophical work that prompts an argument between Angel and his father. </a:t>
            </a:r>
          </a:p>
          <a:p>
            <a:pPr algn="just"/>
            <a:r>
              <a:rPr lang="en-US" sz="1600" dirty="0" smtClean="0">
                <a:latin typeface="Arial" pitchFamily="34" charset="0"/>
                <a:cs typeface="Arial" pitchFamily="34" charset="0"/>
              </a:rPr>
              <a:t>Angel has doubts about the doctrines of the church and feels that it would be dishonest to join the clergy. So he tells his father that he does not want to be a minister. </a:t>
            </a:r>
          </a:p>
          <a:p>
            <a:pPr algn="just"/>
            <a:r>
              <a:rPr lang="en-US" sz="1600" dirty="0" smtClean="0">
                <a:latin typeface="Arial" pitchFamily="34" charset="0"/>
                <a:cs typeface="Arial" pitchFamily="34" charset="0"/>
              </a:rPr>
              <a:t>In fact Angel is the most bright of the three brothers, but, his father does not want him to go to university, as he believes university education just prepares for a clerical life. So,  Angel decided not to go to Cambridge. </a:t>
            </a:r>
          </a:p>
          <a:p>
            <a:pPr algn="just">
              <a:buNone/>
            </a:pPr>
            <a:r>
              <a:rPr lang="en-US" sz="1600" dirty="0" smtClean="0">
                <a:latin typeface="Arial" pitchFamily="34" charset="0"/>
                <a:cs typeface="Arial" pitchFamily="34" charset="0"/>
              </a:rPr>
              <a:t>		</a:t>
            </a:r>
          </a:p>
          <a:p>
            <a:pPr algn="just">
              <a:buNone/>
            </a:pPr>
            <a:r>
              <a:rPr lang="en-US" sz="1600" dirty="0" smtClean="0">
                <a:latin typeface="Arial" pitchFamily="34" charset="0"/>
                <a:cs typeface="Arial" pitchFamily="34" charset="0"/>
              </a:rPr>
              <a:t>		(Before we see what else happens in this chapter let us 	read some text. )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solidFill>
                  <a:srgbClr val="0070C0"/>
                </a:solidFill>
              </a:rPr>
              <a:t>Text </a:t>
            </a:r>
            <a:endParaRPr lang="en-US" sz="2800" b="1" dirty="0">
              <a:solidFill>
                <a:srgbClr val="0070C0"/>
              </a:solidFill>
            </a:endParaRPr>
          </a:p>
        </p:txBody>
      </p:sp>
      <p:sp>
        <p:nvSpPr>
          <p:cNvPr id="3" name="Content Placeholder 2"/>
          <p:cNvSpPr>
            <a:spLocks noGrp="1"/>
          </p:cNvSpPr>
          <p:nvPr>
            <p:ph idx="1"/>
          </p:nvPr>
        </p:nvSpPr>
        <p:spPr>
          <a:xfrm>
            <a:off x="0" y="762000"/>
            <a:ext cx="7315200" cy="5364163"/>
          </a:xfrm>
        </p:spPr>
        <p:txBody>
          <a:bodyPr>
            <a:noAutofit/>
          </a:bodyPr>
          <a:lstStyle/>
          <a:p>
            <a:pPr algn="just">
              <a:buNone/>
            </a:pPr>
            <a:r>
              <a:rPr lang="en-US" sz="1600" dirty="0" smtClean="0">
                <a:latin typeface="Arial" pitchFamily="34" charset="0"/>
                <a:cs typeface="Arial" pitchFamily="34" charset="0"/>
              </a:rPr>
              <a:t>	</a:t>
            </a:r>
          </a:p>
          <a:p>
            <a:pPr algn="just">
              <a:buNone/>
            </a:pPr>
            <a:r>
              <a:rPr lang="en-US" sz="1600" dirty="0" smtClean="0">
                <a:latin typeface="Arial" pitchFamily="34" charset="0"/>
                <a:cs typeface="Arial" pitchFamily="34" charset="0"/>
              </a:rPr>
              <a:t>	It had never occurred to the straightforward and simple-minded Vicar that one of his own flesh and blood could come to this! He was stultified, shocked, </a:t>
            </a:r>
            <a:r>
              <a:rPr lang="en-US" sz="1600" dirty="0" err="1" smtClean="0">
                <a:latin typeface="Arial" pitchFamily="34" charset="0"/>
                <a:cs typeface="Arial" pitchFamily="34" charset="0"/>
              </a:rPr>
              <a:t>paralysed</a:t>
            </a:r>
            <a:r>
              <a:rPr lang="en-US" sz="1600" dirty="0" smtClean="0">
                <a:latin typeface="Arial" pitchFamily="34" charset="0"/>
                <a:cs typeface="Arial" pitchFamily="34" charset="0"/>
              </a:rPr>
              <a:t>. And if Angel were not going to enter the Church, what was the use of sending him to Cambridge? The University as a step to anything but ordination seemed, to this man of fixed ideas, a preface without a volume. He was a man not merely religious, but devout; a firm believer—not as the phrase is now elusively construed by theological thimble-riggers in the Church and out of it, but in the old and ardent sense of the Evangelical school: one who could </a:t>
            </a:r>
          </a:p>
          <a:p>
            <a:pPr algn="just">
              <a:buNone/>
            </a:pPr>
            <a:r>
              <a:rPr lang="en-US" sz="1600" i="1" dirty="0" smtClean="0">
                <a:latin typeface="Arial" pitchFamily="34" charset="0"/>
                <a:cs typeface="Arial" pitchFamily="34" charset="0"/>
              </a:rPr>
              <a:t>	Indeed </a:t>
            </a:r>
            <a:r>
              <a:rPr lang="en-US" sz="1600" i="1" dirty="0" smtClean="0">
                <a:latin typeface="Arial" pitchFamily="34" charset="0"/>
                <a:cs typeface="Arial" pitchFamily="34" charset="0"/>
              </a:rPr>
              <a:t>opine That </a:t>
            </a:r>
            <a:r>
              <a:rPr lang="en-US" sz="1600" i="1" dirty="0" smtClean="0">
                <a:latin typeface="Arial" pitchFamily="34" charset="0"/>
                <a:cs typeface="Arial" pitchFamily="34" charset="0"/>
              </a:rPr>
              <a:t>the Eternal and </a:t>
            </a:r>
            <a:r>
              <a:rPr lang="en-US" sz="1600" i="1" dirty="0" smtClean="0">
                <a:latin typeface="Arial" pitchFamily="34" charset="0"/>
                <a:cs typeface="Arial" pitchFamily="34" charset="0"/>
              </a:rPr>
              <a:t>Divine Did</a:t>
            </a:r>
            <a:r>
              <a:rPr lang="en-US" sz="1600" i="1" dirty="0" smtClean="0">
                <a:latin typeface="Arial" pitchFamily="34" charset="0"/>
                <a:cs typeface="Arial" pitchFamily="34" charset="0"/>
              </a:rPr>
              <a:t>, eighteen centuries ago </a:t>
            </a:r>
            <a:r>
              <a:rPr lang="en-US" sz="1600" dirty="0" smtClean="0">
                <a:latin typeface="Arial" pitchFamily="34" charset="0"/>
                <a:cs typeface="Arial" pitchFamily="34" charset="0"/>
              </a:rPr>
              <a:t>Angel’s father tried argument, persuasion, entreaty……………….</a:t>
            </a:r>
          </a:p>
          <a:p>
            <a:pPr algn="just">
              <a:buNone/>
            </a:pPr>
            <a:r>
              <a:rPr lang="en-US" sz="1600" dirty="0" smtClean="0">
                <a:latin typeface="Arial" pitchFamily="34" charset="0"/>
                <a:cs typeface="Arial" pitchFamily="34" charset="0"/>
              </a:rPr>
              <a:t>	</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b="1" dirty="0" smtClean="0"/>
              <a:t>What else happens in Chapter 18</a:t>
            </a:r>
            <a:endParaRPr lang="en-US" sz="2800" b="1" dirty="0"/>
          </a:p>
        </p:txBody>
      </p:sp>
      <p:sp>
        <p:nvSpPr>
          <p:cNvPr id="3" name="Content Placeholder 2"/>
          <p:cNvSpPr>
            <a:spLocks noGrp="1"/>
          </p:cNvSpPr>
          <p:nvPr>
            <p:ph idx="1"/>
          </p:nvPr>
        </p:nvSpPr>
        <p:spPr>
          <a:xfrm>
            <a:off x="152400" y="990600"/>
            <a:ext cx="6934200" cy="5715000"/>
          </a:xfrm>
        </p:spPr>
        <p:txBody>
          <a:bodyPr>
            <a:normAutofit/>
          </a:bodyPr>
          <a:lstStyle/>
          <a:p>
            <a:pPr algn="just"/>
            <a:r>
              <a:rPr lang="en-US" sz="1800" dirty="0" smtClean="0">
                <a:latin typeface="Arial" pitchFamily="34" charset="0"/>
                <a:cs typeface="Arial" pitchFamily="34" charset="0"/>
              </a:rPr>
              <a:t>He has spent time in London trying to find a business profession.</a:t>
            </a:r>
          </a:p>
          <a:p>
            <a:pPr algn="just"/>
            <a:r>
              <a:rPr lang="en-US" sz="1800" dirty="0" smtClean="0">
                <a:latin typeface="Arial" pitchFamily="34" charset="0"/>
                <a:cs typeface="Arial" pitchFamily="34" charset="0"/>
              </a:rPr>
              <a:t>Gradually he has started despising the distinctions of rank and wealth. </a:t>
            </a:r>
          </a:p>
          <a:p>
            <a:pPr algn="just"/>
            <a:r>
              <a:rPr lang="en-US" sz="1800" dirty="0" smtClean="0">
                <a:latin typeface="Arial" pitchFamily="34" charset="0"/>
                <a:cs typeface="Arial" pitchFamily="34" charset="0"/>
              </a:rPr>
              <a:t>Now, he has decided that he would like to live a life that is closer to nature. He believes it would enable him to preserve his intellectual liberty outside the stifling conditions of urban life. </a:t>
            </a:r>
          </a:p>
          <a:p>
            <a:pPr algn="just"/>
            <a:r>
              <a:rPr lang="en-US" sz="1800" dirty="0" smtClean="0">
                <a:latin typeface="Arial" pitchFamily="34" charset="0"/>
                <a:cs typeface="Arial" pitchFamily="34" charset="0"/>
              </a:rPr>
              <a:t>Now that he is twenty-six years old, he is there to learn firsthand about farming by visiting sites devoted to the subject. </a:t>
            </a:r>
          </a:p>
          <a:p>
            <a:pPr algn="just"/>
            <a:r>
              <a:rPr lang="en-US" sz="1800" dirty="0" smtClean="0">
                <a:latin typeface="Arial" pitchFamily="34" charset="0"/>
                <a:cs typeface="Arial" pitchFamily="34" charset="0"/>
              </a:rPr>
              <a:t>Because of this background he is treated as a superior by most of the workers at the dairy. </a:t>
            </a:r>
          </a:p>
          <a:p>
            <a:pPr algn="just"/>
            <a:r>
              <a:rPr lang="en-US" sz="1800" dirty="0" smtClean="0">
                <a:latin typeface="Arial" pitchFamily="34" charset="0"/>
                <a:cs typeface="Arial" pitchFamily="34" charset="0"/>
              </a:rPr>
              <a:t>By nature he is gentlemanly and thoughtful. Initially he stays aloof and is a shy but he soon befriends the other workers and spends more time with them. </a:t>
            </a:r>
          </a:p>
          <a:p>
            <a:pPr algn="just"/>
            <a:r>
              <a:rPr lang="en-US" sz="1800" dirty="0" smtClean="0">
                <a:latin typeface="Arial" pitchFamily="34" charset="0"/>
                <a:cs typeface="Arial" pitchFamily="34" charset="0"/>
              </a:rPr>
              <a:t>He is attracted towards the beauty of Tess and believes that she seems uncommonly virginal and pure. </a:t>
            </a:r>
          </a:p>
          <a:p>
            <a:pPr algn="just"/>
            <a:r>
              <a:rPr lang="en-US" sz="1800" dirty="0" smtClean="0">
                <a:latin typeface="Arial" pitchFamily="34" charset="0"/>
                <a:cs typeface="Arial" pitchFamily="34" charset="0"/>
              </a:rPr>
              <a:t>On the other hand, Tess tries to ignore him and stay away from him out of shame for her secret past.</a:t>
            </a:r>
          </a:p>
          <a:p>
            <a:pPr algn="just"/>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t>Phase 3, Chapter 18: Discussion Points</a:t>
            </a:r>
            <a:endParaRPr lang="en-US" sz="2800" b="1" dirty="0"/>
          </a:p>
        </p:txBody>
      </p:sp>
      <p:sp>
        <p:nvSpPr>
          <p:cNvPr id="3" name="Content Placeholder 2"/>
          <p:cNvSpPr>
            <a:spLocks noGrp="1"/>
          </p:cNvSpPr>
          <p:nvPr>
            <p:ph idx="1"/>
          </p:nvPr>
        </p:nvSpPr>
        <p:spPr>
          <a:xfrm>
            <a:off x="0" y="914400"/>
            <a:ext cx="6324600" cy="5943600"/>
          </a:xfrm>
        </p:spPr>
        <p:txBody>
          <a:bodyPr>
            <a:normAutofit/>
          </a:bodyPr>
          <a:lstStyle/>
          <a:p>
            <a:pPr algn="just"/>
            <a:r>
              <a:rPr lang="en-US" sz="1800" dirty="0" smtClean="0">
                <a:latin typeface="Arial" pitchFamily="34" charset="0"/>
                <a:cs typeface="Arial" pitchFamily="34" charset="0"/>
              </a:rPr>
              <a:t>There is shift of focus from Tess to Angel</a:t>
            </a:r>
          </a:p>
          <a:p>
            <a:pPr algn="just"/>
            <a:r>
              <a:rPr lang="en-US" sz="1800" dirty="0" smtClean="0">
                <a:latin typeface="Arial" pitchFamily="34" charset="0"/>
                <a:cs typeface="Arial" pitchFamily="34" charset="0"/>
              </a:rPr>
              <a:t>For the first time  we get some biographical information about Angel Clare. </a:t>
            </a:r>
          </a:p>
          <a:p>
            <a:pPr algn="just">
              <a:buNone/>
            </a:pPr>
            <a:r>
              <a:rPr lang="en-US" sz="1800" dirty="0" smtClean="0">
                <a:latin typeface="Arial" pitchFamily="34" charset="0"/>
                <a:cs typeface="Arial" pitchFamily="34" charset="0"/>
              </a:rPr>
              <a:t>	</a:t>
            </a:r>
          </a:p>
          <a:p>
            <a:pPr algn="just">
              <a:buNone/>
            </a:pPr>
            <a:r>
              <a:rPr lang="en-US" sz="1800" b="1" dirty="0" smtClean="0">
                <a:solidFill>
                  <a:srgbClr val="0070C0"/>
                </a:solidFill>
                <a:latin typeface="Arial" pitchFamily="34" charset="0"/>
                <a:cs typeface="Arial" pitchFamily="34" charset="0"/>
              </a:rPr>
              <a:t>Unconventional Morality:</a:t>
            </a:r>
          </a:p>
          <a:p>
            <a:pPr algn="just"/>
            <a:r>
              <a:rPr lang="en-US" sz="1800" dirty="0" smtClean="0">
                <a:latin typeface="Arial" pitchFamily="34" charset="0"/>
                <a:cs typeface="Arial" pitchFamily="34" charset="0"/>
              </a:rPr>
              <a:t>Hardy gives greater indication that Angel Clare is a man with unconventional moral and religious views; in contrast to the narrow religious beliefs of his father, Angel is open to other moral belief systems and it is this difference of opinion that leads Angel not to attend college and enter the clergy as his father expected. </a:t>
            </a:r>
          </a:p>
          <a:p>
            <a:pPr algn="just"/>
            <a:endParaRPr lang="en-US" sz="1800" dirty="0" smtClean="0">
              <a:latin typeface="Arial" pitchFamily="34" charset="0"/>
              <a:cs typeface="Arial" pitchFamily="34" charset="0"/>
            </a:endParaRPr>
          </a:p>
          <a:p>
            <a:pPr algn="just">
              <a:buNone/>
            </a:pPr>
            <a:r>
              <a:rPr lang="en-US" sz="1800" b="1" dirty="0" smtClean="0">
                <a:solidFill>
                  <a:srgbClr val="0070C0"/>
                </a:solidFill>
                <a:latin typeface="Arial" pitchFamily="34" charset="0"/>
                <a:cs typeface="Arial" pitchFamily="34" charset="0"/>
              </a:rPr>
              <a:t>Similarity between Angel and Tess:</a:t>
            </a:r>
          </a:p>
          <a:p>
            <a:pPr algn="just"/>
            <a:r>
              <a:rPr lang="en-US" sz="1800" dirty="0" smtClean="0">
                <a:latin typeface="Arial" pitchFamily="34" charset="0"/>
                <a:cs typeface="Arial" pitchFamily="34" charset="0"/>
              </a:rPr>
              <a:t>Not only that Angel has unconventional religious beliefs, he also is unconventional with regard to his rejection of primacy of rank and social status. He resembles Tess in this who also baptized her child herself.</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sz="2800" b="1" dirty="0" smtClean="0"/>
              <a:t>Phase 3, Chapter 19</a:t>
            </a:r>
            <a:endParaRPr lang="en-US" sz="2800" b="1" dirty="0"/>
          </a:p>
        </p:txBody>
      </p:sp>
      <p:sp>
        <p:nvSpPr>
          <p:cNvPr id="3" name="Content Placeholder 2"/>
          <p:cNvSpPr>
            <a:spLocks noGrp="1"/>
          </p:cNvSpPr>
          <p:nvPr>
            <p:ph idx="1"/>
          </p:nvPr>
        </p:nvSpPr>
        <p:spPr>
          <a:xfrm>
            <a:off x="0" y="838200"/>
            <a:ext cx="6705600" cy="6019800"/>
          </a:xfrm>
        </p:spPr>
        <p:txBody>
          <a:bodyPr>
            <a:noAutofit/>
          </a:bodyPr>
          <a:lstStyle/>
          <a:p>
            <a:pPr algn="just"/>
            <a:r>
              <a:rPr lang="en-US" sz="1600" dirty="0" smtClean="0">
                <a:latin typeface="Arial" pitchFamily="34" charset="0"/>
                <a:cs typeface="Arial" pitchFamily="34" charset="0"/>
              </a:rPr>
              <a:t>Dairyman Crick keeps on interchanging the cows to be milked by particular </a:t>
            </a:r>
            <a:r>
              <a:rPr lang="en-US" sz="1600" dirty="0" err="1" smtClean="0">
                <a:latin typeface="Arial" pitchFamily="34" charset="0"/>
                <a:cs typeface="Arial" pitchFamily="34" charset="0"/>
              </a:rPr>
              <a:t>milkers</a:t>
            </a:r>
            <a:r>
              <a:rPr lang="en-US" sz="1600" dirty="0" smtClean="0">
                <a:latin typeface="Arial" pitchFamily="34" charset="0"/>
                <a:cs typeface="Arial" pitchFamily="34" charset="0"/>
              </a:rPr>
              <a:t> because it leads to developing a fondness in cows for particular </a:t>
            </a:r>
            <a:r>
              <a:rPr lang="en-US" sz="1600" dirty="0" err="1" smtClean="0">
                <a:latin typeface="Arial" pitchFamily="34" charset="0"/>
                <a:cs typeface="Arial" pitchFamily="34" charset="0"/>
              </a:rPr>
              <a:t>milkers</a:t>
            </a:r>
            <a:r>
              <a:rPr lang="en-US" sz="1600" dirty="0" smtClean="0">
                <a:latin typeface="Arial" pitchFamily="34" charset="0"/>
                <a:cs typeface="Arial" pitchFamily="34" charset="0"/>
              </a:rPr>
              <a:t> which sometimes creates problems.</a:t>
            </a:r>
          </a:p>
          <a:p>
            <a:pPr algn="just"/>
            <a:r>
              <a:rPr lang="en-US" sz="1600" dirty="0" smtClean="0">
                <a:latin typeface="Arial" pitchFamily="34" charset="0"/>
                <a:cs typeface="Arial" pitchFamily="34" charset="0"/>
              </a:rPr>
              <a:t>However, the </a:t>
            </a:r>
            <a:r>
              <a:rPr lang="en-US" sz="1600" dirty="0" err="1" smtClean="0">
                <a:latin typeface="Arial" pitchFamily="34" charset="0"/>
                <a:cs typeface="Arial" pitchFamily="34" charset="0"/>
              </a:rPr>
              <a:t>milkers</a:t>
            </a:r>
            <a:r>
              <a:rPr lang="en-US" sz="1600" dirty="0" smtClean="0">
                <a:latin typeface="Arial" pitchFamily="34" charset="0"/>
                <a:cs typeface="Arial" pitchFamily="34" charset="0"/>
              </a:rPr>
              <a:t> themselves prefer to stay with particular cows. </a:t>
            </a:r>
          </a:p>
          <a:p>
            <a:pPr algn="just"/>
            <a:r>
              <a:rPr lang="en-US" sz="1600" dirty="0" smtClean="0">
                <a:latin typeface="Arial" pitchFamily="34" charset="0"/>
                <a:cs typeface="Arial" pitchFamily="34" charset="0"/>
              </a:rPr>
              <a:t>After a few weeks, Tess discovers that Angel is breaking the dairy’s rules by lining up her favorite cows for her. </a:t>
            </a:r>
          </a:p>
          <a:p>
            <a:pPr algn="just"/>
            <a:r>
              <a:rPr lang="en-US" sz="1600" dirty="0" smtClean="0">
                <a:latin typeface="Arial" pitchFamily="34" charset="0"/>
                <a:cs typeface="Arial" pitchFamily="34" charset="0"/>
              </a:rPr>
              <a:t>One day she tells him that she has noticed that.</a:t>
            </a:r>
          </a:p>
          <a:p>
            <a:pPr algn="just"/>
            <a:r>
              <a:rPr lang="en-US" sz="1600" dirty="0" smtClean="0">
                <a:latin typeface="Arial" pitchFamily="34" charset="0"/>
                <a:cs typeface="Arial" pitchFamily="34" charset="0"/>
              </a:rPr>
              <a:t>Later that night, Tess walks alone in the garden, listening to him strum his harp. </a:t>
            </a:r>
          </a:p>
          <a:p>
            <a:pPr algn="just"/>
            <a:r>
              <a:rPr lang="en-US" sz="1600" dirty="0" smtClean="0">
                <a:latin typeface="Arial" pitchFamily="34" charset="0"/>
                <a:cs typeface="Arial" pitchFamily="34" charset="0"/>
              </a:rPr>
              <a:t>Angel notices her presence and comes down to join her which leads to long and intimate conversation. </a:t>
            </a:r>
          </a:p>
          <a:p>
            <a:pPr algn="just"/>
            <a:r>
              <a:rPr lang="en-US" sz="1600" dirty="0" smtClean="0">
                <a:latin typeface="Arial" pitchFamily="34" charset="0"/>
                <a:cs typeface="Arial" pitchFamily="34" charset="0"/>
              </a:rPr>
              <a:t>Angel wonders why a girl as young and beautiful as Tess would have such a dark view of life. </a:t>
            </a:r>
          </a:p>
          <a:p>
            <a:pPr algn="just"/>
            <a:r>
              <a:rPr lang="en-US" sz="1600" dirty="0" smtClean="0">
                <a:latin typeface="Arial" pitchFamily="34" charset="0"/>
                <a:cs typeface="Arial" pitchFamily="34" charset="0"/>
              </a:rPr>
              <a:t>Tess is interested in Angel’s education and learning, and she also wonders why such a well-bred and well-schooled man would choose to become a farmer instead of joining his father and brothers in the clergy. </a:t>
            </a:r>
          </a:p>
          <a:p>
            <a:pPr algn="just"/>
            <a:r>
              <a:rPr lang="en-US" sz="1600" dirty="0" smtClean="0">
                <a:latin typeface="Arial" pitchFamily="34" charset="0"/>
                <a:cs typeface="Arial" pitchFamily="34" charset="0"/>
              </a:rPr>
              <a:t>Angel offers to teach Tess if she would like to, but she refuses.</a:t>
            </a:r>
          </a:p>
          <a:p>
            <a:pPr algn="just"/>
            <a:r>
              <a:rPr lang="en-US" sz="1600" dirty="0" smtClean="0">
                <a:latin typeface="Arial" pitchFamily="34" charset="0"/>
                <a:cs typeface="Arial" pitchFamily="34" charset="0"/>
              </a:rPr>
              <a:t>She tells Angel the answers she seeks are not to be found in books.</a:t>
            </a:r>
          </a:p>
          <a:p>
            <a:pPr algn="just"/>
            <a:r>
              <a:rPr lang="en-US" sz="1600" dirty="0" smtClean="0">
                <a:latin typeface="Arial" pitchFamily="34" charset="0"/>
                <a:cs typeface="Arial" pitchFamily="34" charset="0"/>
              </a:rPr>
              <a:t>Later, Tess comes to know that Angel has scorn for the descendants of many noble families, and she somehow feels happy that did not tell anything about her family history.</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US" sz="2800" b="1" dirty="0" smtClean="0">
                <a:solidFill>
                  <a:srgbClr val="0070C0"/>
                </a:solidFill>
              </a:rPr>
              <a:t>Text</a:t>
            </a:r>
            <a:endParaRPr lang="en-US" sz="2800" b="1" dirty="0">
              <a:solidFill>
                <a:srgbClr val="0070C0"/>
              </a:solidFill>
            </a:endParaRPr>
          </a:p>
        </p:txBody>
      </p:sp>
      <p:sp>
        <p:nvSpPr>
          <p:cNvPr id="3" name="Content Placeholder 2"/>
          <p:cNvSpPr>
            <a:spLocks noGrp="1"/>
          </p:cNvSpPr>
          <p:nvPr>
            <p:ph idx="1"/>
          </p:nvPr>
        </p:nvSpPr>
        <p:spPr>
          <a:xfrm>
            <a:off x="0" y="685800"/>
            <a:ext cx="7162800" cy="6172200"/>
          </a:xfrm>
        </p:spPr>
        <p:txBody>
          <a:bodyPr>
            <a:noAutofit/>
          </a:bodyPr>
          <a:lstStyle/>
          <a:p>
            <a:pPr algn="just">
              <a:buNone/>
            </a:pPr>
            <a:r>
              <a:rPr lang="en-US" sz="1400" dirty="0" smtClean="0">
                <a:latin typeface="Arial" pitchFamily="34" charset="0"/>
                <a:cs typeface="Arial" pitchFamily="34" charset="0"/>
              </a:rPr>
              <a:t>	Knowing, however, the dairyman’s wish, she </a:t>
            </a:r>
            <a:r>
              <a:rPr lang="en-US" sz="1400" dirty="0" err="1" smtClean="0">
                <a:latin typeface="Arial" pitchFamily="34" charset="0"/>
                <a:cs typeface="Arial" pitchFamily="34" charset="0"/>
              </a:rPr>
              <a:t>endeavoured</a:t>
            </a:r>
            <a:r>
              <a:rPr lang="en-US" sz="1400" dirty="0" smtClean="0">
                <a:latin typeface="Arial" pitchFamily="34" charset="0"/>
                <a:cs typeface="Arial" pitchFamily="34" charset="0"/>
              </a:rPr>
              <a:t> conscientiously to take the animals just as they came, expecting the very hard yielders which she could not yet manage.</a:t>
            </a:r>
          </a:p>
          <a:p>
            <a:pPr algn="just">
              <a:buNone/>
            </a:pPr>
            <a:r>
              <a:rPr lang="en-US" sz="1400" dirty="0" smtClean="0">
                <a:latin typeface="Arial" pitchFamily="34" charset="0"/>
                <a:cs typeface="Arial" pitchFamily="34" charset="0"/>
              </a:rPr>
              <a:t>	But she soon found a curious correspondence between the ostensibly chance position of the cows and her wishes in this matter, till she felt that their order could not be the result of accident. The dairyman’s pupil had lent a hand in getting the cows together of late, and at the fifth or sixth time she turned her eyes, as she rested against the cow, full of sly inquiry upon him.</a:t>
            </a:r>
          </a:p>
          <a:p>
            <a:pPr algn="just">
              <a:buNone/>
            </a:pP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Mr</a:t>
            </a:r>
            <a:r>
              <a:rPr lang="en-US" sz="1400" dirty="0" smtClean="0">
                <a:latin typeface="Arial" pitchFamily="34" charset="0"/>
                <a:cs typeface="Arial" pitchFamily="34" charset="0"/>
              </a:rPr>
              <a:t> Clare, you have ranged the cows!’ she said, blushing; and in making the accusation, symptoms of a smile gently lifted her upper lip in spite of her, so as to show the tips of her teeth, the lower lip remaining severely still.</a:t>
            </a:r>
          </a:p>
          <a:p>
            <a:pPr algn="just">
              <a:buNone/>
            </a:pPr>
            <a:r>
              <a:rPr lang="en-US" sz="1400" dirty="0" smtClean="0">
                <a:latin typeface="Arial" pitchFamily="34" charset="0"/>
                <a:cs typeface="Arial" pitchFamily="34" charset="0"/>
              </a:rPr>
              <a:t>	‘Well, it makes no difference,’ said he. ‘You will always be here to milk them.’</a:t>
            </a:r>
          </a:p>
          <a:p>
            <a:pPr algn="just">
              <a:buNone/>
            </a:pPr>
            <a:r>
              <a:rPr lang="en-US" sz="1400" dirty="0" smtClean="0">
                <a:latin typeface="Arial" pitchFamily="34" charset="0"/>
                <a:cs typeface="Arial" pitchFamily="34" charset="0"/>
              </a:rPr>
              <a:t>	‘Do you think so? I HOPE I shall! But I don’t KNOW.’</a:t>
            </a:r>
          </a:p>
          <a:p>
            <a:pPr algn="just">
              <a:buNone/>
            </a:pPr>
            <a:r>
              <a:rPr lang="en-US" sz="1400" dirty="0" smtClean="0">
                <a:latin typeface="Arial" pitchFamily="34" charset="0"/>
                <a:cs typeface="Arial" pitchFamily="34" charset="0"/>
              </a:rPr>
              <a:t>	She was angry with herself afterwards, thinking that he, unaware of her grave reasons for liking this seclusion, might have mistaken her meaning. She had spoken so earnestly to him, as if his presence were somehow a factor in her wish. Her misgiving was such that at dusk, when the milking was over, she walked in the garden alone, to continue her regrets that she had disclosed to him her discovery of his considerateness.</a:t>
            </a:r>
          </a:p>
          <a:p>
            <a:pPr algn="just">
              <a:buNone/>
            </a:pPr>
            <a:r>
              <a:rPr lang="en-US" sz="1400" dirty="0" smtClean="0">
                <a:latin typeface="Arial" pitchFamily="34" charset="0"/>
                <a:cs typeface="Arial" pitchFamily="34" charset="0"/>
              </a:rPr>
              <a:t>	It was a typical summer evening in June, the atmosphere being in such delicate equilibrium and so </a:t>
            </a:r>
            <a:r>
              <a:rPr lang="en-US" sz="1400" dirty="0" err="1" smtClean="0">
                <a:latin typeface="Arial" pitchFamily="34" charset="0"/>
                <a:cs typeface="Arial" pitchFamily="34" charset="0"/>
              </a:rPr>
              <a:t>transmissive</a:t>
            </a:r>
            <a:r>
              <a:rPr lang="en-US" sz="1400" dirty="0" smtClean="0">
                <a:latin typeface="Arial" pitchFamily="34" charset="0"/>
                <a:cs typeface="Arial" pitchFamily="34" charset="0"/>
              </a:rPr>
              <a:t> that inanimate objects seemed endowed with two or three senses, if not five. There was no distinction between the near and the far, and an auditor felt close to everything within the horizon. The soundlessness impressed her as a positive entity rather than as the mere negation of noise. It was broken by the strumming of strings………………………………………………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04800"/>
          </a:xfrm>
        </p:spPr>
        <p:txBody>
          <a:bodyPr>
            <a:normAutofit fontScale="90000"/>
          </a:bodyPr>
          <a:lstStyle/>
          <a:p>
            <a:r>
              <a:rPr lang="en-US" sz="2800" b="1" dirty="0" smtClean="0">
                <a:solidFill>
                  <a:srgbClr val="0070C0"/>
                </a:solidFill>
              </a:rPr>
              <a:t>Text</a:t>
            </a:r>
            <a:endParaRPr lang="en-US" sz="2800" b="1" dirty="0">
              <a:solidFill>
                <a:srgbClr val="0070C0"/>
              </a:solidFill>
            </a:endParaRPr>
          </a:p>
        </p:txBody>
      </p:sp>
      <p:sp>
        <p:nvSpPr>
          <p:cNvPr id="3" name="Content Placeholder 2"/>
          <p:cNvSpPr>
            <a:spLocks noGrp="1"/>
          </p:cNvSpPr>
          <p:nvPr>
            <p:ph idx="1"/>
          </p:nvPr>
        </p:nvSpPr>
        <p:spPr>
          <a:xfrm>
            <a:off x="-152400" y="304800"/>
            <a:ext cx="7543800" cy="6553200"/>
          </a:xfrm>
        </p:spPr>
        <p:txBody>
          <a:bodyPr>
            <a:noAutofit/>
          </a:bodyPr>
          <a:lstStyle/>
          <a:p>
            <a:pPr algn="just">
              <a:buNone/>
            </a:pPr>
            <a:r>
              <a:rPr lang="en-US" sz="1400" dirty="0" smtClean="0">
                <a:latin typeface="Arial" pitchFamily="34" charset="0"/>
                <a:cs typeface="Arial" pitchFamily="34" charset="0"/>
              </a:rPr>
              <a:t>	Tess had heard those notes in the attic above her head. Dim, flattened, constrained by their confinement, they had never appealed to her as now, when they wandered in the still air with a stark quality like that of nudity. To speak absolutely, both instrument and execution were poor; but the relative is all, and as she listened Tess, like a fascinated bird, could not leave the spot. Far from leaving she drew up towards the performer, keeping behind the hedge that he might not guess her presence.</a:t>
            </a:r>
          </a:p>
          <a:p>
            <a:pPr algn="just">
              <a:buNone/>
            </a:pPr>
            <a:r>
              <a:rPr lang="en-US" sz="1400" dirty="0" smtClean="0">
                <a:latin typeface="Arial" pitchFamily="34" charset="0"/>
                <a:cs typeface="Arial" pitchFamily="34" charset="0"/>
              </a:rPr>
              <a:t>	The outskirt of the garden in which Tess found herself had been left uncultivated for some years, and was now damp and rank with juicy grass which sent up mists of pollen at a touch; and with tall blooming weeds emitting offensive smells—weeds whose red and yellow and purple hues formed a polychrome as dazzling as that of cultivated flowers. She went stealthily as a cat through this profusion of growth, gathering cuckoo-spittle on her skirts, cracking snails that were underfoot, staining her hands with thistle-milk and slug-slime, and rubbing off upon her naked arms sticky blights which, though snow-white on the apple-tree trunks, made madder stains on her skin; thus she drew quite near to Clare, still unobserved of him.</a:t>
            </a:r>
          </a:p>
          <a:p>
            <a:pPr algn="just">
              <a:buNone/>
            </a:pPr>
            <a:r>
              <a:rPr lang="en-US" sz="1400" dirty="0" smtClean="0">
                <a:latin typeface="Arial" pitchFamily="34" charset="0"/>
                <a:cs typeface="Arial" pitchFamily="34" charset="0"/>
              </a:rPr>
              <a:t>	Tess was conscious of neither time nor space. The </a:t>
            </a:r>
            <a:r>
              <a:rPr lang="en-US" sz="1400" dirty="0" err="1" smtClean="0">
                <a:latin typeface="Arial" pitchFamily="34" charset="0"/>
                <a:cs typeface="Arial" pitchFamily="34" charset="0"/>
              </a:rPr>
              <a:t>exal</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tation</a:t>
            </a:r>
            <a:r>
              <a:rPr lang="en-US" sz="1400" dirty="0" smtClean="0">
                <a:latin typeface="Arial" pitchFamily="34" charset="0"/>
                <a:cs typeface="Arial" pitchFamily="34" charset="0"/>
              </a:rPr>
              <a:t> which she had described as being producible at will by gazing at a star came now without any determination of hers; she undulated upon the thin notes of the second-hand harp, and their harmonies passed like breezes through her, bringing tears into her eyes. The floating pollen seemed to be his notes made visible, and the dampness of the garden the weeping of the garden’s sensibility. Though near nightfall, the rank-smelling weed-flowers glowed as if they would not close for intentness, and the waves of </a:t>
            </a:r>
            <a:r>
              <a:rPr lang="en-US" sz="1400" dirty="0" err="1" smtClean="0">
                <a:latin typeface="Arial" pitchFamily="34" charset="0"/>
                <a:cs typeface="Arial" pitchFamily="34" charset="0"/>
              </a:rPr>
              <a:t>colour</a:t>
            </a:r>
            <a:r>
              <a:rPr lang="en-US" sz="1400" dirty="0" smtClean="0">
                <a:latin typeface="Arial" pitchFamily="34" charset="0"/>
                <a:cs typeface="Arial" pitchFamily="34" charset="0"/>
              </a:rPr>
              <a:t> mixed with the waves of sound.</a:t>
            </a:r>
          </a:p>
          <a:p>
            <a:pPr algn="just">
              <a:buNone/>
            </a:pPr>
            <a:r>
              <a:rPr lang="en-US" sz="1400" dirty="0" smtClean="0">
                <a:latin typeface="Arial" pitchFamily="34" charset="0"/>
                <a:cs typeface="Arial" pitchFamily="34" charset="0"/>
              </a:rPr>
              <a:t>	The light which still shone was derived mainly from a large hole in the western bank of cloud; it was like a piece of day left behind by accident, dusk having closed in elsewhere. He concluded his plaintive melody, a very simple performance, demanding no great skill; and she waited, thinking another might be begun. But, tired of playing, he had desultorily come round the fence, and was rambling up behind her. Tess, her cheeks on fire, moved away furtively, as if hardly moving at all. Angel, however, saw her light summer gown, and he spoke; his low tones reaching her, though he was some distance off.</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81000"/>
          </a:xfrm>
        </p:spPr>
        <p:txBody>
          <a:bodyPr>
            <a:normAutofit fontScale="90000"/>
          </a:bodyPr>
          <a:lstStyle/>
          <a:p>
            <a:r>
              <a:rPr lang="en-US" sz="2800" b="1" dirty="0" smtClean="0">
                <a:solidFill>
                  <a:srgbClr val="0070C0"/>
                </a:solidFill>
              </a:rPr>
              <a:t>Text continues</a:t>
            </a:r>
            <a:endParaRPr lang="en-US" sz="2800" b="1" dirty="0">
              <a:solidFill>
                <a:srgbClr val="0070C0"/>
              </a:solidFill>
            </a:endParaRPr>
          </a:p>
        </p:txBody>
      </p:sp>
      <p:sp>
        <p:nvSpPr>
          <p:cNvPr id="3" name="Content Placeholder 2"/>
          <p:cNvSpPr>
            <a:spLocks noGrp="1"/>
          </p:cNvSpPr>
          <p:nvPr>
            <p:ph idx="1"/>
          </p:nvPr>
        </p:nvSpPr>
        <p:spPr>
          <a:xfrm>
            <a:off x="-228600" y="228600"/>
            <a:ext cx="7315200" cy="6629400"/>
          </a:xfrm>
        </p:spPr>
        <p:txBody>
          <a:bodyPr>
            <a:noAutofit/>
          </a:bodyPr>
          <a:lstStyle/>
          <a:p>
            <a:pPr algn="just">
              <a:buNone/>
            </a:pPr>
            <a:r>
              <a:rPr lang="en-US" sz="1400" dirty="0" smtClean="0">
                <a:latin typeface="Arial" pitchFamily="34" charset="0"/>
                <a:cs typeface="Arial" pitchFamily="34" charset="0"/>
              </a:rPr>
              <a:t>	‘What makes you draw off in that way, Tess?’ said he. ‘Are you afraid?’</a:t>
            </a:r>
          </a:p>
          <a:p>
            <a:pPr algn="just">
              <a:buNone/>
            </a:pPr>
            <a:r>
              <a:rPr lang="en-US" sz="1400" dirty="0" smtClean="0">
                <a:latin typeface="Arial" pitchFamily="34" charset="0"/>
                <a:cs typeface="Arial" pitchFamily="34" charset="0"/>
              </a:rPr>
              <a:t>	‘Oh no, sir—not of outdoor things; especially just now when the apple-</a:t>
            </a:r>
            <a:r>
              <a:rPr lang="en-US" sz="1400" dirty="0" err="1" smtClean="0">
                <a:latin typeface="Arial" pitchFamily="34" charset="0"/>
                <a:cs typeface="Arial" pitchFamily="34" charset="0"/>
              </a:rPr>
              <a:t>blooth</a:t>
            </a:r>
            <a:r>
              <a:rPr lang="en-US" sz="1400" dirty="0" smtClean="0">
                <a:latin typeface="Arial" pitchFamily="34" charset="0"/>
                <a:cs typeface="Arial" pitchFamily="34" charset="0"/>
              </a:rPr>
              <a:t> is falling, and everything is so green.’</a:t>
            </a:r>
          </a:p>
          <a:p>
            <a:pPr algn="just">
              <a:buNone/>
            </a:pPr>
            <a:r>
              <a:rPr lang="en-US" sz="1400" dirty="0" smtClean="0">
                <a:latin typeface="Arial" pitchFamily="34" charset="0"/>
                <a:cs typeface="Arial" pitchFamily="34" charset="0"/>
              </a:rPr>
              <a:t>	‘But you have your indoor fears—eh?’</a:t>
            </a:r>
          </a:p>
          <a:p>
            <a:pPr algn="just">
              <a:buNone/>
            </a:pPr>
            <a:r>
              <a:rPr lang="en-US" sz="1400" dirty="0" smtClean="0">
                <a:latin typeface="Arial" pitchFamily="34" charset="0"/>
                <a:cs typeface="Arial" pitchFamily="34" charset="0"/>
              </a:rPr>
              <a:t>	‘Well—yes, sir.’</a:t>
            </a:r>
          </a:p>
          <a:p>
            <a:pPr algn="just">
              <a:buNone/>
            </a:pPr>
            <a:r>
              <a:rPr lang="en-US" sz="1400" dirty="0" smtClean="0">
                <a:latin typeface="Arial" pitchFamily="34" charset="0"/>
                <a:cs typeface="Arial" pitchFamily="34" charset="0"/>
              </a:rPr>
              <a:t>	‘What of?’</a:t>
            </a:r>
          </a:p>
          <a:p>
            <a:pPr algn="just">
              <a:buNone/>
            </a:pPr>
            <a:r>
              <a:rPr lang="en-US" sz="1400" dirty="0" smtClean="0">
                <a:latin typeface="Arial" pitchFamily="34" charset="0"/>
                <a:cs typeface="Arial" pitchFamily="34" charset="0"/>
              </a:rPr>
              <a:t>	‘I couldn’t quite say.’</a:t>
            </a:r>
          </a:p>
          <a:p>
            <a:pPr algn="just">
              <a:buNone/>
            </a:pPr>
            <a:r>
              <a:rPr lang="en-US" sz="1400" dirty="0" smtClean="0">
                <a:latin typeface="Arial" pitchFamily="34" charset="0"/>
                <a:cs typeface="Arial" pitchFamily="34" charset="0"/>
              </a:rPr>
              <a:t>	‘The milk turning sour?’</a:t>
            </a:r>
          </a:p>
          <a:p>
            <a:pPr algn="just">
              <a:buNone/>
            </a:pPr>
            <a:r>
              <a:rPr lang="en-US" sz="1400" dirty="0" smtClean="0">
                <a:latin typeface="Arial" pitchFamily="34" charset="0"/>
                <a:cs typeface="Arial" pitchFamily="34" charset="0"/>
              </a:rPr>
              <a:t>	‘No.’</a:t>
            </a:r>
          </a:p>
          <a:p>
            <a:pPr algn="just">
              <a:buNone/>
            </a:pPr>
            <a:r>
              <a:rPr lang="en-US" sz="1400" dirty="0" smtClean="0">
                <a:latin typeface="Arial" pitchFamily="34" charset="0"/>
                <a:cs typeface="Arial" pitchFamily="34" charset="0"/>
              </a:rPr>
              <a:t>	‘Life in general?’</a:t>
            </a:r>
          </a:p>
          <a:p>
            <a:pPr algn="just">
              <a:buNone/>
            </a:pPr>
            <a:r>
              <a:rPr lang="en-US" sz="1400" dirty="0" smtClean="0">
                <a:latin typeface="Arial" pitchFamily="34" charset="0"/>
                <a:cs typeface="Arial" pitchFamily="34" charset="0"/>
              </a:rPr>
              <a:t>	‘Yes, sir.’</a:t>
            </a:r>
          </a:p>
          <a:p>
            <a:pPr algn="just">
              <a:buNone/>
            </a:pPr>
            <a:r>
              <a:rPr lang="en-US" sz="1400" dirty="0" smtClean="0">
                <a:latin typeface="Arial" pitchFamily="34" charset="0"/>
                <a:cs typeface="Arial" pitchFamily="34" charset="0"/>
              </a:rPr>
              <a:t>	‘Ah—so have I, very often. This hobble of being alive is rather serious, don’t you think so?’</a:t>
            </a:r>
          </a:p>
          <a:p>
            <a:pPr algn="just">
              <a:buNone/>
            </a:pPr>
            <a:r>
              <a:rPr lang="en-US" sz="1400" dirty="0" smtClean="0">
                <a:latin typeface="Arial" pitchFamily="34" charset="0"/>
                <a:cs typeface="Arial" pitchFamily="34" charset="0"/>
              </a:rPr>
              <a:t>	‘It is—now you put it that way.’</a:t>
            </a:r>
          </a:p>
          <a:p>
            <a:pPr algn="just">
              <a:buNone/>
            </a:pPr>
            <a:r>
              <a:rPr lang="en-US" sz="1400" dirty="0" smtClean="0">
                <a:latin typeface="Arial" pitchFamily="34" charset="0"/>
                <a:cs typeface="Arial" pitchFamily="34" charset="0"/>
              </a:rPr>
              <a:t>	‘All the same, I shouldn’t have expected a young girl like you to see it so just yet. How is it you do?’</a:t>
            </a:r>
          </a:p>
          <a:p>
            <a:pPr algn="just">
              <a:buNone/>
            </a:pPr>
            <a:r>
              <a:rPr lang="en-US" sz="1400" dirty="0" smtClean="0">
                <a:latin typeface="Arial" pitchFamily="34" charset="0"/>
                <a:cs typeface="Arial" pitchFamily="34" charset="0"/>
              </a:rPr>
              <a:t>	She maintained a hesitating silence.</a:t>
            </a:r>
          </a:p>
          <a:p>
            <a:pPr algn="just">
              <a:buNone/>
            </a:pPr>
            <a:r>
              <a:rPr lang="en-US" sz="1400" dirty="0" smtClean="0">
                <a:latin typeface="Arial" pitchFamily="34" charset="0"/>
                <a:cs typeface="Arial" pitchFamily="34" charset="0"/>
              </a:rPr>
              <a:t>	‘Come, Tess, tell me in confidence.’</a:t>
            </a:r>
          </a:p>
          <a:p>
            <a:pPr algn="just">
              <a:buNone/>
            </a:pPr>
            <a:r>
              <a:rPr lang="en-US" sz="1400" dirty="0" smtClean="0">
                <a:latin typeface="Arial" pitchFamily="34" charset="0"/>
                <a:cs typeface="Arial" pitchFamily="34" charset="0"/>
              </a:rPr>
              <a:t>	She thought that he meant what were the aspects of things to her, and replied shyly— ‘The trees have inquisitive eyes, haven’t they?—that is, seem as if they had. And the river </a:t>
            </a:r>
            <a:r>
              <a:rPr lang="en-US" sz="1400" dirty="0" err="1" smtClean="0">
                <a:latin typeface="Arial" pitchFamily="34" charset="0"/>
                <a:cs typeface="Arial" pitchFamily="34" charset="0"/>
              </a:rPr>
              <a:t>says,—‘Why</a:t>
            </a:r>
            <a:r>
              <a:rPr lang="en-US" sz="1400" dirty="0" smtClean="0">
                <a:latin typeface="Arial" pitchFamily="34" charset="0"/>
                <a:cs typeface="Arial" pitchFamily="34" charset="0"/>
              </a:rPr>
              <a:t> do ye trouble me with your looks?’ And you seem to see numbers of to-morrows just all in a line, the first of them the biggest and clearest, the others getting smaller and smaller as they stand farther away; but they all seem very fierce and cruel and as if they said, ‘I’m coming! Beware of me! Beware of me!’ ... But YOU, sir, can raise up dreams with your music, and drive all such horrid fancies away!’. He was surprised to find this young woman—who though but a milkmaid had just that touch of rarity about her which might make her the envied of her housemates—shaping such sad imaginings.</a:t>
            </a:r>
          </a:p>
          <a:p>
            <a:pPr algn="just"/>
            <a:endParaRPr lang="en-US" sz="1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t>Phase 3, Chapter 19: Discussion Points</a:t>
            </a:r>
            <a:endParaRPr lang="en-US" sz="2800" b="1" dirty="0"/>
          </a:p>
        </p:txBody>
      </p:sp>
      <p:sp>
        <p:nvSpPr>
          <p:cNvPr id="3" name="Content Placeholder 2"/>
          <p:cNvSpPr>
            <a:spLocks noGrp="1"/>
          </p:cNvSpPr>
          <p:nvPr>
            <p:ph idx="1"/>
          </p:nvPr>
        </p:nvSpPr>
        <p:spPr/>
        <p:txBody>
          <a:bodyPr>
            <a:normAutofit/>
          </a:bodyPr>
          <a:lstStyle/>
          <a:p>
            <a:pPr algn="just"/>
            <a:r>
              <a:rPr lang="en-US" sz="1800" dirty="0" smtClean="0">
                <a:latin typeface="Arial" pitchFamily="34" charset="0"/>
                <a:cs typeface="Arial" pitchFamily="34" charset="0"/>
              </a:rPr>
              <a:t>The romance between Angel Clare and Tess </a:t>
            </a:r>
            <a:r>
              <a:rPr lang="en-US" sz="1800" dirty="0" err="1" smtClean="0">
                <a:latin typeface="Arial" pitchFamily="34" charset="0"/>
                <a:cs typeface="Arial" pitchFamily="34" charset="0"/>
              </a:rPr>
              <a:t>Durbeyfield</a:t>
            </a:r>
            <a:r>
              <a:rPr lang="en-US" sz="1800" dirty="0" smtClean="0">
                <a:latin typeface="Arial" pitchFamily="34" charset="0"/>
                <a:cs typeface="Arial" pitchFamily="34" charset="0"/>
              </a:rPr>
              <a:t> begins.</a:t>
            </a:r>
          </a:p>
          <a:p>
            <a:pPr algn="just"/>
            <a:r>
              <a:rPr lang="en-US" sz="1800" dirty="0" smtClean="0">
                <a:latin typeface="Arial" pitchFamily="34" charset="0"/>
                <a:cs typeface="Arial" pitchFamily="34" charset="0"/>
              </a:rPr>
              <a:t>We need to compare Alec and Angel: One makes physical advances the other only bestows small </a:t>
            </a:r>
            <a:r>
              <a:rPr lang="en-US" sz="1800" dirty="0" err="1" smtClean="0">
                <a:latin typeface="Arial" pitchFamily="34" charset="0"/>
                <a:cs typeface="Arial" pitchFamily="34" charset="0"/>
              </a:rPr>
              <a:t>favours</a:t>
            </a:r>
            <a:r>
              <a:rPr lang="en-US" sz="1800" dirty="0" smtClean="0">
                <a:latin typeface="Arial" pitchFamily="34" charset="0"/>
                <a:cs typeface="Arial" pitchFamily="34" charset="0"/>
              </a:rPr>
              <a:t>.</a:t>
            </a:r>
          </a:p>
          <a:p>
            <a:pPr algn="just">
              <a:buNone/>
            </a:pP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b="1" dirty="0" smtClean="0"/>
              <a:t>Phase 3, Chapter 20</a:t>
            </a:r>
            <a:endParaRPr lang="en-US" sz="2800" b="1" dirty="0"/>
          </a:p>
        </p:txBody>
      </p:sp>
      <p:sp>
        <p:nvSpPr>
          <p:cNvPr id="3" name="Content Placeholder 2"/>
          <p:cNvSpPr>
            <a:spLocks noGrp="1"/>
          </p:cNvSpPr>
          <p:nvPr>
            <p:ph idx="1"/>
          </p:nvPr>
        </p:nvSpPr>
        <p:spPr>
          <a:xfrm>
            <a:off x="533400" y="838200"/>
            <a:ext cx="5638800" cy="5791200"/>
          </a:xfrm>
        </p:spPr>
        <p:txBody>
          <a:bodyPr>
            <a:normAutofit/>
          </a:bodyPr>
          <a:lstStyle/>
          <a:p>
            <a:pPr algn="just"/>
            <a:r>
              <a:rPr lang="en-US" sz="1800" dirty="0" smtClean="0">
                <a:latin typeface="Arial" pitchFamily="34" charset="0"/>
                <a:cs typeface="Arial" pitchFamily="34" charset="0"/>
              </a:rPr>
              <a:t>This is the happiest phase of the life of Tess.</a:t>
            </a:r>
          </a:p>
          <a:p>
            <a:pPr algn="just"/>
            <a:r>
              <a:rPr lang="en-US" sz="1800" dirty="0" smtClean="0">
                <a:latin typeface="Arial" pitchFamily="34" charset="0"/>
                <a:cs typeface="Arial" pitchFamily="34" charset="0"/>
              </a:rPr>
              <a:t>As the months pass, Angel and Tess grow closer.</a:t>
            </a:r>
          </a:p>
          <a:p>
            <a:pPr algn="just"/>
            <a:r>
              <a:rPr lang="en-US" sz="1800" dirty="0" smtClean="0">
                <a:latin typeface="Arial" pitchFamily="34" charset="0"/>
                <a:cs typeface="Arial" pitchFamily="34" charset="0"/>
              </a:rPr>
              <a:t>They wake up early, before the others, and feel as if they are the only people on Earth. </a:t>
            </a:r>
          </a:p>
          <a:p>
            <a:pPr algn="just"/>
            <a:r>
              <a:rPr lang="en-US" sz="1800" dirty="0" smtClean="0">
                <a:latin typeface="Arial" pitchFamily="34" charset="0"/>
                <a:cs typeface="Arial" pitchFamily="34" charset="0"/>
              </a:rPr>
              <a:t>Hardy has used the symbol of Eden. To then the dairy seems to be an Eden, where Angel is Adam and Tess is Eve. </a:t>
            </a:r>
          </a:p>
          <a:p>
            <a:pPr algn="just"/>
            <a:r>
              <a:rPr lang="en-US" sz="1800" dirty="0" smtClean="0">
                <a:latin typeface="Arial" pitchFamily="34" charset="0"/>
                <a:cs typeface="Arial" pitchFamily="34" charset="0"/>
              </a:rPr>
              <a:t>Tess is Angel’s “visionary essence of woman,” and he playfully nicknames her “Artemis” and “Demeter” after the names of goddesses. </a:t>
            </a:r>
          </a:p>
          <a:p>
            <a:pPr algn="just"/>
            <a:r>
              <a:rPr lang="en-US" sz="1800" dirty="0" smtClean="0">
                <a:latin typeface="Arial" pitchFamily="34" charset="0"/>
                <a:cs typeface="Arial" pitchFamily="34" charset="0"/>
              </a:rPr>
              <a:t>Tess does not understand these nicknames and simply tells him to call her Tess. </a:t>
            </a:r>
          </a:p>
          <a:p>
            <a:pPr algn="just"/>
            <a:r>
              <a:rPr lang="en-US" sz="1800" dirty="0" smtClean="0">
                <a:latin typeface="Arial" pitchFamily="34" charset="0"/>
                <a:cs typeface="Arial" pitchFamily="34" charset="0"/>
              </a:rPr>
              <a:t>They continue to enjoy the morning, as the summer fog slowly lifts and birds fly in the misty air.</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200"/>
          </a:xfrm>
        </p:spPr>
        <p:txBody>
          <a:bodyPr>
            <a:normAutofit fontScale="90000"/>
          </a:bodyPr>
          <a:lstStyle/>
          <a:p>
            <a:r>
              <a:rPr lang="en-US" sz="2800" b="1" dirty="0" smtClean="0">
                <a:solidFill>
                  <a:srgbClr val="0070C0"/>
                </a:solidFill>
              </a:rPr>
              <a:t>Some Text from Chapter 20</a:t>
            </a:r>
            <a:endParaRPr lang="en-US" sz="2800" b="1" dirty="0">
              <a:solidFill>
                <a:srgbClr val="0070C0"/>
              </a:solidFill>
            </a:endParaRPr>
          </a:p>
        </p:txBody>
      </p:sp>
      <p:sp>
        <p:nvSpPr>
          <p:cNvPr id="3" name="Content Placeholder 2"/>
          <p:cNvSpPr>
            <a:spLocks noGrp="1"/>
          </p:cNvSpPr>
          <p:nvPr>
            <p:ph idx="1"/>
          </p:nvPr>
        </p:nvSpPr>
        <p:spPr>
          <a:xfrm>
            <a:off x="-152400" y="381000"/>
            <a:ext cx="7162800" cy="6477000"/>
          </a:xfrm>
        </p:spPr>
        <p:txBody>
          <a:bodyPr>
            <a:noAutofit/>
          </a:bodyPr>
          <a:lstStyle/>
          <a:p>
            <a:pPr algn="just">
              <a:buNone/>
            </a:pPr>
            <a:r>
              <a:rPr lang="en-US" sz="1600" dirty="0" smtClean="0">
                <a:latin typeface="Arial" pitchFamily="34" charset="0"/>
                <a:cs typeface="Arial" pitchFamily="34" charset="0"/>
              </a:rPr>
              <a:t>	Tess had never in her recent life been so happy as she was now, possibly never would be so happy again. She was, for one thing, physically and mentally suited among these new surroundings. The sapling which had rooted down to a poisonous stratum on the spot of its sowing had been transplanted to a deeper soil. Moreover she, and Clare also, stood as yet on the debatable land between predilection and love; where no profundities have been reached; no reflections have set in, awkwardly inquiring, ‘Whither does this new current tend to carry me? What does it mean to my future? How does it stand towards my past?’</a:t>
            </a:r>
          </a:p>
          <a:p>
            <a:pPr algn="just">
              <a:buNone/>
            </a:pPr>
            <a:r>
              <a:rPr lang="en-US" sz="1600" dirty="0" smtClean="0">
                <a:latin typeface="Arial" pitchFamily="34" charset="0"/>
                <a:cs typeface="Arial" pitchFamily="34" charset="0"/>
              </a:rPr>
              <a:t>	Tess was the merest stray phenomenon to Angel Clare as yet—a rosy, warming apparition which had only just acquired the attribute of persistence in his consciousness. So he allowed his mind to be occupied with her, deeming his preoccupation to be no more than a philosopher’s regard of an exceedingly novel, fresh, and interesting specimen of womankind.</a:t>
            </a:r>
          </a:p>
          <a:p>
            <a:pPr algn="just">
              <a:buNone/>
            </a:pPr>
            <a:r>
              <a:rPr lang="en-US" sz="1600" dirty="0" smtClean="0">
                <a:latin typeface="Arial" pitchFamily="34" charset="0"/>
                <a:cs typeface="Arial" pitchFamily="34" charset="0"/>
              </a:rPr>
              <a:t>	They met continually; they could not help it. They met daily in that strange and solemn interval, the twilight of the morning, in the violet or pink dawn; for it was necessary to rise early, so very early, here. Milking was done betimes; and before the milking came the skimming, which began at a little past three. It usually fell to the lot of some one or other of them to wake the rest, the first being aroused by an alarm-clock; and, as Tess was the latest arrival, and they soon discovered that she could be depended upon not to sleep though the alarm as others did, this task was thrust most frequently upon her. No sooner had the hour of three struck and whizzed, than she left her room and ran to the dairyman’s door; then up the ladder to Angel’s, calling him ………………………..</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33400"/>
          </a:xfrm>
        </p:spPr>
        <p:txBody>
          <a:bodyPr>
            <a:noAutofit/>
          </a:bodyPr>
          <a:lstStyle/>
          <a:p>
            <a:r>
              <a:rPr lang="en-US" sz="2800" b="1" dirty="0" smtClean="0">
                <a:solidFill>
                  <a:srgbClr val="0070C0"/>
                </a:solidFill>
              </a:rPr>
              <a:t>Text Continues</a:t>
            </a:r>
            <a:endParaRPr lang="en-US" sz="2800" b="1" dirty="0">
              <a:solidFill>
                <a:srgbClr val="0070C0"/>
              </a:solidFill>
            </a:endParaRPr>
          </a:p>
        </p:txBody>
      </p:sp>
      <p:sp>
        <p:nvSpPr>
          <p:cNvPr id="3" name="Content Placeholder 2"/>
          <p:cNvSpPr>
            <a:spLocks noGrp="1"/>
          </p:cNvSpPr>
          <p:nvPr>
            <p:ph idx="1"/>
          </p:nvPr>
        </p:nvSpPr>
        <p:spPr>
          <a:xfrm>
            <a:off x="0" y="685800"/>
            <a:ext cx="6781800" cy="6172200"/>
          </a:xfrm>
        </p:spPr>
        <p:txBody>
          <a:bodyPr>
            <a:noAutofit/>
          </a:bodyPr>
          <a:lstStyle/>
          <a:p>
            <a:pPr algn="just">
              <a:buNone/>
            </a:pPr>
            <a:r>
              <a:rPr lang="en-US" sz="1600" dirty="0" smtClean="0">
                <a:latin typeface="Arial" pitchFamily="34" charset="0"/>
                <a:cs typeface="Arial" pitchFamily="34" charset="0"/>
              </a:rPr>
              <a:t>……………..in a loud whisper; then woke her fellow-milkmaids. By the time that Tess was dressed Clare was downstairs and out in the humid air. The remaining maids and the dairyman usually gave themselves another turn on the pillow, and did not appear till a quarter of an hour later.</a:t>
            </a:r>
          </a:p>
          <a:p>
            <a:pPr algn="just">
              <a:buNone/>
            </a:pPr>
            <a:r>
              <a:rPr lang="en-US" sz="1600" dirty="0" smtClean="0">
                <a:latin typeface="Arial" pitchFamily="34" charset="0"/>
                <a:cs typeface="Arial" pitchFamily="34" charset="0"/>
              </a:rPr>
              <a:t>	The gray half-tones of daybreak are not the gray half-tones of the day’s close, though the degree of their shade may be the same. In the twilight of the morning, light seems active, darkness passive; in the twilight of evening it is the darkness which is active and crescent, and the light which is the drowsy reverse.</a:t>
            </a:r>
          </a:p>
          <a:p>
            <a:pPr algn="just">
              <a:buNone/>
            </a:pPr>
            <a:r>
              <a:rPr lang="en-US" sz="1600" dirty="0" smtClean="0">
                <a:latin typeface="Arial" pitchFamily="34" charset="0"/>
                <a:cs typeface="Arial" pitchFamily="34" charset="0"/>
              </a:rPr>
              <a:t>	Being so often—possibly not always by chance—the first two persons to get up at the dairy-house, they seemed to themselves the first persons up of all the world. In these early days of her residence here Tess did not skim, but went out of doors at once after rising, where he was generally awaiting her. The spectral, half-compounded, aqueous light which pervaded the open mead impressed them with a feeling of isolation, as if they were Adam and Eve. At this dim inceptive stage of the day Tess seemed to Clare to exhibit a dignified largeness both of disposition and physique, an almost regnant power, possibly because he knew that at that preternatural time hardly any woman so well endowed in person as she was likely to be walking in the open air within the boundaries of his horizon; very few in all England. Fair women are usually asleep at mid-summer dawns. She was close at hand, and the rest were nowhere.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t>Phase 3, Chapter 20: Discussion Points</a:t>
            </a:r>
            <a:endParaRPr lang="en-US" sz="2800" b="1" dirty="0"/>
          </a:p>
        </p:txBody>
      </p:sp>
      <p:sp>
        <p:nvSpPr>
          <p:cNvPr id="3" name="Content Placeholder 2"/>
          <p:cNvSpPr>
            <a:spLocks noGrp="1"/>
          </p:cNvSpPr>
          <p:nvPr>
            <p:ph idx="1"/>
          </p:nvPr>
        </p:nvSpPr>
        <p:spPr>
          <a:xfrm>
            <a:off x="228600" y="838200"/>
            <a:ext cx="6553200" cy="6019800"/>
          </a:xfrm>
        </p:spPr>
        <p:txBody>
          <a:bodyPr>
            <a:normAutofit/>
          </a:bodyPr>
          <a:lstStyle/>
          <a:p>
            <a:pPr algn="just">
              <a:buNone/>
            </a:pPr>
            <a:r>
              <a:rPr lang="en-US" sz="1800" b="1" dirty="0" smtClean="0">
                <a:solidFill>
                  <a:srgbClr val="0070C0"/>
                </a:solidFill>
                <a:latin typeface="Arial" pitchFamily="34" charset="0"/>
                <a:cs typeface="Arial" pitchFamily="34" charset="0"/>
              </a:rPr>
              <a:t>Symbol of Adam and Eve:</a:t>
            </a:r>
          </a:p>
          <a:p>
            <a:pPr algn="just"/>
            <a:r>
              <a:rPr lang="en-US" sz="1800" dirty="0" smtClean="0">
                <a:latin typeface="Arial" pitchFamily="34" charset="0"/>
                <a:cs typeface="Arial" pitchFamily="34" charset="0"/>
              </a:rPr>
              <a:t>Hardy compares Angel and Tess to Adam and Eve in the mornings, thus foreshadowing a later fall from perfection. </a:t>
            </a:r>
          </a:p>
          <a:p>
            <a:pPr algn="just"/>
            <a:r>
              <a:rPr lang="en-US" sz="1800" dirty="0" smtClean="0">
                <a:latin typeface="Arial" pitchFamily="34" charset="0"/>
                <a:cs typeface="Arial" pitchFamily="34" charset="0"/>
              </a:rPr>
              <a:t>It is the idealism and perfection that Tess finds at </a:t>
            </a:r>
            <a:r>
              <a:rPr lang="en-US" sz="1800" dirty="0" err="1" smtClean="0">
                <a:latin typeface="Arial" pitchFamily="34" charset="0"/>
                <a:cs typeface="Arial" pitchFamily="34" charset="0"/>
              </a:rPr>
              <a:t>Talbothays</a:t>
            </a:r>
            <a:r>
              <a:rPr lang="en-US" sz="1800" dirty="0" smtClean="0">
                <a:latin typeface="Arial" pitchFamily="34" charset="0"/>
                <a:cs typeface="Arial" pitchFamily="34" charset="0"/>
              </a:rPr>
              <a:t> that leads to this shaky foundation for her happiness.</a:t>
            </a:r>
          </a:p>
          <a:p>
            <a:pPr algn="just"/>
            <a:r>
              <a:rPr lang="en-US" sz="1800" dirty="0" smtClean="0">
                <a:latin typeface="Arial" pitchFamily="34" charset="0"/>
                <a:cs typeface="Arial" pitchFamily="34" charset="0"/>
              </a:rPr>
              <a:t>Angel Clare adores Tess as a representation of perfection. To Angel, Tess is a goddess such as Artemis or Demeter, a symbol of perfection rather than a human being with faults and foibles. </a:t>
            </a:r>
          </a:p>
          <a:p>
            <a:pPr algn="just"/>
            <a:r>
              <a:rPr lang="en-US" sz="1800" dirty="0" smtClean="0">
                <a:latin typeface="Arial" pitchFamily="34" charset="0"/>
                <a:cs typeface="Arial" pitchFamily="34" charset="0"/>
              </a:rPr>
              <a:t>It is ironic that Angel's appreciation is based on his idea of her strength and disposition, yet this perfection has  greatest weakness at the back that he does not know.</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b="1" dirty="0" smtClean="0"/>
              <a:t>Phase 3, Chapter 21</a:t>
            </a:r>
            <a:endParaRPr lang="en-US" sz="2800" b="1" dirty="0"/>
          </a:p>
        </p:txBody>
      </p:sp>
      <p:sp>
        <p:nvSpPr>
          <p:cNvPr id="3" name="Content Placeholder 2"/>
          <p:cNvSpPr>
            <a:spLocks noGrp="1"/>
          </p:cNvSpPr>
          <p:nvPr>
            <p:ph idx="1"/>
          </p:nvPr>
        </p:nvSpPr>
        <p:spPr>
          <a:xfrm>
            <a:off x="0" y="838200"/>
            <a:ext cx="7162800" cy="5867400"/>
          </a:xfrm>
        </p:spPr>
        <p:txBody>
          <a:bodyPr>
            <a:normAutofit/>
          </a:bodyPr>
          <a:lstStyle/>
          <a:p>
            <a:pPr algn="just"/>
            <a:r>
              <a:rPr lang="en-US" sz="1800" dirty="0" smtClean="0">
                <a:latin typeface="Arial" pitchFamily="34" charset="0"/>
                <a:cs typeface="Arial" pitchFamily="34" charset="0"/>
              </a:rPr>
              <a:t>Worry and imperfection surrounds the air of the dairy. </a:t>
            </a:r>
          </a:p>
          <a:p>
            <a:pPr algn="just"/>
            <a:r>
              <a:rPr lang="en-US" sz="1800" dirty="0" smtClean="0">
                <a:latin typeface="Arial" pitchFamily="34" charset="0"/>
                <a:cs typeface="Arial" pitchFamily="34" charset="0"/>
              </a:rPr>
              <a:t>There is worry about the butter, which is not churning properly.</a:t>
            </a:r>
          </a:p>
          <a:p>
            <a:pPr algn="just"/>
            <a:r>
              <a:rPr lang="en-US" sz="1800" dirty="0" smtClean="0">
                <a:latin typeface="Arial" pitchFamily="34" charset="0"/>
                <a:cs typeface="Arial" pitchFamily="34" charset="0"/>
              </a:rPr>
              <a:t>Mrs. Crick jokes that this sort of thing happens only when someone on the farm falls in love. He tells a story about how a Jack Dollop impregnated a local girl, whose mother came to the dairy to find him. Jack hid in the churn; the mother learned this and started the churn with him inside until he agreed to marry the girl. </a:t>
            </a:r>
          </a:p>
          <a:p>
            <a:pPr algn="just"/>
            <a:r>
              <a:rPr lang="en-US" sz="1800" dirty="0" smtClean="0">
                <a:latin typeface="Arial" pitchFamily="34" charset="0"/>
                <a:cs typeface="Arial" pitchFamily="34" charset="0"/>
              </a:rPr>
              <a:t>Now, as everybody knows, there are two people who are in love, and the milkmaids often discuss Angel’s interest in Tess.</a:t>
            </a:r>
          </a:p>
          <a:p>
            <a:pPr algn="just"/>
            <a:r>
              <a:rPr lang="en-US" sz="1800" dirty="0" smtClean="0">
                <a:latin typeface="Arial" pitchFamily="34" charset="0"/>
                <a:cs typeface="Arial" pitchFamily="34" charset="0"/>
              </a:rPr>
              <a:t>Tess does not want to marry, though, because she is still ashamed of her past. </a:t>
            </a:r>
          </a:p>
          <a:p>
            <a:pPr algn="just"/>
            <a:r>
              <a:rPr lang="en-US" sz="1800" dirty="0" smtClean="0">
                <a:latin typeface="Arial" pitchFamily="34" charset="0"/>
                <a:cs typeface="Arial" pitchFamily="34" charset="0"/>
              </a:rPr>
              <a:t>After some further churning, the butter begins to set and everyone is happy bur Tess is depressed throughout the day.</a:t>
            </a:r>
          </a:p>
          <a:p>
            <a:pPr algn="just"/>
            <a:r>
              <a:rPr lang="en-US" sz="1800" dirty="0" smtClean="0">
                <a:latin typeface="Arial" pitchFamily="34" charset="0"/>
                <a:cs typeface="Arial" pitchFamily="34" charset="0"/>
              </a:rPr>
              <a:t>She is depressed by the thought that to her companions the dairyman's story had been a humorous one, for none seemed to see the sorrow of it.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t>Phase 3, Chapter 21: Discussion Points</a:t>
            </a:r>
            <a:endParaRPr lang="en-US" sz="2800" b="1" dirty="0"/>
          </a:p>
        </p:txBody>
      </p:sp>
      <p:sp>
        <p:nvSpPr>
          <p:cNvPr id="3" name="Content Placeholder 2"/>
          <p:cNvSpPr>
            <a:spLocks noGrp="1"/>
          </p:cNvSpPr>
          <p:nvPr>
            <p:ph idx="1"/>
          </p:nvPr>
        </p:nvSpPr>
        <p:spPr>
          <a:xfrm>
            <a:off x="457200" y="1600200"/>
            <a:ext cx="6477000" cy="4525963"/>
          </a:xfrm>
        </p:spPr>
        <p:txBody>
          <a:bodyPr>
            <a:normAutofit/>
          </a:bodyPr>
          <a:lstStyle/>
          <a:p>
            <a:pPr algn="just"/>
            <a:r>
              <a:rPr lang="en-US" sz="1800" dirty="0" smtClean="0">
                <a:latin typeface="Arial" pitchFamily="34" charset="0"/>
                <a:cs typeface="Arial" pitchFamily="34" charset="0"/>
              </a:rPr>
              <a:t>The attraction and love between Angel Clare and Tess </a:t>
            </a:r>
            <a:r>
              <a:rPr lang="en-US" sz="1800" dirty="0" err="1" smtClean="0">
                <a:latin typeface="Arial" pitchFamily="34" charset="0"/>
                <a:cs typeface="Arial" pitchFamily="34" charset="0"/>
              </a:rPr>
              <a:t>Durbeyfield</a:t>
            </a:r>
            <a:r>
              <a:rPr lang="en-US" sz="1800" dirty="0" smtClean="0">
                <a:latin typeface="Arial" pitchFamily="34" charset="0"/>
                <a:cs typeface="Arial" pitchFamily="34" charset="0"/>
              </a:rPr>
              <a:t>, although not explicitly stated between these two characters is quite obvious to the others at </a:t>
            </a:r>
            <a:r>
              <a:rPr lang="en-US" sz="1800" dirty="0" err="1" smtClean="0">
                <a:latin typeface="Arial" pitchFamily="34" charset="0"/>
                <a:cs typeface="Arial" pitchFamily="34" charset="0"/>
              </a:rPr>
              <a:t>Talbothays</a:t>
            </a:r>
            <a:r>
              <a:rPr lang="en-US" sz="1800" dirty="0" smtClean="0">
                <a:latin typeface="Arial" pitchFamily="34" charset="0"/>
                <a:cs typeface="Arial" pitchFamily="34" charset="0"/>
              </a:rPr>
              <a:t> dairy.</a:t>
            </a:r>
          </a:p>
          <a:p>
            <a:pPr algn="just"/>
            <a:r>
              <a:rPr lang="en-US" sz="1800" dirty="0" smtClean="0">
                <a:latin typeface="Arial" pitchFamily="34" charset="0"/>
                <a:cs typeface="Arial" pitchFamily="34" charset="0"/>
              </a:rPr>
              <a:t> </a:t>
            </a:r>
            <a:r>
              <a:rPr lang="en-US" sz="1800" b="1" dirty="0" smtClean="0">
                <a:solidFill>
                  <a:srgbClr val="0070C0"/>
                </a:solidFill>
                <a:latin typeface="Arial" pitchFamily="34" charset="0"/>
                <a:cs typeface="Arial" pitchFamily="34" charset="0"/>
              </a:rPr>
              <a:t>Theme of Guilt</a:t>
            </a:r>
          </a:p>
          <a:p>
            <a:pPr algn="just"/>
            <a:r>
              <a:rPr lang="en-US" sz="1800" b="1" dirty="0" smtClean="0">
                <a:solidFill>
                  <a:srgbClr val="0070C0"/>
                </a:solidFill>
                <a:latin typeface="Arial" pitchFamily="34" charset="0"/>
                <a:cs typeface="Arial" pitchFamily="34" charset="0"/>
              </a:rPr>
              <a:t>Theme of Permanence of Sin</a:t>
            </a:r>
            <a:endParaRPr lang="en-US" sz="1800" dirty="0" smtClean="0">
              <a:latin typeface="Arial" pitchFamily="34" charset="0"/>
              <a:cs typeface="Arial" pitchFamily="34" charset="0"/>
            </a:endParaRPr>
          </a:p>
          <a:p>
            <a:pPr algn="just">
              <a:buNone/>
            </a:pP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b="1" dirty="0" smtClean="0"/>
              <a:t>Phase 3, Chapter 22</a:t>
            </a:r>
            <a:endParaRPr lang="en-US" sz="2800" b="1" dirty="0"/>
          </a:p>
        </p:txBody>
      </p:sp>
      <p:sp>
        <p:nvSpPr>
          <p:cNvPr id="3" name="Content Placeholder 2"/>
          <p:cNvSpPr>
            <a:spLocks noGrp="1"/>
          </p:cNvSpPr>
          <p:nvPr>
            <p:ph idx="1"/>
          </p:nvPr>
        </p:nvSpPr>
        <p:spPr>
          <a:xfrm>
            <a:off x="152400" y="914400"/>
            <a:ext cx="6096000" cy="5791200"/>
          </a:xfrm>
        </p:spPr>
        <p:txBody>
          <a:bodyPr>
            <a:normAutofit/>
          </a:bodyPr>
          <a:lstStyle/>
          <a:p>
            <a:pPr algn="just"/>
            <a:r>
              <a:rPr lang="en-US" sz="1800" dirty="0" smtClean="0">
                <a:latin typeface="Arial" pitchFamily="34" charset="0"/>
                <a:cs typeface="Arial" pitchFamily="34" charset="0"/>
              </a:rPr>
              <a:t>Early in the morning, when all wake up they find Cricks disturbed. He is walking with a letter in his hand from a customer who complains that the butter he has bought from them “had a twang,” or a sharp taste. </a:t>
            </a:r>
          </a:p>
          <a:p>
            <a:pPr algn="just"/>
            <a:r>
              <a:rPr lang="en-US" sz="1800" dirty="0" smtClean="0">
                <a:latin typeface="Arial" pitchFamily="34" charset="0"/>
                <a:cs typeface="Arial" pitchFamily="34" charset="0"/>
              </a:rPr>
              <a:t>Mr. Crick realizes that this taste must be the result of the cows eating from garlic weeds. </a:t>
            </a:r>
          </a:p>
          <a:p>
            <a:pPr algn="just"/>
            <a:r>
              <a:rPr lang="en-US" sz="1800" dirty="0" smtClean="0">
                <a:latin typeface="Arial" pitchFamily="34" charset="0"/>
                <a:cs typeface="Arial" pitchFamily="34" charset="0"/>
              </a:rPr>
              <a:t>Everybody including angel  and the dairymaids go out to the pasture to search for these garlic weeds. </a:t>
            </a:r>
          </a:p>
          <a:p>
            <a:pPr algn="just"/>
            <a:endParaRPr lang="en-US" sz="1800" dirty="0" smtClean="0">
              <a:latin typeface="Arial" pitchFamily="34" charset="0"/>
              <a:cs typeface="Arial" pitchFamily="34" charset="0"/>
            </a:endParaRPr>
          </a:p>
          <a:p>
            <a:pPr algn="just"/>
            <a:r>
              <a:rPr lang="en-US" sz="1800" dirty="0" smtClean="0">
                <a:latin typeface="Arial" pitchFamily="34" charset="0"/>
                <a:cs typeface="Arial" pitchFamily="34" charset="0"/>
              </a:rPr>
              <a:t>As Angel and Tess work closer Tess takes the opportunity to mention the virtues of two of her close milkmaid friends, </a:t>
            </a:r>
            <a:r>
              <a:rPr lang="en-US" sz="1800" dirty="0" err="1" smtClean="0">
                <a:latin typeface="Arial" pitchFamily="34" charset="0"/>
                <a:cs typeface="Arial" pitchFamily="34" charset="0"/>
              </a:rPr>
              <a:t>Izz</a:t>
            </a:r>
            <a:r>
              <a:rPr lang="en-US" sz="1800" dirty="0" smtClean="0">
                <a:latin typeface="Arial" pitchFamily="34" charset="0"/>
                <a:cs typeface="Arial" pitchFamily="34" charset="0"/>
              </a:rPr>
              <a:t> and </a:t>
            </a:r>
            <a:r>
              <a:rPr lang="en-US" sz="1800" dirty="0" err="1" smtClean="0">
                <a:latin typeface="Arial" pitchFamily="34" charset="0"/>
                <a:cs typeface="Arial" pitchFamily="34" charset="0"/>
              </a:rPr>
              <a:t>Retty</a:t>
            </a:r>
            <a:r>
              <a:rPr lang="en-US" sz="1800" dirty="0" smtClean="0">
                <a:latin typeface="Arial" pitchFamily="34" charset="0"/>
                <a:cs typeface="Arial" pitchFamily="34" charset="0"/>
              </a:rPr>
              <a:t>. Angel agrees that they are nice women and capable dairymaids, but indicates that he has no romantic interest in them.</a:t>
            </a:r>
          </a:p>
          <a:p>
            <a:pPr algn="just"/>
            <a:r>
              <a:rPr lang="en-US" sz="1800" dirty="0" smtClean="0">
                <a:latin typeface="Arial" pitchFamily="34" charset="0"/>
                <a:cs typeface="Arial" pitchFamily="34" charset="0"/>
              </a:rPr>
              <a:t>From this day Tess forces herself to take pains to avoid Angel.</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0070C0"/>
                </a:solidFill>
              </a:rPr>
              <a:t>Opening Text </a:t>
            </a:r>
            <a:endParaRPr lang="en-US" sz="2800" b="1" dirty="0">
              <a:solidFill>
                <a:srgbClr val="0070C0"/>
              </a:solidFill>
            </a:endParaRPr>
          </a:p>
        </p:txBody>
      </p:sp>
      <p:sp>
        <p:nvSpPr>
          <p:cNvPr id="3" name="Content Placeholder 2"/>
          <p:cNvSpPr>
            <a:spLocks noGrp="1"/>
          </p:cNvSpPr>
          <p:nvPr>
            <p:ph idx="1"/>
          </p:nvPr>
        </p:nvSpPr>
        <p:spPr>
          <a:xfrm>
            <a:off x="457200" y="1600200"/>
            <a:ext cx="6096000" cy="4525963"/>
          </a:xfrm>
        </p:spPr>
        <p:txBody>
          <a:bodyPr>
            <a:normAutofit/>
          </a:bodyPr>
          <a:lstStyle/>
          <a:p>
            <a:pPr algn="just"/>
            <a:r>
              <a:rPr lang="en-US" sz="1600" dirty="0" smtClean="0">
                <a:latin typeface="Arial" pitchFamily="34" charset="0"/>
                <a:cs typeface="Arial" pitchFamily="34" charset="0"/>
              </a:rPr>
              <a:t>They came downstairs yawning next morning; but skimming and milking were proceeded with as usual, and they went indoors to breakfast. Dairyman Crick was discovered stamping about the house. He had received a letter, in which a customer had complained that the butter had a twang.</a:t>
            </a:r>
          </a:p>
          <a:p>
            <a:pPr algn="just"/>
            <a:r>
              <a:rPr lang="en-US" sz="1600" dirty="0" smtClean="0">
                <a:latin typeface="Arial" pitchFamily="34" charset="0"/>
                <a:cs typeface="Arial" pitchFamily="34" charset="0"/>
              </a:rPr>
              <a:t>‘And </a:t>
            </a:r>
            <a:r>
              <a:rPr lang="en-US" sz="1600" dirty="0" err="1" smtClean="0">
                <a:latin typeface="Arial" pitchFamily="34" charset="0"/>
                <a:cs typeface="Arial" pitchFamily="34" charset="0"/>
              </a:rPr>
              <a:t>begad</a:t>
            </a:r>
            <a:r>
              <a:rPr lang="en-US" sz="1600" dirty="0" smtClean="0">
                <a:latin typeface="Arial" pitchFamily="34" charset="0"/>
                <a:cs typeface="Arial" pitchFamily="34" charset="0"/>
              </a:rPr>
              <a:t>, so ‘t have!’ said the dairyman, who held in his left hand a wooden slice on which a lump of butter was stuck. ‘Yes—taste for yourself!’</a:t>
            </a:r>
          </a:p>
          <a:p>
            <a:pPr algn="just"/>
            <a:r>
              <a:rPr lang="en-US" sz="1600" dirty="0" smtClean="0">
                <a:latin typeface="Arial" pitchFamily="34" charset="0"/>
                <a:cs typeface="Arial" pitchFamily="34" charset="0"/>
              </a:rPr>
              <a:t>Several of them gathered round him; and </a:t>
            </a:r>
            <a:r>
              <a:rPr lang="en-US" sz="1600" dirty="0" err="1" smtClean="0">
                <a:latin typeface="Arial" pitchFamily="34" charset="0"/>
                <a:cs typeface="Arial" pitchFamily="34" charset="0"/>
              </a:rPr>
              <a:t>Mr</a:t>
            </a:r>
            <a:r>
              <a:rPr lang="en-US" sz="1600" dirty="0" smtClean="0">
                <a:latin typeface="Arial" pitchFamily="34" charset="0"/>
                <a:cs typeface="Arial" pitchFamily="34" charset="0"/>
              </a:rPr>
              <a:t> Clare tasted, Tess tasted, also the other indoor milkmaids, one or two of the milking-men, and last of all </a:t>
            </a:r>
            <a:r>
              <a:rPr lang="en-US" sz="1600" dirty="0" err="1" smtClean="0">
                <a:latin typeface="Arial" pitchFamily="34" charset="0"/>
                <a:cs typeface="Arial" pitchFamily="34" charset="0"/>
              </a:rPr>
              <a:t>Mrs</a:t>
            </a:r>
            <a:r>
              <a:rPr lang="en-US" sz="1600" dirty="0" smtClean="0">
                <a:latin typeface="Arial" pitchFamily="34" charset="0"/>
                <a:cs typeface="Arial" pitchFamily="34" charset="0"/>
              </a:rPr>
              <a:t> Crick, who came out from the waiting breakfast-table. There certainly was a twang.</a:t>
            </a:r>
          </a:p>
          <a:p>
            <a:pPr algn="just"/>
            <a:r>
              <a:rPr lang="en-US" sz="1600" dirty="0" smtClean="0">
                <a:latin typeface="Arial" pitchFamily="34" charset="0"/>
                <a:cs typeface="Arial" pitchFamily="34" charset="0"/>
              </a:rPr>
              <a:t>The dairyman, who had thrown himself into abstraction to better realize the taste, and so divine the particular species of noxious weed to which it appertained, suddenly exclaimed—</a:t>
            </a:r>
          </a:p>
          <a:p>
            <a:pPr algn="just"/>
            <a:r>
              <a:rPr lang="en-US" sz="1600" dirty="0" smtClean="0">
                <a:latin typeface="Arial" pitchFamily="34" charset="0"/>
                <a:cs typeface="Arial" pitchFamily="34" charset="0"/>
              </a:rPr>
              <a:t>‘</a:t>
            </a:r>
            <a:r>
              <a:rPr lang="en-US" sz="1600" dirty="0" err="1" smtClean="0">
                <a:latin typeface="Arial" pitchFamily="34" charset="0"/>
                <a:cs typeface="Arial" pitchFamily="34" charset="0"/>
              </a:rPr>
              <a:t>‘Tis</a:t>
            </a:r>
            <a:r>
              <a:rPr lang="en-US" sz="1600" dirty="0" smtClean="0">
                <a:latin typeface="Arial" pitchFamily="34" charset="0"/>
                <a:cs typeface="Arial" pitchFamily="34" charset="0"/>
              </a:rPr>
              <a:t> garlic! and I thought there wasn’t a blade left in that mead!’………………</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US" sz="2800" b="1" dirty="0" smtClean="0">
                <a:solidFill>
                  <a:srgbClr val="0070C0"/>
                </a:solidFill>
              </a:rPr>
              <a:t>Text about Angel and Tess</a:t>
            </a:r>
            <a:endParaRPr lang="en-US" sz="2800" b="1" dirty="0">
              <a:solidFill>
                <a:srgbClr val="0070C0"/>
              </a:solidFill>
            </a:endParaRPr>
          </a:p>
        </p:txBody>
      </p:sp>
      <p:sp>
        <p:nvSpPr>
          <p:cNvPr id="3" name="Content Placeholder 2"/>
          <p:cNvSpPr>
            <a:spLocks noGrp="1"/>
          </p:cNvSpPr>
          <p:nvPr>
            <p:ph idx="1"/>
          </p:nvPr>
        </p:nvSpPr>
        <p:spPr>
          <a:xfrm>
            <a:off x="0" y="762000"/>
            <a:ext cx="6934200" cy="6096000"/>
          </a:xfrm>
        </p:spPr>
        <p:txBody>
          <a:bodyPr>
            <a:noAutofit/>
          </a:bodyPr>
          <a:lstStyle/>
          <a:p>
            <a:pPr algn="just">
              <a:buNone/>
            </a:pPr>
            <a:r>
              <a:rPr lang="en-US" sz="1800" dirty="0" smtClean="0">
                <a:latin typeface="Arial" pitchFamily="34" charset="0"/>
                <a:cs typeface="Arial" pitchFamily="34" charset="0"/>
              </a:rPr>
              <a:t>	………..When she found him near her, her very tension at what she had heard the night before made her the first to speak.</a:t>
            </a:r>
          </a:p>
          <a:p>
            <a:pPr algn="just">
              <a:buNone/>
            </a:pPr>
            <a:r>
              <a:rPr lang="en-US" sz="1800" dirty="0" smtClean="0">
                <a:latin typeface="Arial" pitchFamily="34" charset="0"/>
                <a:cs typeface="Arial" pitchFamily="34" charset="0"/>
              </a:rPr>
              <a:t>	‘Don’t they look pretty?’ she said.</a:t>
            </a:r>
          </a:p>
          <a:p>
            <a:pPr algn="just">
              <a:buNone/>
            </a:pPr>
            <a:r>
              <a:rPr lang="en-US" sz="1800" dirty="0" smtClean="0">
                <a:latin typeface="Arial" pitchFamily="34" charset="0"/>
                <a:cs typeface="Arial" pitchFamily="34" charset="0"/>
              </a:rPr>
              <a:t>	‘Who?’ ‘</a:t>
            </a:r>
            <a:r>
              <a:rPr lang="en-US" sz="1800" dirty="0" err="1" smtClean="0">
                <a:latin typeface="Arial" pitchFamily="34" charset="0"/>
                <a:cs typeface="Arial" pitchFamily="34" charset="0"/>
              </a:rPr>
              <a:t>Izzy</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Huett</a:t>
            </a:r>
            <a:r>
              <a:rPr lang="en-US" sz="1800" dirty="0" smtClean="0">
                <a:latin typeface="Arial" pitchFamily="34" charset="0"/>
                <a:cs typeface="Arial" pitchFamily="34" charset="0"/>
              </a:rPr>
              <a:t> and </a:t>
            </a:r>
            <a:r>
              <a:rPr lang="en-US" sz="1800" dirty="0" err="1" smtClean="0">
                <a:latin typeface="Arial" pitchFamily="34" charset="0"/>
                <a:cs typeface="Arial" pitchFamily="34" charset="0"/>
              </a:rPr>
              <a:t>Retty</a:t>
            </a:r>
            <a:r>
              <a:rPr lang="en-US" sz="1800" dirty="0" smtClean="0">
                <a:latin typeface="Arial" pitchFamily="34" charset="0"/>
                <a:cs typeface="Arial" pitchFamily="34" charset="0"/>
              </a:rPr>
              <a:t>.’</a:t>
            </a:r>
          </a:p>
          <a:p>
            <a:pPr algn="just">
              <a:buNone/>
            </a:pPr>
            <a:r>
              <a:rPr lang="en-US" sz="1800" dirty="0" smtClean="0">
                <a:latin typeface="Arial" pitchFamily="34" charset="0"/>
                <a:cs typeface="Arial" pitchFamily="34" charset="0"/>
              </a:rPr>
              <a:t>	Tess had moodily decided that either of these maidens would make a good farmer’s wife, and that she ought to recommend them, and obscure her own wretched charms.</a:t>
            </a:r>
          </a:p>
          <a:p>
            <a:pPr algn="just">
              <a:buNone/>
            </a:pPr>
            <a:r>
              <a:rPr lang="en-US" sz="1800" dirty="0" smtClean="0">
                <a:latin typeface="Arial" pitchFamily="34" charset="0"/>
                <a:cs typeface="Arial" pitchFamily="34" charset="0"/>
              </a:rPr>
              <a:t>	‘Pretty? Well, yes—they are pretty girls—fresh looking. I have often thought so.’</a:t>
            </a:r>
          </a:p>
          <a:p>
            <a:pPr algn="just">
              <a:buNone/>
            </a:pPr>
            <a:r>
              <a:rPr lang="en-US" sz="1800" dirty="0" smtClean="0">
                <a:latin typeface="Arial" pitchFamily="34" charset="0"/>
                <a:cs typeface="Arial" pitchFamily="34" charset="0"/>
              </a:rPr>
              <a:t>	‘Though, poor dears, prettiness won’t last long!’</a:t>
            </a:r>
          </a:p>
          <a:p>
            <a:pPr algn="just">
              <a:buNone/>
            </a:pPr>
            <a:r>
              <a:rPr lang="en-US" sz="1800" dirty="0" smtClean="0">
                <a:latin typeface="Arial" pitchFamily="34" charset="0"/>
                <a:cs typeface="Arial" pitchFamily="34" charset="0"/>
              </a:rPr>
              <a:t>	‘O no, unfortunately.’</a:t>
            </a:r>
          </a:p>
          <a:p>
            <a:pPr algn="just">
              <a:buNone/>
            </a:pPr>
            <a:r>
              <a:rPr lang="en-US" sz="1800" dirty="0" smtClean="0">
                <a:latin typeface="Arial" pitchFamily="34" charset="0"/>
                <a:cs typeface="Arial" pitchFamily="34" charset="0"/>
              </a:rPr>
              <a:t>	‘They are excellent dairywomen.’</a:t>
            </a:r>
          </a:p>
          <a:p>
            <a:pPr algn="just">
              <a:buNone/>
            </a:pPr>
            <a:r>
              <a:rPr lang="en-US" sz="1800" dirty="0" smtClean="0">
                <a:latin typeface="Arial" pitchFamily="34" charset="0"/>
                <a:cs typeface="Arial" pitchFamily="34" charset="0"/>
              </a:rPr>
              <a:t>	‘Yes: though not better than you.’</a:t>
            </a:r>
          </a:p>
          <a:p>
            <a:pPr algn="just">
              <a:buNone/>
            </a:pPr>
            <a:r>
              <a:rPr lang="en-US" sz="1800" dirty="0" smtClean="0">
                <a:latin typeface="Arial" pitchFamily="34" charset="0"/>
                <a:cs typeface="Arial" pitchFamily="34" charset="0"/>
              </a:rPr>
              <a:t>	‘They skim better than I.’</a:t>
            </a:r>
          </a:p>
          <a:p>
            <a:pPr algn="just">
              <a:buNone/>
            </a:pPr>
            <a:r>
              <a:rPr lang="en-US" sz="1800" dirty="0" smtClean="0">
                <a:latin typeface="Arial" pitchFamily="34" charset="0"/>
                <a:cs typeface="Arial" pitchFamily="34" charset="0"/>
              </a:rPr>
              <a:t>	‘Do they?’</a:t>
            </a:r>
          </a:p>
          <a:p>
            <a:pPr algn="just">
              <a:buNone/>
            </a:pPr>
            <a:r>
              <a:rPr lang="en-US" sz="1800" dirty="0" smtClean="0">
                <a:latin typeface="Arial" pitchFamily="34" charset="0"/>
                <a:cs typeface="Arial" pitchFamily="34" charset="0"/>
              </a:rPr>
              <a:t>	Clare remained observing them—not without their observing him.</a:t>
            </a:r>
          </a:p>
          <a:p>
            <a:pPr algn="just">
              <a:buNone/>
            </a:pPr>
            <a:r>
              <a:rPr lang="en-US" sz="1800" dirty="0" smtClean="0">
                <a:latin typeface="Arial" pitchFamily="34" charset="0"/>
                <a:cs typeface="Arial" pitchFamily="34" charset="0"/>
              </a:rPr>
              <a:t>	‘She is </a:t>
            </a:r>
            <a:r>
              <a:rPr lang="en-US" sz="1800" dirty="0" err="1" smtClean="0">
                <a:latin typeface="Arial" pitchFamily="34" charset="0"/>
                <a:cs typeface="Arial" pitchFamily="34" charset="0"/>
              </a:rPr>
              <a:t>colouring</a:t>
            </a:r>
            <a:r>
              <a:rPr lang="en-US" sz="1800" dirty="0" smtClean="0">
                <a:latin typeface="Arial" pitchFamily="34" charset="0"/>
                <a:cs typeface="Arial" pitchFamily="34" charset="0"/>
              </a:rPr>
              <a:t> up,’ continued Tess heroically.</a:t>
            </a:r>
          </a:p>
          <a:p>
            <a:pPr algn="just">
              <a:buNone/>
            </a:pPr>
            <a:r>
              <a:rPr lang="en-US" sz="1800" dirty="0" smtClean="0">
                <a:latin typeface="Arial" pitchFamily="34" charset="0"/>
                <a:cs typeface="Arial" pitchFamily="34" charset="0"/>
              </a:rPr>
              <a:t>	‘Who?’…………………………</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b="1" dirty="0" smtClean="0">
                <a:solidFill>
                  <a:srgbClr val="0070C0"/>
                </a:solidFill>
              </a:rPr>
              <a:t>Text continues</a:t>
            </a:r>
            <a:endParaRPr lang="en-US" sz="2800" b="1" dirty="0">
              <a:solidFill>
                <a:srgbClr val="0070C0"/>
              </a:solidFill>
            </a:endParaRPr>
          </a:p>
        </p:txBody>
      </p:sp>
      <p:sp>
        <p:nvSpPr>
          <p:cNvPr id="3" name="Content Placeholder 2"/>
          <p:cNvSpPr>
            <a:spLocks noGrp="1"/>
          </p:cNvSpPr>
          <p:nvPr>
            <p:ph idx="1"/>
          </p:nvPr>
        </p:nvSpPr>
        <p:spPr>
          <a:xfrm>
            <a:off x="0" y="838200"/>
            <a:ext cx="6858000" cy="5287963"/>
          </a:xfrm>
        </p:spPr>
        <p:txBody>
          <a:bodyPr>
            <a:normAutofit fontScale="55000" lnSpcReduction="20000"/>
          </a:bodyPr>
          <a:lstStyle/>
          <a:p>
            <a:pPr algn="just">
              <a:buNone/>
            </a:pPr>
            <a:r>
              <a:rPr lang="en-US" dirty="0" smtClean="0">
                <a:latin typeface="Arial" pitchFamily="34" charset="0"/>
                <a:cs typeface="Arial" pitchFamily="34" charset="0"/>
              </a:rPr>
              <a:t>	…………..</a:t>
            </a:r>
            <a:r>
              <a:rPr lang="en-US" dirty="0" err="1" smtClean="0">
                <a:latin typeface="Arial" pitchFamily="34" charset="0"/>
                <a:cs typeface="Arial" pitchFamily="34" charset="0"/>
              </a:rPr>
              <a:t>Retty</a:t>
            </a:r>
            <a:r>
              <a:rPr lang="en-US" dirty="0" smtClean="0">
                <a:latin typeface="Arial" pitchFamily="34" charset="0"/>
                <a:cs typeface="Arial" pitchFamily="34" charset="0"/>
              </a:rPr>
              <a:t> </a:t>
            </a:r>
            <a:r>
              <a:rPr lang="en-US" dirty="0" err="1" smtClean="0">
                <a:latin typeface="Arial" pitchFamily="34" charset="0"/>
                <a:cs typeface="Arial" pitchFamily="34" charset="0"/>
              </a:rPr>
              <a:t>Priddle</a:t>
            </a:r>
            <a:r>
              <a:rPr lang="en-US" dirty="0" smtClean="0">
                <a:latin typeface="Arial" pitchFamily="34" charset="0"/>
                <a:cs typeface="Arial" pitchFamily="34" charset="0"/>
              </a:rPr>
              <a:t>.’</a:t>
            </a:r>
          </a:p>
          <a:p>
            <a:pPr algn="just">
              <a:buNone/>
            </a:pPr>
            <a:r>
              <a:rPr lang="en-US" dirty="0" smtClean="0">
                <a:latin typeface="Arial" pitchFamily="34" charset="0"/>
                <a:cs typeface="Arial" pitchFamily="34" charset="0"/>
              </a:rPr>
              <a:t>	‘Oh! Why it that?’</a:t>
            </a:r>
          </a:p>
          <a:p>
            <a:pPr algn="just">
              <a:buNone/>
            </a:pPr>
            <a:r>
              <a:rPr lang="en-US" dirty="0" smtClean="0">
                <a:latin typeface="Arial" pitchFamily="34" charset="0"/>
                <a:cs typeface="Arial" pitchFamily="34" charset="0"/>
              </a:rPr>
              <a:t>	‘Because you are looking at her.’</a:t>
            </a:r>
          </a:p>
          <a:p>
            <a:pPr algn="just">
              <a:buNone/>
            </a:pPr>
            <a:r>
              <a:rPr lang="en-US" dirty="0" smtClean="0">
                <a:latin typeface="Arial" pitchFamily="34" charset="0"/>
                <a:cs typeface="Arial" pitchFamily="34" charset="0"/>
              </a:rPr>
              <a:t>	Self-sacrificing as her mood might be, Tess could not well go further and cry, ‘Marry one of them, if you really do want a dairywoman and not a lady; and don’t think of marrying me!’ She followed Dairyman Crick, and had the mournful satisfaction of seeing that Clare remained behind.</a:t>
            </a:r>
          </a:p>
          <a:p>
            <a:pPr algn="just">
              <a:buNone/>
            </a:pPr>
            <a:r>
              <a:rPr lang="en-US" dirty="0" smtClean="0">
                <a:latin typeface="Arial" pitchFamily="34" charset="0"/>
                <a:cs typeface="Arial" pitchFamily="34" charset="0"/>
              </a:rPr>
              <a:t>	From this day she forced herself to take pains to avoid him—never allowing herself, as formerly, to remain long in his company, even if their juxtaposition were purely accidental. She gave the other three every chance.</a:t>
            </a:r>
          </a:p>
          <a:p>
            <a:pPr algn="just">
              <a:buNone/>
            </a:pPr>
            <a:r>
              <a:rPr lang="en-US" dirty="0" smtClean="0">
                <a:latin typeface="Arial" pitchFamily="34" charset="0"/>
                <a:cs typeface="Arial" pitchFamily="34" charset="0"/>
              </a:rPr>
              <a:t>	Tess was woman enough to realize from their avowals to herself that Angel Clare had the </a:t>
            </a:r>
            <a:r>
              <a:rPr lang="en-US" dirty="0" err="1" smtClean="0">
                <a:latin typeface="Arial" pitchFamily="34" charset="0"/>
                <a:cs typeface="Arial" pitchFamily="34" charset="0"/>
              </a:rPr>
              <a:t>honour</a:t>
            </a:r>
            <a:r>
              <a:rPr lang="en-US" dirty="0" smtClean="0">
                <a:latin typeface="Arial" pitchFamily="34" charset="0"/>
                <a:cs typeface="Arial" pitchFamily="34" charset="0"/>
              </a:rPr>
              <a:t> of all the dairymaids in his keeping, and her perception of his care to avoid compromising the happiness of either in the least degree bred a tender respect in Tess for what she deemed, rightly or wrongly, the self-controlling sense of duty shown by him, a quality which she had never expected to find in one of the opposite sex, and in the absence of which more than one of the simple hearts who were his house-mates might have gone weeping on her pilgrimage. (Chapter ends here.)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b="1" dirty="0" smtClean="0"/>
              <a:t>Phase 3, Chapter 22:Discussion points</a:t>
            </a:r>
            <a:endParaRPr lang="en-US" sz="2800" b="1" dirty="0"/>
          </a:p>
        </p:txBody>
      </p:sp>
      <p:sp>
        <p:nvSpPr>
          <p:cNvPr id="3" name="Content Placeholder 2"/>
          <p:cNvSpPr>
            <a:spLocks noGrp="1"/>
          </p:cNvSpPr>
          <p:nvPr>
            <p:ph idx="1"/>
          </p:nvPr>
        </p:nvSpPr>
        <p:spPr>
          <a:xfrm>
            <a:off x="228600" y="838200"/>
            <a:ext cx="6934200" cy="5287963"/>
          </a:xfrm>
        </p:spPr>
        <p:txBody>
          <a:bodyPr>
            <a:normAutofit/>
          </a:bodyPr>
          <a:lstStyle/>
          <a:p>
            <a:pPr algn="just"/>
            <a:r>
              <a:rPr lang="en-US" sz="1600" dirty="0" smtClean="0">
                <a:latin typeface="Arial" pitchFamily="34" charset="0"/>
                <a:cs typeface="Arial" pitchFamily="34" charset="0"/>
              </a:rPr>
              <a:t>Tess begins to avoid any possible romantic engagement with Angel Clare when he makes his feelings for her more explicit. </a:t>
            </a:r>
          </a:p>
          <a:p>
            <a:pPr algn="just"/>
            <a:r>
              <a:rPr lang="en-US" sz="1600" dirty="0" smtClean="0">
                <a:latin typeface="Arial" pitchFamily="34" charset="0"/>
                <a:cs typeface="Arial" pitchFamily="34" charset="0"/>
              </a:rPr>
              <a:t>She rejects Angel's affection for her because she believes that he wants a simple girl as a wife and not a member of a noble family. </a:t>
            </a:r>
          </a:p>
          <a:p>
            <a:pPr algn="just"/>
            <a:r>
              <a:rPr lang="en-US" sz="1600" dirty="0" smtClean="0">
                <a:latin typeface="Arial" pitchFamily="34" charset="0"/>
                <a:cs typeface="Arial" pitchFamily="34" charset="0"/>
              </a:rPr>
              <a:t>The reason of Tess's rejection of Angel is ironic, for her shame stems not from the more lowly details of her history, but her association with a high class family.</a:t>
            </a:r>
          </a:p>
          <a:p>
            <a:pPr algn="just"/>
            <a:r>
              <a:rPr lang="en-US" sz="1600" dirty="0" smtClean="0">
                <a:latin typeface="Arial" pitchFamily="34" charset="0"/>
                <a:cs typeface="Arial" pitchFamily="34" charset="0"/>
              </a:rPr>
              <a:t>Ironically what she is afraid of is she may be exposed as a noble lady, not that she may be exposed as an unchaste woman.</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b="1" dirty="0" smtClean="0"/>
              <a:t>Phase 3, Chapter 23</a:t>
            </a:r>
            <a:endParaRPr lang="en-US" sz="2800" b="1" dirty="0"/>
          </a:p>
        </p:txBody>
      </p:sp>
      <p:sp>
        <p:nvSpPr>
          <p:cNvPr id="3" name="Content Placeholder 2"/>
          <p:cNvSpPr>
            <a:spLocks noGrp="1"/>
          </p:cNvSpPr>
          <p:nvPr>
            <p:ph idx="1"/>
          </p:nvPr>
        </p:nvSpPr>
        <p:spPr>
          <a:xfrm>
            <a:off x="0" y="762000"/>
            <a:ext cx="6858000" cy="5867400"/>
          </a:xfrm>
        </p:spPr>
        <p:txBody>
          <a:bodyPr>
            <a:normAutofit fontScale="62500" lnSpcReduction="20000"/>
          </a:bodyPr>
          <a:lstStyle/>
          <a:p>
            <a:pPr fontAlgn="base"/>
            <a:r>
              <a:rPr lang="en-US" dirty="0" smtClean="0"/>
              <a:t>Two months after her arrival at the dairy, on a Sunday,  Tess and other </a:t>
            </a:r>
            <a:r>
              <a:rPr lang="en-US" dirty="0" err="1" smtClean="0"/>
              <a:t>milkers</a:t>
            </a:r>
            <a:r>
              <a:rPr lang="en-US" dirty="0" smtClean="0"/>
              <a:t> set to attend the </a:t>
            </a:r>
            <a:r>
              <a:rPr lang="en-US" dirty="0" err="1" smtClean="0"/>
              <a:t>Mellstock</a:t>
            </a:r>
            <a:r>
              <a:rPr lang="en-US" dirty="0" smtClean="0"/>
              <a:t> Church.</a:t>
            </a:r>
          </a:p>
          <a:p>
            <a:pPr fontAlgn="base"/>
            <a:r>
              <a:rPr lang="en-US" dirty="0" smtClean="0"/>
              <a:t> There has been a torrential downpour the day before, and the girls come across a long stretch of flooded road. </a:t>
            </a:r>
          </a:p>
          <a:p>
            <a:pPr fontAlgn="base"/>
            <a:r>
              <a:rPr lang="en-US" dirty="0" smtClean="0"/>
              <a:t>While standing on the bank, the girls find Angel Clare coming towards them through the water. Angel asks the girls, avoiding Tess, whether they are going to church, and he offers to carry them through the flooded area. </a:t>
            </a:r>
          </a:p>
          <a:p>
            <a:pPr fontAlgn="base"/>
            <a:r>
              <a:rPr lang="en-US" dirty="0" smtClean="0"/>
              <a:t>All of them agree. </a:t>
            </a:r>
          </a:p>
          <a:p>
            <a:pPr fontAlgn="base"/>
            <a:r>
              <a:rPr lang="en-US" dirty="0" smtClean="0"/>
              <a:t>All the girls notice that Angel takes the longest with Tess, and they each realize his interest in her.</a:t>
            </a:r>
          </a:p>
          <a:p>
            <a:pPr fontAlgn="base"/>
            <a:r>
              <a:rPr lang="en-US" dirty="0" smtClean="0"/>
              <a:t>Tess begins to avoid Angel, but she notices from afar his grace and self-discipline in the company of the girls.</a:t>
            </a:r>
          </a:p>
          <a:p>
            <a:pPr fontAlgn="base"/>
            <a:r>
              <a:rPr lang="en-US" dirty="0" smtClean="0"/>
              <a:t>One night, Marian, </a:t>
            </a:r>
            <a:r>
              <a:rPr lang="en-US" dirty="0" err="1" smtClean="0"/>
              <a:t>Izz</a:t>
            </a:r>
            <a:r>
              <a:rPr lang="en-US" dirty="0" smtClean="0"/>
              <a:t>, and </a:t>
            </a:r>
            <a:r>
              <a:rPr lang="en-US" dirty="0" err="1" smtClean="0"/>
              <a:t>Retty</a:t>
            </a:r>
            <a:r>
              <a:rPr lang="en-US" dirty="0" smtClean="0"/>
              <a:t> each confess to feeling love for Angel, and Tess feels guilty, since she too loves Angel but has already decided never to marry. She wonders if she is wrong to take so much of his time.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t>Phase 3, Chapter 24</a:t>
            </a:r>
            <a:endParaRPr lang="en-US" sz="2800" b="1" dirty="0"/>
          </a:p>
        </p:txBody>
      </p:sp>
      <p:sp>
        <p:nvSpPr>
          <p:cNvPr id="3" name="Content Placeholder 2"/>
          <p:cNvSpPr>
            <a:spLocks noGrp="1"/>
          </p:cNvSpPr>
          <p:nvPr>
            <p:ph idx="1"/>
          </p:nvPr>
        </p:nvSpPr>
        <p:spPr/>
        <p:txBody>
          <a:bodyPr>
            <a:normAutofit/>
          </a:bodyPr>
          <a:lstStyle/>
          <a:p>
            <a:r>
              <a:rPr lang="en-US" sz="1600" dirty="0" smtClean="0">
                <a:latin typeface="Arial" pitchFamily="34" charset="0"/>
                <a:cs typeface="Arial" pitchFamily="34" charset="0"/>
              </a:rPr>
              <a:t>Later that summer, Angel and Tess are milking cows, and Angel is overcome with his feeling for Tess. He embraces her, and she gives way to her feelings for a moment before trying to pull away.</a:t>
            </a:r>
          </a:p>
          <a:p>
            <a:r>
              <a:rPr lang="en-US" sz="1600" dirty="0" smtClean="0">
                <a:latin typeface="Arial" pitchFamily="34" charset="0"/>
                <a:cs typeface="Arial" pitchFamily="34" charset="0"/>
              </a:rPr>
              <a:t> Angel tells Tess he loves her and is surprised to hear the words come out of his mouth. No one has noticed their encounter, and the two return to their milking, shaken.</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7038"/>
            <a:ext cx="8229600" cy="411162"/>
          </a:xfrm>
        </p:spPr>
        <p:txBody>
          <a:bodyPr>
            <a:normAutofit fontScale="90000"/>
          </a:bodyPr>
          <a:lstStyle/>
          <a:p>
            <a:r>
              <a:rPr lang="en-US" sz="2800" b="1" dirty="0" smtClean="0"/>
              <a:t>Phase 3, Chapter 24: Discussion Points</a:t>
            </a:r>
            <a:endParaRPr lang="en-US" sz="2800" b="1" dirty="0"/>
          </a:p>
        </p:txBody>
      </p:sp>
      <p:sp>
        <p:nvSpPr>
          <p:cNvPr id="3" name="Content Placeholder 2"/>
          <p:cNvSpPr>
            <a:spLocks noGrp="1"/>
          </p:cNvSpPr>
          <p:nvPr>
            <p:ph idx="1"/>
          </p:nvPr>
        </p:nvSpPr>
        <p:spPr>
          <a:xfrm>
            <a:off x="152400" y="914400"/>
            <a:ext cx="6172200" cy="5715000"/>
          </a:xfrm>
        </p:spPr>
        <p:txBody>
          <a:bodyPr>
            <a:normAutofit/>
          </a:bodyPr>
          <a:lstStyle/>
          <a:p>
            <a:pPr algn="just"/>
            <a:r>
              <a:rPr lang="en-US" sz="1800" dirty="0" smtClean="0">
                <a:latin typeface="Arial" pitchFamily="34" charset="0"/>
                <a:cs typeface="Arial" pitchFamily="34" charset="0"/>
              </a:rPr>
              <a:t>What has been obvious yet never stated in the preceding chapters becomes explicit in this chapter, as Angel makes his first physical advance on Tess and professes his love for her.</a:t>
            </a:r>
          </a:p>
          <a:p>
            <a:pPr algn="just"/>
            <a:r>
              <a:rPr lang="en-US" sz="1800" dirty="0" smtClean="0">
                <a:latin typeface="Arial" pitchFamily="34" charset="0"/>
                <a:cs typeface="Arial" pitchFamily="34" charset="0"/>
              </a:rPr>
              <a:t>As Hardy ends this phase with the following words we know as readers the dimensions of their relationship have changed:</a:t>
            </a:r>
          </a:p>
          <a:p>
            <a:pPr algn="just">
              <a:buNone/>
            </a:pPr>
            <a:r>
              <a:rPr lang="en-US" sz="1800" dirty="0" smtClean="0">
                <a:latin typeface="Arial" pitchFamily="34" charset="0"/>
                <a:cs typeface="Arial" pitchFamily="34" charset="0"/>
              </a:rPr>
              <a:t>	Text: “A veil had been whisked aside; the tract of each one’s outlook was to have a new horizon thenceforward—for a short time or for a long.</a:t>
            </a:r>
          </a:p>
          <a:p>
            <a:pPr algn="just">
              <a:buNone/>
            </a:pPr>
            <a:r>
              <a:rPr lang="en-US" sz="1800" dirty="0" smtClean="0">
                <a:latin typeface="Arial" pitchFamily="34" charset="0"/>
                <a:cs typeface="Arial" pitchFamily="34" charset="0"/>
              </a:rPr>
              <a:t>	END OF PHASE THE THIRD”</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b="1" dirty="0" smtClean="0"/>
              <a:t>Overall Comments on Phase 3</a:t>
            </a:r>
            <a:endParaRPr lang="en-US" sz="2800" b="1" dirty="0"/>
          </a:p>
        </p:txBody>
      </p:sp>
      <p:sp>
        <p:nvSpPr>
          <p:cNvPr id="3" name="Content Placeholder 2"/>
          <p:cNvSpPr>
            <a:spLocks noGrp="1"/>
          </p:cNvSpPr>
          <p:nvPr>
            <p:ph idx="1"/>
          </p:nvPr>
        </p:nvSpPr>
        <p:spPr>
          <a:xfrm>
            <a:off x="457200" y="914400"/>
            <a:ext cx="6400800" cy="5791200"/>
          </a:xfrm>
        </p:spPr>
        <p:txBody>
          <a:bodyPr>
            <a:noAutofit/>
          </a:bodyPr>
          <a:lstStyle/>
          <a:p>
            <a:pPr algn="just" fontAlgn="base"/>
            <a:r>
              <a:rPr lang="en-US" sz="1600" dirty="0" smtClean="0">
                <a:latin typeface="Arial" pitchFamily="34" charset="0"/>
                <a:cs typeface="Arial" pitchFamily="34" charset="0"/>
              </a:rPr>
              <a:t>The beginning of this phase portrays the beginning of the happiest period of Tess’s life. </a:t>
            </a:r>
          </a:p>
          <a:p>
            <a:pPr algn="just" fontAlgn="base"/>
            <a:r>
              <a:rPr lang="en-US" sz="1600" dirty="0" smtClean="0">
                <a:latin typeface="Arial" pitchFamily="34" charset="0"/>
                <a:cs typeface="Arial" pitchFamily="34" charset="0"/>
              </a:rPr>
              <a:t>The narrator indicates that she “had never been in her recent life so happy as she was now, possibly never would be so happy again.” </a:t>
            </a:r>
          </a:p>
          <a:p>
            <a:pPr algn="just" fontAlgn="base"/>
            <a:r>
              <a:rPr lang="en-US" sz="1600" dirty="0" smtClean="0">
                <a:latin typeface="Arial" pitchFamily="34" charset="0"/>
                <a:cs typeface="Arial" pitchFamily="34" charset="0"/>
              </a:rPr>
              <a:t>Hardy presents a matching landscape that is beautiful and  healthier.</a:t>
            </a:r>
          </a:p>
          <a:p>
            <a:pPr algn="just" fontAlgn="base"/>
            <a:r>
              <a:rPr lang="en-US" sz="1600" dirty="0" smtClean="0">
                <a:latin typeface="Arial" pitchFamily="34" charset="0"/>
                <a:cs typeface="Arial" pitchFamily="34" charset="0"/>
              </a:rPr>
              <a:t>Tess also compliments it perfectly; her nature and mood suit her surroundings. </a:t>
            </a:r>
          </a:p>
          <a:p>
            <a:pPr algn="just" fontAlgn="base"/>
            <a:r>
              <a:rPr lang="en-US" sz="1600" dirty="0" smtClean="0">
                <a:latin typeface="Arial" pitchFamily="34" charset="0"/>
                <a:cs typeface="Arial" pitchFamily="34" charset="0"/>
              </a:rPr>
              <a:t>Tess’s simple, rustic beauty is matched by the country paradise of the dairy, and the ripening weather of summer matches the blossoming romance between Tess and Angel.</a:t>
            </a:r>
          </a:p>
          <a:p>
            <a:pPr algn="just" fontAlgn="base"/>
            <a:r>
              <a:rPr lang="en-US" sz="1600" dirty="0" smtClean="0">
                <a:latin typeface="Arial" pitchFamily="34" charset="0"/>
                <a:cs typeface="Arial" pitchFamily="34" charset="0"/>
              </a:rPr>
              <a:t>We see Tess returning to normal life.</a:t>
            </a:r>
          </a:p>
          <a:p>
            <a:pPr algn="just" fontAlgn="base"/>
            <a:r>
              <a:rPr lang="en-US" sz="1600" dirty="0" smtClean="0">
                <a:latin typeface="Arial" pitchFamily="34" charset="0"/>
                <a:cs typeface="Arial" pitchFamily="34" charset="0"/>
              </a:rPr>
              <a:t>We see her growing and achieving as a worker.</a:t>
            </a:r>
          </a:p>
          <a:p>
            <a:pPr algn="just" fontAlgn="base"/>
            <a:r>
              <a:rPr lang="en-US" sz="1600" dirty="0" smtClean="0">
                <a:latin typeface="Arial" pitchFamily="34" charset="0"/>
                <a:cs typeface="Arial" pitchFamily="34" charset="0"/>
              </a:rPr>
              <a:t>We notice her as a more virtuous lover. </a:t>
            </a:r>
          </a:p>
          <a:p>
            <a:pPr algn="just" fontAlgn="base"/>
            <a:r>
              <a:rPr lang="en-US" sz="1600" dirty="0" smtClean="0">
                <a:latin typeface="Arial" pitchFamily="34" charset="0"/>
                <a:cs typeface="Arial" pitchFamily="34" charset="0"/>
              </a:rPr>
              <a:t>This perspective is reinforced by Hardy’s symbols of Eden, Adam and Eve.</a:t>
            </a:r>
          </a:p>
          <a:p>
            <a:pPr algn="just" fontAlgn="base">
              <a:buNone/>
            </a:pPr>
            <a:endParaRPr lang="en-US" sz="1600"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pPr algn="l"/>
            <a:r>
              <a:rPr lang="en-US" sz="2800" dirty="0" smtClean="0"/>
              <a:t>Cont…</a:t>
            </a:r>
            <a:endParaRPr lang="en-US" sz="2800" dirty="0"/>
          </a:p>
        </p:txBody>
      </p:sp>
      <p:sp>
        <p:nvSpPr>
          <p:cNvPr id="3" name="Content Placeholder 2"/>
          <p:cNvSpPr>
            <a:spLocks noGrp="1"/>
          </p:cNvSpPr>
          <p:nvPr>
            <p:ph idx="1"/>
          </p:nvPr>
        </p:nvSpPr>
        <p:spPr>
          <a:xfrm>
            <a:off x="0" y="1219200"/>
            <a:ext cx="7162800" cy="4906963"/>
          </a:xfrm>
        </p:spPr>
        <p:txBody>
          <a:bodyPr>
            <a:normAutofit/>
          </a:bodyPr>
          <a:lstStyle/>
          <a:p>
            <a:pPr algn="just" fontAlgn="base"/>
            <a:r>
              <a:rPr lang="en-US" sz="1800" dirty="0" smtClean="0">
                <a:latin typeface="Arial" pitchFamily="34" charset="0"/>
                <a:cs typeface="Arial" pitchFamily="34" charset="0"/>
              </a:rPr>
              <a:t>When Tess says the answers she seeks are not to be found in books, it indicates that she wants to learn directly from life experiences. </a:t>
            </a:r>
          </a:p>
          <a:p>
            <a:pPr algn="just" fontAlgn="base"/>
            <a:r>
              <a:rPr lang="en-US" sz="1800" dirty="0" smtClean="0">
                <a:latin typeface="Arial" pitchFamily="34" charset="0"/>
                <a:cs typeface="Arial" pitchFamily="34" charset="0"/>
              </a:rPr>
              <a:t>She is ready to experience the world again.</a:t>
            </a:r>
          </a:p>
          <a:p>
            <a:pPr algn="just" fontAlgn="base"/>
            <a:r>
              <a:rPr lang="en-US" sz="1800" dirty="0" smtClean="0">
                <a:latin typeface="Arial" pitchFamily="34" charset="0"/>
                <a:cs typeface="Arial" pitchFamily="34" charset="0"/>
              </a:rPr>
              <a:t>She is ready to learn form mistakes she has made and wants to grow.</a:t>
            </a:r>
          </a:p>
          <a:p>
            <a:pPr algn="just" fontAlgn="base"/>
            <a:r>
              <a:rPr lang="en-US" sz="1800" dirty="0" smtClean="0">
                <a:latin typeface="Arial" pitchFamily="34" charset="0"/>
                <a:cs typeface="Arial" pitchFamily="34" charset="0"/>
              </a:rPr>
              <a:t>Again we find a resemblance in Tess and Angel: Angel seeks to become independent from his family’s current legacy and Tess wants to become independent of hers.</a:t>
            </a:r>
          </a:p>
          <a:p>
            <a:pPr algn="just" fontAlgn="base">
              <a:buNone/>
            </a:pPr>
            <a:endParaRPr lang="en-US" sz="1800" dirty="0" smtClean="0">
              <a:latin typeface="Arial" pitchFamily="34" charset="0"/>
              <a:cs typeface="Arial" pitchFamily="34" charset="0"/>
            </a:endParaRPr>
          </a:p>
          <a:p>
            <a:pPr algn="just"/>
            <a:endParaRPr lang="en-US" sz="1800" dirty="0" smtClean="0">
              <a:latin typeface="Arial" pitchFamily="34" charset="0"/>
              <a:cs typeface="Arial" pitchFamily="34" charset="0"/>
            </a:endParaRPr>
          </a:p>
          <a:p>
            <a:pPr algn="just"/>
            <a:endParaRPr lang="en-US" sz="18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800" dirty="0" smtClean="0"/>
              <a:t>Cont…</a:t>
            </a:r>
            <a:endParaRPr lang="en-US" sz="2800" dirty="0"/>
          </a:p>
        </p:txBody>
      </p:sp>
      <p:sp>
        <p:nvSpPr>
          <p:cNvPr id="3" name="Content Placeholder 2"/>
          <p:cNvSpPr>
            <a:spLocks noGrp="1"/>
          </p:cNvSpPr>
          <p:nvPr>
            <p:ph idx="1"/>
          </p:nvPr>
        </p:nvSpPr>
        <p:spPr/>
        <p:txBody>
          <a:bodyPr>
            <a:normAutofit/>
          </a:bodyPr>
          <a:lstStyle/>
          <a:p>
            <a:r>
              <a:rPr lang="en-US" sz="1800" dirty="0" smtClean="0">
                <a:latin typeface="Arial" pitchFamily="34" charset="0"/>
                <a:cs typeface="Arial" pitchFamily="34" charset="0"/>
              </a:rPr>
              <a:t>The first half of phase three also introduces and gives us information about the life history of another important character in the novel that is Angel.</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So Far! 20-24</a:t>
            </a:r>
            <a:endParaRPr lang="en-US" dirty="0"/>
          </a:p>
        </p:txBody>
      </p:sp>
      <p:sp>
        <p:nvSpPr>
          <p:cNvPr id="3" name="Content Placeholder 2"/>
          <p:cNvSpPr>
            <a:spLocks noGrp="1"/>
          </p:cNvSpPr>
          <p:nvPr>
            <p:ph idx="1"/>
          </p:nvPr>
        </p:nvSpPr>
        <p:spPr>
          <a:xfrm>
            <a:off x="457200" y="1600200"/>
            <a:ext cx="6553200" cy="4525963"/>
          </a:xfrm>
        </p:spPr>
        <p:txBody>
          <a:bodyPr>
            <a:normAutofit/>
          </a:bodyPr>
          <a:lstStyle/>
          <a:p>
            <a:pPr algn="just" fontAlgn="base"/>
            <a:r>
              <a:rPr lang="en-US" sz="1800" dirty="0" smtClean="0">
                <a:latin typeface="Arial" pitchFamily="34" charset="0"/>
                <a:cs typeface="Arial" pitchFamily="34" charset="0"/>
              </a:rPr>
              <a:t>Overall plot of this phase is linear.</a:t>
            </a:r>
          </a:p>
          <a:p>
            <a:pPr algn="just" fontAlgn="base"/>
            <a:r>
              <a:rPr lang="en-US" sz="1800" dirty="0" smtClean="0">
                <a:latin typeface="Arial" pitchFamily="34" charset="0"/>
                <a:cs typeface="Arial" pitchFamily="34" charset="0"/>
              </a:rPr>
              <a:t>The whole phase is constructed around what Hardy calls Tess’s “invincible instinct toward self-delight” as she enjoys a happy period at the </a:t>
            </a:r>
            <a:r>
              <a:rPr lang="en-US" sz="1800" dirty="0" err="1" smtClean="0">
                <a:latin typeface="Arial" pitchFamily="34" charset="0"/>
                <a:cs typeface="Arial" pitchFamily="34" charset="0"/>
              </a:rPr>
              <a:t>Talbothays</a:t>
            </a:r>
            <a:r>
              <a:rPr lang="en-US" sz="1800" dirty="0" smtClean="0">
                <a:latin typeface="Arial" pitchFamily="34" charset="0"/>
                <a:cs typeface="Arial" pitchFamily="34" charset="0"/>
              </a:rPr>
              <a:t> Dairy and her new romance with Angel Clare. </a:t>
            </a:r>
          </a:p>
          <a:p>
            <a:pPr algn="just" fontAlgn="base"/>
            <a:r>
              <a:rPr lang="en-US" sz="1800" dirty="0" smtClean="0">
                <a:latin typeface="Arial" pitchFamily="34" charset="0"/>
                <a:cs typeface="Arial" pitchFamily="34" charset="0"/>
              </a:rPr>
              <a:t>In the second half of this phase we also notice the irony of Angel’s first impression of Tess, that she is “virginal,” is underplayed by Tess’s self-sacrificing virtue when she tries to convince Angel in </a:t>
            </a:r>
            <a:r>
              <a:rPr lang="en-US" sz="1800" dirty="0" err="1" smtClean="0">
                <a:latin typeface="Arial" pitchFamily="34" charset="0"/>
                <a:cs typeface="Arial" pitchFamily="34" charset="0"/>
              </a:rPr>
              <a:t>favour</a:t>
            </a:r>
            <a:r>
              <a:rPr lang="en-US" sz="1800" dirty="0" smtClean="0">
                <a:latin typeface="Arial" pitchFamily="34" charset="0"/>
                <a:cs typeface="Arial" pitchFamily="34" charset="0"/>
              </a:rPr>
              <a:t> of her fellow dairymaids.</a:t>
            </a:r>
          </a:p>
          <a:p>
            <a:pPr algn="just" fontAlgn="base"/>
            <a:r>
              <a:rPr lang="en-US" sz="1800" dirty="0" smtClean="0">
                <a:latin typeface="Arial" pitchFamily="34" charset="0"/>
                <a:cs typeface="Arial" pitchFamily="34" charset="0"/>
              </a:rPr>
              <a:t>A new conflict arises in this phase between Tess’s new love for Angel and her moral reservations about acting on that love.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800" dirty="0" smtClean="0"/>
              <a:t>Cont…</a:t>
            </a:r>
            <a:endParaRPr lang="en-US" sz="2800" dirty="0"/>
          </a:p>
        </p:txBody>
      </p:sp>
      <p:sp>
        <p:nvSpPr>
          <p:cNvPr id="3" name="Content Placeholder 2"/>
          <p:cNvSpPr>
            <a:spLocks noGrp="1"/>
          </p:cNvSpPr>
          <p:nvPr>
            <p:ph idx="1"/>
          </p:nvPr>
        </p:nvSpPr>
        <p:spPr/>
        <p:txBody>
          <a:bodyPr>
            <a:normAutofit/>
          </a:bodyPr>
          <a:lstStyle/>
          <a:p>
            <a:pPr fontAlgn="base"/>
            <a:r>
              <a:rPr lang="en-US" sz="1800" dirty="0" smtClean="0">
                <a:latin typeface="Arial" pitchFamily="34" charset="0"/>
                <a:cs typeface="Arial" pitchFamily="34" charset="0"/>
              </a:rPr>
              <a:t>Hardy uses the simple technique of comparison and contrast to bring in a lot.</a:t>
            </a:r>
          </a:p>
          <a:p>
            <a:pPr fontAlgn="base"/>
            <a:r>
              <a:rPr lang="en-US" sz="1800" dirty="0" smtClean="0">
                <a:latin typeface="Arial" pitchFamily="34" charset="0"/>
                <a:cs typeface="Arial" pitchFamily="34" charset="0"/>
              </a:rPr>
              <a:t>Tess is compared and contrasted with the other dairymaids in this phase.</a:t>
            </a:r>
          </a:p>
          <a:p>
            <a:pPr fontAlgn="base"/>
            <a:r>
              <a:rPr lang="en-US" sz="1800" dirty="0" smtClean="0">
                <a:latin typeface="Arial" pitchFamily="34" charset="0"/>
                <a:cs typeface="Arial" pitchFamily="34" charset="0"/>
              </a:rPr>
              <a:t> Tess views herself as equal or subordinate to her friends Marian, </a:t>
            </a:r>
            <a:r>
              <a:rPr lang="en-US" sz="1800" dirty="0" err="1" smtClean="0">
                <a:latin typeface="Arial" pitchFamily="34" charset="0"/>
                <a:cs typeface="Arial" pitchFamily="34" charset="0"/>
              </a:rPr>
              <a:t>Izz</a:t>
            </a:r>
            <a:r>
              <a:rPr lang="en-US" sz="1800" dirty="0" smtClean="0">
                <a:latin typeface="Arial" pitchFamily="34" charset="0"/>
                <a:cs typeface="Arial" pitchFamily="34" charset="0"/>
              </a:rPr>
              <a:t>, and </a:t>
            </a:r>
            <a:r>
              <a:rPr lang="en-US" sz="1800" dirty="0" err="1" smtClean="0">
                <a:latin typeface="Arial" pitchFamily="34" charset="0"/>
                <a:cs typeface="Arial" pitchFamily="34" charset="0"/>
              </a:rPr>
              <a:t>Retty</a:t>
            </a:r>
            <a:r>
              <a:rPr lang="en-US" sz="1800" dirty="0" smtClean="0">
                <a:latin typeface="Arial" pitchFamily="34" charset="0"/>
                <a:cs typeface="Arial" pitchFamily="34" charset="0"/>
              </a:rPr>
              <a:t>, but Angel sees her as perfect and above all others.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2000" dirty="0"/>
          </a:p>
        </p:txBody>
      </p:sp>
      <p:sp>
        <p:nvSpPr>
          <p:cNvPr id="3" name="Content Placeholder 2"/>
          <p:cNvSpPr>
            <a:spLocks noGrp="1"/>
          </p:cNvSpPr>
          <p:nvPr>
            <p:ph idx="1"/>
          </p:nvPr>
        </p:nvSpPr>
        <p:spPr/>
        <p:txBody>
          <a:bodyPr>
            <a:normAutofit/>
          </a:bodyPr>
          <a:lstStyle/>
          <a:p>
            <a:r>
              <a:rPr lang="en-US" sz="1800" dirty="0" smtClean="0">
                <a:latin typeface="Arial" pitchFamily="34" charset="0"/>
                <a:cs typeface="Arial" pitchFamily="34" charset="0"/>
              </a:rPr>
              <a:t>As far as References of Materials Used are concerned at the end of the novel the whole list of references would be given in the last session of the novel.</a:t>
            </a:r>
          </a:p>
          <a:p>
            <a:pPr>
              <a:buNone/>
            </a:pPr>
            <a:endParaRPr lang="en-US" sz="1800" dirty="0" smtClean="0"/>
          </a:p>
        </p:txBody>
      </p:sp>
      <p:sp>
        <p:nvSpPr>
          <p:cNvPr id="4" name="Slide Number Placeholder 3"/>
          <p:cNvSpPr>
            <a:spLocks noGrp="1"/>
          </p:cNvSpPr>
          <p:nvPr>
            <p:ph type="sldNum" sz="quarter" idx="12"/>
          </p:nvPr>
        </p:nvSpPr>
        <p:spPr/>
        <p:txBody>
          <a:bodyPr/>
          <a:lstStyle/>
          <a:p>
            <a:fld id="{B6F15528-21DE-4FAA-801E-634DDDAF4B2B}" type="slidenum">
              <a:rPr lang="en-US" smtClean="0"/>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Review of the Session</a:t>
            </a:r>
            <a:endParaRPr lang="en-US" sz="2800" b="1" dirty="0"/>
          </a:p>
        </p:txBody>
      </p:sp>
      <p:sp>
        <p:nvSpPr>
          <p:cNvPr id="3" name="Content Placeholder 2"/>
          <p:cNvSpPr>
            <a:spLocks noGrp="1"/>
          </p:cNvSpPr>
          <p:nvPr>
            <p:ph idx="1"/>
          </p:nvPr>
        </p:nvSpPr>
        <p:spPr/>
        <p:txBody>
          <a:bodyPr/>
          <a:lstStyle/>
          <a:p>
            <a:r>
              <a:rPr lang="en-US" sz="1800" dirty="0" smtClean="0">
                <a:latin typeface="Arial" pitchFamily="34" charset="0"/>
                <a:cs typeface="Arial" pitchFamily="34" charset="0"/>
              </a:rPr>
              <a:t>We started Phase 3.</a:t>
            </a:r>
          </a:p>
          <a:p>
            <a:r>
              <a:rPr lang="en-US" sz="1800" dirty="0" smtClean="0">
                <a:latin typeface="Arial" pitchFamily="34" charset="0"/>
                <a:cs typeface="Arial" pitchFamily="34" charset="0"/>
              </a:rPr>
              <a:t>We  covered chapters 16 to 24 and finished phase 3.</a:t>
            </a:r>
          </a:p>
          <a:p>
            <a:pPr algn="just"/>
            <a:r>
              <a:rPr lang="en-US" sz="1800" dirty="0" smtClean="0">
                <a:latin typeface="Arial" pitchFamily="34" charset="0"/>
                <a:cs typeface="Arial" pitchFamily="34" charset="0"/>
              </a:rPr>
              <a:t>In doing so we covered the following aspects:</a:t>
            </a:r>
          </a:p>
          <a:p>
            <a:pPr lvl="1" algn="just"/>
            <a:r>
              <a:rPr lang="en-US" sz="1800" dirty="0" smtClean="0">
                <a:latin typeface="Arial" pitchFamily="34" charset="0"/>
                <a:cs typeface="Arial" pitchFamily="34" charset="0"/>
              </a:rPr>
              <a:t>Explored the text of these chapters </a:t>
            </a:r>
          </a:p>
          <a:p>
            <a:pPr lvl="1" algn="just"/>
            <a:r>
              <a:rPr lang="en-US" sz="1800" dirty="0" smtClean="0">
                <a:latin typeface="Arial" pitchFamily="34" charset="0"/>
                <a:cs typeface="Arial" pitchFamily="34" charset="0"/>
              </a:rPr>
              <a:t>Explored related themes</a:t>
            </a:r>
          </a:p>
          <a:p>
            <a:pPr lvl="1" algn="just"/>
            <a:r>
              <a:rPr lang="en-US" sz="1800" dirty="0" smtClean="0">
                <a:latin typeface="Arial" pitchFamily="34" charset="0"/>
                <a:cs typeface="Arial" pitchFamily="34" charset="0"/>
              </a:rPr>
              <a:t>Discussed the development of characters</a:t>
            </a:r>
          </a:p>
          <a:p>
            <a:pPr lvl="1" algn="just"/>
            <a:r>
              <a:rPr lang="en-US" sz="1800" dirty="0" smtClean="0">
                <a:latin typeface="Arial" pitchFamily="34" charset="0"/>
                <a:cs typeface="Arial" pitchFamily="34" charset="0"/>
              </a:rPr>
              <a:t>Critically analyzed the selected parts of text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44</a:t>
            </a:fld>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algn="ctr">
              <a:buNone/>
            </a:pPr>
            <a:r>
              <a:rPr lang="en-US" sz="2000" dirty="0" smtClean="0"/>
              <a:t>Thank you very much!</a:t>
            </a:r>
            <a:endParaRPr lang="en-US" sz="20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45</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1029</TotalTime>
  <Words>3768</Words>
  <Application>Microsoft Office PowerPoint</Application>
  <PresentationFormat>On-screen Show (4:3)</PresentationFormat>
  <Paragraphs>338</Paragraphs>
  <Slides>45</Slides>
  <Notes>1</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Tess of the d'Urberville: Text and Analysis Phase 3: The Rally, Chapters 16-24 </vt:lpstr>
      <vt:lpstr>Summary of the Previous Lesson</vt:lpstr>
      <vt:lpstr>Today’s Session</vt:lpstr>
      <vt:lpstr>Opening Text of Phase 3 (Chapter 16)</vt:lpstr>
      <vt:lpstr>Phase 3, Chapter 16</vt:lpstr>
      <vt:lpstr>Phase 3, Chapter 16: Discussion Points</vt:lpstr>
      <vt:lpstr>Some more Text about Tess</vt:lpstr>
      <vt:lpstr>We need to notice:</vt:lpstr>
      <vt:lpstr>Phase 3, Chapter 17</vt:lpstr>
      <vt:lpstr>Phase 3, Chapter 17: Discussion Points</vt:lpstr>
      <vt:lpstr>Opening Text Chapter 18: About Angel</vt:lpstr>
      <vt:lpstr>Text continues……….</vt:lpstr>
      <vt:lpstr>Some more Text</vt:lpstr>
      <vt:lpstr>Text Continues</vt:lpstr>
      <vt:lpstr>Phase 3, Chapter 18</vt:lpstr>
      <vt:lpstr>Text </vt:lpstr>
      <vt:lpstr>What else happens in Chapter 18</vt:lpstr>
      <vt:lpstr>Phase 3, Chapter 18: Discussion Points</vt:lpstr>
      <vt:lpstr>Phase 3, Chapter 19</vt:lpstr>
      <vt:lpstr>Text</vt:lpstr>
      <vt:lpstr>Text</vt:lpstr>
      <vt:lpstr>Text continues</vt:lpstr>
      <vt:lpstr>Phase 3, Chapter 19: Discussion Points</vt:lpstr>
      <vt:lpstr>Phase 3, Chapter 20</vt:lpstr>
      <vt:lpstr>Some Text from Chapter 20</vt:lpstr>
      <vt:lpstr>Text Continues</vt:lpstr>
      <vt:lpstr>Phase 3, Chapter 20: Discussion Points</vt:lpstr>
      <vt:lpstr>Phase 3, Chapter 21</vt:lpstr>
      <vt:lpstr>Phase 3, Chapter 21: Discussion Points</vt:lpstr>
      <vt:lpstr>Phase 3, Chapter 22</vt:lpstr>
      <vt:lpstr>Opening Text </vt:lpstr>
      <vt:lpstr>Text about Angel and Tess</vt:lpstr>
      <vt:lpstr>Text continues</vt:lpstr>
      <vt:lpstr>Phase 3, Chapter 22:Discussion points</vt:lpstr>
      <vt:lpstr>Phase 3, Chapter 23</vt:lpstr>
      <vt:lpstr>Phase 3, Chapter 24</vt:lpstr>
      <vt:lpstr>Phase 3, Chapter 24: Discussion Points</vt:lpstr>
      <vt:lpstr>Overall Comments on Phase 3</vt:lpstr>
      <vt:lpstr>Cont…</vt:lpstr>
      <vt:lpstr>Cont…</vt:lpstr>
      <vt:lpstr>So Far! 20-24</vt:lpstr>
      <vt:lpstr>Cont…</vt:lpstr>
      <vt:lpstr>Slide 43</vt:lpstr>
      <vt:lpstr>Review of the Session</vt:lpstr>
      <vt:lpstr>Slide 45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Tess Phase 3: he Rally, Chapters XVI–XIX </dc:title>
  <dc:creator>fjwu</dc:creator>
  <cp:lastModifiedBy>NTS</cp:lastModifiedBy>
  <cp:revision>99</cp:revision>
  <dcterms:created xsi:type="dcterms:W3CDTF">2006-08-16T00:00:00Z</dcterms:created>
  <dcterms:modified xsi:type="dcterms:W3CDTF">2013-06-06T10:32:50Z</dcterms:modified>
</cp:coreProperties>
</file>