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74" r:id="rId3"/>
    <p:sldId id="275" r:id="rId4"/>
    <p:sldId id="276" r:id="rId5"/>
    <p:sldId id="277" r:id="rId6"/>
    <p:sldId id="278" r:id="rId7"/>
    <p:sldId id="257" r:id="rId8"/>
    <p:sldId id="279" r:id="rId9"/>
    <p:sldId id="280" r:id="rId10"/>
    <p:sldId id="258" r:id="rId11"/>
    <p:sldId id="281" r:id="rId12"/>
    <p:sldId id="282" r:id="rId13"/>
    <p:sldId id="259" r:id="rId14"/>
    <p:sldId id="260" r:id="rId15"/>
    <p:sldId id="261" r:id="rId16"/>
    <p:sldId id="283" r:id="rId17"/>
    <p:sldId id="287" r:id="rId18"/>
    <p:sldId id="284" r:id="rId19"/>
    <p:sldId id="286" r:id="rId20"/>
    <p:sldId id="285" r:id="rId21"/>
    <p:sldId id="262" r:id="rId22"/>
    <p:sldId id="263" r:id="rId23"/>
    <p:sldId id="264" r:id="rId24"/>
    <p:sldId id="265" r:id="rId25"/>
    <p:sldId id="266" r:id="rId26"/>
    <p:sldId id="267" r:id="rId27"/>
    <p:sldId id="268" r:id="rId28"/>
    <p:sldId id="269"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C02A961-CCCA-4F81-8AC3-435E5893C93B}" type="datetimeFigureOut">
              <a:rPr lang="en-US" smtClean="0"/>
              <a:pPr/>
              <a:t>6/6/2013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C844B4-7A89-49BD-A31A-D350B3EB7A8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9BC0349-4B07-4E29-93B9-FDF990572518}" type="datetime1">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8B76BA-FAF6-4420-AD8B-F7AB3AB2AD3F}" type="datetime1">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2659AC-AD41-4932-8019-20753B8F1695}" type="datetime1">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B6E4202-86B6-4A0C-8937-98418C7BDCDF}" type="datetime1">
              <a:rPr lang="en-US" smtClean="0"/>
              <a:pPr/>
              <a:t>6/6/2013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0B37AD-E113-472E-8617-F0A4CD85F59D}" type="datetime1">
              <a:rPr lang="en-US" smtClean="0"/>
              <a:pPr/>
              <a:t>6/6/2013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E0ED2E-2C5C-434B-B259-2E9EF2A27199}" type="datetime1">
              <a:rPr lang="en-US" smtClean="0"/>
              <a:pPr/>
              <a:t>6/6/2013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329574-D50B-4444-BF4F-3971411502FE}" type="datetime1">
              <a:rPr lang="en-US" smtClean="0"/>
              <a:pPr/>
              <a:t>6/6/2013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9F2006-E457-4BC9-AEDF-8E211CC2470B}" type="datetime1">
              <a:rPr lang="en-US" smtClean="0"/>
              <a:pPr/>
              <a:t>6/6/2013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34A56E-BFE2-4776-937D-3DBF53B91414}" type="datetime1">
              <a:rPr lang="en-US" smtClean="0"/>
              <a:pPr/>
              <a:t>6/6/2013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1ED690-9FC0-49F3-AB09-12277A502524}" type="datetime1">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B2D82C-7F0E-4418-9253-356BC2EEEF93}" type="datetime1">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B6CF83-6F2F-4401-AA8E-68E66B3DBA1F}" type="datetime1">
              <a:rPr lang="en-US" smtClean="0"/>
              <a:pPr/>
              <a:t>6/6/2013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gradesaver.com/character.html?character=7709"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smtClean="0"/>
              <a:t>Tess of </a:t>
            </a:r>
            <a:r>
              <a:rPr lang="en-US" sz="4000" dirty="0" smtClean="0">
                <a:latin typeface="Arial" pitchFamily="34" charset="0"/>
                <a:cs typeface="Arial" pitchFamily="34" charset="0"/>
              </a:rPr>
              <a:t>the </a:t>
            </a:r>
            <a:r>
              <a:rPr lang="en-US" sz="4000" dirty="0" err="1" smtClean="0">
                <a:latin typeface="Arial" pitchFamily="34" charset="0"/>
                <a:cs typeface="Arial" pitchFamily="34" charset="0"/>
              </a:rPr>
              <a:t>d'Urberville</a:t>
            </a:r>
            <a:r>
              <a:rPr lang="en-US" sz="4000" dirty="0" smtClean="0">
                <a:latin typeface="Arial" pitchFamily="34" charset="0"/>
                <a:cs typeface="Arial" pitchFamily="34" charset="0"/>
              </a:rPr>
              <a:t>:</a:t>
            </a:r>
            <a:r>
              <a:rPr lang="en-US" sz="4000" dirty="0" smtClean="0"/>
              <a:t> Text and Analysis Phase 2: Maiden No More </a:t>
            </a:r>
            <a:endParaRPr lang="en-US" sz="4000"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Summary of the Previous Session</a:t>
            </a:r>
            <a:endParaRPr lang="en-US" sz="2800" b="1" dirty="0"/>
          </a:p>
        </p:txBody>
      </p:sp>
      <p:sp>
        <p:nvSpPr>
          <p:cNvPr id="3" name="Content Placeholder 2"/>
          <p:cNvSpPr>
            <a:spLocks noGrp="1"/>
          </p:cNvSpPr>
          <p:nvPr>
            <p:ph idx="1"/>
          </p:nvPr>
        </p:nvSpPr>
        <p:spPr/>
        <p:txBody>
          <a:bodyPr/>
          <a:lstStyle/>
          <a:p>
            <a:r>
              <a:rPr lang="en-US" sz="1800" dirty="0" smtClean="0">
                <a:latin typeface="Arial" pitchFamily="34" charset="0"/>
                <a:cs typeface="Arial" pitchFamily="34" charset="0"/>
              </a:rPr>
              <a:t>We started Phase 1</a:t>
            </a:r>
          </a:p>
          <a:p>
            <a:r>
              <a:rPr lang="en-US" sz="1800" dirty="0" smtClean="0">
                <a:latin typeface="Arial" pitchFamily="34" charset="0"/>
                <a:cs typeface="Arial" pitchFamily="34" charset="0"/>
              </a:rPr>
              <a:t>We  covered chapters 1-11 and finish phase 1.</a:t>
            </a:r>
          </a:p>
          <a:p>
            <a:pPr algn="just"/>
            <a:r>
              <a:rPr lang="en-US" sz="1800" dirty="0" smtClean="0">
                <a:latin typeface="Arial" pitchFamily="34" charset="0"/>
                <a:cs typeface="Arial" pitchFamily="34" charset="0"/>
              </a:rPr>
              <a:t>In doing so we covered the following aspects:</a:t>
            </a:r>
          </a:p>
          <a:p>
            <a:pPr lvl="1" algn="just"/>
            <a:r>
              <a:rPr lang="en-US" sz="1800" dirty="0" smtClean="0">
                <a:latin typeface="Arial" pitchFamily="34" charset="0"/>
                <a:cs typeface="Arial" pitchFamily="34" charset="0"/>
              </a:rPr>
              <a:t>Explored the text of these chapters </a:t>
            </a:r>
          </a:p>
          <a:p>
            <a:pPr lvl="1" algn="just"/>
            <a:r>
              <a:rPr lang="en-US" sz="1800" dirty="0" smtClean="0">
                <a:latin typeface="Arial" pitchFamily="34" charset="0"/>
                <a:cs typeface="Arial" pitchFamily="34" charset="0"/>
              </a:rPr>
              <a:t>Explored related themes</a:t>
            </a:r>
          </a:p>
          <a:p>
            <a:pPr lvl="1" algn="just"/>
            <a:r>
              <a:rPr lang="en-US" sz="1800" dirty="0" smtClean="0">
                <a:latin typeface="Arial" pitchFamily="34" charset="0"/>
                <a:cs typeface="Arial" pitchFamily="34" charset="0"/>
              </a:rPr>
              <a:t>Discussed the development of characters</a:t>
            </a:r>
          </a:p>
          <a:p>
            <a:pPr lvl="1" algn="just"/>
            <a:r>
              <a:rPr lang="en-US" sz="1800" dirty="0" smtClean="0">
                <a:latin typeface="Arial" pitchFamily="34" charset="0"/>
                <a:cs typeface="Arial" pitchFamily="34" charset="0"/>
              </a:rPr>
              <a:t>Critically analyzed the selected parts of text </a:t>
            </a:r>
          </a:p>
          <a:p>
            <a:endParaRPr lang="en-US" sz="1800" dirty="0" smtClean="0">
              <a:latin typeface="Arial" pitchFamily="34" charset="0"/>
              <a:cs typeface="Arial" pitchFamily="34" charset="0"/>
            </a:endParaRPr>
          </a:p>
          <a:p>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Today’s Session</a:t>
            </a:r>
            <a:endParaRPr lang="en-US" b="1" dirty="0"/>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We will start Phase 2</a:t>
            </a:r>
          </a:p>
          <a:p>
            <a:r>
              <a:rPr lang="en-US" sz="1800" dirty="0" smtClean="0">
                <a:latin typeface="Arial" pitchFamily="34" charset="0"/>
                <a:cs typeface="Arial" pitchFamily="34" charset="0"/>
              </a:rPr>
              <a:t>We will cover chapters 12-15.</a:t>
            </a:r>
          </a:p>
          <a:p>
            <a:r>
              <a:rPr lang="en-US" sz="1800" dirty="0" smtClean="0">
                <a:latin typeface="Arial" pitchFamily="34" charset="0"/>
                <a:cs typeface="Arial" pitchFamily="34" charset="0"/>
              </a:rPr>
              <a:t>This implies that chapter number would continue in a sequence irrespective of the beginning of a any new phase, on the basis of total chapters in the text.</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solidFill>
                  <a:srgbClr val="0070C0"/>
                </a:solidFill>
              </a:rPr>
              <a:t>Opening Text of Chapter 12</a:t>
            </a:r>
            <a:endParaRPr lang="en-US" sz="2800" b="1" dirty="0">
              <a:solidFill>
                <a:srgbClr val="0070C0"/>
              </a:solidFill>
            </a:endParaRPr>
          </a:p>
        </p:txBody>
      </p:sp>
      <p:sp>
        <p:nvSpPr>
          <p:cNvPr id="3" name="Content Placeholder 2"/>
          <p:cNvSpPr>
            <a:spLocks noGrp="1"/>
          </p:cNvSpPr>
          <p:nvPr>
            <p:ph idx="1"/>
          </p:nvPr>
        </p:nvSpPr>
        <p:spPr>
          <a:xfrm>
            <a:off x="0" y="762000"/>
            <a:ext cx="7010400" cy="6096000"/>
          </a:xfrm>
        </p:spPr>
        <p:txBody>
          <a:bodyPr>
            <a:normAutofit fontScale="55000" lnSpcReduction="20000"/>
          </a:bodyPr>
          <a:lstStyle/>
          <a:p>
            <a:pPr algn="just">
              <a:buNone/>
            </a:pPr>
            <a:r>
              <a:rPr lang="en-US" dirty="0" smtClean="0">
                <a:latin typeface="Arial" pitchFamily="34" charset="0"/>
                <a:cs typeface="Arial" pitchFamily="34" charset="0"/>
              </a:rPr>
              <a:t>	…………………The basket was heavy and the bundle was large, but she lugged them along like a person who did not find her especial burden in material things. Occasionally she stopped to rest in a mechanical way by some gate or post; and then, giving the baggage another hitch upon her full round arm, went steadily on again.</a:t>
            </a:r>
          </a:p>
          <a:p>
            <a:pPr algn="just">
              <a:buNone/>
            </a:pPr>
            <a:r>
              <a:rPr lang="en-US" dirty="0" smtClean="0">
                <a:latin typeface="Arial" pitchFamily="34" charset="0"/>
                <a:cs typeface="Arial" pitchFamily="34" charset="0"/>
              </a:rPr>
              <a:t>	It was a Sunday morning in late October, about four months after Tess </a:t>
            </a:r>
            <a:r>
              <a:rPr lang="en-US" dirty="0" err="1" smtClean="0">
                <a:latin typeface="Arial" pitchFamily="34" charset="0"/>
                <a:cs typeface="Arial" pitchFamily="34" charset="0"/>
              </a:rPr>
              <a:t>Durbeyfield’s</a:t>
            </a:r>
            <a:r>
              <a:rPr lang="en-US" dirty="0" smtClean="0">
                <a:latin typeface="Arial" pitchFamily="34" charset="0"/>
                <a:cs typeface="Arial" pitchFamily="34" charset="0"/>
              </a:rPr>
              <a:t> arrival at </a:t>
            </a:r>
            <a:r>
              <a:rPr lang="en-US" dirty="0" err="1" smtClean="0">
                <a:latin typeface="Arial" pitchFamily="34" charset="0"/>
                <a:cs typeface="Arial" pitchFamily="34" charset="0"/>
              </a:rPr>
              <a:t>Trantridge</a:t>
            </a:r>
            <a:r>
              <a:rPr lang="en-US" dirty="0" smtClean="0">
                <a:latin typeface="Arial" pitchFamily="34" charset="0"/>
                <a:cs typeface="Arial" pitchFamily="34" charset="0"/>
              </a:rPr>
              <a:t>, and some few weeks subsequent to the night ride in The Chase. The time was not long past daybreak, and the yellow luminosity upon the horizon behind her back lighted the ridge towards which her face was set—the barrier of the vale wherein she had of late been a stranger—which she would have to climb over to reach her birthplace. The ascent was gradual on this side, and the soil and scenery differed much from those within Blakemore Vale. Even the character and accent of the two peoples had shades of difference, despite the amalgamating effects of a roundabout railway; so that, though less than twenty miles from the place of her sojourn at </a:t>
            </a:r>
            <a:r>
              <a:rPr lang="en-US" dirty="0" err="1" smtClean="0">
                <a:latin typeface="Arial" pitchFamily="34" charset="0"/>
                <a:cs typeface="Arial" pitchFamily="34" charset="0"/>
              </a:rPr>
              <a:t>Trantridge</a:t>
            </a:r>
            <a:r>
              <a:rPr lang="en-US" dirty="0" smtClean="0">
                <a:latin typeface="Arial" pitchFamily="34" charset="0"/>
                <a:cs typeface="Arial" pitchFamily="34" charset="0"/>
              </a:rPr>
              <a:t>, her native village had seemed a far-away spot. The field-folk shut in there traded northward and westward, travelled, courted, and married northward and westward, thought northward and westward; those on this side mainly directed their energies and attention to the east and south………………………………….</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rmAutofit fontScale="90000"/>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533400"/>
            <a:ext cx="7010400" cy="6324600"/>
          </a:xfrm>
        </p:spPr>
        <p:txBody>
          <a:bodyPr>
            <a:noAutofit/>
          </a:bodyPr>
          <a:lstStyle/>
          <a:p>
            <a:pPr algn="just">
              <a:buNone/>
            </a:pPr>
            <a:r>
              <a:rPr lang="en-US" sz="1600" dirty="0" smtClean="0">
                <a:latin typeface="Arial" pitchFamily="34" charset="0"/>
                <a:cs typeface="Arial" pitchFamily="34" charset="0"/>
              </a:rPr>
              <a:t>	………The incline was the same down which </a:t>
            </a:r>
            <a:r>
              <a:rPr lang="en-US" sz="1600" dirty="0" err="1" smtClean="0">
                <a:latin typeface="Arial" pitchFamily="34" charset="0"/>
                <a:cs typeface="Arial" pitchFamily="34" charset="0"/>
              </a:rPr>
              <a:t>d’Urberville</a:t>
            </a:r>
            <a:r>
              <a:rPr lang="en-US" sz="1600" dirty="0" smtClean="0">
                <a:latin typeface="Arial" pitchFamily="34" charset="0"/>
                <a:cs typeface="Arial" pitchFamily="34" charset="0"/>
              </a:rPr>
              <a:t> had driven her so wildly on that day in June. Tess went up the remainder of its length without stopping, and on reaching the edge of the escarpment gazed over the familiar green world beyond, now half-veiled in mist. It was always beautiful from here; it was terribly beautiful to Tess to-day, for since her eyes last fell upon it she had learnt that the serpent hisses where the sweet birds sing, and her views of life had been totally changed for her by the lesson. Verily another girl than the simple one she had been at home was she who, bowed by thought, stood still here, and turned to look behind her. She could not bear to look forward into the Vale.</a:t>
            </a:r>
          </a:p>
          <a:p>
            <a:pPr algn="just">
              <a:buNone/>
            </a:pPr>
            <a:r>
              <a:rPr lang="en-US" sz="1600" dirty="0" smtClean="0">
                <a:latin typeface="Arial" pitchFamily="34" charset="0"/>
                <a:cs typeface="Arial" pitchFamily="34" charset="0"/>
              </a:rPr>
              <a:t>	Ascending by the long white road that Tess herself had just </a:t>
            </a:r>
            <a:r>
              <a:rPr lang="en-US" sz="1600" dirty="0" err="1" smtClean="0">
                <a:latin typeface="Arial" pitchFamily="34" charset="0"/>
                <a:cs typeface="Arial" pitchFamily="34" charset="0"/>
              </a:rPr>
              <a:t>laboured</a:t>
            </a:r>
            <a:r>
              <a:rPr lang="en-US" sz="1600" dirty="0" smtClean="0">
                <a:latin typeface="Arial" pitchFamily="34" charset="0"/>
                <a:cs typeface="Arial" pitchFamily="34" charset="0"/>
              </a:rPr>
              <a:t> up, she saw a two-wheeled vehicle, beside which walked a man, who held up his hand to attract her attention.</a:t>
            </a:r>
          </a:p>
          <a:p>
            <a:pPr algn="just">
              <a:buNone/>
            </a:pPr>
            <a:r>
              <a:rPr lang="en-US" sz="1600" dirty="0" smtClean="0">
                <a:latin typeface="Arial" pitchFamily="34" charset="0"/>
                <a:cs typeface="Arial" pitchFamily="34" charset="0"/>
              </a:rPr>
              <a:t>	She obeyed the signal to wait for him with </a:t>
            </a:r>
            <a:r>
              <a:rPr lang="en-US" sz="1600" dirty="0" err="1" smtClean="0">
                <a:latin typeface="Arial" pitchFamily="34" charset="0"/>
                <a:cs typeface="Arial" pitchFamily="34" charset="0"/>
              </a:rPr>
              <a:t>unspeculative</a:t>
            </a:r>
            <a:r>
              <a:rPr lang="en-US" sz="1600" dirty="0" smtClean="0">
                <a:latin typeface="Arial" pitchFamily="34" charset="0"/>
                <a:cs typeface="Arial" pitchFamily="34" charset="0"/>
              </a:rPr>
              <a:t> repose, and in a few minutes man and horse stopped beside her.</a:t>
            </a:r>
          </a:p>
          <a:p>
            <a:pPr algn="just">
              <a:buNone/>
            </a:pPr>
            <a:r>
              <a:rPr lang="en-US" sz="1600" dirty="0" smtClean="0">
                <a:latin typeface="Arial" pitchFamily="34" charset="0"/>
                <a:cs typeface="Arial" pitchFamily="34" charset="0"/>
              </a:rPr>
              <a:t>	‘Why did you slip away by stealth like this?’ said </a:t>
            </a:r>
            <a:r>
              <a:rPr lang="en-US" sz="1600" dirty="0" err="1" smtClean="0">
                <a:latin typeface="Arial" pitchFamily="34" charset="0"/>
                <a:cs typeface="Arial" pitchFamily="34" charset="0"/>
              </a:rPr>
              <a:t>d’Urberville</a:t>
            </a:r>
            <a:r>
              <a:rPr lang="en-US" sz="1600" dirty="0" smtClean="0">
                <a:latin typeface="Arial" pitchFamily="34" charset="0"/>
                <a:cs typeface="Arial" pitchFamily="34" charset="0"/>
              </a:rPr>
              <a:t>, with upbraiding breathlessness; ‘on a Sunday morning, too, when people were all in bed! I only discovered it by accident, and I have been driving like the deuce to overtake you. Just look at the mare. Why go off like this? You know that nobody wished to hinder your going. And how unnecessary it has been for you to toil along on foot, and encumber yourself with this heavy load! I have followed like a madman, simply to drive you the rest of the distance, if you won’t come back…………………………………………..</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Autofit/>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685800"/>
            <a:ext cx="7010400" cy="6019800"/>
          </a:xfrm>
        </p:spPr>
        <p:txBody>
          <a:bodyPr>
            <a:noAutofit/>
          </a:bodyPr>
          <a:lstStyle/>
          <a:p>
            <a:pPr algn="just">
              <a:buNone/>
            </a:pPr>
            <a:r>
              <a:rPr lang="en-US" sz="1500" dirty="0" smtClean="0">
                <a:latin typeface="Arial" pitchFamily="34" charset="0"/>
                <a:cs typeface="Arial" pitchFamily="34" charset="0"/>
              </a:rPr>
              <a:t>	………. ‘I shan’t come back,’ said she.</a:t>
            </a:r>
          </a:p>
          <a:p>
            <a:pPr algn="just">
              <a:buNone/>
            </a:pPr>
            <a:r>
              <a:rPr lang="en-US" sz="1500" dirty="0" smtClean="0">
                <a:latin typeface="Arial" pitchFamily="34" charset="0"/>
                <a:cs typeface="Arial" pitchFamily="34" charset="0"/>
              </a:rPr>
              <a:t>	‘I thought you wouldn’t—I said so! Well, then, put up your basket, and let me help you on.’</a:t>
            </a:r>
          </a:p>
          <a:p>
            <a:pPr algn="just">
              <a:buNone/>
            </a:pPr>
            <a:r>
              <a:rPr lang="en-US" sz="1500" dirty="0" smtClean="0">
                <a:latin typeface="Arial" pitchFamily="34" charset="0"/>
                <a:cs typeface="Arial" pitchFamily="34" charset="0"/>
              </a:rPr>
              <a:t>	She listlessly placed her basket and bundle within the dog-cart, and stepped up, and they sat side by side. She had no fear of him now, and in the cause of her confidence her sorrow lay.</a:t>
            </a:r>
          </a:p>
          <a:p>
            <a:pPr algn="just">
              <a:buNone/>
            </a:pPr>
            <a:r>
              <a:rPr lang="en-US" sz="1500" dirty="0" smtClean="0">
                <a:latin typeface="Arial" pitchFamily="34" charset="0"/>
                <a:cs typeface="Arial" pitchFamily="34" charset="0"/>
              </a:rPr>
              <a:t>	</a:t>
            </a:r>
            <a:r>
              <a:rPr lang="en-US" sz="1500" dirty="0" err="1" smtClean="0">
                <a:latin typeface="Arial" pitchFamily="34" charset="0"/>
                <a:cs typeface="Arial" pitchFamily="34" charset="0"/>
              </a:rPr>
              <a:t>D’Urberville</a:t>
            </a:r>
            <a:r>
              <a:rPr lang="en-US" sz="1500" dirty="0" smtClean="0">
                <a:latin typeface="Arial" pitchFamily="34" charset="0"/>
                <a:cs typeface="Arial" pitchFamily="34" charset="0"/>
              </a:rPr>
              <a:t> mechanically lit a cigar, and the journey was continued with broken unemotional conversation on the commonplace objects by the wayside. He had quite forgotten his struggle to kiss her when, in the early summer, they had driven in the opposite direction along the same road. But she had not, and she sat now, like a puppet, replying to his remarks in monosyllables. After some miles they came in view of the clump of trees beyond which the village of </a:t>
            </a:r>
            <a:r>
              <a:rPr lang="en-US" sz="1500" dirty="0" err="1" smtClean="0">
                <a:latin typeface="Arial" pitchFamily="34" charset="0"/>
                <a:cs typeface="Arial" pitchFamily="34" charset="0"/>
              </a:rPr>
              <a:t>Marlott</a:t>
            </a:r>
            <a:r>
              <a:rPr lang="en-US" sz="1500" dirty="0" smtClean="0">
                <a:latin typeface="Arial" pitchFamily="34" charset="0"/>
                <a:cs typeface="Arial" pitchFamily="34" charset="0"/>
              </a:rPr>
              <a:t> stood. It was only then that her still face showed the least emotion, a tear or two beginning to trickle down.</a:t>
            </a:r>
          </a:p>
          <a:p>
            <a:pPr algn="just">
              <a:buNone/>
            </a:pPr>
            <a:r>
              <a:rPr lang="en-US" sz="1500" dirty="0" smtClean="0">
                <a:latin typeface="Arial" pitchFamily="34" charset="0"/>
                <a:cs typeface="Arial" pitchFamily="34" charset="0"/>
              </a:rPr>
              <a:t>	‘What are you crying for?’ he coldly asked.</a:t>
            </a:r>
          </a:p>
          <a:p>
            <a:pPr algn="just">
              <a:buNone/>
            </a:pPr>
            <a:r>
              <a:rPr lang="en-US" sz="1500" dirty="0" smtClean="0">
                <a:latin typeface="Arial" pitchFamily="34" charset="0"/>
                <a:cs typeface="Arial" pitchFamily="34" charset="0"/>
              </a:rPr>
              <a:t>	‘I was only thinking that I was born over there,’ murmured Tess.</a:t>
            </a:r>
          </a:p>
          <a:p>
            <a:pPr algn="just">
              <a:buNone/>
            </a:pPr>
            <a:r>
              <a:rPr lang="en-US" sz="1500" dirty="0" smtClean="0">
                <a:latin typeface="Arial" pitchFamily="34" charset="0"/>
                <a:cs typeface="Arial" pitchFamily="34" charset="0"/>
              </a:rPr>
              <a:t>	‘Well—we must all be born somewhere.’</a:t>
            </a:r>
          </a:p>
          <a:p>
            <a:pPr algn="just">
              <a:buNone/>
            </a:pPr>
            <a:r>
              <a:rPr lang="en-US" sz="1500" dirty="0" smtClean="0">
                <a:latin typeface="Arial" pitchFamily="34" charset="0"/>
                <a:cs typeface="Arial" pitchFamily="34" charset="0"/>
              </a:rPr>
              <a:t>	‘I wish I had never been born—there or anywhere else!’</a:t>
            </a:r>
          </a:p>
          <a:p>
            <a:pPr algn="just">
              <a:buNone/>
            </a:pPr>
            <a:r>
              <a:rPr lang="en-US" sz="1500" dirty="0" smtClean="0">
                <a:latin typeface="Arial" pitchFamily="34" charset="0"/>
                <a:cs typeface="Arial" pitchFamily="34" charset="0"/>
              </a:rPr>
              <a:t>	‘Pooh! Well, if you didn’t wish to come to </a:t>
            </a:r>
            <a:r>
              <a:rPr lang="en-US" sz="1500" dirty="0" err="1" smtClean="0">
                <a:latin typeface="Arial" pitchFamily="34" charset="0"/>
                <a:cs typeface="Arial" pitchFamily="34" charset="0"/>
              </a:rPr>
              <a:t>Trantridge</a:t>
            </a:r>
            <a:r>
              <a:rPr lang="en-US" sz="1500" dirty="0" smtClean="0">
                <a:latin typeface="Arial" pitchFamily="34" charset="0"/>
                <a:cs typeface="Arial" pitchFamily="34" charset="0"/>
              </a:rPr>
              <a:t> why did you come?’</a:t>
            </a:r>
          </a:p>
          <a:p>
            <a:pPr algn="just">
              <a:buNone/>
            </a:pPr>
            <a:r>
              <a:rPr lang="en-US" sz="1500" dirty="0" smtClean="0">
                <a:latin typeface="Arial" pitchFamily="34" charset="0"/>
                <a:cs typeface="Arial" pitchFamily="34" charset="0"/>
              </a:rPr>
              <a:t>	She did not reply.</a:t>
            </a:r>
          </a:p>
          <a:p>
            <a:pPr algn="just">
              <a:buNone/>
            </a:pPr>
            <a:r>
              <a:rPr lang="en-US" sz="1500" dirty="0" smtClean="0">
                <a:latin typeface="Arial" pitchFamily="34" charset="0"/>
                <a:cs typeface="Arial" pitchFamily="34" charset="0"/>
              </a:rPr>
              <a:t>	‘You didn’t come for love of me, that I’ll swear.’</a:t>
            </a:r>
          </a:p>
          <a:p>
            <a:pPr algn="just">
              <a:buNone/>
            </a:pPr>
            <a:r>
              <a:rPr lang="en-US" sz="1500" dirty="0" smtClean="0">
                <a:latin typeface="Arial" pitchFamily="34" charset="0"/>
                <a:cs typeface="Arial" pitchFamily="34" charset="0"/>
              </a:rPr>
              <a:t>	‘</a:t>
            </a:r>
            <a:r>
              <a:rPr lang="en-US" sz="1500" dirty="0" err="1" smtClean="0">
                <a:latin typeface="Arial" pitchFamily="34" charset="0"/>
                <a:cs typeface="Arial" pitchFamily="34" charset="0"/>
              </a:rPr>
              <a:t>‘Tis</a:t>
            </a:r>
            <a:r>
              <a:rPr lang="en-US" sz="1500" dirty="0" smtClean="0">
                <a:latin typeface="Arial" pitchFamily="34" charset="0"/>
                <a:cs typeface="Arial" pitchFamily="34" charset="0"/>
              </a:rPr>
              <a:t> quite true. If I had gone for love o’ you, if I had ever sincerely loved you, if I loved you still, I should not so loathe and hate myself for my weakness as I do now! ... My eyes were dazed by you for a little, and that was all.’</a:t>
            </a:r>
            <a:endParaRPr lang="en-US" sz="15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rmAutofit fontScale="90000"/>
          </a:bodyPr>
          <a:lstStyle/>
          <a:p>
            <a:r>
              <a:rPr lang="en-US" sz="2800" b="1" dirty="0" smtClean="0"/>
              <a:t>Phase 2, Chapter 12</a:t>
            </a:r>
            <a:endParaRPr lang="en-US" sz="2800" b="1" dirty="0"/>
          </a:p>
        </p:txBody>
      </p:sp>
      <p:sp>
        <p:nvSpPr>
          <p:cNvPr id="3" name="Content Placeholder 2"/>
          <p:cNvSpPr>
            <a:spLocks noGrp="1"/>
          </p:cNvSpPr>
          <p:nvPr>
            <p:ph idx="1"/>
          </p:nvPr>
        </p:nvSpPr>
        <p:spPr>
          <a:xfrm>
            <a:off x="0" y="457200"/>
            <a:ext cx="7239000" cy="6400800"/>
          </a:xfrm>
        </p:spPr>
        <p:txBody>
          <a:bodyPr>
            <a:noAutofit/>
          </a:bodyPr>
          <a:lstStyle/>
          <a:p>
            <a:pPr algn="just" fontAlgn="base"/>
            <a:r>
              <a:rPr lang="en-US" sz="1600" dirty="0" smtClean="0">
                <a:latin typeface="Arial" pitchFamily="34" charset="0"/>
                <a:cs typeface="Arial" pitchFamily="34" charset="0"/>
              </a:rPr>
              <a:t>After a few weeks of confusion regarding how she should react towards Alec, Tess realizes she feels no love for him.</a:t>
            </a:r>
          </a:p>
          <a:p>
            <a:pPr algn="just" fontAlgn="base"/>
            <a:r>
              <a:rPr lang="en-US" sz="1600" dirty="0" smtClean="0">
                <a:latin typeface="Arial" pitchFamily="34" charset="0"/>
                <a:cs typeface="Arial" pitchFamily="34" charset="0"/>
              </a:rPr>
              <a:t>She decides to leave the </a:t>
            </a:r>
            <a:r>
              <a:rPr lang="en-US" sz="1600" dirty="0" err="1" smtClean="0">
                <a:latin typeface="Arial" pitchFamily="34" charset="0"/>
                <a:cs typeface="Arial" pitchFamily="34" charset="0"/>
              </a:rPr>
              <a:t>d’Urberville</a:t>
            </a:r>
            <a:r>
              <a:rPr lang="en-US" sz="1600" dirty="0" smtClean="0">
                <a:latin typeface="Arial" pitchFamily="34" charset="0"/>
                <a:cs typeface="Arial" pitchFamily="34" charset="0"/>
              </a:rPr>
              <a:t> mansion and to go to her home.</a:t>
            </a:r>
          </a:p>
          <a:p>
            <a:pPr algn="just" fontAlgn="base"/>
            <a:r>
              <a:rPr lang="en-US" sz="1600" dirty="0" smtClean="0">
                <a:latin typeface="Arial" pitchFamily="34" charset="0"/>
                <a:cs typeface="Arial" pitchFamily="34" charset="0"/>
              </a:rPr>
              <a:t>So on a Sunday morning in late October, several weeks after the night ride in The Chase, Tess travels home in the early morning hours. </a:t>
            </a:r>
          </a:p>
          <a:p>
            <a:pPr algn="just" fontAlgn="base"/>
            <a:r>
              <a:rPr lang="en-US" sz="1600" dirty="0" smtClean="0">
                <a:latin typeface="Arial" pitchFamily="34" charset="0"/>
                <a:cs typeface="Arial" pitchFamily="34" charset="0"/>
              </a:rPr>
              <a:t>Alec discovers her on the road, questions her early departure, and tries to convince her to return with him. </a:t>
            </a:r>
          </a:p>
          <a:p>
            <a:pPr algn="just" fontAlgn="base"/>
            <a:r>
              <a:rPr lang="en-US" sz="1600" dirty="0" smtClean="0">
                <a:latin typeface="Arial" pitchFamily="34" charset="0"/>
                <a:cs typeface="Arial" pitchFamily="34" charset="0"/>
              </a:rPr>
              <a:t>When she refuses, he offers to drive her the rest of the way home, but she refuses even this offer. </a:t>
            </a:r>
          </a:p>
          <a:p>
            <a:pPr algn="just" fontAlgn="base"/>
            <a:r>
              <a:rPr lang="en-US" sz="1600" dirty="0" smtClean="0">
                <a:latin typeface="Arial" pitchFamily="34" charset="0"/>
                <a:cs typeface="Arial" pitchFamily="34" charset="0"/>
              </a:rPr>
              <a:t>Alec tells Tess to let him know should she ever need help.</a:t>
            </a:r>
          </a:p>
          <a:p>
            <a:pPr algn="just" fontAlgn="base"/>
            <a:r>
              <a:rPr lang="en-US" sz="1600" dirty="0" smtClean="0">
                <a:latin typeface="Arial" pitchFamily="34" charset="0"/>
                <a:cs typeface="Arial" pitchFamily="34" charset="0"/>
              </a:rPr>
              <a:t> After Alec finally leaves her, Tess continues on her way home, randomly passing by a sign painter. He is carrying a tin pot of red paint. </a:t>
            </a:r>
          </a:p>
          <a:p>
            <a:pPr algn="just" fontAlgn="base"/>
            <a:r>
              <a:rPr lang="en-US" sz="1600" dirty="0" smtClean="0">
                <a:latin typeface="Arial" pitchFamily="34" charset="0"/>
                <a:cs typeface="Arial" pitchFamily="34" charset="0"/>
              </a:rPr>
              <a:t>He is busy painting Bible passages onto random walls and gates throughout the countryside. He paints a quote from the Bible on a stile: "Thy, Damnation, </a:t>
            </a:r>
            <a:r>
              <a:rPr lang="en-US" sz="1600" dirty="0" err="1" smtClean="0">
                <a:latin typeface="Arial" pitchFamily="34" charset="0"/>
                <a:cs typeface="Arial" pitchFamily="34" charset="0"/>
              </a:rPr>
              <a:t>Slumbereth</a:t>
            </a:r>
            <a:r>
              <a:rPr lang="en-US" sz="1600" dirty="0" smtClean="0">
                <a:latin typeface="Arial" pitchFamily="34" charset="0"/>
                <a:cs typeface="Arial" pitchFamily="34" charset="0"/>
              </a:rPr>
              <a:t> Not.”</a:t>
            </a:r>
          </a:p>
          <a:p>
            <a:pPr algn="just" fontAlgn="base"/>
            <a:r>
              <a:rPr lang="en-US" sz="1600" dirty="0" smtClean="0">
                <a:latin typeface="Arial" pitchFamily="34" charset="0"/>
                <a:cs typeface="Arial" pitchFamily="34" charset="0"/>
              </a:rPr>
              <a:t>These words affect her and she asks the painter if he believes the words he paints. He answers affirmatively. She tries to ask him for advice about her plight, and asks what if somebody’s sin is not what s/he herself/himself seeks for. But he tells her to go see a clergyman at a nearby church. </a:t>
            </a:r>
          </a:p>
          <a:p>
            <a:pPr algn="just" fontAlgn="base"/>
            <a:r>
              <a:rPr lang="en-US" sz="1600" dirty="0" smtClean="0">
                <a:latin typeface="Arial" pitchFamily="34" charset="0"/>
                <a:cs typeface="Arial" pitchFamily="34" charset="0"/>
              </a:rPr>
              <a:t>She continues home, where her mother is surprised to see her. Her mother is frustrated when she tells her what happened to her; and criticizes her for not making Alec merry her. However, she softens when Tess blames her that she never warned Tess of the danger she faced.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solidFill>
                  <a:srgbClr val="0070C0"/>
                </a:solidFill>
              </a:rPr>
              <a:t>Text Chapter 12: Tess meets the Painter</a:t>
            </a:r>
            <a:endParaRPr lang="en-US" sz="2800" b="1" dirty="0">
              <a:solidFill>
                <a:srgbClr val="0070C0"/>
              </a:solidFill>
            </a:endParaRPr>
          </a:p>
        </p:txBody>
      </p:sp>
      <p:sp>
        <p:nvSpPr>
          <p:cNvPr id="3" name="Content Placeholder 2"/>
          <p:cNvSpPr>
            <a:spLocks noGrp="1"/>
          </p:cNvSpPr>
          <p:nvPr>
            <p:ph idx="1"/>
          </p:nvPr>
        </p:nvSpPr>
        <p:spPr>
          <a:xfrm>
            <a:off x="152400" y="762000"/>
            <a:ext cx="7086600" cy="5943600"/>
          </a:xfrm>
        </p:spPr>
        <p:txBody>
          <a:bodyPr>
            <a:normAutofit fontScale="55000" lnSpcReduction="20000"/>
          </a:bodyPr>
          <a:lstStyle/>
          <a:p>
            <a:pPr algn="just">
              <a:buNone/>
            </a:pPr>
            <a:r>
              <a:rPr lang="en-US" dirty="0" smtClean="0">
                <a:latin typeface="Arial" pitchFamily="34" charset="0"/>
                <a:cs typeface="Arial" pitchFamily="34" charset="0"/>
              </a:rPr>
              <a:t>	As she walked, however, some footsteps approached behind her, the footsteps of a man; and owing to the briskness of his advance he was close at her heels and had said ‘Good morning’ before she had been long aware of his propinquity. He appeared to be an artisan of some sort, and carried a tin pot of red paint in his hand. He asked in a business-like manner if he should take her basket, which she permitted him to do, walking beside him.</a:t>
            </a:r>
          </a:p>
          <a:p>
            <a:pPr algn="just">
              <a:buNone/>
            </a:pPr>
            <a:r>
              <a:rPr lang="en-US" dirty="0" smtClean="0">
                <a:latin typeface="Arial" pitchFamily="34" charset="0"/>
                <a:cs typeface="Arial" pitchFamily="34" charset="0"/>
              </a:rPr>
              <a:t>	‘It is early to be astir this Sabbath morn!’ he said cheerfully.</a:t>
            </a:r>
          </a:p>
          <a:p>
            <a:pPr algn="just">
              <a:buNone/>
            </a:pPr>
            <a:r>
              <a:rPr lang="en-US" dirty="0" smtClean="0">
                <a:latin typeface="Arial" pitchFamily="34" charset="0"/>
                <a:cs typeface="Arial" pitchFamily="34" charset="0"/>
              </a:rPr>
              <a:t>	‘Yes,’ said Tess.</a:t>
            </a:r>
          </a:p>
          <a:p>
            <a:pPr algn="just">
              <a:buNone/>
            </a:pPr>
            <a:r>
              <a:rPr lang="en-US" dirty="0" smtClean="0">
                <a:latin typeface="Arial" pitchFamily="34" charset="0"/>
                <a:cs typeface="Arial" pitchFamily="34" charset="0"/>
              </a:rPr>
              <a:t>	‘When most people are at rest from their week’s work.’</a:t>
            </a:r>
          </a:p>
          <a:p>
            <a:pPr algn="just">
              <a:buNone/>
            </a:pPr>
            <a:r>
              <a:rPr lang="en-US" dirty="0" smtClean="0">
                <a:latin typeface="Arial" pitchFamily="34" charset="0"/>
                <a:cs typeface="Arial" pitchFamily="34" charset="0"/>
              </a:rPr>
              <a:t>	She also assented to this.</a:t>
            </a:r>
          </a:p>
          <a:p>
            <a:pPr algn="just">
              <a:buNone/>
            </a:pPr>
            <a:r>
              <a:rPr lang="en-US" dirty="0" smtClean="0">
                <a:latin typeface="Arial" pitchFamily="34" charset="0"/>
                <a:cs typeface="Arial" pitchFamily="34" charset="0"/>
              </a:rPr>
              <a:t>	‘Though I do more real work to-day than all the week besides.’</a:t>
            </a:r>
          </a:p>
          <a:p>
            <a:pPr algn="just">
              <a:buNone/>
            </a:pPr>
            <a:r>
              <a:rPr lang="en-US" dirty="0" smtClean="0">
                <a:latin typeface="Arial" pitchFamily="34" charset="0"/>
                <a:cs typeface="Arial" pitchFamily="34" charset="0"/>
              </a:rPr>
              <a:t>	‘Do you?’</a:t>
            </a:r>
          </a:p>
          <a:p>
            <a:pPr algn="just">
              <a:buNone/>
            </a:pPr>
            <a:r>
              <a:rPr lang="en-US" dirty="0" smtClean="0">
                <a:latin typeface="Arial" pitchFamily="34" charset="0"/>
                <a:cs typeface="Arial" pitchFamily="34" charset="0"/>
              </a:rPr>
              <a:t>	‘All the week I work for the glory of man, and on Sunday for the glory of God. That’s more real than the other—hey? I have a little to do here at this stile.’ The man turned, as he spoke, to an opening at the roadside leading into a pasture. ‘If you’ll wait a moment,’ he added, ‘I shall not be long.’</a:t>
            </a:r>
          </a:p>
          <a:p>
            <a:pPr algn="just">
              <a:buNone/>
            </a:pPr>
            <a:r>
              <a:rPr lang="en-US" dirty="0" smtClean="0">
                <a:latin typeface="Arial" pitchFamily="34" charset="0"/>
                <a:cs typeface="Arial" pitchFamily="34" charset="0"/>
              </a:rPr>
              <a:t>	As he had her basket she could not well do otherwise; and she waited, observing him. He set down her basket and the tin pot, and stirring the paint with the brush that was in it began painting large square letters on the middle board of the three composing the stile, placing a comma after each word, as if to give pause while that word was driven well……………………………..</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152400" y="762000"/>
            <a:ext cx="6705600" cy="5943600"/>
          </a:xfrm>
        </p:spPr>
        <p:txBody>
          <a:bodyPr>
            <a:normAutofit lnSpcReduction="10000"/>
          </a:bodyPr>
          <a:lstStyle/>
          <a:p>
            <a:pPr algn="just">
              <a:buNone/>
            </a:pPr>
            <a:r>
              <a:rPr lang="en-US" sz="1600" dirty="0" smtClean="0">
                <a:latin typeface="Arial" pitchFamily="34" charset="0"/>
                <a:cs typeface="Arial" pitchFamily="34" charset="0"/>
              </a:rPr>
              <a:t>	……………..home to the reader’s heart—</a:t>
            </a:r>
          </a:p>
          <a:p>
            <a:pPr algn="just">
              <a:buNone/>
            </a:pPr>
            <a:r>
              <a:rPr lang="en-US" sz="1600" i="1" dirty="0" smtClean="0">
                <a:latin typeface="Arial" pitchFamily="34" charset="0"/>
                <a:cs typeface="Arial" pitchFamily="34" charset="0"/>
              </a:rPr>
              <a:t>	THY, DAMNATION, SLUMBERETH, NOT.2 Pet. ii. 3.</a:t>
            </a:r>
          </a:p>
          <a:p>
            <a:pPr algn="just">
              <a:buNone/>
            </a:pPr>
            <a:r>
              <a:rPr lang="en-US" sz="1600" dirty="0" smtClean="0">
                <a:latin typeface="Arial" pitchFamily="34" charset="0"/>
                <a:cs typeface="Arial" pitchFamily="34" charset="0"/>
              </a:rPr>
              <a:t>	Against the peaceful landscape, the pale, decaying tints of the copses, the blue air of the horizon, and the </a:t>
            </a:r>
            <a:r>
              <a:rPr lang="en-US" sz="1600" dirty="0" err="1" smtClean="0">
                <a:latin typeface="Arial" pitchFamily="34" charset="0"/>
                <a:cs typeface="Arial" pitchFamily="34" charset="0"/>
              </a:rPr>
              <a:t>lichened</a:t>
            </a:r>
            <a:r>
              <a:rPr lang="en-US" sz="1600" dirty="0" smtClean="0">
                <a:latin typeface="Arial" pitchFamily="34" charset="0"/>
                <a:cs typeface="Arial" pitchFamily="34" charset="0"/>
              </a:rPr>
              <a:t> stile-boards, these staring vermilion words shone forth. They seemed to shout themselves out and make the atmosphere ring. Some people might have cried ‘Alas, poor Theology!’ at the hideous defacement—the last grotesque phase of a creed which had served mankind well in its time. But the words entered Tess with accusatory horror. It was as if this man had known her recent history; yet he was a total stranger.</a:t>
            </a:r>
          </a:p>
          <a:p>
            <a:pPr algn="just">
              <a:buNone/>
            </a:pPr>
            <a:r>
              <a:rPr lang="en-US" sz="1600" dirty="0" smtClean="0">
                <a:latin typeface="Arial" pitchFamily="34" charset="0"/>
                <a:cs typeface="Arial" pitchFamily="34" charset="0"/>
              </a:rPr>
              <a:t>	Having finished his text he picked up her basket, and she mechanically resumed her walk beside him.</a:t>
            </a:r>
          </a:p>
          <a:p>
            <a:pPr lvl="1" algn="just"/>
            <a:r>
              <a:rPr lang="en-US" sz="1600" dirty="0" smtClean="0">
                <a:latin typeface="Arial" pitchFamily="34" charset="0"/>
                <a:cs typeface="Arial" pitchFamily="34" charset="0"/>
              </a:rPr>
              <a:t>‘Do you believe what you paint?’ she asked in low tones.</a:t>
            </a:r>
          </a:p>
          <a:p>
            <a:pPr algn="just">
              <a:buNone/>
            </a:pPr>
            <a:r>
              <a:rPr lang="en-US" sz="1600" dirty="0" smtClean="0">
                <a:latin typeface="Arial" pitchFamily="34" charset="0"/>
                <a:cs typeface="Arial" pitchFamily="34" charset="0"/>
              </a:rPr>
              <a:t>	‘Believe that </a:t>
            </a:r>
            <a:r>
              <a:rPr lang="en-US" sz="1600" dirty="0" err="1" smtClean="0">
                <a:latin typeface="Arial" pitchFamily="34" charset="0"/>
                <a:cs typeface="Arial" pitchFamily="34" charset="0"/>
              </a:rPr>
              <a:t>tex</a:t>
            </a:r>
            <a:r>
              <a:rPr lang="en-US" sz="1600" dirty="0" smtClean="0">
                <a:latin typeface="Arial" pitchFamily="34" charset="0"/>
                <a:cs typeface="Arial" pitchFamily="34" charset="0"/>
              </a:rPr>
              <a:t>? Do I believe in my own existence!’</a:t>
            </a:r>
          </a:p>
          <a:p>
            <a:pPr algn="just">
              <a:buNone/>
            </a:pPr>
            <a:r>
              <a:rPr lang="en-US" sz="1600" dirty="0" smtClean="0">
                <a:latin typeface="Arial" pitchFamily="34" charset="0"/>
                <a:cs typeface="Arial" pitchFamily="34" charset="0"/>
              </a:rPr>
              <a:t>	‘But,’ said she tremulously, ‘suppose your sin was not of your own seeking?’</a:t>
            </a:r>
          </a:p>
          <a:p>
            <a:pPr algn="just">
              <a:buNone/>
            </a:pPr>
            <a:r>
              <a:rPr lang="en-US" sz="1600" dirty="0" smtClean="0">
                <a:latin typeface="Arial" pitchFamily="34" charset="0"/>
                <a:cs typeface="Arial" pitchFamily="34" charset="0"/>
              </a:rPr>
              <a:t>	He shook his head.</a:t>
            </a:r>
          </a:p>
          <a:p>
            <a:pPr algn="just">
              <a:buNone/>
            </a:pPr>
            <a:r>
              <a:rPr lang="en-US" sz="1600" dirty="0" smtClean="0">
                <a:latin typeface="Arial" pitchFamily="34" charset="0"/>
                <a:cs typeface="Arial" pitchFamily="34" charset="0"/>
              </a:rPr>
              <a:t>	‘I cannot split hairs on that burning query,’ he said. ‘I have walked hundreds of miles this past summer, painting these </a:t>
            </a:r>
            <a:r>
              <a:rPr lang="en-US" sz="1600" dirty="0" err="1" smtClean="0">
                <a:latin typeface="Arial" pitchFamily="34" charset="0"/>
                <a:cs typeface="Arial" pitchFamily="34" charset="0"/>
              </a:rPr>
              <a:t>texes</a:t>
            </a:r>
            <a:r>
              <a:rPr lang="en-US" sz="1600" dirty="0" smtClean="0">
                <a:latin typeface="Arial" pitchFamily="34" charset="0"/>
                <a:cs typeface="Arial" pitchFamily="34" charset="0"/>
              </a:rPr>
              <a:t> on every wall, gate, and stile the length and breadth of this district. I leave their application to the hearts of the people who read ‘</a:t>
            </a:r>
            <a:r>
              <a:rPr lang="en-US" sz="1600" dirty="0" err="1" smtClean="0">
                <a:latin typeface="Arial" pitchFamily="34" charset="0"/>
                <a:cs typeface="Arial" pitchFamily="34" charset="0"/>
              </a:rPr>
              <a:t>em</a:t>
            </a:r>
            <a:r>
              <a:rPr lang="en-US" sz="1600" dirty="0" smtClean="0">
                <a:latin typeface="Arial" pitchFamily="34" charset="0"/>
                <a:cs typeface="Arial" pitchFamily="34" charset="0"/>
              </a:rPr>
              <a:t>.’</a:t>
            </a:r>
          </a:p>
          <a:p>
            <a:pPr algn="just">
              <a:buNone/>
            </a:pPr>
            <a:r>
              <a:rPr lang="en-US" sz="1600" dirty="0" smtClean="0">
                <a:latin typeface="Arial" pitchFamily="34" charset="0"/>
                <a:cs typeface="Arial" pitchFamily="34" charset="0"/>
              </a:rPr>
              <a:t>	‘I think they are horrible,’ said Tess. ‘Crushing! Killing!’</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Phase 2, Chapter 12: Discussion Points</a:t>
            </a:r>
            <a:endParaRPr lang="en-US" sz="2800" b="1" dirty="0"/>
          </a:p>
        </p:txBody>
      </p:sp>
      <p:sp>
        <p:nvSpPr>
          <p:cNvPr id="3" name="Content Placeholder 2"/>
          <p:cNvSpPr>
            <a:spLocks noGrp="1"/>
          </p:cNvSpPr>
          <p:nvPr>
            <p:ph idx="1"/>
          </p:nvPr>
        </p:nvSpPr>
        <p:spPr>
          <a:xfrm>
            <a:off x="0" y="838200"/>
            <a:ext cx="7086600" cy="5287963"/>
          </a:xfrm>
        </p:spPr>
        <p:txBody>
          <a:bodyPr>
            <a:noAutofit/>
          </a:bodyPr>
          <a:lstStyle/>
          <a:p>
            <a:pPr algn="just"/>
            <a:r>
              <a:rPr lang="en-US" sz="1800" dirty="0" smtClean="0">
                <a:latin typeface="Arial" pitchFamily="34" charset="0"/>
                <a:cs typeface="Arial" pitchFamily="34" charset="0"/>
              </a:rPr>
              <a:t>Hardy continues to leave many of the details of Tess's seduction ambiguous by allowing a certain space of time to pass between the night at The Chase and Tess' return to </a:t>
            </a:r>
            <a:r>
              <a:rPr lang="en-US" sz="1800" dirty="0" err="1" smtClean="0">
                <a:latin typeface="Arial" pitchFamily="34" charset="0"/>
                <a:cs typeface="Arial" pitchFamily="34" charset="0"/>
              </a:rPr>
              <a:t>Marlott</a:t>
            </a:r>
            <a:r>
              <a:rPr lang="en-US" sz="1800" dirty="0" smtClean="0">
                <a:latin typeface="Arial" pitchFamily="34" charset="0"/>
                <a:cs typeface="Arial" pitchFamily="34" charset="0"/>
              </a:rPr>
              <a:t> several weeks later. </a:t>
            </a:r>
          </a:p>
          <a:p>
            <a:pPr algn="just"/>
            <a:r>
              <a:rPr lang="en-US" sz="1800" dirty="0" smtClean="0">
                <a:latin typeface="Arial" pitchFamily="34" charset="0"/>
                <a:cs typeface="Arial" pitchFamily="34" charset="0"/>
              </a:rPr>
              <a:t>Who is to be blamed for?</a:t>
            </a:r>
          </a:p>
          <a:p>
            <a:pPr lvl="1" algn="just"/>
            <a:r>
              <a:rPr lang="en-US" sz="1400" dirty="0" err="1" smtClean="0">
                <a:latin typeface="Arial" pitchFamily="34" charset="0"/>
                <a:cs typeface="Arial" pitchFamily="34" charset="0"/>
              </a:rPr>
              <a:t>Elec</a:t>
            </a:r>
            <a:r>
              <a:rPr lang="en-US" sz="1400" dirty="0" smtClean="0">
                <a:latin typeface="Arial" pitchFamily="34" charset="0"/>
                <a:cs typeface="Arial" pitchFamily="34" charset="0"/>
              </a:rPr>
              <a:t> only</a:t>
            </a:r>
          </a:p>
          <a:p>
            <a:pPr lvl="1" algn="just"/>
            <a:r>
              <a:rPr lang="en-US" sz="1400" dirty="0" smtClean="0">
                <a:latin typeface="Arial" pitchFamily="34" charset="0"/>
                <a:cs typeface="Arial" pitchFamily="34" charset="0"/>
              </a:rPr>
              <a:t>Tess</a:t>
            </a:r>
          </a:p>
          <a:p>
            <a:pPr lvl="1" algn="just"/>
            <a:r>
              <a:rPr lang="en-US" sz="1400" dirty="0" smtClean="0">
                <a:latin typeface="Arial" pitchFamily="34" charset="0"/>
                <a:cs typeface="Arial" pitchFamily="34" charset="0"/>
              </a:rPr>
              <a:t>Both </a:t>
            </a:r>
          </a:p>
          <a:p>
            <a:pPr algn="just"/>
            <a:r>
              <a:rPr lang="en-US" sz="1800" dirty="0" smtClean="0">
                <a:latin typeface="Arial" pitchFamily="34" charset="0"/>
                <a:cs typeface="Arial" pitchFamily="34" charset="0"/>
              </a:rPr>
              <a:t>Tess admits that her "eyes were a little dazed" by Alec and that the event was a moment of weakness. </a:t>
            </a:r>
          </a:p>
          <a:p>
            <a:pPr algn="just"/>
            <a:r>
              <a:rPr lang="en-US" sz="1800" dirty="0" smtClean="0">
                <a:latin typeface="Arial" pitchFamily="34" charset="0"/>
                <a:cs typeface="Arial" pitchFamily="34" charset="0"/>
              </a:rPr>
              <a:t>She finds herself to blame for Alec's seduction of her, rather than accusing him of treachery.</a:t>
            </a:r>
          </a:p>
          <a:p>
            <a:pPr algn="just"/>
            <a:r>
              <a:rPr lang="en-US" sz="1800" dirty="0" smtClean="0">
                <a:latin typeface="Arial" pitchFamily="34" charset="0"/>
                <a:cs typeface="Arial" pitchFamily="34" charset="0"/>
              </a:rPr>
              <a:t>Theme of Forgiveness:</a:t>
            </a:r>
          </a:p>
          <a:p>
            <a:pPr algn="just"/>
            <a:r>
              <a:rPr lang="en-US" sz="1800" dirty="0" smtClean="0">
                <a:latin typeface="Arial" pitchFamily="34" charset="0"/>
                <a:cs typeface="Arial" pitchFamily="34" charset="0"/>
              </a:rPr>
              <a:t>The encounter of Tess with the painter introduces the theme of forgiveness that will continue throughout the novel.</a:t>
            </a:r>
          </a:p>
          <a:p>
            <a:pPr algn="just"/>
            <a:r>
              <a:rPr lang="en-US" sz="1800" dirty="0" smtClean="0">
                <a:latin typeface="Arial" pitchFamily="34" charset="0"/>
                <a:cs typeface="Arial" pitchFamily="34" charset="0"/>
              </a:rPr>
              <a:t>Tess wonders whether or not what she has done may be forgiven. She doubts that according to the Christian teachings she would not be forgiven.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solidFill>
                  <a:srgbClr val="0070C0"/>
                </a:solidFill>
              </a:rPr>
              <a:t>Opening Text chapter 13</a:t>
            </a:r>
            <a:endParaRPr lang="en-US" sz="2800" b="1" dirty="0">
              <a:solidFill>
                <a:srgbClr val="0070C0"/>
              </a:solidFill>
            </a:endParaRPr>
          </a:p>
        </p:txBody>
      </p:sp>
      <p:sp>
        <p:nvSpPr>
          <p:cNvPr id="3" name="Content Placeholder 2"/>
          <p:cNvSpPr>
            <a:spLocks noGrp="1"/>
          </p:cNvSpPr>
          <p:nvPr>
            <p:ph idx="1"/>
          </p:nvPr>
        </p:nvSpPr>
        <p:spPr>
          <a:xfrm>
            <a:off x="0" y="685800"/>
            <a:ext cx="7315200" cy="6172200"/>
          </a:xfrm>
        </p:spPr>
        <p:txBody>
          <a:bodyPr>
            <a:noAutofit/>
          </a:bodyPr>
          <a:lstStyle/>
          <a:p>
            <a:pPr algn="just">
              <a:buNone/>
            </a:pPr>
            <a:r>
              <a:rPr lang="en-US" sz="1600" dirty="0" smtClean="0">
                <a:latin typeface="Arial" pitchFamily="34" charset="0"/>
                <a:cs typeface="Arial" pitchFamily="34" charset="0"/>
              </a:rPr>
              <a:t>	The event of Tess </a:t>
            </a:r>
            <a:r>
              <a:rPr lang="en-US" sz="1600" dirty="0" err="1" smtClean="0">
                <a:latin typeface="Arial" pitchFamily="34" charset="0"/>
                <a:cs typeface="Arial" pitchFamily="34" charset="0"/>
              </a:rPr>
              <a:t>Durbeyfield’s</a:t>
            </a:r>
            <a:r>
              <a:rPr lang="en-US" sz="1600" dirty="0" smtClean="0">
                <a:latin typeface="Arial" pitchFamily="34" charset="0"/>
                <a:cs typeface="Arial" pitchFamily="34" charset="0"/>
              </a:rPr>
              <a:t> return from the manor of her bogus kinsfolk was </a:t>
            </a:r>
            <a:r>
              <a:rPr lang="en-US" sz="1600" dirty="0" err="1" smtClean="0">
                <a:latin typeface="Arial" pitchFamily="34" charset="0"/>
                <a:cs typeface="Arial" pitchFamily="34" charset="0"/>
              </a:rPr>
              <a:t>rumoured</a:t>
            </a:r>
            <a:r>
              <a:rPr lang="en-US" sz="1600" dirty="0" smtClean="0">
                <a:latin typeface="Arial" pitchFamily="34" charset="0"/>
                <a:cs typeface="Arial" pitchFamily="34" charset="0"/>
              </a:rPr>
              <a:t> abroad, if </a:t>
            </a:r>
            <a:r>
              <a:rPr lang="en-US" sz="1600" dirty="0" err="1" smtClean="0">
                <a:latin typeface="Arial" pitchFamily="34" charset="0"/>
                <a:cs typeface="Arial" pitchFamily="34" charset="0"/>
              </a:rPr>
              <a:t>rumour</a:t>
            </a:r>
            <a:r>
              <a:rPr lang="en-US" sz="1600" dirty="0" smtClean="0">
                <a:latin typeface="Arial" pitchFamily="34" charset="0"/>
                <a:cs typeface="Arial" pitchFamily="34" charset="0"/>
              </a:rPr>
              <a:t> be not too large a word for a space of a square mile. In the afternoon several young girls of </a:t>
            </a:r>
            <a:r>
              <a:rPr lang="en-US" sz="1600" dirty="0" err="1" smtClean="0">
                <a:latin typeface="Arial" pitchFamily="34" charset="0"/>
                <a:cs typeface="Arial" pitchFamily="34" charset="0"/>
              </a:rPr>
              <a:t>Marlott</a:t>
            </a:r>
            <a:r>
              <a:rPr lang="en-US" sz="1600" dirty="0" smtClean="0">
                <a:latin typeface="Arial" pitchFamily="34" charset="0"/>
                <a:cs typeface="Arial" pitchFamily="34" charset="0"/>
              </a:rPr>
              <a:t>, former schoolfellows and acquaintances of Tess, called to see her, arriving dressed in their best starched and ironed, as became visitors to a person who had made a transcendent conquest (as they supposed), and sat round the room looking at her with great curiosity. For the fact that it was this said thirty-first cousin, </a:t>
            </a:r>
            <a:r>
              <a:rPr lang="en-US" sz="1600" dirty="0" err="1" smtClean="0">
                <a:latin typeface="Arial" pitchFamily="34" charset="0"/>
                <a:cs typeface="Arial" pitchFamily="34" charset="0"/>
              </a:rPr>
              <a:t>Mr</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d’Urberville</a:t>
            </a:r>
            <a:r>
              <a:rPr lang="en-US" sz="1600" dirty="0" smtClean="0">
                <a:latin typeface="Arial" pitchFamily="34" charset="0"/>
                <a:cs typeface="Arial" pitchFamily="34" charset="0"/>
              </a:rPr>
              <a:t>, who had fallen in love with her, a gentleman not altogether local, whose reputation as a reckless gallant and heartbreaker was beginning to spread beyond the immediate boundaries of </a:t>
            </a:r>
            <a:r>
              <a:rPr lang="en-US" sz="1600" dirty="0" err="1" smtClean="0">
                <a:latin typeface="Arial" pitchFamily="34" charset="0"/>
                <a:cs typeface="Arial" pitchFamily="34" charset="0"/>
              </a:rPr>
              <a:t>Trantridge</a:t>
            </a:r>
            <a:r>
              <a:rPr lang="en-US" sz="1600" dirty="0" smtClean="0">
                <a:latin typeface="Arial" pitchFamily="34" charset="0"/>
                <a:cs typeface="Arial" pitchFamily="34" charset="0"/>
              </a:rPr>
              <a:t>, lent Tess’s supposed position, by its fearsomeness, a far higher fascination that it would have exercised if </a:t>
            </a:r>
            <a:r>
              <a:rPr lang="en-US" sz="1600" dirty="0" err="1" smtClean="0">
                <a:latin typeface="Arial" pitchFamily="34" charset="0"/>
                <a:cs typeface="Arial" pitchFamily="34" charset="0"/>
              </a:rPr>
              <a:t>unhazardous</a:t>
            </a:r>
            <a:r>
              <a:rPr lang="en-US" sz="1600" dirty="0" smtClean="0">
                <a:latin typeface="Arial" pitchFamily="34" charset="0"/>
                <a:cs typeface="Arial" pitchFamily="34" charset="0"/>
              </a:rPr>
              <a:t>.</a:t>
            </a:r>
          </a:p>
          <a:p>
            <a:pPr algn="just">
              <a:buNone/>
            </a:pPr>
            <a:r>
              <a:rPr lang="en-US" sz="1600" dirty="0" smtClean="0">
                <a:latin typeface="Arial" pitchFamily="34" charset="0"/>
                <a:cs typeface="Arial" pitchFamily="34" charset="0"/>
              </a:rPr>
              <a:t>	Their interest was so deep that the younger ones whispered when her back was turned— ‘How pretty she is; and how that best frock do set her off! I believe it cost an immense deal, and that it was a gift from him.’</a:t>
            </a:r>
          </a:p>
          <a:p>
            <a:pPr algn="just">
              <a:buNone/>
            </a:pPr>
            <a:r>
              <a:rPr lang="en-US" sz="1600" dirty="0" smtClean="0">
                <a:latin typeface="Arial" pitchFamily="34" charset="0"/>
                <a:cs typeface="Arial" pitchFamily="34" charset="0"/>
              </a:rPr>
              <a:t>	Tess, who was reaching up to get the tea-things from the corner-cupboard, did not hear these commentaries. If she had heard them, she might soon have set her friends right on the matter. But her mother heard, and Joan’s simple van </a:t>
            </a:r>
            <a:r>
              <a:rPr lang="en-US" sz="1600" dirty="0" err="1" smtClean="0">
                <a:latin typeface="Arial" pitchFamily="34" charset="0"/>
                <a:cs typeface="Arial" pitchFamily="34" charset="0"/>
              </a:rPr>
              <a:t>ity</a:t>
            </a:r>
            <a:r>
              <a:rPr lang="en-US" sz="1600" dirty="0" smtClean="0">
                <a:latin typeface="Arial" pitchFamily="34" charset="0"/>
                <a:cs typeface="Arial" pitchFamily="34" charset="0"/>
              </a:rPr>
              <a:t>, having been denied the hope of a dashing marriage, fed itself as well as it could upon the sensation of a dashing flirtation. Upon the whole she felt gratified, even though such a limited and evanescent triumph should involve her daughter’s reputation; it might end in marriage yet, and in the warmth of her responsiveness to their admiration she invited her visitors to stay to tea……………………………….</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838200"/>
            <a:ext cx="6400800" cy="5867400"/>
          </a:xfrm>
        </p:spPr>
        <p:txBody>
          <a:bodyPr>
            <a:normAutofit/>
          </a:bodyPr>
          <a:lstStyle/>
          <a:p>
            <a:pPr algn="just">
              <a:buNone/>
            </a:pPr>
            <a:r>
              <a:rPr lang="en-US" sz="1600" dirty="0" smtClean="0">
                <a:latin typeface="Arial" pitchFamily="34" charset="0"/>
                <a:cs typeface="Arial" pitchFamily="34" charset="0"/>
              </a:rPr>
              <a:t>	………..Their chatter, their laughter, their good-</a:t>
            </a:r>
            <a:r>
              <a:rPr lang="en-US" sz="1600" dirty="0" err="1" smtClean="0">
                <a:latin typeface="Arial" pitchFamily="34" charset="0"/>
                <a:cs typeface="Arial" pitchFamily="34" charset="0"/>
              </a:rPr>
              <a:t>humoured</a:t>
            </a:r>
            <a:r>
              <a:rPr lang="en-US" sz="1600" dirty="0" smtClean="0">
                <a:latin typeface="Arial" pitchFamily="34" charset="0"/>
                <a:cs typeface="Arial" pitchFamily="34" charset="0"/>
              </a:rPr>
              <a:t> innuendoes, above all, their flashes and </a:t>
            </a:r>
            <a:r>
              <a:rPr lang="en-US" sz="1600" dirty="0" err="1" smtClean="0">
                <a:latin typeface="Arial" pitchFamily="34" charset="0"/>
                <a:cs typeface="Arial" pitchFamily="34" charset="0"/>
              </a:rPr>
              <a:t>flickerings</a:t>
            </a:r>
            <a:r>
              <a:rPr lang="en-US" sz="1600" dirty="0" smtClean="0">
                <a:latin typeface="Arial" pitchFamily="34" charset="0"/>
                <a:cs typeface="Arial" pitchFamily="34" charset="0"/>
              </a:rPr>
              <a:t> of envy, revived Tess’s spirits also; and, as the evening wore on, she caught the infection of their excitement, and grew almost gay. The marble hardness left her face, she moved with something of her old bounding step, and flushed in all her young beauty.</a:t>
            </a:r>
          </a:p>
          <a:p>
            <a:pPr algn="just">
              <a:buNone/>
            </a:pPr>
            <a:r>
              <a:rPr lang="en-US" sz="1600" dirty="0" smtClean="0">
                <a:latin typeface="Arial" pitchFamily="34" charset="0"/>
                <a:cs typeface="Arial" pitchFamily="34" charset="0"/>
              </a:rPr>
              <a:t>	At moments, in spite of thought, she would reply to their inquiries with a manner of superiority, as if recognizing that her experiences in the field of courtship had, indeed, been slightly enviable. But so far was she from being, in the words of Robert South, ‘in love with her own ruin,’ that the illusion was transient as lightning; cold reason came back to mock her spasmodic weakness; the ghastliness of her momentary pride would convict her, and recall her to reserved listlessness again.</a:t>
            </a:r>
          </a:p>
          <a:p>
            <a:pPr algn="just">
              <a:buNone/>
            </a:pPr>
            <a:r>
              <a:rPr lang="en-US" sz="1600" dirty="0" smtClean="0">
                <a:latin typeface="Arial" pitchFamily="34" charset="0"/>
                <a:cs typeface="Arial" pitchFamily="34" charset="0"/>
              </a:rPr>
              <a:t>	And the despondency of the next morning’s dawn, when it was no longer Sunday, but Monday; and no best clothes; and the laughing visitors were gone, and she awoke alone in her old bed, the innocent younger children breathing softly around her. In place of the excitement of her return, and the interest it had inspired, she saw before her a long and stony highway which she had to tread, without aid, and with little sympathy. Her depression was then terrible, and she could have hidden herself in a tomb.</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Phase 2, Chapter 13</a:t>
            </a:r>
            <a:endParaRPr lang="en-US" sz="2800" b="1" dirty="0"/>
          </a:p>
        </p:txBody>
      </p:sp>
      <p:sp>
        <p:nvSpPr>
          <p:cNvPr id="3" name="Content Placeholder 2"/>
          <p:cNvSpPr>
            <a:spLocks noGrp="1"/>
          </p:cNvSpPr>
          <p:nvPr>
            <p:ph idx="1"/>
          </p:nvPr>
        </p:nvSpPr>
        <p:spPr>
          <a:xfrm>
            <a:off x="457200" y="914400"/>
            <a:ext cx="6858000" cy="5211763"/>
          </a:xfrm>
        </p:spPr>
        <p:txBody>
          <a:bodyPr>
            <a:normAutofit/>
          </a:bodyPr>
          <a:lstStyle/>
          <a:p>
            <a:pPr algn="just"/>
            <a:r>
              <a:rPr lang="en-US" sz="1800" dirty="0" smtClean="0">
                <a:latin typeface="Arial" pitchFamily="34" charset="0"/>
                <a:cs typeface="Arial" pitchFamily="34" charset="0"/>
              </a:rPr>
              <a:t>Some of Tess’s friends come to visit, and in their high-spirited company Tess feels cheered.</a:t>
            </a:r>
          </a:p>
          <a:p>
            <a:pPr algn="just"/>
            <a:r>
              <a:rPr lang="en-US" sz="1800" dirty="0" smtClean="0">
                <a:latin typeface="Arial" pitchFamily="34" charset="0"/>
                <a:cs typeface="Arial" pitchFamily="34" charset="0"/>
              </a:rPr>
              <a:t>But in the morning she lapses back into her depression. </a:t>
            </a:r>
          </a:p>
          <a:p>
            <a:pPr algn="just"/>
            <a:r>
              <a:rPr lang="en-US" sz="1800" dirty="0" smtClean="0">
                <a:latin typeface="Arial" pitchFamily="34" charset="0"/>
                <a:cs typeface="Arial" pitchFamily="34" charset="0"/>
              </a:rPr>
              <a:t>She wonders what would be her future.</a:t>
            </a:r>
          </a:p>
          <a:p>
            <a:pPr algn="just"/>
            <a:r>
              <a:rPr lang="en-US" sz="1800" dirty="0" smtClean="0">
                <a:latin typeface="Arial" pitchFamily="34" charset="0"/>
                <a:cs typeface="Arial" pitchFamily="34" charset="0"/>
              </a:rPr>
              <a:t>To her, the future seems hopeless and bleak. </a:t>
            </a:r>
          </a:p>
          <a:p>
            <a:pPr algn="just"/>
            <a:r>
              <a:rPr lang="en-US" sz="1800" dirty="0" smtClean="0">
                <a:latin typeface="Arial" pitchFamily="34" charset="0"/>
                <a:cs typeface="Arial" pitchFamily="34" charset="0"/>
              </a:rPr>
              <a:t>She realizes that she has  become the subject of gossip. </a:t>
            </a:r>
          </a:p>
          <a:p>
            <a:pPr algn="just"/>
            <a:r>
              <a:rPr lang="en-US" sz="1800" dirty="0" smtClean="0">
                <a:latin typeface="Arial" pitchFamily="34" charset="0"/>
                <a:cs typeface="Arial" pitchFamily="34" charset="0"/>
              </a:rPr>
              <a:t>In the course of several weeks Tess revived sufficiently to get to church. When she goes to church, she hears the crowd whispering about her. This makes her feel dejected.</a:t>
            </a:r>
          </a:p>
          <a:p>
            <a:pPr algn="just"/>
            <a:r>
              <a:rPr lang="en-US" sz="1800" dirty="0" smtClean="0">
                <a:latin typeface="Arial" pitchFamily="34" charset="0"/>
                <a:cs typeface="Arial" pitchFamily="34" charset="0"/>
              </a:rPr>
              <a:t>She feels that she cannot come to church anymore. Thus, she falls into the habit of only going out after dark.</a:t>
            </a:r>
            <a:endParaRPr lang="en-US" sz="1800" dirty="0" smtClean="0">
              <a:latin typeface="Arial" pitchFamily="34" charset="0"/>
              <a:cs typeface="Arial" pitchFamily="34" charset="0"/>
              <a:hlinkClick r:id="rId2"/>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Phase 2, Chapter 13: Discussion Points</a:t>
            </a:r>
            <a:endParaRPr lang="en-US" sz="2800" b="1" dirty="0"/>
          </a:p>
        </p:txBody>
      </p:sp>
      <p:sp>
        <p:nvSpPr>
          <p:cNvPr id="3" name="Content Placeholder 2"/>
          <p:cNvSpPr>
            <a:spLocks noGrp="1"/>
          </p:cNvSpPr>
          <p:nvPr>
            <p:ph idx="1"/>
          </p:nvPr>
        </p:nvSpPr>
        <p:spPr>
          <a:xfrm>
            <a:off x="0" y="762000"/>
            <a:ext cx="6934200" cy="5364163"/>
          </a:xfrm>
        </p:spPr>
        <p:txBody>
          <a:bodyPr>
            <a:noAutofit/>
          </a:bodyPr>
          <a:lstStyle/>
          <a:p>
            <a:pPr algn="just">
              <a:buNone/>
            </a:pPr>
            <a:r>
              <a:rPr lang="en-US" sz="1800" b="1" dirty="0" smtClean="0">
                <a:solidFill>
                  <a:srgbClr val="0070C0"/>
                </a:solidFill>
                <a:latin typeface="Arial" pitchFamily="34" charset="0"/>
                <a:cs typeface="Arial" pitchFamily="34" charset="0"/>
              </a:rPr>
              <a:t>Ironic Situation:</a:t>
            </a:r>
          </a:p>
          <a:p>
            <a:pPr algn="just"/>
            <a:r>
              <a:rPr lang="en-US" sz="1800" dirty="0" smtClean="0">
                <a:latin typeface="Arial" pitchFamily="34" charset="0"/>
                <a:cs typeface="Arial" pitchFamily="34" charset="0"/>
              </a:rPr>
              <a:t>Why did Tess leave her home? What happened to her expectations?</a:t>
            </a:r>
          </a:p>
          <a:p>
            <a:pPr algn="just"/>
            <a:r>
              <a:rPr lang="en-US" sz="1800" dirty="0" smtClean="0">
                <a:latin typeface="Arial" pitchFamily="34" charset="0"/>
                <a:cs typeface="Arial" pitchFamily="34" charset="0"/>
              </a:rPr>
              <a:t>It is a stunning reversal of fortune for Tess that she left to claim kinship with a noble family, but she returns to </a:t>
            </a:r>
            <a:r>
              <a:rPr lang="en-US" sz="1800" dirty="0" err="1" smtClean="0">
                <a:latin typeface="Arial" pitchFamily="34" charset="0"/>
                <a:cs typeface="Arial" pitchFamily="34" charset="0"/>
              </a:rPr>
              <a:t>Marlott</a:t>
            </a:r>
            <a:r>
              <a:rPr lang="en-US" sz="1800" dirty="0" smtClean="0">
                <a:latin typeface="Arial" pitchFamily="34" charset="0"/>
                <a:cs typeface="Arial" pitchFamily="34" charset="0"/>
              </a:rPr>
              <a:t> in a lower social standing than before, unmarried yet pregnant with Alec </a:t>
            </a:r>
            <a:r>
              <a:rPr lang="en-US" sz="1800" dirty="0" err="1" smtClean="0">
                <a:latin typeface="Arial" pitchFamily="34" charset="0"/>
                <a:cs typeface="Arial" pitchFamily="34" charset="0"/>
              </a:rPr>
              <a:t>d'Urberville's</a:t>
            </a:r>
            <a:r>
              <a:rPr lang="en-US" sz="1800" dirty="0" smtClean="0">
                <a:latin typeface="Arial" pitchFamily="34" charset="0"/>
                <a:cs typeface="Arial" pitchFamily="34" charset="0"/>
              </a:rPr>
              <a:t> child.</a:t>
            </a:r>
          </a:p>
          <a:p>
            <a:pPr algn="just">
              <a:buNone/>
            </a:pPr>
            <a:r>
              <a:rPr lang="en-US" sz="1800" b="1" dirty="0" smtClean="0">
                <a:solidFill>
                  <a:srgbClr val="0070C0"/>
                </a:solidFill>
                <a:latin typeface="Arial" pitchFamily="34" charset="0"/>
                <a:cs typeface="Arial" pitchFamily="34" charset="0"/>
              </a:rPr>
              <a:t>Theme of Guilt:</a:t>
            </a:r>
          </a:p>
          <a:p>
            <a:pPr algn="just"/>
            <a:r>
              <a:rPr lang="en-US" sz="1800" dirty="0" smtClean="0">
                <a:latin typeface="Arial" pitchFamily="34" charset="0"/>
                <a:cs typeface="Arial" pitchFamily="34" charset="0"/>
              </a:rPr>
              <a:t>Personal guilt leads her to shrink from society.</a:t>
            </a:r>
          </a:p>
          <a:p>
            <a:pPr algn="just"/>
            <a:r>
              <a:rPr lang="en-US" sz="1800" dirty="0" smtClean="0">
                <a:latin typeface="Arial" pitchFamily="34" charset="0"/>
                <a:cs typeface="Arial" pitchFamily="34" charset="0"/>
              </a:rPr>
              <a:t>She fells she is a sinner.</a:t>
            </a:r>
          </a:p>
          <a:p>
            <a:pPr algn="just"/>
            <a:r>
              <a:rPr lang="en-US" sz="1800" dirty="0" smtClean="0">
                <a:latin typeface="Arial" pitchFamily="34" charset="0"/>
                <a:cs typeface="Arial" pitchFamily="34" charset="0"/>
              </a:rPr>
              <a:t>This guilt outweighs any social opposition she may face.</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Phase 2, Chapter 14</a:t>
            </a:r>
            <a:endParaRPr lang="en-US" sz="2800" b="1" dirty="0"/>
          </a:p>
        </p:txBody>
      </p:sp>
      <p:sp>
        <p:nvSpPr>
          <p:cNvPr id="3" name="Content Placeholder 2"/>
          <p:cNvSpPr>
            <a:spLocks noGrp="1"/>
          </p:cNvSpPr>
          <p:nvPr>
            <p:ph idx="1"/>
          </p:nvPr>
        </p:nvSpPr>
        <p:spPr>
          <a:xfrm>
            <a:off x="0" y="762000"/>
            <a:ext cx="7086600" cy="6096000"/>
          </a:xfrm>
        </p:spPr>
        <p:txBody>
          <a:bodyPr>
            <a:normAutofit/>
          </a:bodyPr>
          <a:lstStyle/>
          <a:p>
            <a:pPr algn="just"/>
            <a:r>
              <a:rPr lang="en-US" sz="1800" dirty="0" smtClean="0">
                <a:latin typeface="Arial" pitchFamily="34" charset="0"/>
                <a:cs typeface="Arial" pitchFamily="34" charset="0"/>
              </a:rPr>
              <a:t>The following August, Tess decides the time has come to stop pitying herself, and she helps her village with the harvest. </a:t>
            </a:r>
          </a:p>
          <a:p>
            <a:pPr algn="just"/>
            <a:r>
              <a:rPr lang="en-US" sz="1800" dirty="0" smtClean="0">
                <a:latin typeface="Arial" pitchFamily="34" charset="0"/>
                <a:cs typeface="Arial" pitchFamily="34" charset="0"/>
              </a:rPr>
              <a:t>We notice her distinct presence in the fields.</a:t>
            </a:r>
          </a:p>
          <a:p>
            <a:pPr algn="just">
              <a:buNone/>
            </a:pPr>
            <a:r>
              <a:rPr lang="en-US" sz="1800" dirty="0" smtClean="0">
                <a:latin typeface="Arial" pitchFamily="34" charset="0"/>
                <a:cs typeface="Arial" pitchFamily="34" charset="0"/>
              </a:rPr>
              <a:t>	</a:t>
            </a:r>
          </a:p>
          <a:p>
            <a:pPr algn="just">
              <a:buNone/>
            </a:pPr>
            <a:endParaRPr lang="en-US" sz="1800" dirty="0" smtClean="0">
              <a:latin typeface="Arial" pitchFamily="34" charset="0"/>
              <a:cs typeface="Arial" pitchFamily="34" charset="0"/>
            </a:endParaRPr>
          </a:p>
          <a:p>
            <a:pPr algn="just">
              <a:buNone/>
            </a:pPr>
            <a:r>
              <a:rPr lang="en-US" sz="1800" dirty="0" smtClean="0">
                <a:latin typeface="Arial" pitchFamily="34" charset="0"/>
                <a:cs typeface="Arial" pitchFamily="34" charset="0"/>
              </a:rPr>
              <a:t>	(Before discussing what else happens in this chapter let us read some text about Tess working in the fields.)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04800"/>
          </a:xfrm>
        </p:spPr>
        <p:txBody>
          <a:bodyPr>
            <a:normAutofit/>
          </a:bodyPr>
          <a:lstStyle/>
          <a:p>
            <a:r>
              <a:rPr lang="en-US" sz="1300" b="1" dirty="0" smtClean="0">
                <a:solidFill>
                  <a:srgbClr val="0070C0"/>
                </a:solidFill>
              </a:rPr>
              <a:t>Chapter 14: Some text about Tess</a:t>
            </a:r>
            <a:endParaRPr lang="en-US" sz="1300" b="1" dirty="0">
              <a:solidFill>
                <a:srgbClr val="0070C0"/>
              </a:solidFill>
            </a:endParaRPr>
          </a:p>
        </p:txBody>
      </p:sp>
      <p:sp>
        <p:nvSpPr>
          <p:cNvPr id="3" name="Content Placeholder 2"/>
          <p:cNvSpPr>
            <a:spLocks noGrp="1"/>
          </p:cNvSpPr>
          <p:nvPr>
            <p:ph idx="1"/>
          </p:nvPr>
        </p:nvSpPr>
        <p:spPr>
          <a:xfrm>
            <a:off x="-228600" y="228600"/>
            <a:ext cx="7239000" cy="6629400"/>
          </a:xfrm>
        </p:spPr>
        <p:txBody>
          <a:bodyPr>
            <a:noAutofit/>
          </a:bodyPr>
          <a:lstStyle/>
          <a:p>
            <a:pPr algn="just">
              <a:buNone/>
            </a:pPr>
            <a:r>
              <a:rPr lang="en-US" sz="1300" dirty="0" smtClean="0">
                <a:latin typeface="Arial" pitchFamily="34" charset="0"/>
                <a:cs typeface="Arial" pitchFamily="34" charset="0"/>
              </a:rPr>
              <a:t>	The women—or rather girls, for they were mostly young—wore drawn cotton bonnets with great flapping curtains to keep off the sun, and gloves to prevent their hands being wounded by the stubble. There was one wearing a pale pink jacket, another in a cream-</a:t>
            </a:r>
            <a:r>
              <a:rPr lang="en-US" sz="1300" dirty="0" err="1" smtClean="0">
                <a:latin typeface="Arial" pitchFamily="34" charset="0"/>
                <a:cs typeface="Arial" pitchFamily="34" charset="0"/>
              </a:rPr>
              <a:t>coloured</a:t>
            </a:r>
            <a:r>
              <a:rPr lang="en-US" sz="1300" dirty="0" smtClean="0">
                <a:latin typeface="Arial" pitchFamily="34" charset="0"/>
                <a:cs typeface="Arial" pitchFamily="34" charset="0"/>
              </a:rPr>
              <a:t> tight-sleeved gown, another in a petticoat as red as the arms of the reaping-machine; and others, older, in the brown-rough ‘</a:t>
            </a:r>
            <a:r>
              <a:rPr lang="en-US" sz="1300" dirty="0" err="1" smtClean="0">
                <a:latin typeface="Arial" pitchFamily="34" charset="0"/>
                <a:cs typeface="Arial" pitchFamily="34" charset="0"/>
              </a:rPr>
              <a:t>wropper</a:t>
            </a:r>
            <a:r>
              <a:rPr lang="en-US" sz="1300" dirty="0" smtClean="0">
                <a:latin typeface="Arial" pitchFamily="34" charset="0"/>
                <a:cs typeface="Arial" pitchFamily="34" charset="0"/>
              </a:rPr>
              <a:t>’ or over-all—the old-established and most appropriate dress of the field-woman, which the young ones were abandoning. This morning the eye returns involuntarily to the girl in the pink cotton jacket, she being the most flexuous and finely-drawn figure of them all. But her bonnet is pulled so far over her brow that none of her face is disclosed while she binds, though her complexion may be guessed from a stray twine or two of dark brown hair which extends below the curtain of her bonnet. Perhaps one reason why she seduces casual attention is that she never courts it, though the other women often gaze around them.</a:t>
            </a:r>
          </a:p>
          <a:p>
            <a:pPr algn="just">
              <a:buNone/>
            </a:pPr>
            <a:r>
              <a:rPr lang="en-US" sz="1300" dirty="0" smtClean="0">
                <a:latin typeface="Arial" pitchFamily="34" charset="0"/>
                <a:cs typeface="Arial" pitchFamily="34" charset="0"/>
              </a:rPr>
              <a:t>	Her binding proceeds with clock-like monotony. From the sheaf last finished she draws a handful of ears, patting their tips with her left palm to bring them even. Then, stooping low, she moves forward, gathering the corn with both hands against her knees, and pushing her left gloved hand under the bundle to meet the right on the other side, holding the corn in an embrace like that of a lover. She brings the ends of the bond together, and kneels on the sheaf while she ties it, beating back her skirts now and then when lifted by the breeze. A bit of her naked arm is visible between the buff leather of the gauntlet and the sleeve of her gown; and as the day wears on its feminine smoothness becomes scarified by the stubble and bleeds.</a:t>
            </a:r>
          </a:p>
          <a:p>
            <a:pPr algn="just">
              <a:buNone/>
            </a:pPr>
            <a:r>
              <a:rPr lang="en-US" sz="1300" dirty="0" smtClean="0">
                <a:latin typeface="Arial" pitchFamily="34" charset="0"/>
                <a:cs typeface="Arial" pitchFamily="34" charset="0"/>
              </a:rPr>
              <a:t>	At intervals she stands up to rest, and to retie her disarranged apron, or to pull her bonnet straight. Then one can see the oval face of a handsome young woman with deep dark eyes and long heavy clinging tresses, which seem to clasp in a beseeching way anything they fall against. The cheeks are paler, the teeth more regular, the red lips thinner than is usual in a country-bred girl.</a:t>
            </a:r>
          </a:p>
          <a:p>
            <a:pPr algn="just">
              <a:buNone/>
            </a:pPr>
            <a:r>
              <a:rPr lang="en-US" sz="1300" dirty="0" smtClean="0">
                <a:latin typeface="Arial" pitchFamily="34" charset="0"/>
                <a:cs typeface="Arial" pitchFamily="34" charset="0"/>
              </a:rPr>
              <a:t>	It is Tess </a:t>
            </a:r>
            <a:r>
              <a:rPr lang="en-US" sz="1300" dirty="0" err="1" smtClean="0">
                <a:latin typeface="Arial" pitchFamily="34" charset="0"/>
                <a:cs typeface="Arial" pitchFamily="34" charset="0"/>
              </a:rPr>
              <a:t>Durbeyfield</a:t>
            </a:r>
            <a:r>
              <a:rPr lang="en-US" sz="1300" dirty="0" smtClean="0">
                <a:latin typeface="Arial" pitchFamily="34" charset="0"/>
                <a:cs typeface="Arial" pitchFamily="34" charset="0"/>
              </a:rPr>
              <a:t>, otherwise </a:t>
            </a:r>
            <a:r>
              <a:rPr lang="en-US" sz="1300" dirty="0" err="1" smtClean="0">
                <a:latin typeface="Arial" pitchFamily="34" charset="0"/>
                <a:cs typeface="Arial" pitchFamily="34" charset="0"/>
              </a:rPr>
              <a:t>d’Urberville</a:t>
            </a:r>
            <a:r>
              <a:rPr lang="en-US" sz="1300" dirty="0" smtClean="0">
                <a:latin typeface="Arial" pitchFamily="34" charset="0"/>
                <a:cs typeface="Arial" pitchFamily="34" charset="0"/>
              </a:rPr>
              <a:t>, somewhat changed—the same, but not the same; at the present stage of her existence living as a stranger and an alien here, though it was no strange land that she was in. After a long seclusion she had come to a resolve to undertake outdoor work in her native village, the busiest season of the year in the agricultural world having arrived, and nothing that she could do within the house being so remunerative for the time as harvesting in the fields.</a:t>
            </a:r>
            <a:endParaRPr lang="en-US" sz="13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t>What else happens in this chapter</a:t>
            </a:r>
            <a:endParaRPr lang="en-US" sz="2800" b="1" dirty="0"/>
          </a:p>
        </p:txBody>
      </p:sp>
      <p:sp>
        <p:nvSpPr>
          <p:cNvPr id="3" name="Content Placeholder 2"/>
          <p:cNvSpPr>
            <a:spLocks noGrp="1"/>
          </p:cNvSpPr>
          <p:nvPr>
            <p:ph idx="1"/>
          </p:nvPr>
        </p:nvSpPr>
        <p:spPr>
          <a:xfrm>
            <a:off x="0" y="609600"/>
            <a:ext cx="7315200" cy="6096000"/>
          </a:xfrm>
        </p:spPr>
        <p:txBody>
          <a:bodyPr>
            <a:noAutofit/>
          </a:bodyPr>
          <a:lstStyle/>
          <a:p>
            <a:pPr algn="just"/>
            <a:r>
              <a:rPr lang="en-US" sz="1400" dirty="0" smtClean="0">
                <a:latin typeface="Arial" pitchFamily="34" charset="0"/>
                <a:cs typeface="Arial" pitchFamily="34" charset="0"/>
              </a:rPr>
              <a:t>She decides to christen him herself and names him Sorrow. </a:t>
            </a:r>
          </a:p>
          <a:p>
            <a:pPr algn="just"/>
            <a:r>
              <a:rPr lang="en-US" sz="1400" dirty="0" smtClean="0">
                <a:latin typeface="Arial" pitchFamily="34" charset="0"/>
                <a:cs typeface="Arial" pitchFamily="34" charset="0"/>
              </a:rPr>
              <a:t>When he dies the following morning, Tess asks the parson if her christening was sufficient to earn her baby a Christian burial. </a:t>
            </a:r>
          </a:p>
          <a:p>
            <a:pPr algn="just"/>
            <a:r>
              <a:rPr lang="en-US" sz="1400" dirty="0" smtClean="0">
                <a:latin typeface="Arial" pitchFamily="34" charset="0"/>
                <a:cs typeface="Arial" pitchFamily="34" charset="0"/>
              </a:rPr>
              <a:t>Moved, the parson replies that though he cannot bury the child himself, Tess may do so. That night Tess lays Sorrow to rest in a corner of the churchyard, and makes a little cross for his grave.</a:t>
            </a:r>
          </a:p>
          <a:p>
            <a:pPr algn="just"/>
            <a:r>
              <a:rPr lang="en-US" sz="1400" dirty="0" smtClean="0">
                <a:latin typeface="Arial" pitchFamily="34" charset="0"/>
                <a:cs typeface="Arial" pitchFamily="34" charset="0"/>
              </a:rPr>
              <a:t>As she works in the fields her baby boy, conceived with Alec  is left back home. But when she finishes her labor, during lunch her sister brings Tess's child to her so that she may feed it. </a:t>
            </a:r>
          </a:p>
          <a:p>
            <a:pPr algn="just"/>
            <a:r>
              <a:rPr lang="en-US" sz="1400" dirty="0" smtClean="0">
                <a:latin typeface="Arial" pitchFamily="34" charset="0"/>
                <a:cs typeface="Arial" pitchFamily="34" charset="0"/>
              </a:rPr>
              <a:t>We also notice that a woman observes that Tess is fond of her child, although she might pretend to hate it. </a:t>
            </a:r>
          </a:p>
          <a:p>
            <a:pPr algn="just"/>
            <a:r>
              <a:rPr lang="en-US" sz="1400" dirty="0" smtClean="0">
                <a:latin typeface="Arial" pitchFamily="34" charset="0"/>
                <a:cs typeface="Arial" pitchFamily="34" charset="0"/>
              </a:rPr>
              <a:t>The child falls ill, and Tess becomes worried that he will die without a proper christening. </a:t>
            </a:r>
          </a:p>
          <a:p>
            <a:pPr algn="just"/>
            <a:r>
              <a:rPr lang="en-US" sz="1400" dirty="0" smtClean="0">
                <a:latin typeface="Arial" pitchFamily="34" charset="0"/>
                <a:cs typeface="Arial" pitchFamily="34" charset="0"/>
              </a:rPr>
              <a:t>She begs her father to send for the parson, but he refuses out of pride. </a:t>
            </a:r>
          </a:p>
          <a:p>
            <a:pPr algn="just"/>
            <a:r>
              <a:rPr lang="en-US" sz="1400" dirty="0" smtClean="0">
                <a:latin typeface="Arial" pitchFamily="34" charset="0"/>
                <a:cs typeface="Arial" pitchFamily="34" charset="0"/>
              </a:rPr>
              <a:t>Tess goes to bed, but the infant's breathing grows more difficult and Tess prays God for pity. </a:t>
            </a:r>
          </a:p>
          <a:p>
            <a:pPr algn="just"/>
            <a:r>
              <a:rPr lang="en-US" sz="1400" dirty="0" smtClean="0">
                <a:latin typeface="Arial" pitchFamily="34" charset="0"/>
                <a:cs typeface="Arial" pitchFamily="34" charset="0"/>
              </a:rPr>
              <a:t>Finally she decides to baptize the infant herself.</a:t>
            </a:r>
          </a:p>
          <a:p>
            <a:pPr algn="just"/>
            <a:r>
              <a:rPr lang="en-US" sz="1400" dirty="0" smtClean="0">
                <a:latin typeface="Arial" pitchFamily="34" charset="0"/>
                <a:cs typeface="Arial" pitchFamily="34" charset="0"/>
              </a:rPr>
              <a:t>She names him ‘Sorrow’.</a:t>
            </a:r>
          </a:p>
          <a:p>
            <a:pPr algn="just"/>
            <a:r>
              <a:rPr lang="en-US" sz="1400" dirty="0" smtClean="0">
                <a:latin typeface="Arial" pitchFamily="34" charset="0"/>
                <a:cs typeface="Arial" pitchFamily="34" charset="0"/>
              </a:rPr>
              <a:t>When Tess awakes the next morning, she finds that Sorrow has died. </a:t>
            </a:r>
          </a:p>
          <a:p>
            <a:pPr algn="just"/>
            <a:r>
              <a:rPr lang="en-US" sz="1400" dirty="0" smtClean="0">
                <a:latin typeface="Arial" pitchFamily="34" charset="0"/>
                <a:cs typeface="Arial" pitchFamily="34" charset="0"/>
              </a:rPr>
              <a:t>Tess wants to burry the child as a Christian but she wonders whether it was doctrinally sufficient to secure a Christian burial for the child as she had baptized the child herself. She asks the new parson, and he agrees that Sorrow had been properly baptized, but he refuses to give a Christian burial because he is afraid of the reaction of the community. </a:t>
            </a:r>
          </a:p>
          <a:p>
            <a:pPr algn="just"/>
            <a:r>
              <a:rPr lang="en-US" sz="1400" dirty="0" smtClean="0">
                <a:latin typeface="Arial" pitchFamily="34" charset="0"/>
                <a:cs typeface="Arial" pitchFamily="34" charset="0"/>
              </a:rPr>
              <a:t>She asks him “not to speak to her as saint to sinner”, but as “person to person”</a:t>
            </a:r>
          </a:p>
          <a:p>
            <a:pPr algn="just"/>
            <a:r>
              <a:rPr lang="en-US" sz="1400" dirty="0" smtClean="0">
                <a:latin typeface="Arial" pitchFamily="34" charset="0"/>
                <a:cs typeface="Arial" pitchFamily="34" charset="0"/>
              </a:rPr>
              <a:t>Anyhow, finally he agrees that the burial for the child of Tess will be the same.</a:t>
            </a:r>
          </a:p>
          <a:p>
            <a:pPr algn="just"/>
            <a:endParaRPr lang="en-US" sz="1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solidFill>
                  <a:srgbClr val="0070C0"/>
                </a:solidFill>
              </a:rPr>
              <a:t>Text Chapter 14: Tess Baptizes her Child</a:t>
            </a:r>
            <a:endParaRPr lang="en-US" sz="2800" b="1" dirty="0">
              <a:solidFill>
                <a:srgbClr val="0070C0"/>
              </a:solidFill>
            </a:endParaRPr>
          </a:p>
        </p:txBody>
      </p:sp>
      <p:sp>
        <p:nvSpPr>
          <p:cNvPr id="3" name="Content Placeholder 2"/>
          <p:cNvSpPr>
            <a:spLocks noGrp="1"/>
          </p:cNvSpPr>
          <p:nvPr>
            <p:ph idx="1"/>
          </p:nvPr>
        </p:nvSpPr>
        <p:spPr>
          <a:xfrm>
            <a:off x="0" y="685800"/>
            <a:ext cx="6781800" cy="6172200"/>
          </a:xfrm>
        </p:spPr>
        <p:txBody>
          <a:bodyPr>
            <a:noAutofit/>
          </a:bodyPr>
          <a:lstStyle/>
          <a:p>
            <a:pPr algn="just">
              <a:buNone/>
            </a:pPr>
            <a:r>
              <a:rPr lang="en-US" sz="1600" dirty="0" smtClean="0">
                <a:latin typeface="Arial" pitchFamily="34" charset="0"/>
                <a:cs typeface="Arial" pitchFamily="34" charset="0"/>
              </a:rPr>
              <a:t>	The household went to bed, and, distressed beyond measure, Tess retired also. She was continually waking as she lay, and in the middle of the night found that the baby was still worse. It was obviously dying—quietly and painlessly, but none the less surely.</a:t>
            </a:r>
          </a:p>
          <a:p>
            <a:pPr algn="just">
              <a:buNone/>
            </a:pPr>
            <a:r>
              <a:rPr lang="en-US" sz="1600" dirty="0" smtClean="0">
                <a:latin typeface="Arial" pitchFamily="34" charset="0"/>
                <a:cs typeface="Arial" pitchFamily="34" charset="0"/>
              </a:rPr>
              <a:t>	In her misery she rocked herself upon the bed. The clock struck the solemn hour of one, that hour when fancy stalks outside reason, and malignant possibilities stand rock-firm as facts. She thought of the child consigned to the nethermost corner of hell, as its double doom for lack of baptism and lack of legitimacy; saw the arch-fiend tossing it with his three-pronged fork, like the one they used for heating the oven on baking days; to which picture she added many other quaint and curious details of torment sometimes taught the young in this Christian country. The lurid presentment so powerfully affected her imagination in the silence of the sleeping house that her nightgown became damp with perspiration, and the bedstead shook with each throb of her heart.</a:t>
            </a:r>
          </a:p>
          <a:p>
            <a:pPr algn="just">
              <a:buNone/>
            </a:pPr>
            <a:r>
              <a:rPr lang="en-US" sz="1600" dirty="0" smtClean="0">
                <a:latin typeface="Arial" pitchFamily="34" charset="0"/>
                <a:cs typeface="Arial" pitchFamily="34" charset="0"/>
              </a:rPr>
              <a:t>	The infant’s breathing grew more difficult, and the mother’s mental tension increased. It was useless to devour the little thing with kisses; she could stay in bed no longer, and walked feverishly about the room. ‘O merciful God, have pity; have pity upon my poor baby!’ she cried. ‘Heap as much anger as you want to upon me, and welcome; but pity the child!’</a:t>
            </a:r>
          </a:p>
          <a:p>
            <a:pPr algn="just">
              <a:buNone/>
            </a:pPr>
            <a:r>
              <a:rPr lang="en-US" sz="1600" dirty="0" smtClean="0">
                <a:latin typeface="Arial" pitchFamily="34" charset="0"/>
                <a:cs typeface="Arial" pitchFamily="34" charset="0"/>
              </a:rPr>
              <a:t>	She leant against the chest of drawers, and murmured incoherent supplications for a long while, till she suddenly started up………….</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838200"/>
            <a:ext cx="7010400" cy="5287963"/>
          </a:xfrm>
        </p:spPr>
        <p:txBody>
          <a:bodyPr>
            <a:normAutofit/>
          </a:bodyPr>
          <a:lstStyle/>
          <a:p>
            <a:pPr algn="just">
              <a:buNone/>
            </a:pPr>
            <a:r>
              <a:rPr lang="en-US" sz="1800" dirty="0" smtClean="0">
                <a:latin typeface="Arial" pitchFamily="34" charset="0"/>
                <a:cs typeface="Arial" pitchFamily="34" charset="0"/>
              </a:rPr>
              <a:t>	…………..‘Ah! perhaps baby can be saved! Perhaps it will be just the same!’</a:t>
            </a:r>
          </a:p>
          <a:p>
            <a:pPr algn="just">
              <a:buNone/>
            </a:pPr>
            <a:r>
              <a:rPr lang="en-US" sz="1800" dirty="0" smtClean="0">
                <a:latin typeface="Arial" pitchFamily="34" charset="0"/>
                <a:cs typeface="Arial" pitchFamily="34" charset="0"/>
              </a:rPr>
              <a:t>	She spoke so brightly that it seemed as though her face might have shone in the gloom surrounding her. She lit a candle, and went to a second and a third bed under the wall, where she awoke her young sisters and brothers, all of whom occupied the same room. Pulling out the washing-stand so that she could get behind it, she poured some water from a jug, and made them kneel around, putting their hands together with fingers exactly vertical. While the children, scarcely awake, awe-stricken at her manner, their eyes growing larger and larger, remained in this position, she took the baby from her bed—a child’s child—so immature as scarce to seem a sufficient personality to endow its producer with the maternal title. Tess then stood erect with the infant on her arm beside the basin; the next sister held the Prayer-Book open before her, as the clerk at church held it before the parson; and thus the girl set about baptizing her child.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762000"/>
            <a:ext cx="7162800" cy="6096000"/>
          </a:xfrm>
        </p:spPr>
        <p:txBody>
          <a:bodyPr>
            <a:normAutofit fontScale="55000" lnSpcReduction="20000"/>
          </a:bodyPr>
          <a:lstStyle/>
          <a:p>
            <a:pPr algn="just">
              <a:buNone/>
            </a:pPr>
            <a:r>
              <a:rPr lang="en-US" dirty="0" smtClean="0">
                <a:latin typeface="Arial" pitchFamily="34" charset="0"/>
                <a:cs typeface="Arial" pitchFamily="34" charset="0"/>
              </a:rPr>
              <a:t>	………….Her figure looked singularly tall and imposing as she stood in her long white nightgown, a thick cable of twisted dark hair hanging straight down her back to her waist. The kindly dimness of the weak candle abstracted from her form and features the little blemishes which sunlight might have revealed—the stubble scratches upon her wrists, and the weariness of her eyes—her high enthusiasm having a transfiguring effect upon the face which had been her undoing, showing it as a thing of immaculate beauty, with a touch of dignity which was almost regal. The little ones kneeling round, their sleepy eyes blinking and red, awaited her preparations full of a suspended wonder which their physical heaviness at that hour would not allow to become active.</a:t>
            </a:r>
          </a:p>
          <a:p>
            <a:pPr algn="just">
              <a:buNone/>
            </a:pPr>
            <a:r>
              <a:rPr lang="en-US" dirty="0" smtClean="0">
                <a:latin typeface="Arial" pitchFamily="34" charset="0"/>
                <a:cs typeface="Arial" pitchFamily="34" charset="0"/>
              </a:rPr>
              <a:t>	The most impressed of them said:</a:t>
            </a:r>
          </a:p>
          <a:p>
            <a:pPr algn="just">
              <a:buNone/>
            </a:pPr>
            <a:r>
              <a:rPr lang="en-US" dirty="0" smtClean="0">
                <a:latin typeface="Arial" pitchFamily="34" charset="0"/>
                <a:cs typeface="Arial" pitchFamily="34" charset="0"/>
              </a:rPr>
              <a:t>	‘Be you really going to christen him, Tess?’</a:t>
            </a:r>
          </a:p>
          <a:p>
            <a:pPr algn="just">
              <a:buNone/>
            </a:pPr>
            <a:r>
              <a:rPr lang="en-US" dirty="0" smtClean="0">
                <a:latin typeface="Arial" pitchFamily="34" charset="0"/>
                <a:cs typeface="Arial" pitchFamily="34" charset="0"/>
              </a:rPr>
              <a:t>	The girl-mother replied in a grave affirmative.</a:t>
            </a:r>
          </a:p>
          <a:p>
            <a:pPr algn="just">
              <a:buNone/>
            </a:pPr>
            <a:r>
              <a:rPr lang="en-US" dirty="0" smtClean="0">
                <a:latin typeface="Arial" pitchFamily="34" charset="0"/>
                <a:cs typeface="Arial" pitchFamily="34" charset="0"/>
              </a:rPr>
              <a:t>	‘What’s his name going to be?’</a:t>
            </a:r>
          </a:p>
          <a:p>
            <a:pPr algn="just">
              <a:buNone/>
            </a:pPr>
            <a:r>
              <a:rPr lang="en-US" dirty="0" smtClean="0">
                <a:latin typeface="Arial" pitchFamily="34" charset="0"/>
                <a:cs typeface="Arial" pitchFamily="34" charset="0"/>
              </a:rPr>
              <a:t>	She had not thought of that, but a name suggested by a phrase in the book of Genesis came into her head as she proceeded with the baptismal service, and now she pronounced it:</a:t>
            </a:r>
          </a:p>
          <a:p>
            <a:pPr algn="just">
              <a:buNone/>
            </a:pPr>
            <a:r>
              <a:rPr lang="en-US" dirty="0" smtClean="0">
                <a:latin typeface="Arial" pitchFamily="34" charset="0"/>
                <a:cs typeface="Arial" pitchFamily="34" charset="0"/>
              </a:rPr>
              <a:t>	‘SORROW, I baptize thee in the name of the Father, and of the Son, and of the Holy Ghost.’</a:t>
            </a:r>
          </a:p>
          <a:p>
            <a:pPr algn="just">
              <a:buNone/>
            </a:pPr>
            <a:r>
              <a:rPr lang="en-US" dirty="0" smtClean="0">
                <a:latin typeface="Arial" pitchFamily="34" charset="0"/>
                <a:cs typeface="Arial" pitchFamily="34" charset="0"/>
              </a:rPr>
              <a:t>	She sprinkled the water, and there was silence.</a:t>
            </a:r>
          </a:p>
          <a:p>
            <a:pPr algn="just">
              <a:buNone/>
            </a:pPr>
            <a:r>
              <a:rPr lang="en-US" dirty="0" smtClean="0">
                <a:latin typeface="Arial" pitchFamily="34" charset="0"/>
                <a:cs typeface="Arial" pitchFamily="34" charset="0"/>
              </a:rPr>
              <a:t>	‘Say ‘Amen,’ children.’</a:t>
            </a:r>
          </a:p>
          <a:p>
            <a:pPr algn="just">
              <a:buNone/>
            </a:pPr>
            <a:r>
              <a:rPr lang="en-US" dirty="0" smtClean="0">
                <a:latin typeface="Arial" pitchFamily="34" charset="0"/>
                <a:cs typeface="Arial" pitchFamily="34" charset="0"/>
              </a:rPr>
              <a:t>	The tiny voices piped in obedient response, ‘Amen!’</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t>Phase 2, Chapter 14: Discussion Points</a:t>
            </a:r>
            <a:endParaRPr lang="en-US" sz="2800" b="1" dirty="0"/>
          </a:p>
        </p:txBody>
      </p:sp>
      <p:sp>
        <p:nvSpPr>
          <p:cNvPr id="3" name="Content Placeholder 2"/>
          <p:cNvSpPr>
            <a:spLocks noGrp="1"/>
          </p:cNvSpPr>
          <p:nvPr>
            <p:ph idx="1"/>
          </p:nvPr>
        </p:nvSpPr>
        <p:spPr>
          <a:xfrm>
            <a:off x="0" y="914400"/>
            <a:ext cx="7315200" cy="5943600"/>
          </a:xfrm>
        </p:spPr>
        <p:txBody>
          <a:bodyPr>
            <a:noAutofit/>
          </a:bodyPr>
          <a:lstStyle/>
          <a:p>
            <a:pPr algn="just"/>
            <a:r>
              <a:rPr lang="en-US" sz="1800" dirty="0" smtClean="0">
                <a:latin typeface="Arial" pitchFamily="34" charset="0"/>
                <a:cs typeface="Arial" pitchFamily="34" charset="0"/>
              </a:rPr>
              <a:t>In terms of plot we notice that Hardy once again shifts the narrative forward skipping a lot of time and events happening during that time in Tess's life. </a:t>
            </a:r>
          </a:p>
          <a:p>
            <a:pPr algn="just"/>
            <a:r>
              <a:rPr lang="en-US" sz="1800" dirty="0" smtClean="0">
                <a:latin typeface="Arial" pitchFamily="34" charset="0"/>
                <a:cs typeface="Arial" pitchFamily="34" charset="0"/>
              </a:rPr>
              <a:t>We find that almost a year in Tess's life has passed. In this chapter the story starts after Tess has given birth to her illegitimate child. </a:t>
            </a:r>
          </a:p>
          <a:p>
            <a:pPr algn="just"/>
            <a:r>
              <a:rPr lang="en-US" sz="1800" dirty="0" smtClean="0">
                <a:latin typeface="Arial" pitchFamily="34" charset="0"/>
                <a:cs typeface="Arial" pitchFamily="34" charset="0"/>
              </a:rPr>
              <a:t>This child is the living representation of her sin.</a:t>
            </a:r>
          </a:p>
          <a:p>
            <a:pPr algn="just"/>
            <a:r>
              <a:rPr lang="en-US" sz="1800" dirty="0" smtClean="0">
                <a:latin typeface="Arial" pitchFamily="34" charset="0"/>
                <a:cs typeface="Arial" pitchFamily="34" charset="0"/>
              </a:rPr>
              <a:t>Even the name that Tess gives her infant child, Sorrow, represents the aftermath of her sin.</a:t>
            </a:r>
          </a:p>
          <a:p>
            <a:pPr algn="just">
              <a:buNone/>
            </a:pPr>
            <a:r>
              <a:rPr lang="en-US" sz="1800" b="1" dirty="0" smtClean="0">
                <a:solidFill>
                  <a:srgbClr val="0070C0"/>
                </a:solidFill>
                <a:latin typeface="Arial" pitchFamily="34" charset="0"/>
                <a:cs typeface="Arial" pitchFamily="34" charset="0"/>
              </a:rPr>
              <a:t>Use of Symbols</a:t>
            </a:r>
          </a:p>
          <a:p>
            <a:pPr algn="just"/>
            <a:r>
              <a:rPr lang="en-US" sz="1800" dirty="0" smtClean="0">
                <a:latin typeface="Arial" pitchFamily="34" charset="0"/>
                <a:cs typeface="Arial" pitchFamily="34" charset="0"/>
              </a:rPr>
              <a:t>Symbol of Sorrow</a:t>
            </a:r>
          </a:p>
          <a:p>
            <a:pPr algn="just"/>
            <a:r>
              <a:rPr lang="en-US" sz="1800" dirty="0" smtClean="0">
                <a:latin typeface="Arial" pitchFamily="34" charset="0"/>
                <a:cs typeface="Arial" pitchFamily="34" charset="0"/>
              </a:rPr>
              <a:t>We need to notice these things:</a:t>
            </a:r>
          </a:p>
          <a:p>
            <a:pPr lvl="1" algn="just"/>
            <a:r>
              <a:rPr lang="en-US" sz="1800" dirty="0" smtClean="0">
                <a:latin typeface="Arial" pitchFamily="34" charset="0"/>
                <a:cs typeface="Arial" pitchFamily="34" charset="0"/>
              </a:rPr>
              <a:t>Sorrow as a symbol of Tess's guilt over her weakness with Alec </a:t>
            </a:r>
            <a:r>
              <a:rPr lang="en-US" sz="1800" dirty="0" err="1" smtClean="0">
                <a:latin typeface="Arial" pitchFamily="34" charset="0"/>
                <a:cs typeface="Arial" pitchFamily="34" charset="0"/>
              </a:rPr>
              <a:t>d'Urberville</a:t>
            </a:r>
            <a:endParaRPr lang="en-US" sz="1800" dirty="0" smtClean="0">
              <a:latin typeface="Arial" pitchFamily="34" charset="0"/>
              <a:cs typeface="Arial" pitchFamily="34" charset="0"/>
            </a:endParaRPr>
          </a:p>
          <a:p>
            <a:pPr lvl="1" algn="just"/>
            <a:r>
              <a:rPr lang="en-US" sz="1800" dirty="0" smtClean="0">
                <a:latin typeface="Arial" pitchFamily="34" charset="0"/>
                <a:cs typeface="Arial" pitchFamily="34" charset="0"/>
              </a:rPr>
              <a:t>Tess's reaction to her child. (From detest to growing used to, to acceptance to love)</a:t>
            </a:r>
          </a:p>
          <a:p>
            <a:pPr lvl="1" algn="just"/>
            <a:r>
              <a:rPr lang="en-US" sz="1800" dirty="0" smtClean="0">
                <a:latin typeface="Arial" pitchFamily="34" charset="0"/>
                <a:cs typeface="Arial" pitchFamily="34" charset="0"/>
              </a:rPr>
              <a:t>Baptism of Sorrow = Rejection of the social structure</a:t>
            </a:r>
          </a:p>
          <a:p>
            <a:pPr lvl="1" algn="just"/>
            <a:r>
              <a:rPr lang="en-US" sz="1800" dirty="0" smtClean="0">
                <a:latin typeface="Arial" pitchFamily="34" charset="0"/>
                <a:cs typeface="Arial" pitchFamily="34" charset="0"/>
              </a:rPr>
              <a:t>Baptism of Sorrow = Baptism of Tess again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t>Phase 2, Chapter 15</a:t>
            </a:r>
            <a:endParaRPr lang="en-US" sz="2800" b="1" dirty="0"/>
          </a:p>
        </p:txBody>
      </p:sp>
      <p:sp>
        <p:nvSpPr>
          <p:cNvPr id="3" name="Content Placeholder 2"/>
          <p:cNvSpPr>
            <a:spLocks noGrp="1"/>
          </p:cNvSpPr>
          <p:nvPr>
            <p:ph idx="1"/>
          </p:nvPr>
        </p:nvSpPr>
        <p:spPr>
          <a:xfrm>
            <a:off x="0" y="838200"/>
            <a:ext cx="6934200" cy="5287963"/>
          </a:xfrm>
        </p:spPr>
        <p:txBody>
          <a:bodyPr>
            <a:normAutofit fontScale="62500" lnSpcReduction="20000"/>
          </a:bodyPr>
          <a:lstStyle/>
          <a:p>
            <a:pPr algn="just"/>
            <a:r>
              <a:rPr lang="en-US" dirty="0" smtClean="0">
                <a:latin typeface="Arial" pitchFamily="34" charset="0"/>
                <a:cs typeface="Arial" pitchFamily="34" charset="0"/>
              </a:rPr>
              <a:t>We see Tess getting more mature.</a:t>
            </a:r>
          </a:p>
          <a:p>
            <a:pPr algn="just"/>
            <a:r>
              <a:rPr lang="en-US" dirty="0" smtClean="0">
                <a:latin typeface="Arial" pitchFamily="34" charset="0"/>
                <a:cs typeface="Arial" pitchFamily="34" charset="0"/>
              </a:rPr>
              <a:t>She began to note the passing of anniversaries, such as her first arrival at </a:t>
            </a:r>
            <a:r>
              <a:rPr lang="en-US" dirty="0" err="1" smtClean="0">
                <a:latin typeface="Arial" pitchFamily="34" charset="0"/>
                <a:cs typeface="Arial" pitchFamily="34" charset="0"/>
              </a:rPr>
              <a:t>Trantridge</a:t>
            </a:r>
            <a:r>
              <a:rPr lang="en-US" dirty="0" smtClean="0">
                <a:latin typeface="Arial" pitchFamily="34" charset="0"/>
                <a:cs typeface="Arial" pitchFamily="34" charset="0"/>
              </a:rPr>
              <a:t> and the fateful night at The Chase. </a:t>
            </a:r>
          </a:p>
          <a:p>
            <a:pPr algn="just"/>
            <a:r>
              <a:rPr lang="en-US" dirty="0" smtClean="0">
                <a:latin typeface="Arial" pitchFamily="34" charset="0"/>
                <a:cs typeface="Arial" pitchFamily="34" charset="0"/>
              </a:rPr>
              <a:t>She also realizes that she can never be happy in </a:t>
            </a:r>
            <a:r>
              <a:rPr lang="en-US" dirty="0" err="1" smtClean="0">
                <a:latin typeface="Arial" pitchFamily="34" charset="0"/>
                <a:cs typeface="Arial" pitchFamily="34" charset="0"/>
              </a:rPr>
              <a:t>Marlott</a:t>
            </a:r>
            <a:r>
              <a:rPr lang="en-US" dirty="0" smtClean="0">
                <a:latin typeface="Arial" pitchFamily="34" charset="0"/>
                <a:cs typeface="Arial" pitchFamily="34" charset="0"/>
              </a:rPr>
              <a:t> so now she now wishes to begin a new life in a place where her past is unknown to people.</a:t>
            </a:r>
          </a:p>
          <a:p>
            <a:pPr algn="just"/>
            <a:r>
              <a:rPr lang="en-US" dirty="0" smtClean="0">
                <a:latin typeface="Arial" pitchFamily="34" charset="0"/>
                <a:cs typeface="Arial" pitchFamily="34" charset="0"/>
              </a:rPr>
              <a:t>We notice how Tess has changed from a simple girl to a complex woman. Her eyes grow larger and more eloquent. </a:t>
            </a:r>
          </a:p>
          <a:p>
            <a:pPr algn="just"/>
            <a:r>
              <a:rPr lang="en-US" dirty="0" smtClean="0">
                <a:latin typeface="Arial" pitchFamily="34" charset="0"/>
                <a:cs typeface="Arial" pitchFamily="34" charset="0"/>
              </a:rPr>
              <a:t>However, we notice that she is still concerned with the issue  if chastity, once lost, is always lost.</a:t>
            </a:r>
          </a:p>
          <a:p>
            <a:pPr algn="just"/>
            <a:r>
              <a:rPr lang="en-US" dirty="0" smtClean="0">
                <a:latin typeface="Arial" pitchFamily="34" charset="0"/>
                <a:cs typeface="Arial" pitchFamily="34" charset="0"/>
              </a:rPr>
              <a:t>Anyhow as she wants a new beginning, she gets a chance the next year. </a:t>
            </a:r>
          </a:p>
          <a:p>
            <a:pPr algn="just"/>
            <a:r>
              <a:rPr lang="en-US" dirty="0" smtClean="0">
                <a:latin typeface="Arial" pitchFamily="34" charset="0"/>
                <a:cs typeface="Arial" pitchFamily="34" charset="0"/>
              </a:rPr>
              <a:t>There is an opportunity to become a milkmaid at the </a:t>
            </a:r>
            <a:r>
              <a:rPr lang="en-US" dirty="0" err="1" smtClean="0">
                <a:latin typeface="Arial" pitchFamily="34" charset="0"/>
                <a:cs typeface="Arial" pitchFamily="34" charset="0"/>
              </a:rPr>
              <a:t>Talbothays</a:t>
            </a:r>
            <a:r>
              <a:rPr lang="en-US" dirty="0" smtClean="0">
                <a:latin typeface="Arial" pitchFamily="34" charset="0"/>
                <a:cs typeface="Arial" pitchFamily="34" charset="0"/>
              </a:rPr>
              <a:t> Dairy. </a:t>
            </a:r>
          </a:p>
          <a:p>
            <a:pPr algn="just"/>
            <a:r>
              <a:rPr lang="en-US" dirty="0" smtClean="0">
                <a:latin typeface="Arial" pitchFamily="34" charset="0"/>
                <a:cs typeface="Arial" pitchFamily="34" charset="0"/>
              </a:rPr>
              <a:t>She seizes the opportunity, partially because it is near the ancestral estate of the d’Urbervilles; and partially lead by her desire to have a new life.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p>
            <a:r>
              <a:rPr lang="en-US" sz="2800" b="1" dirty="0" smtClean="0"/>
              <a:t>Phase 2, Chapter 15: Discussion Points</a:t>
            </a:r>
            <a:endParaRPr lang="en-US" sz="2800" b="1" dirty="0"/>
          </a:p>
        </p:txBody>
      </p:sp>
      <p:sp>
        <p:nvSpPr>
          <p:cNvPr id="3" name="Content Placeholder 2"/>
          <p:cNvSpPr>
            <a:spLocks noGrp="1"/>
          </p:cNvSpPr>
          <p:nvPr>
            <p:ph idx="1"/>
          </p:nvPr>
        </p:nvSpPr>
        <p:spPr>
          <a:xfrm>
            <a:off x="0" y="609600"/>
            <a:ext cx="6858000" cy="5943600"/>
          </a:xfrm>
        </p:spPr>
        <p:txBody>
          <a:bodyPr>
            <a:normAutofit/>
          </a:bodyPr>
          <a:lstStyle/>
          <a:p>
            <a:pPr algn="just">
              <a:buNone/>
            </a:pPr>
            <a:r>
              <a:rPr lang="en-US" sz="1800" b="1" dirty="0" smtClean="0">
                <a:solidFill>
                  <a:srgbClr val="0070C0"/>
                </a:solidFill>
                <a:latin typeface="Arial" pitchFamily="34" charset="0"/>
                <a:cs typeface="Arial" pitchFamily="34" charset="0"/>
              </a:rPr>
              <a:t>Development of the Character of Tess:</a:t>
            </a:r>
          </a:p>
          <a:p>
            <a:pPr algn="just"/>
            <a:r>
              <a:rPr lang="en-US" sz="1800" dirty="0" smtClean="0">
                <a:latin typeface="Arial" pitchFamily="34" charset="0"/>
                <a:cs typeface="Arial" pitchFamily="34" charset="0"/>
              </a:rPr>
              <a:t>We notice her growing in maturity.</a:t>
            </a:r>
          </a:p>
          <a:p>
            <a:pPr algn="just"/>
            <a:r>
              <a:rPr lang="en-US" sz="1800" dirty="0" smtClean="0">
                <a:latin typeface="Arial" pitchFamily="34" charset="0"/>
                <a:cs typeface="Arial" pitchFamily="34" charset="0"/>
              </a:rPr>
              <a:t>We see her changing form a timid girl to a strong and courageous woman. </a:t>
            </a:r>
          </a:p>
          <a:p>
            <a:pPr algn="just"/>
            <a:r>
              <a:rPr lang="en-US" sz="1800" dirty="0" smtClean="0">
                <a:latin typeface="Arial" pitchFamily="34" charset="0"/>
                <a:cs typeface="Arial" pitchFamily="34" charset="0"/>
              </a:rPr>
              <a:t>One of the landmarks of her maturity and rebirth is the event of baptizing Sorrow. </a:t>
            </a:r>
          </a:p>
          <a:p>
            <a:pPr algn="just"/>
            <a:r>
              <a:rPr lang="en-US" sz="1800" dirty="0" smtClean="0">
                <a:latin typeface="Arial" pitchFamily="34" charset="0"/>
                <a:cs typeface="Arial" pitchFamily="34" charset="0"/>
              </a:rPr>
              <a:t>It is after this that Tess decides to leave </a:t>
            </a:r>
            <a:r>
              <a:rPr lang="en-US" sz="1800" dirty="0" err="1" smtClean="0">
                <a:latin typeface="Arial" pitchFamily="34" charset="0"/>
                <a:cs typeface="Arial" pitchFamily="34" charset="0"/>
              </a:rPr>
              <a:t>Marlott</a:t>
            </a:r>
            <a:r>
              <a:rPr lang="en-US" sz="1800" dirty="0" smtClean="0">
                <a:latin typeface="Arial" pitchFamily="34" charset="0"/>
                <a:cs typeface="Arial" pitchFamily="34" charset="0"/>
              </a:rPr>
              <a:t> for a place where she may start her life afresh.</a:t>
            </a:r>
          </a:p>
          <a:p>
            <a:pPr algn="just">
              <a:buNone/>
            </a:pPr>
            <a:r>
              <a:rPr lang="en-US" sz="1800" b="1" dirty="0" smtClean="0">
                <a:solidFill>
                  <a:srgbClr val="0070C0"/>
                </a:solidFill>
                <a:latin typeface="Arial" pitchFamily="34" charset="0"/>
                <a:cs typeface="Arial" pitchFamily="34" charset="0"/>
              </a:rPr>
              <a:t>Theme of Forgiveness:</a:t>
            </a:r>
          </a:p>
          <a:p>
            <a:pPr algn="just"/>
            <a:r>
              <a:rPr lang="en-US" sz="1800" dirty="0" smtClean="0">
                <a:latin typeface="Arial" pitchFamily="34" charset="0"/>
                <a:cs typeface="Arial" pitchFamily="34" charset="0"/>
              </a:rPr>
              <a:t>At this point Hardy again brings in the theme of forgiveness.</a:t>
            </a:r>
          </a:p>
          <a:p>
            <a:pPr algn="just"/>
            <a:r>
              <a:rPr lang="en-US" sz="1800" dirty="0" smtClean="0">
                <a:latin typeface="Arial" pitchFamily="34" charset="0"/>
                <a:cs typeface="Arial" pitchFamily="34" charset="0"/>
              </a:rPr>
              <a:t>The question of the extent to which sins may be forgiven, again is raised. In this instance, the question is given explicitly: can Tess regain her purity and chastity after all this?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Overall comments on Phase 2</a:t>
            </a:r>
            <a:endParaRPr lang="en-US" sz="2800" b="1" dirty="0"/>
          </a:p>
        </p:txBody>
      </p:sp>
      <p:sp>
        <p:nvSpPr>
          <p:cNvPr id="3" name="Content Placeholder 2"/>
          <p:cNvSpPr>
            <a:spLocks noGrp="1"/>
          </p:cNvSpPr>
          <p:nvPr>
            <p:ph idx="1"/>
          </p:nvPr>
        </p:nvSpPr>
        <p:spPr>
          <a:xfrm>
            <a:off x="0" y="685800"/>
            <a:ext cx="6781800" cy="6172200"/>
          </a:xfrm>
        </p:spPr>
        <p:txBody>
          <a:bodyPr>
            <a:normAutofit/>
          </a:bodyPr>
          <a:lstStyle/>
          <a:p>
            <a:pPr algn="just"/>
            <a:r>
              <a:rPr lang="en-US" sz="1800" dirty="0" smtClean="0">
                <a:latin typeface="Arial" pitchFamily="34" charset="0"/>
                <a:cs typeface="Arial" pitchFamily="34" charset="0"/>
              </a:rPr>
              <a:t>Phase 2, subtitled “Maiden No More,” presents the consequences of Tess’s fall in Phase 1.</a:t>
            </a:r>
          </a:p>
          <a:p>
            <a:pPr algn="just"/>
            <a:r>
              <a:rPr lang="en-US" sz="1800" dirty="0" smtClean="0">
                <a:latin typeface="Arial" pitchFamily="34" charset="0"/>
                <a:cs typeface="Arial" pitchFamily="34" charset="0"/>
              </a:rPr>
              <a:t> We see development in the character of Tess.</a:t>
            </a:r>
          </a:p>
          <a:p>
            <a:pPr algn="just"/>
            <a:r>
              <a:rPr lang="en-US" sz="1800" dirty="0" smtClean="0">
                <a:latin typeface="Arial" pitchFamily="34" charset="0"/>
                <a:cs typeface="Arial" pitchFamily="34" charset="0"/>
              </a:rPr>
              <a:t>She is more mature now.</a:t>
            </a:r>
          </a:p>
          <a:p>
            <a:pPr algn="just"/>
            <a:r>
              <a:rPr lang="en-US" sz="1800" dirty="0" smtClean="0">
                <a:latin typeface="Arial" pitchFamily="34" charset="0"/>
                <a:cs typeface="Arial" pitchFamily="34" charset="0"/>
              </a:rPr>
              <a:t>We see her acceptance of the child; we also see her rejection of the social norms.</a:t>
            </a:r>
          </a:p>
          <a:p>
            <a:pPr algn="just"/>
            <a:r>
              <a:rPr lang="en-US" sz="1800" dirty="0" smtClean="0">
                <a:latin typeface="Arial" pitchFamily="34" charset="0"/>
                <a:cs typeface="Arial" pitchFamily="34" charset="0"/>
              </a:rPr>
              <a:t>We notice her concern for her parents and siblings. She still feels the need to fulfill her familial obligations. </a:t>
            </a:r>
          </a:p>
          <a:p>
            <a:pPr algn="just">
              <a:buNone/>
            </a:pPr>
            <a:endParaRPr lang="en-US" sz="18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algn="l"/>
            <a:r>
              <a:rPr lang="en-US" sz="2800" dirty="0" smtClean="0"/>
              <a:t>Cont…</a:t>
            </a:r>
            <a:endParaRPr lang="en-US" sz="2800" dirty="0"/>
          </a:p>
        </p:txBody>
      </p:sp>
      <p:sp>
        <p:nvSpPr>
          <p:cNvPr id="3" name="Content Placeholder 2"/>
          <p:cNvSpPr>
            <a:spLocks noGrp="1"/>
          </p:cNvSpPr>
          <p:nvPr>
            <p:ph idx="1"/>
          </p:nvPr>
        </p:nvSpPr>
        <p:spPr>
          <a:xfrm>
            <a:off x="0" y="838200"/>
            <a:ext cx="6400800" cy="5791200"/>
          </a:xfrm>
        </p:spPr>
        <p:txBody>
          <a:bodyPr>
            <a:normAutofit/>
          </a:bodyPr>
          <a:lstStyle/>
          <a:p>
            <a:pPr algn="just" fontAlgn="base"/>
            <a:r>
              <a:rPr lang="en-US" sz="1800" dirty="0" smtClean="0">
                <a:latin typeface="Arial" pitchFamily="34" charset="0"/>
                <a:cs typeface="Arial" pitchFamily="34" charset="0"/>
              </a:rPr>
              <a:t>Phase the Second is primarily a transitional period.  Whereas in Phase 1 we see her blaming her mother “Why didn’t you tell me there was danger in men-folk? Why didn’t you warn me?” and she sees herself as a victim of her own ignorance;, in Phase 2 shows her growing in maturity. </a:t>
            </a:r>
          </a:p>
          <a:p>
            <a:pPr algn="just" fontAlgn="base"/>
            <a:r>
              <a:rPr lang="en-US" sz="1800" dirty="0" smtClean="0">
                <a:latin typeface="Arial" pitchFamily="34" charset="0"/>
                <a:cs typeface="Arial" pitchFamily="34" charset="0"/>
              </a:rPr>
              <a:t>Another important theme of the novel emerges in this phase. We noticed  in the previous section that Tess is fated to tragedy. In this phase, we learn about the human instinct that leads Tess to oppose her fate, “the invincible instinct towards self-delight.” Tess’s healthy desire simply to be happy is perhaps the source of her great courage and moral strength.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a:bodyPr>
          <a:lstStyle/>
          <a:p>
            <a:endParaRPr lang="en-US" sz="1800" dirty="0"/>
          </a:p>
        </p:txBody>
      </p:sp>
      <p:sp>
        <p:nvSpPr>
          <p:cNvPr id="3" name="Content Placeholder 2"/>
          <p:cNvSpPr>
            <a:spLocks noGrp="1"/>
          </p:cNvSpPr>
          <p:nvPr>
            <p:ph idx="1"/>
          </p:nvPr>
        </p:nvSpPr>
        <p:spPr>
          <a:xfrm>
            <a:off x="457200" y="762000"/>
            <a:ext cx="8229600" cy="5364163"/>
          </a:xfrm>
        </p:spPr>
        <p:txBody>
          <a:bodyPr/>
          <a:lstStyle/>
          <a:p>
            <a:r>
              <a:rPr lang="en-US" sz="1800" dirty="0" smtClean="0">
                <a:latin typeface="Arial" pitchFamily="34" charset="0"/>
                <a:cs typeface="Arial" pitchFamily="34" charset="0"/>
              </a:rPr>
              <a:t>As far as References of Materials Used are concerned at the end of the novel the whole list of references would be given in the last session of the novel.</a:t>
            </a:r>
          </a:p>
          <a:p>
            <a:pPr>
              <a:buNone/>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Review of the Session</a:t>
            </a:r>
            <a:endParaRPr lang="en-US" sz="2800" b="1" dirty="0"/>
          </a:p>
        </p:txBody>
      </p:sp>
      <p:sp>
        <p:nvSpPr>
          <p:cNvPr id="3" name="Content Placeholder 2"/>
          <p:cNvSpPr>
            <a:spLocks noGrp="1"/>
          </p:cNvSpPr>
          <p:nvPr>
            <p:ph idx="1"/>
          </p:nvPr>
        </p:nvSpPr>
        <p:spPr/>
        <p:txBody>
          <a:bodyPr/>
          <a:lstStyle/>
          <a:p>
            <a:r>
              <a:rPr lang="en-US" dirty="0" smtClean="0">
                <a:latin typeface="Arial" pitchFamily="34" charset="0"/>
                <a:cs typeface="Arial" pitchFamily="34" charset="0"/>
              </a:rPr>
              <a:t>We started Phase 2.</a:t>
            </a:r>
          </a:p>
          <a:p>
            <a:r>
              <a:rPr lang="en-US" dirty="0" smtClean="0">
                <a:latin typeface="Arial" pitchFamily="34" charset="0"/>
                <a:cs typeface="Arial" pitchFamily="34" charset="0"/>
              </a:rPr>
              <a:t>We covered chapters 12-15.</a:t>
            </a:r>
          </a:p>
          <a:p>
            <a:pPr algn="just"/>
            <a:r>
              <a:rPr lang="en-US" sz="1800" dirty="0" smtClean="0">
                <a:latin typeface="Arial" pitchFamily="34" charset="0"/>
                <a:cs typeface="Arial" pitchFamily="34" charset="0"/>
              </a:rPr>
              <a:t>In doing so we covered the following aspects:</a:t>
            </a:r>
          </a:p>
          <a:p>
            <a:pPr lvl="1" algn="just"/>
            <a:r>
              <a:rPr lang="en-US" sz="1800" dirty="0" smtClean="0">
                <a:latin typeface="Arial" pitchFamily="34" charset="0"/>
                <a:cs typeface="Arial" pitchFamily="34" charset="0"/>
              </a:rPr>
              <a:t>Explored the text of these chapters </a:t>
            </a:r>
          </a:p>
          <a:p>
            <a:pPr lvl="1" algn="just"/>
            <a:r>
              <a:rPr lang="en-US" sz="1800" dirty="0" smtClean="0">
                <a:latin typeface="Arial" pitchFamily="34" charset="0"/>
                <a:cs typeface="Arial" pitchFamily="34" charset="0"/>
              </a:rPr>
              <a:t>Explored related themes</a:t>
            </a:r>
          </a:p>
          <a:p>
            <a:pPr lvl="1" algn="just"/>
            <a:r>
              <a:rPr lang="en-US" sz="1800" dirty="0" smtClean="0">
                <a:latin typeface="Arial" pitchFamily="34" charset="0"/>
                <a:cs typeface="Arial" pitchFamily="34" charset="0"/>
              </a:rPr>
              <a:t>Discussed the development of characters</a:t>
            </a:r>
          </a:p>
          <a:p>
            <a:pPr lvl="1" algn="just"/>
            <a:r>
              <a:rPr lang="en-US" sz="1800" dirty="0" smtClean="0">
                <a:latin typeface="Arial" pitchFamily="34" charset="0"/>
                <a:cs typeface="Arial" pitchFamily="34" charset="0"/>
              </a:rPr>
              <a:t>Critically analyzed the selected parts of text </a:t>
            </a:r>
          </a:p>
          <a:p>
            <a:pPr>
              <a:buNone/>
            </a:pPr>
            <a:endParaRPr lang="en-US" dirty="0" smtClean="0">
              <a:latin typeface="Arial" pitchFamily="34" charset="0"/>
              <a:cs typeface="Arial" pitchFamily="34" charset="0"/>
            </a:endParaRPr>
          </a:p>
          <a:p>
            <a:pPr>
              <a:buNone/>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dirty="0" smtClean="0"/>
              <a:t>Thank you very much!</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285</TotalTime>
  <Words>1967</Words>
  <Application>Microsoft Office PowerPoint</Application>
  <PresentationFormat>On-screen Show (4:3)</PresentationFormat>
  <Paragraphs>225</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Tess of the d'Urberville: Text and Analysis Phase 2: Maiden No More </vt:lpstr>
      <vt:lpstr>Summary of the Previous Session</vt:lpstr>
      <vt:lpstr>Today’s Session</vt:lpstr>
      <vt:lpstr>Opening Text of Chapter 12</vt:lpstr>
      <vt:lpstr>Text continues</vt:lpstr>
      <vt:lpstr>Text continues</vt:lpstr>
      <vt:lpstr>Phase 2, Chapter 12</vt:lpstr>
      <vt:lpstr>Text Chapter 12: Tess meets the Painter</vt:lpstr>
      <vt:lpstr>Text continues</vt:lpstr>
      <vt:lpstr>Phase 2, Chapter 12: Discussion Points</vt:lpstr>
      <vt:lpstr>Opening Text chapter 13</vt:lpstr>
      <vt:lpstr>Text continues</vt:lpstr>
      <vt:lpstr>Phase 2, Chapter 13</vt:lpstr>
      <vt:lpstr>Phase 2, Chapter 13: Discussion Points</vt:lpstr>
      <vt:lpstr>Phase 2, Chapter 14</vt:lpstr>
      <vt:lpstr>Chapter 14: Some text about Tess</vt:lpstr>
      <vt:lpstr>What else happens in this chapter</vt:lpstr>
      <vt:lpstr>Text Chapter 14: Tess Baptizes her Child</vt:lpstr>
      <vt:lpstr>Text Continues</vt:lpstr>
      <vt:lpstr>Text continues</vt:lpstr>
      <vt:lpstr>Phase 2, Chapter 14: Discussion Points</vt:lpstr>
      <vt:lpstr>Phase 2, Chapter 15</vt:lpstr>
      <vt:lpstr>Phase 2, Chapter 15: Discussion Points</vt:lpstr>
      <vt:lpstr>Overall comments on Phase 2</vt:lpstr>
      <vt:lpstr>Cont…</vt:lpstr>
      <vt:lpstr>Slide 26</vt:lpstr>
      <vt:lpstr>Review of the Session</vt:lpstr>
      <vt:lpstr>Slide 28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Tess Phase 2 </dc:title>
  <dc:creator>fjwu</dc:creator>
  <cp:lastModifiedBy>NTS</cp:lastModifiedBy>
  <cp:revision>61</cp:revision>
  <dcterms:created xsi:type="dcterms:W3CDTF">2006-08-16T00:00:00Z</dcterms:created>
  <dcterms:modified xsi:type="dcterms:W3CDTF">2013-06-06T08:55:20Z</dcterms:modified>
</cp:coreProperties>
</file>