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9"/>
  </p:notesMasterIdLst>
  <p:sldIdLst>
    <p:sldId id="256" r:id="rId2"/>
    <p:sldId id="303" r:id="rId3"/>
    <p:sldId id="304" r:id="rId4"/>
    <p:sldId id="257" r:id="rId5"/>
    <p:sldId id="287" r:id="rId6"/>
    <p:sldId id="293" r:id="rId7"/>
    <p:sldId id="276" r:id="rId8"/>
    <p:sldId id="258" r:id="rId9"/>
    <p:sldId id="288" r:id="rId10"/>
    <p:sldId id="289" r:id="rId11"/>
    <p:sldId id="290" r:id="rId12"/>
    <p:sldId id="291" r:id="rId13"/>
    <p:sldId id="292" r:id="rId14"/>
    <p:sldId id="277" r:id="rId15"/>
    <p:sldId id="259" r:id="rId16"/>
    <p:sldId id="296" r:id="rId17"/>
    <p:sldId id="297" r:id="rId18"/>
    <p:sldId id="298" r:id="rId19"/>
    <p:sldId id="278" r:id="rId20"/>
    <p:sldId id="260" r:id="rId21"/>
    <p:sldId id="262" r:id="rId22"/>
    <p:sldId id="299" r:id="rId23"/>
    <p:sldId id="294" r:id="rId24"/>
    <p:sldId id="300" r:id="rId25"/>
    <p:sldId id="279" r:id="rId26"/>
    <p:sldId id="263" r:id="rId27"/>
    <p:sldId id="280" r:id="rId28"/>
    <p:sldId id="264" r:id="rId29"/>
    <p:sldId id="281" r:id="rId30"/>
    <p:sldId id="301" r:id="rId31"/>
    <p:sldId id="265" r:id="rId32"/>
    <p:sldId id="282" r:id="rId33"/>
    <p:sldId id="266" r:id="rId34"/>
    <p:sldId id="295" r:id="rId35"/>
    <p:sldId id="268" r:id="rId36"/>
    <p:sldId id="283" r:id="rId37"/>
    <p:sldId id="269" r:id="rId38"/>
    <p:sldId id="284" r:id="rId39"/>
    <p:sldId id="270" r:id="rId40"/>
    <p:sldId id="285" r:id="rId41"/>
    <p:sldId id="271" r:id="rId42"/>
    <p:sldId id="272" r:id="rId43"/>
    <p:sldId id="273" r:id="rId44"/>
    <p:sldId id="274" r:id="rId45"/>
    <p:sldId id="275" r:id="rId46"/>
    <p:sldId id="305" r:id="rId47"/>
    <p:sldId id="302" r:id="rId4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57" d="100"/>
          <a:sy n="57" d="100"/>
        </p:scale>
        <p:origin x="-1075" y="61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FB27180-0DC0-44DB-9AFE-AEAC72E357B8}" type="datetimeFigureOut">
              <a:rPr lang="en-US" smtClean="0"/>
              <a:pPr/>
              <a:t>6/1/2013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37A5F5E-2CA1-4E94-9289-A991A4C432BE}"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B403BAD-3072-4DD5-8074-47F56D4FC570}" type="datetime1">
              <a:rPr lang="en-US" smtClean="0"/>
              <a:pPr/>
              <a:t>6/1/2013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C8BC8F4-7A92-4564-A4EC-F7F8D7B15CD3}" type="datetime1">
              <a:rPr lang="en-US" smtClean="0"/>
              <a:pPr/>
              <a:t>6/1/2013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8A6DB61-8B7A-4309-B65E-2E537B698C15}" type="datetime1">
              <a:rPr lang="en-US" smtClean="0"/>
              <a:pPr/>
              <a:t>6/1/2013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57A7225-CAE5-4BEF-A3FE-EF62502F63C0}" type="datetime1">
              <a:rPr lang="en-US" smtClean="0"/>
              <a:pPr/>
              <a:t>6/1/2013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CEF75D3-FABB-49B2-ACEF-1107D7AF89F2}" type="datetime1">
              <a:rPr lang="en-US" smtClean="0"/>
              <a:pPr/>
              <a:t>6/1/2013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371A29B-2972-4111-AF41-3D6DFDCF343D}" type="datetime1">
              <a:rPr lang="en-US" smtClean="0"/>
              <a:pPr/>
              <a:t>6/1/2013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9A969DD-07E1-4BCE-AE7B-C3D855BECE0F}" type="datetime1">
              <a:rPr lang="en-US" smtClean="0"/>
              <a:pPr/>
              <a:t>6/1/2013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FE37750-F475-4242-8C2E-A83EF658566D}" type="datetime1">
              <a:rPr lang="en-US" smtClean="0"/>
              <a:pPr/>
              <a:t>6/1/2013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C628D55-5F08-4D48-BE39-FBD6616F4E1B}" type="datetime1">
              <a:rPr lang="en-US" smtClean="0"/>
              <a:pPr/>
              <a:t>6/1/2013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3FDF3FC-B1F8-4AA8-97E8-83D6355B4D58}" type="datetime1">
              <a:rPr lang="en-US" smtClean="0"/>
              <a:pPr/>
              <a:t>6/1/2013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A00E5E8-C77F-4D47-987B-01A2973F0F26}" type="datetime1">
              <a:rPr lang="en-US" smtClean="0"/>
              <a:pPr/>
              <a:t>6/1/2013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83F1558-A545-4141-947C-7FAF41399963}" type="datetime1">
              <a:rPr lang="en-US" smtClean="0"/>
              <a:pPr/>
              <a:t>6/1/2013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3200" b="1" dirty="0" smtClean="0"/>
              <a:t>Tess of </a:t>
            </a:r>
            <a:r>
              <a:rPr lang="en-US" sz="3200" b="1" dirty="0" smtClean="0">
                <a:latin typeface="Arial" pitchFamily="34" charset="0"/>
                <a:cs typeface="Arial" pitchFamily="34" charset="0"/>
              </a:rPr>
              <a:t>the </a:t>
            </a:r>
            <a:r>
              <a:rPr lang="en-US" sz="3200" b="1" dirty="0" err="1" smtClean="0">
                <a:latin typeface="Arial" pitchFamily="34" charset="0"/>
                <a:cs typeface="Arial" pitchFamily="34" charset="0"/>
              </a:rPr>
              <a:t>d'Urberville</a:t>
            </a:r>
            <a:r>
              <a:rPr lang="en-US" sz="3200" b="1" dirty="0" smtClean="0">
                <a:latin typeface="Arial" pitchFamily="34" charset="0"/>
                <a:cs typeface="Arial" pitchFamily="34" charset="0"/>
              </a:rPr>
              <a:t>:</a:t>
            </a:r>
            <a:r>
              <a:rPr lang="en-US" sz="3200" b="1" dirty="0" smtClean="0"/>
              <a:t> Text and Analysis Phase 1: The Maiden</a:t>
            </a:r>
            <a:endParaRPr lang="en-US" sz="3200" b="1" dirty="0"/>
          </a:p>
        </p:txBody>
      </p:sp>
      <p:sp>
        <p:nvSpPr>
          <p:cNvPr id="3" name="Subtitle 2"/>
          <p:cNvSpPr>
            <a:spLocks noGrp="1"/>
          </p:cNvSpPr>
          <p:nvPr>
            <p:ph type="subTitle" idx="1"/>
          </p:nvPr>
        </p:nvSpPr>
        <p:spPr/>
        <p:txBody>
          <a:bodyPr/>
          <a:lstStyle/>
          <a:p>
            <a:r>
              <a:rPr lang="en-US" dirty="0" smtClean="0"/>
              <a:t>Dr. </a:t>
            </a:r>
            <a:r>
              <a:rPr lang="en-US" dirty="0" err="1" smtClean="0"/>
              <a:t>Sarwet</a:t>
            </a:r>
            <a:r>
              <a:rPr lang="en-US" dirty="0" smtClean="0"/>
              <a:t> </a:t>
            </a:r>
            <a:r>
              <a:rPr lang="en-US" dirty="0" err="1" smtClean="0"/>
              <a:t>Rasul</a:t>
            </a:r>
            <a:r>
              <a:rPr lang="en-US" dirty="0" smtClean="0"/>
              <a:t> </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Summary of Previous Session</a:t>
            </a:r>
            <a:endParaRPr lang="en-US" sz="2800" b="1" dirty="0"/>
          </a:p>
        </p:txBody>
      </p:sp>
      <p:sp>
        <p:nvSpPr>
          <p:cNvPr id="3" name="Content Placeholder 2"/>
          <p:cNvSpPr>
            <a:spLocks noGrp="1"/>
          </p:cNvSpPr>
          <p:nvPr>
            <p:ph idx="1"/>
          </p:nvPr>
        </p:nvSpPr>
        <p:spPr>
          <a:xfrm>
            <a:off x="0" y="1600200"/>
            <a:ext cx="6400800" cy="4525963"/>
          </a:xfrm>
        </p:spPr>
        <p:txBody>
          <a:bodyPr>
            <a:normAutofit/>
          </a:bodyPr>
          <a:lstStyle/>
          <a:p>
            <a:pPr>
              <a:buNone/>
            </a:pPr>
            <a:r>
              <a:rPr lang="en-US" sz="1800" dirty="0" smtClean="0">
                <a:latin typeface="Arial" pitchFamily="34" charset="0"/>
                <a:cs typeface="Arial" pitchFamily="34" charset="0"/>
              </a:rPr>
              <a:t>We covered the following:</a:t>
            </a:r>
          </a:p>
          <a:p>
            <a:r>
              <a:rPr lang="en-US" sz="1800" dirty="0" smtClean="0">
                <a:latin typeface="Arial" pitchFamily="34" charset="0"/>
                <a:cs typeface="Arial" pitchFamily="34" charset="0"/>
              </a:rPr>
              <a:t>Introduction to Thomas Hardy- The author of Tess of d’Urbervilles</a:t>
            </a:r>
          </a:p>
          <a:p>
            <a:r>
              <a:rPr lang="en-US" sz="1800" dirty="0" smtClean="0">
                <a:latin typeface="Arial" pitchFamily="34" charset="0"/>
                <a:cs typeface="Arial" pitchFamily="34" charset="0"/>
              </a:rPr>
              <a:t>His birth and Early Education</a:t>
            </a:r>
          </a:p>
          <a:p>
            <a:r>
              <a:rPr lang="en-US" sz="1800" dirty="0" smtClean="0">
                <a:latin typeface="Arial" pitchFamily="34" charset="0"/>
                <a:cs typeface="Arial" pitchFamily="34" charset="0"/>
              </a:rPr>
              <a:t>His Career</a:t>
            </a:r>
          </a:p>
          <a:p>
            <a:r>
              <a:rPr lang="en-US" sz="1800" dirty="0" smtClean="0">
                <a:latin typeface="Arial" pitchFamily="34" charset="0"/>
                <a:cs typeface="Arial" pitchFamily="34" charset="0"/>
              </a:rPr>
              <a:t>His Works</a:t>
            </a:r>
          </a:p>
          <a:p>
            <a:r>
              <a:rPr lang="en-US" sz="1800" dirty="0" smtClean="0">
                <a:latin typeface="Arial" pitchFamily="34" charset="0"/>
                <a:cs typeface="Arial" pitchFamily="34" charset="0"/>
              </a:rPr>
              <a:t>His Influence </a:t>
            </a:r>
          </a:p>
          <a:p>
            <a:r>
              <a:rPr lang="en-US" sz="1800" dirty="0" smtClean="0">
                <a:latin typeface="Arial" pitchFamily="34" charset="0"/>
                <a:cs typeface="Arial" pitchFamily="34" charset="0"/>
              </a:rPr>
              <a:t>Introduction to the Novel</a:t>
            </a:r>
          </a:p>
          <a:p>
            <a:r>
              <a:rPr lang="en-US" sz="1800" dirty="0" smtClean="0">
                <a:latin typeface="Arial" pitchFamily="34" charset="0"/>
                <a:cs typeface="Arial" pitchFamily="34" charset="0"/>
              </a:rPr>
              <a:t>Genre of the novel</a:t>
            </a:r>
          </a:p>
          <a:p>
            <a:r>
              <a:rPr lang="en-US" sz="1800" dirty="0" smtClean="0">
                <a:latin typeface="Arial" pitchFamily="34" charset="0"/>
                <a:cs typeface="Arial" pitchFamily="34" charset="0"/>
              </a:rPr>
              <a:t>Setting of the novel</a:t>
            </a:r>
          </a:p>
          <a:p>
            <a:r>
              <a:rPr lang="en-US" sz="1800" dirty="0" smtClean="0">
                <a:latin typeface="Arial" pitchFamily="34" charset="0"/>
                <a:cs typeface="Arial" pitchFamily="34" charset="0"/>
              </a:rPr>
              <a:t>Times and Religion with reference to Hardy and his novel</a:t>
            </a:r>
          </a:p>
          <a:p>
            <a:r>
              <a:rPr lang="en-US" sz="1800" dirty="0" smtClean="0">
                <a:latin typeface="Arial" pitchFamily="34" charset="0"/>
                <a:cs typeface="Arial" pitchFamily="34" charset="0"/>
              </a:rPr>
              <a:t>Themes of the novel </a:t>
            </a:r>
          </a:p>
          <a:p>
            <a:r>
              <a:rPr lang="en-US" sz="1800" dirty="0" smtClean="0">
                <a:latin typeface="Arial" pitchFamily="34" charset="0"/>
                <a:cs typeface="Arial" pitchFamily="34" charset="0"/>
              </a:rPr>
              <a:t>Important characters in the novel</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Today’s Session</a:t>
            </a:r>
            <a:endParaRPr lang="en-US" dirty="0"/>
          </a:p>
        </p:txBody>
      </p:sp>
      <p:sp>
        <p:nvSpPr>
          <p:cNvPr id="3" name="Content Placeholder 2"/>
          <p:cNvSpPr>
            <a:spLocks noGrp="1"/>
          </p:cNvSpPr>
          <p:nvPr>
            <p:ph idx="1"/>
          </p:nvPr>
        </p:nvSpPr>
        <p:spPr/>
        <p:txBody>
          <a:bodyPr>
            <a:normAutofit/>
          </a:bodyPr>
          <a:lstStyle/>
          <a:p>
            <a:r>
              <a:rPr lang="en-US" sz="1800" dirty="0" smtClean="0">
                <a:latin typeface="Arial" pitchFamily="34" charset="0"/>
                <a:cs typeface="Arial" pitchFamily="34" charset="0"/>
              </a:rPr>
              <a:t>We will start Phase 1</a:t>
            </a:r>
          </a:p>
          <a:p>
            <a:r>
              <a:rPr lang="en-US" sz="1800" dirty="0" smtClean="0">
                <a:latin typeface="Arial" pitchFamily="34" charset="0"/>
                <a:cs typeface="Arial" pitchFamily="34" charset="0"/>
              </a:rPr>
              <a:t>We will cover chapters 1-11 and finish phase 1.</a:t>
            </a:r>
          </a:p>
          <a:p>
            <a:pPr algn="just"/>
            <a:r>
              <a:rPr lang="en-US" sz="1800" dirty="0" smtClean="0">
                <a:latin typeface="Arial" pitchFamily="34" charset="0"/>
                <a:cs typeface="Arial" pitchFamily="34" charset="0"/>
              </a:rPr>
              <a:t>In doing so we will cover the following aspects:</a:t>
            </a:r>
          </a:p>
          <a:p>
            <a:pPr lvl="1" algn="just"/>
            <a:r>
              <a:rPr lang="en-US" sz="1800" dirty="0" smtClean="0">
                <a:latin typeface="Arial" pitchFamily="34" charset="0"/>
                <a:cs typeface="Arial" pitchFamily="34" charset="0"/>
              </a:rPr>
              <a:t>Will explore the text of these chapters </a:t>
            </a:r>
          </a:p>
          <a:p>
            <a:pPr lvl="1" algn="just"/>
            <a:r>
              <a:rPr lang="en-US" sz="1800" dirty="0" smtClean="0">
                <a:latin typeface="Arial" pitchFamily="34" charset="0"/>
                <a:cs typeface="Arial" pitchFamily="34" charset="0"/>
              </a:rPr>
              <a:t>Will explore related themes</a:t>
            </a:r>
          </a:p>
          <a:p>
            <a:pPr lvl="1" algn="just"/>
            <a:r>
              <a:rPr lang="en-US" sz="1800" dirty="0" smtClean="0">
                <a:latin typeface="Arial" pitchFamily="34" charset="0"/>
                <a:cs typeface="Arial" pitchFamily="34" charset="0"/>
              </a:rPr>
              <a:t>Will discuss the development of characters</a:t>
            </a:r>
          </a:p>
          <a:p>
            <a:pPr lvl="1" algn="just"/>
            <a:r>
              <a:rPr lang="en-US" sz="1800" dirty="0" smtClean="0">
                <a:latin typeface="Arial" pitchFamily="34" charset="0"/>
                <a:cs typeface="Arial" pitchFamily="34" charset="0"/>
              </a:rPr>
              <a:t>Will critically analyze the selected parts of text </a:t>
            </a:r>
          </a:p>
          <a:p>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b="1" dirty="0" smtClean="0"/>
              <a:t>Phase 1, Chapter1</a:t>
            </a:r>
            <a:endParaRPr lang="en-US" dirty="0"/>
          </a:p>
        </p:txBody>
      </p:sp>
      <p:sp>
        <p:nvSpPr>
          <p:cNvPr id="3" name="Content Placeholder 2"/>
          <p:cNvSpPr>
            <a:spLocks noGrp="1"/>
          </p:cNvSpPr>
          <p:nvPr>
            <p:ph idx="1"/>
          </p:nvPr>
        </p:nvSpPr>
        <p:spPr>
          <a:xfrm>
            <a:off x="457200" y="1219200"/>
            <a:ext cx="6248400" cy="4906963"/>
          </a:xfrm>
        </p:spPr>
        <p:txBody>
          <a:bodyPr>
            <a:normAutofit fontScale="55000" lnSpcReduction="20000"/>
          </a:bodyPr>
          <a:lstStyle/>
          <a:p>
            <a:pPr algn="just"/>
            <a:r>
              <a:rPr lang="en-US" dirty="0" smtClean="0">
                <a:latin typeface="Arial" pitchFamily="34" charset="0"/>
                <a:cs typeface="Arial" pitchFamily="34" charset="0"/>
              </a:rPr>
              <a:t>John </a:t>
            </a:r>
            <a:r>
              <a:rPr lang="en-US" dirty="0" err="1" smtClean="0">
                <a:latin typeface="Arial" pitchFamily="34" charset="0"/>
                <a:cs typeface="Arial" pitchFamily="34" charset="0"/>
              </a:rPr>
              <a:t>Durbeyfield</a:t>
            </a:r>
            <a:r>
              <a:rPr lang="en-US" dirty="0" smtClean="0">
                <a:latin typeface="Arial" pitchFamily="34" charset="0"/>
                <a:cs typeface="Arial" pitchFamily="34" charset="0"/>
              </a:rPr>
              <a:t> is a middle-aged peddler living in a village.</a:t>
            </a:r>
          </a:p>
          <a:p>
            <a:pPr algn="just"/>
            <a:r>
              <a:rPr lang="en-US" dirty="0" smtClean="0">
                <a:latin typeface="Arial" pitchFamily="34" charset="0"/>
                <a:cs typeface="Arial" pitchFamily="34" charset="0"/>
              </a:rPr>
              <a:t>On his way home to the village of </a:t>
            </a:r>
            <a:r>
              <a:rPr lang="en-US" dirty="0" err="1" smtClean="0">
                <a:latin typeface="Arial" pitchFamily="34" charset="0"/>
                <a:cs typeface="Arial" pitchFamily="34" charset="0"/>
              </a:rPr>
              <a:t>Marlott</a:t>
            </a:r>
            <a:r>
              <a:rPr lang="en-US" dirty="0" smtClean="0">
                <a:latin typeface="Arial" pitchFamily="34" charset="0"/>
                <a:cs typeface="Arial" pitchFamily="34" charset="0"/>
              </a:rPr>
              <a:t> he encounters an old parson who surprises him by addressing him as “Sir John.” </a:t>
            </a:r>
          </a:p>
          <a:p>
            <a:pPr algn="just"/>
            <a:r>
              <a:rPr lang="en-US" dirty="0" smtClean="0">
                <a:latin typeface="Arial" pitchFamily="34" charset="0"/>
                <a:cs typeface="Arial" pitchFamily="34" charset="0"/>
              </a:rPr>
              <a:t>When </a:t>
            </a:r>
            <a:r>
              <a:rPr lang="en-US" dirty="0" err="1" smtClean="0">
                <a:latin typeface="Arial" pitchFamily="34" charset="0"/>
                <a:cs typeface="Arial" pitchFamily="34" charset="0"/>
              </a:rPr>
              <a:t>Durbeyfield</a:t>
            </a:r>
            <a:r>
              <a:rPr lang="en-US" dirty="0" smtClean="0">
                <a:latin typeface="Arial" pitchFamily="34" charset="0"/>
                <a:cs typeface="Arial" pitchFamily="34" charset="0"/>
              </a:rPr>
              <a:t> asks the parson why he greets him in this manner, the old man, Parson </a:t>
            </a:r>
            <a:r>
              <a:rPr lang="en-US" dirty="0" err="1" smtClean="0">
                <a:latin typeface="Arial" pitchFamily="34" charset="0"/>
                <a:cs typeface="Arial" pitchFamily="34" charset="0"/>
              </a:rPr>
              <a:t>Tringham</a:t>
            </a:r>
            <a:r>
              <a:rPr lang="en-US" dirty="0" smtClean="0">
                <a:latin typeface="Arial" pitchFamily="34" charset="0"/>
                <a:cs typeface="Arial" pitchFamily="34" charset="0"/>
              </a:rPr>
              <a:t>, claims to be a student of history; and he answers that he recently learned that he is from the </a:t>
            </a:r>
            <a:r>
              <a:rPr lang="en-US" dirty="0" err="1" smtClean="0">
                <a:latin typeface="Arial" pitchFamily="34" charset="0"/>
                <a:cs typeface="Arial" pitchFamily="34" charset="0"/>
              </a:rPr>
              <a:t>d'Urberville</a:t>
            </a:r>
            <a:r>
              <a:rPr lang="en-US" dirty="0" smtClean="0">
                <a:latin typeface="Arial" pitchFamily="34" charset="0"/>
                <a:cs typeface="Arial" pitchFamily="34" charset="0"/>
              </a:rPr>
              <a:t> lineage, descended from Sir Pagan </a:t>
            </a:r>
            <a:r>
              <a:rPr lang="en-US" dirty="0" err="1" smtClean="0">
                <a:latin typeface="Arial" pitchFamily="34" charset="0"/>
                <a:cs typeface="Arial" pitchFamily="34" charset="0"/>
              </a:rPr>
              <a:t>d'Urberville</a:t>
            </a:r>
            <a:r>
              <a:rPr lang="en-US" dirty="0" smtClean="0">
                <a:latin typeface="Arial" pitchFamily="34" charset="0"/>
                <a:cs typeface="Arial" pitchFamily="34" charset="0"/>
              </a:rPr>
              <a:t> who fought with William the Conqueror. </a:t>
            </a:r>
          </a:p>
          <a:p>
            <a:pPr algn="just"/>
            <a:r>
              <a:rPr lang="en-US" dirty="0" smtClean="0">
                <a:latin typeface="Arial" pitchFamily="34" charset="0"/>
                <a:cs typeface="Arial" pitchFamily="34" charset="0"/>
              </a:rPr>
              <a:t>He tells </a:t>
            </a:r>
            <a:r>
              <a:rPr lang="en-US" dirty="0" err="1" smtClean="0">
                <a:latin typeface="Arial" pitchFamily="34" charset="0"/>
                <a:cs typeface="Arial" pitchFamily="34" charset="0"/>
              </a:rPr>
              <a:t>Durbeyfield</a:t>
            </a:r>
            <a:r>
              <a:rPr lang="en-US" dirty="0" smtClean="0">
                <a:latin typeface="Arial" pitchFamily="34" charset="0"/>
                <a:cs typeface="Arial" pitchFamily="34" charset="0"/>
              </a:rPr>
              <a:t> that if knighthood were hereditary, he would be Sir John. The </a:t>
            </a:r>
            <a:r>
              <a:rPr lang="en-US" dirty="0" err="1" smtClean="0">
                <a:latin typeface="Arial" pitchFamily="34" charset="0"/>
                <a:cs typeface="Arial" pitchFamily="34" charset="0"/>
              </a:rPr>
              <a:t>d'Urberville</a:t>
            </a:r>
            <a:r>
              <a:rPr lang="en-US" dirty="0" smtClean="0">
                <a:latin typeface="Arial" pitchFamily="34" charset="0"/>
                <a:cs typeface="Arial" pitchFamily="34" charset="0"/>
              </a:rPr>
              <a:t> family is now extinct, and the parson thinks of this only as demonstrating how  great people face a fall.  But </a:t>
            </a:r>
            <a:r>
              <a:rPr lang="en-US" dirty="0" err="1" smtClean="0">
                <a:latin typeface="Arial" pitchFamily="34" charset="0"/>
                <a:cs typeface="Arial" pitchFamily="34" charset="0"/>
              </a:rPr>
              <a:t>Durbeyfield</a:t>
            </a:r>
            <a:r>
              <a:rPr lang="en-US" dirty="0" smtClean="0">
                <a:latin typeface="Arial" pitchFamily="34" charset="0"/>
                <a:cs typeface="Arial" pitchFamily="34" charset="0"/>
              </a:rPr>
              <a:t> becomes quite self-important following the discovery.</a:t>
            </a:r>
          </a:p>
          <a:p>
            <a:pPr algn="just"/>
            <a:r>
              <a:rPr lang="en-US" dirty="0" smtClean="0">
                <a:latin typeface="Arial" pitchFamily="34" charset="0"/>
                <a:cs typeface="Arial" pitchFamily="34" charset="0"/>
              </a:rPr>
              <a:t>He is so much happy and feels himself so important that he sends for a horse and carriage to carry him home.</a:t>
            </a:r>
          </a:p>
        </p:txBody>
      </p:sp>
      <p:sp>
        <p:nvSpPr>
          <p:cNvPr id="4" name="Slide Number Placeholder 3"/>
          <p:cNvSpPr>
            <a:spLocks noGrp="1"/>
          </p:cNvSpPr>
          <p:nvPr>
            <p:ph type="sldNum" sz="quarter" idx="12"/>
          </p:nvPr>
        </p:nvSpPr>
        <p:spPr/>
        <p:txBody>
          <a:bodyPr/>
          <a:lstStyle/>
          <a:p>
            <a:fld id="{B6F15528-21DE-4FAA-801E-634DDDAF4B2B}"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p>
            <a:r>
              <a:rPr lang="en-US" sz="2800" b="1" dirty="0" smtClean="0">
                <a:solidFill>
                  <a:srgbClr val="0070C0"/>
                </a:solidFill>
              </a:rPr>
              <a:t>Opening Text Chapter 1</a:t>
            </a:r>
            <a:endParaRPr lang="en-US" sz="2800" b="1" dirty="0">
              <a:solidFill>
                <a:srgbClr val="0070C0"/>
              </a:solidFill>
            </a:endParaRPr>
          </a:p>
        </p:txBody>
      </p:sp>
      <p:sp>
        <p:nvSpPr>
          <p:cNvPr id="3" name="Content Placeholder 2"/>
          <p:cNvSpPr>
            <a:spLocks noGrp="1"/>
          </p:cNvSpPr>
          <p:nvPr>
            <p:ph idx="1"/>
          </p:nvPr>
        </p:nvSpPr>
        <p:spPr>
          <a:xfrm>
            <a:off x="457200" y="1143000"/>
            <a:ext cx="6477000" cy="4983163"/>
          </a:xfrm>
        </p:spPr>
        <p:txBody>
          <a:bodyPr>
            <a:noAutofit/>
          </a:bodyPr>
          <a:lstStyle/>
          <a:p>
            <a:pPr algn="just">
              <a:buNone/>
            </a:pPr>
            <a:r>
              <a:rPr lang="en-US" sz="1600" dirty="0" smtClean="0">
                <a:latin typeface="Arial" pitchFamily="34" charset="0"/>
                <a:cs typeface="Arial" pitchFamily="34" charset="0"/>
              </a:rPr>
              <a:t>	On an evening in the latter part of May a middle-aged man was walking homeward from </a:t>
            </a:r>
            <a:r>
              <a:rPr lang="en-US" sz="1600" dirty="0" err="1" smtClean="0">
                <a:latin typeface="Arial" pitchFamily="34" charset="0"/>
                <a:cs typeface="Arial" pitchFamily="34" charset="0"/>
              </a:rPr>
              <a:t>Shaston</a:t>
            </a:r>
            <a:r>
              <a:rPr lang="en-US" sz="1600" dirty="0" smtClean="0">
                <a:latin typeface="Arial" pitchFamily="34" charset="0"/>
                <a:cs typeface="Arial" pitchFamily="34" charset="0"/>
              </a:rPr>
              <a:t> to the village of </a:t>
            </a:r>
            <a:r>
              <a:rPr lang="en-US" sz="1600" dirty="0" err="1" smtClean="0">
                <a:latin typeface="Arial" pitchFamily="34" charset="0"/>
                <a:cs typeface="Arial" pitchFamily="34" charset="0"/>
              </a:rPr>
              <a:t>Marlott</a:t>
            </a:r>
            <a:r>
              <a:rPr lang="en-US" sz="1600" dirty="0" smtClean="0">
                <a:latin typeface="Arial" pitchFamily="34" charset="0"/>
                <a:cs typeface="Arial" pitchFamily="34" charset="0"/>
              </a:rPr>
              <a:t>, in the adjoining Vale of Blakemore, or </a:t>
            </a:r>
            <a:r>
              <a:rPr lang="en-US" sz="1600" dirty="0" err="1" smtClean="0">
                <a:latin typeface="Arial" pitchFamily="34" charset="0"/>
                <a:cs typeface="Arial" pitchFamily="34" charset="0"/>
              </a:rPr>
              <a:t>Blackmoor</a:t>
            </a:r>
            <a:r>
              <a:rPr lang="en-US" sz="1600" dirty="0" smtClean="0">
                <a:latin typeface="Arial" pitchFamily="34" charset="0"/>
                <a:cs typeface="Arial" pitchFamily="34" charset="0"/>
              </a:rPr>
              <a:t>. The pair of legs that carried him were rickety, and there was a bias in his gait which inclined him somewhat to the left of a straight line. He occasionally gave a smart nod, as if in confirmation of some opinion, though he was not thinking of anything in particular. An empty egg-basket was slung upon his arm, the nap of his hat was ruffled, a patch being quite worn away at its brim where his thumb came in taking it off. Presently he was met by an elderly parson astride on a gray mare, who, as he rode, hummed a wandering tune.</a:t>
            </a:r>
          </a:p>
          <a:p>
            <a:pPr algn="just">
              <a:buNone/>
            </a:pPr>
            <a:r>
              <a:rPr lang="en-US" sz="1600" dirty="0" smtClean="0">
                <a:latin typeface="Arial" pitchFamily="34" charset="0"/>
                <a:cs typeface="Arial" pitchFamily="34" charset="0"/>
              </a:rPr>
              <a:t>	‘Good night </a:t>
            </a:r>
            <a:r>
              <a:rPr lang="en-US" sz="1600" dirty="0" err="1" smtClean="0">
                <a:latin typeface="Arial" pitchFamily="34" charset="0"/>
                <a:cs typeface="Arial" pitchFamily="34" charset="0"/>
              </a:rPr>
              <a:t>t’ee</a:t>
            </a:r>
            <a:r>
              <a:rPr lang="en-US" sz="1600" dirty="0" smtClean="0">
                <a:latin typeface="Arial" pitchFamily="34" charset="0"/>
                <a:cs typeface="Arial" pitchFamily="34" charset="0"/>
              </a:rPr>
              <a:t>,’ said the man with the basket.</a:t>
            </a:r>
          </a:p>
          <a:p>
            <a:pPr algn="just">
              <a:buNone/>
            </a:pPr>
            <a:r>
              <a:rPr lang="en-US" sz="1600" dirty="0" smtClean="0">
                <a:latin typeface="Arial" pitchFamily="34" charset="0"/>
                <a:cs typeface="Arial" pitchFamily="34" charset="0"/>
              </a:rPr>
              <a:t>	‘Good night, Sir John,’ said the parson.</a:t>
            </a:r>
          </a:p>
          <a:p>
            <a:pPr algn="just">
              <a:buNone/>
            </a:pPr>
            <a:r>
              <a:rPr lang="en-US" sz="1600" dirty="0" smtClean="0">
                <a:latin typeface="Arial" pitchFamily="34" charset="0"/>
                <a:cs typeface="Arial" pitchFamily="34" charset="0"/>
              </a:rPr>
              <a:t>	The pedestrian, after another pace or two, halted, and turned round.</a:t>
            </a:r>
          </a:p>
          <a:p>
            <a:pPr algn="just">
              <a:buNone/>
            </a:pPr>
            <a:r>
              <a:rPr lang="en-US" sz="1600" dirty="0" smtClean="0">
                <a:latin typeface="Arial" pitchFamily="34" charset="0"/>
                <a:cs typeface="Arial" pitchFamily="34" charset="0"/>
              </a:rPr>
              <a:t>	‘Now, sir, begging your pardon; we met last market-day on this road about this time, and I said ‘Good night,’ and you made reply ‘Good night, Sir John,’ as now.’</a:t>
            </a:r>
          </a:p>
          <a:p>
            <a:pPr algn="just">
              <a:buNone/>
            </a:pPr>
            <a:r>
              <a:rPr lang="en-US" sz="1600" dirty="0" smtClean="0">
                <a:latin typeface="Arial" pitchFamily="34" charset="0"/>
                <a:cs typeface="Arial" pitchFamily="34" charset="0"/>
              </a:rPr>
              <a:t>	</a:t>
            </a:r>
            <a:endParaRPr lang="en-US" sz="16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5</a:t>
            </a:fld>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r>
              <a:rPr lang="en-US" sz="2800" b="1" dirty="0" smtClean="0">
                <a:solidFill>
                  <a:srgbClr val="0070C0"/>
                </a:solidFill>
              </a:rPr>
              <a:t>Text continues</a:t>
            </a:r>
            <a:endParaRPr lang="en-US" sz="2800" b="1" dirty="0">
              <a:solidFill>
                <a:srgbClr val="0070C0"/>
              </a:solidFill>
            </a:endParaRPr>
          </a:p>
        </p:txBody>
      </p:sp>
      <p:sp>
        <p:nvSpPr>
          <p:cNvPr id="3" name="Content Placeholder 2"/>
          <p:cNvSpPr>
            <a:spLocks noGrp="1"/>
          </p:cNvSpPr>
          <p:nvPr>
            <p:ph idx="1"/>
          </p:nvPr>
        </p:nvSpPr>
        <p:spPr>
          <a:xfrm>
            <a:off x="457200" y="838200"/>
            <a:ext cx="6553200" cy="5791200"/>
          </a:xfrm>
        </p:spPr>
        <p:txBody>
          <a:bodyPr>
            <a:normAutofit fontScale="55000" lnSpcReduction="20000"/>
          </a:bodyPr>
          <a:lstStyle/>
          <a:p>
            <a:pPr algn="just">
              <a:buNone/>
            </a:pPr>
            <a:r>
              <a:rPr lang="en-US" dirty="0" smtClean="0">
                <a:latin typeface="Arial" pitchFamily="34" charset="0"/>
                <a:cs typeface="Arial" pitchFamily="34" charset="0"/>
              </a:rPr>
              <a:t>	‘I did,’ said the parson.</a:t>
            </a:r>
          </a:p>
          <a:p>
            <a:pPr algn="just">
              <a:buNone/>
            </a:pPr>
            <a:r>
              <a:rPr lang="en-US" dirty="0" smtClean="0">
                <a:latin typeface="Arial" pitchFamily="34" charset="0"/>
                <a:cs typeface="Arial" pitchFamily="34" charset="0"/>
              </a:rPr>
              <a:t>	‘And once before that—near a month ago.’</a:t>
            </a:r>
          </a:p>
          <a:p>
            <a:pPr algn="just">
              <a:buNone/>
            </a:pPr>
            <a:r>
              <a:rPr lang="en-US" dirty="0" smtClean="0">
                <a:latin typeface="Arial" pitchFamily="34" charset="0"/>
                <a:cs typeface="Arial" pitchFamily="34" charset="0"/>
              </a:rPr>
              <a:t>	‘I may have.’</a:t>
            </a:r>
          </a:p>
          <a:p>
            <a:pPr algn="just">
              <a:buNone/>
            </a:pPr>
            <a:r>
              <a:rPr lang="en-US" dirty="0" smtClean="0">
                <a:latin typeface="Arial" pitchFamily="34" charset="0"/>
                <a:cs typeface="Arial" pitchFamily="34" charset="0"/>
              </a:rPr>
              <a:t>	‘Then what might your meaning be in calling me ‘Sir John’ these different times, when I be plain Jack </a:t>
            </a:r>
            <a:r>
              <a:rPr lang="en-US" dirty="0" err="1" smtClean="0">
                <a:latin typeface="Arial" pitchFamily="34" charset="0"/>
                <a:cs typeface="Arial" pitchFamily="34" charset="0"/>
              </a:rPr>
              <a:t>Durbey</a:t>
            </a:r>
            <a:r>
              <a:rPr lang="en-US" dirty="0" smtClean="0">
                <a:latin typeface="Arial" pitchFamily="34" charset="0"/>
                <a:cs typeface="Arial" pitchFamily="34" charset="0"/>
              </a:rPr>
              <a:t> haggler?’</a:t>
            </a:r>
          </a:p>
          <a:p>
            <a:pPr algn="just">
              <a:buNone/>
            </a:pPr>
            <a:r>
              <a:rPr lang="en-US" dirty="0" smtClean="0">
                <a:latin typeface="Arial" pitchFamily="34" charset="0"/>
                <a:cs typeface="Arial" pitchFamily="34" charset="0"/>
              </a:rPr>
              <a:t>	The parson rode a step or two nearer.</a:t>
            </a:r>
          </a:p>
          <a:p>
            <a:pPr algn="just">
              <a:buNone/>
            </a:pPr>
            <a:r>
              <a:rPr lang="en-US" dirty="0" smtClean="0">
                <a:latin typeface="Arial" pitchFamily="34" charset="0"/>
                <a:cs typeface="Arial" pitchFamily="34" charset="0"/>
              </a:rPr>
              <a:t>	‘It was only my whim,’ he said; and, after a moment’s hesitation: ‘It was on account of a discovery I made some little time ago, whilst I was hunting up pedigrees for the new county history. I am Parson </a:t>
            </a:r>
            <a:r>
              <a:rPr lang="en-US" dirty="0" err="1" smtClean="0">
                <a:latin typeface="Arial" pitchFamily="34" charset="0"/>
                <a:cs typeface="Arial" pitchFamily="34" charset="0"/>
              </a:rPr>
              <a:t>Tringham</a:t>
            </a:r>
            <a:r>
              <a:rPr lang="en-US" dirty="0" smtClean="0">
                <a:latin typeface="Arial" pitchFamily="34" charset="0"/>
                <a:cs typeface="Arial" pitchFamily="34" charset="0"/>
              </a:rPr>
              <a:t>, the antiquary, of </a:t>
            </a:r>
            <a:r>
              <a:rPr lang="en-US" dirty="0" err="1" smtClean="0">
                <a:latin typeface="Arial" pitchFamily="34" charset="0"/>
                <a:cs typeface="Arial" pitchFamily="34" charset="0"/>
              </a:rPr>
              <a:t>Stagfoot</a:t>
            </a:r>
            <a:r>
              <a:rPr lang="en-US" dirty="0" smtClean="0">
                <a:latin typeface="Arial" pitchFamily="34" charset="0"/>
                <a:cs typeface="Arial" pitchFamily="34" charset="0"/>
              </a:rPr>
              <a:t> Lane. Don’t you really know, </a:t>
            </a:r>
            <a:r>
              <a:rPr lang="en-US" dirty="0" err="1" smtClean="0">
                <a:latin typeface="Arial" pitchFamily="34" charset="0"/>
                <a:cs typeface="Arial" pitchFamily="34" charset="0"/>
              </a:rPr>
              <a:t>Durbeyfield</a:t>
            </a:r>
            <a:r>
              <a:rPr lang="en-US" dirty="0" smtClean="0">
                <a:latin typeface="Arial" pitchFamily="34" charset="0"/>
                <a:cs typeface="Arial" pitchFamily="34" charset="0"/>
              </a:rPr>
              <a:t>, that you are the lineal representative of the ancient and knightly family of the d’Urbervilles, who derive their descent from Sir Pagan </a:t>
            </a:r>
            <a:r>
              <a:rPr lang="en-US" dirty="0" err="1" smtClean="0">
                <a:latin typeface="Arial" pitchFamily="34" charset="0"/>
                <a:cs typeface="Arial" pitchFamily="34" charset="0"/>
              </a:rPr>
              <a:t>d’Urberville</a:t>
            </a:r>
            <a:r>
              <a:rPr lang="en-US" dirty="0" smtClean="0">
                <a:latin typeface="Arial" pitchFamily="34" charset="0"/>
                <a:cs typeface="Arial" pitchFamily="34" charset="0"/>
              </a:rPr>
              <a:t>, that renowned knight who came from Normandy with William the Conqueror, as appears by Battle Abbey Roll?’</a:t>
            </a:r>
          </a:p>
          <a:p>
            <a:pPr algn="just">
              <a:buNone/>
            </a:pPr>
            <a:r>
              <a:rPr lang="en-US" dirty="0" smtClean="0">
                <a:latin typeface="Arial" pitchFamily="34" charset="0"/>
                <a:cs typeface="Arial" pitchFamily="34" charset="0"/>
              </a:rPr>
              <a:t>	‘Never heard it before, sir!’</a:t>
            </a:r>
          </a:p>
          <a:p>
            <a:pPr algn="just">
              <a:buNone/>
            </a:pPr>
            <a:r>
              <a:rPr lang="en-US" dirty="0" smtClean="0">
                <a:latin typeface="Arial" pitchFamily="34" charset="0"/>
                <a:cs typeface="Arial" pitchFamily="34" charset="0"/>
              </a:rPr>
              <a:t>	‘Well it’s true. Throw up your chin a moment, so that I may catch the profile of your face better. Yes, that’s the </a:t>
            </a:r>
            <a:r>
              <a:rPr lang="en-US" dirty="0" err="1" smtClean="0">
                <a:latin typeface="Arial" pitchFamily="34" charset="0"/>
                <a:cs typeface="Arial" pitchFamily="34" charset="0"/>
              </a:rPr>
              <a:t>d’Urberville</a:t>
            </a:r>
            <a:r>
              <a:rPr lang="en-US" dirty="0" smtClean="0">
                <a:latin typeface="Arial" pitchFamily="34" charset="0"/>
                <a:cs typeface="Arial" pitchFamily="34" charset="0"/>
              </a:rPr>
              <a:t> nose and chin—a little debased. Your ancestor was one of the twelve knights who assisted the Lord of </a:t>
            </a:r>
            <a:r>
              <a:rPr lang="en-US" dirty="0" err="1" smtClean="0">
                <a:latin typeface="Arial" pitchFamily="34" charset="0"/>
                <a:cs typeface="Arial" pitchFamily="34" charset="0"/>
              </a:rPr>
              <a:t>Estremavilla</a:t>
            </a:r>
            <a:r>
              <a:rPr lang="en-US" dirty="0" smtClean="0">
                <a:latin typeface="Arial" pitchFamily="34" charset="0"/>
                <a:cs typeface="Arial" pitchFamily="34" charset="0"/>
              </a:rPr>
              <a:t> in Normandy in his conquest of Glamorganshire. </a:t>
            </a:r>
          </a:p>
          <a:p>
            <a:pPr algn="just">
              <a:buNone/>
            </a:pP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533400"/>
          </a:xfrm>
        </p:spPr>
        <p:txBody>
          <a:bodyPr>
            <a:normAutofit/>
          </a:bodyPr>
          <a:lstStyle/>
          <a:p>
            <a:r>
              <a:rPr lang="en-US" sz="2800" b="1" dirty="0" smtClean="0"/>
              <a:t>Phase 1, Chapter1:Discussion Points</a:t>
            </a:r>
            <a:endParaRPr lang="en-US" sz="2800" b="1" dirty="0"/>
          </a:p>
        </p:txBody>
      </p:sp>
      <p:sp>
        <p:nvSpPr>
          <p:cNvPr id="3" name="Content Placeholder 2"/>
          <p:cNvSpPr>
            <a:spLocks noGrp="1"/>
          </p:cNvSpPr>
          <p:nvPr>
            <p:ph idx="1"/>
          </p:nvPr>
        </p:nvSpPr>
        <p:spPr>
          <a:xfrm>
            <a:off x="0" y="533400"/>
            <a:ext cx="6781800" cy="6172200"/>
          </a:xfrm>
        </p:spPr>
        <p:txBody>
          <a:bodyPr>
            <a:noAutofit/>
          </a:bodyPr>
          <a:lstStyle/>
          <a:p>
            <a:r>
              <a:rPr lang="en-US" sz="1500" dirty="0" smtClean="0">
                <a:latin typeface="Arial" pitchFamily="34" charset="0"/>
                <a:cs typeface="Arial" pitchFamily="34" charset="0"/>
              </a:rPr>
              <a:t>Opening of the text introduces:</a:t>
            </a:r>
          </a:p>
          <a:p>
            <a:pPr lvl="1"/>
            <a:r>
              <a:rPr lang="en-US" sz="1500" dirty="0" smtClean="0">
                <a:latin typeface="Arial" pitchFamily="34" charset="0"/>
                <a:cs typeface="Arial" pitchFamily="34" charset="0"/>
              </a:rPr>
              <a:t> rural background</a:t>
            </a:r>
          </a:p>
          <a:p>
            <a:pPr lvl="1"/>
            <a:r>
              <a:rPr lang="en-US" sz="1500" dirty="0" smtClean="0">
                <a:latin typeface="Arial" pitchFamily="34" charset="0"/>
                <a:cs typeface="Arial" pitchFamily="34" charset="0"/>
              </a:rPr>
              <a:t>Characters from real life</a:t>
            </a:r>
          </a:p>
          <a:p>
            <a:pPr lvl="1"/>
            <a:r>
              <a:rPr lang="en-US" sz="1500" dirty="0" smtClean="0">
                <a:latin typeface="Arial" pitchFamily="34" charset="0"/>
                <a:cs typeface="Arial" pitchFamily="34" charset="0"/>
              </a:rPr>
              <a:t>Poor circumstances</a:t>
            </a:r>
          </a:p>
          <a:p>
            <a:pPr lvl="1"/>
            <a:r>
              <a:rPr lang="en-US" sz="1500" b="1" dirty="0" smtClean="0">
                <a:latin typeface="Arial" pitchFamily="34" charset="0"/>
                <a:cs typeface="Arial" pitchFamily="34" charset="0"/>
              </a:rPr>
              <a:t>Themes</a:t>
            </a:r>
          </a:p>
          <a:p>
            <a:r>
              <a:rPr lang="en-US" sz="1500" dirty="0" smtClean="0">
                <a:latin typeface="Arial" pitchFamily="34" charset="0"/>
                <a:cs typeface="Arial" pitchFamily="34" charset="0"/>
              </a:rPr>
              <a:t>At the outset Thomas Hardy introduces several themes. These themes will be important throughout the course of the novel.</a:t>
            </a:r>
          </a:p>
          <a:p>
            <a:r>
              <a:rPr lang="en-US" sz="1500" b="1" dirty="0" smtClean="0">
                <a:solidFill>
                  <a:srgbClr val="0070C0"/>
                </a:solidFill>
                <a:latin typeface="Arial" pitchFamily="34" charset="0"/>
                <a:cs typeface="Arial" pitchFamily="34" charset="0"/>
              </a:rPr>
              <a:t>Theme of unpredictability of fate:</a:t>
            </a:r>
          </a:p>
          <a:p>
            <a:r>
              <a:rPr lang="en-US" sz="1500" dirty="0" smtClean="0">
                <a:latin typeface="Arial" pitchFamily="34" charset="0"/>
                <a:cs typeface="Arial" pitchFamily="34" charset="0"/>
              </a:rPr>
              <a:t> This chapter centers on the unpredictability of fate: the </a:t>
            </a:r>
            <a:r>
              <a:rPr lang="en-US" sz="1500" dirty="0" err="1" smtClean="0">
                <a:latin typeface="Arial" pitchFamily="34" charset="0"/>
                <a:cs typeface="Arial" pitchFamily="34" charset="0"/>
              </a:rPr>
              <a:t>d'Urberville</a:t>
            </a:r>
            <a:r>
              <a:rPr lang="en-US" sz="1500" dirty="0" smtClean="0">
                <a:latin typeface="Arial" pitchFamily="34" charset="0"/>
                <a:cs typeface="Arial" pitchFamily="34" charset="0"/>
              </a:rPr>
              <a:t> legacy demonstrates how the mighty have fallen through mere bad fortune and missed opportunities. </a:t>
            </a:r>
          </a:p>
          <a:p>
            <a:r>
              <a:rPr lang="en-US" sz="1500" dirty="0" smtClean="0">
                <a:latin typeface="Arial" pitchFamily="34" charset="0"/>
                <a:cs typeface="Arial" pitchFamily="34" charset="0"/>
              </a:rPr>
              <a:t>Discovery of </a:t>
            </a:r>
            <a:r>
              <a:rPr lang="en-US" sz="1500" dirty="0" err="1" smtClean="0">
                <a:latin typeface="Arial" pitchFamily="34" charset="0"/>
                <a:cs typeface="Arial" pitchFamily="34" charset="0"/>
              </a:rPr>
              <a:t>Durbeyfield’s</a:t>
            </a:r>
            <a:r>
              <a:rPr lang="en-US" sz="1500" dirty="0" smtClean="0">
                <a:latin typeface="Arial" pitchFamily="34" charset="0"/>
                <a:cs typeface="Arial" pitchFamily="34" charset="0"/>
              </a:rPr>
              <a:t>  ancestors by Parson </a:t>
            </a:r>
            <a:r>
              <a:rPr lang="en-US" sz="1500" dirty="0" err="1" smtClean="0">
                <a:latin typeface="Arial" pitchFamily="34" charset="0"/>
                <a:cs typeface="Arial" pitchFamily="34" charset="0"/>
              </a:rPr>
              <a:t>Tringham's</a:t>
            </a:r>
            <a:r>
              <a:rPr lang="en-US" sz="1500" dirty="0" smtClean="0">
                <a:latin typeface="Arial" pitchFamily="34" charset="0"/>
                <a:cs typeface="Arial" pitchFamily="34" charset="0"/>
              </a:rPr>
              <a:t>  is  just by chance.</a:t>
            </a:r>
          </a:p>
          <a:p>
            <a:r>
              <a:rPr lang="en-US" sz="1500" dirty="0" smtClean="0">
                <a:latin typeface="Arial" pitchFamily="34" charset="0"/>
                <a:cs typeface="Arial" pitchFamily="34" charset="0"/>
              </a:rPr>
              <a:t>Even meeting with the narrator of this story is a chance. Then sharing this information with </a:t>
            </a:r>
            <a:r>
              <a:rPr lang="en-US" sz="1500" dirty="0" err="1" smtClean="0">
                <a:latin typeface="Arial" pitchFamily="34" charset="0"/>
                <a:cs typeface="Arial" pitchFamily="34" charset="0"/>
              </a:rPr>
              <a:t>Durbeyfiled</a:t>
            </a:r>
            <a:r>
              <a:rPr lang="en-US" sz="1500" dirty="0" smtClean="0">
                <a:latin typeface="Arial" pitchFamily="34" charset="0"/>
                <a:cs typeface="Arial" pitchFamily="34" charset="0"/>
              </a:rPr>
              <a:t> is yet another chance. Actually it is only a sly comment of the parson that leads towards </a:t>
            </a:r>
            <a:r>
              <a:rPr lang="en-US" sz="1500" dirty="0" err="1" smtClean="0">
                <a:latin typeface="Arial" pitchFamily="34" charset="0"/>
                <a:cs typeface="Arial" pitchFamily="34" charset="0"/>
              </a:rPr>
              <a:t>Durbeyfield’s</a:t>
            </a:r>
            <a:r>
              <a:rPr lang="en-US" sz="1500" dirty="0" smtClean="0">
                <a:latin typeface="Arial" pitchFamily="34" charset="0"/>
                <a:cs typeface="Arial" pitchFamily="34" charset="0"/>
              </a:rPr>
              <a:t> knowledge of all this.  </a:t>
            </a:r>
          </a:p>
          <a:p>
            <a:pPr>
              <a:buNone/>
            </a:pPr>
            <a:r>
              <a:rPr lang="en-US" sz="1500" dirty="0" smtClean="0">
                <a:latin typeface="Arial" pitchFamily="34" charset="0"/>
                <a:cs typeface="Arial" pitchFamily="34" charset="0"/>
              </a:rPr>
              <a:t>	</a:t>
            </a:r>
            <a:r>
              <a:rPr lang="en-US" sz="1500" b="1" dirty="0" smtClean="0">
                <a:solidFill>
                  <a:srgbClr val="0070C0"/>
                </a:solidFill>
                <a:latin typeface="Arial" pitchFamily="34" charset="0"/>
                <a:cs typeface="Arial" pitchFamily="34" charset="0"/>
              </a:rPr>
              <a:t>Theme of Social Class System:</a:t>
            </a:r>
          </a:p>
          <a:p>
            <a:r>
              <a:rPr lang="en-US" sz="1500" dirty="0" smtClean="0">
                <a:latin typeface="Arial" pitchFamily="34" charset="0"/>
                <a:cs typeface="Arial" pitchFamily="34" charset="0"/>
              </a:rPr>
              <a:t>The second important theme of the novel is the importance of social class within English society. </a:t>
            </a:r>
          </a:p>
          <a:p>
            <a:r>
              <a:rPr lang="en-US" sz="1500" dirty="0" smtClean="0">
                <a:latin typeface="Arial" pitchFamily="34" charset="0"/>
                <a:cs typeface="Arial" pitchFamily="34" charset="0"/>
              </a:rPr>
              <a:t>John </a:t>
            </a:r>
            <a:r>
              <a:rPr lang="en-US" sz="1500" dirty="0" err="1" smtClean="0">
                <a:latin typeface="Arial" pitchFamily="34" charset="0"/>
                <a:cs typeface="Arial" pitchFamily="34" charset="0"/>
              </a:rPr>
              <a:t>Durbeyfield</a:t>
            </a:r>
            <a:r>
              <a:rPr lang="en-US" sz="1500" dirty="0" smtClean="0">
                <a:latin typeface="Arial" pitchFamily="34" charset="0"/>
                <a:cs typeface="Arial" pitchFamily="34" charset="0"/>
              </a:rPr>
              <a:t> believes himself changed by the idea that he may be the descendant of the noble Pagan </a:t>
            </a:r>
            <a:r>
              <a:rPr lang="en-US" sz="1500" dirty="0" err="1" smtClean="0">
                <a:latin typeface="Arial" pitchFamily="34" charset="0"/>
                <a:cs typeface="Arial" pitchFamily="34" charset="0"/>
              </a:rPr>
              <a:t>d'Urberville</a:t>
            </a:r>
            <a:r>
              <a:rPr lang="en-US" sz="1500" dirty="0" smtClean="0">
                <a:latin typeface="Arial" pitchFamily="34" charset="0"/>
                <a:cs typeface="Arial" pitchFamily="34" charset="0"/>
              </a:rPr>
              <a:t>, even though there is nothing intrinsically different about him. </a:t>
            </a:r>
          </a:p>
          <a:p>
            <a:r>
              <a:rPr lang="en-US" sz="1500" dirty="0" smtClean="0">
                <a:latin typeface="Arial" pitchFamily="34" charset="0"/>
                <a:cs typeface="Arial" pitchFamily="34" charset="0"/>
              </a:rPr>
              <a:t>The idea of Social Class is going to play a dry important role in the novel.</a:t>
            </a:r>
          </a:p>
        </p:txBody>
      </p:sp>
      <p:sp>
        <p:nvSpPr>
          <p:cNvPr id="4" name="Slide Number Placeholder 3"/>
          <p:cNvSpPr>
            <a:spLocks noGrp="1"/>
          </p:cNvSpPr>
          <p:nvPr>
            <p:ph type="sldNum" sz="quarter" idx="12"/>
          </p:nvPr>
        </p:nvSpPr>
        <p:spPr/>
        <p:txBody>
          <a:bodyPr/>
          <a:lstStyle/>
          <a:p>
            <a:fld id="{B6F15528-21DE-4FAA-801E-634DDDAF4B2B}"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457200"/>
          </a:xfrm>
        </p:spPr>
        <p:txBody>
          <a:bodyPr>
            <a:noAutofit/>
          </a:bodyPr>
          <a:lstStyle/>
          <a:p>
            <a:r>
              <a:rPr lang="en-US" sz="2800" b="1" dirty="0" smtClean="0"/>
              <a:t>Phase 1, Chapter 2</a:t>
            </a:r>
            <a:endParaRPr lang="en-US" sz="2800" b="1" dirty="0"/>
          </a:p>
        </p:txBody>
      </p:sp>
      <p:sp>
        <p:nvSpPr>
          <p:cNvPr id="3" name="Content Placeholder 2"/>
          <p:cNvSpPr>
            <a:spLocks noGrp="1"/>
          </p:cNvSpPr>
          <p:nvPr>
            <p:ph idx="1"/>
          </p:nvPr>
        </p:nvSpPr>
        <p:spPr>
          <a:xfrm>
            <a:off x="0" y="457200"/>
            <a:ext cx="8001000" cy="6400800"/>
          </a:xfrm>
        </p:spPr>
        <p:txBody>
          <a:bodyPr>
            <a:noAutofit/>
          </a:bodyPr>
          <a:lstStyle/>
          <a:p>
            <a:pPr algn="just"/>
            <a:r>
              <a:rPr lang="en-US" sz="1600" dirty="0" smtClean="0">
                <a:latin typeface="Arial" pitchFamily="34" charset="0"/>
                <a:cs typeface="Arial" pitchFamily="34" charset="0"/>
              </a:rPr>
              <a:t>In this chapter we are introduced to the female protagonist of the novel: Tess </a:t>
            </a:r>
            <a:r>
              <a:rPr lang="en-US" sz="1600" dirty="0" err="1" smtClean="0">
                <a:latin typeface="Arial" pitchFamily="34" charset="0"/>
                <a:cs typeface="Arial" pitchFamily="34" charset="0"/>
              </a:rPr>
              <a:t>Durbeyfield</a:t>
            </a:r>
            <a:r>
              <a:rPr lang="en-US" sz="1600" dirty="0" smtClean="0">
                <a:latin typeface="Arial" pitchFamily="34" charset="0"/>
                <a:cs typeface="Arial" pitchFamily="34" charset="0"/>
              </a:rPr>
              <a:t>.</a:t>
            </a:r>
          </a:p>
          <a:p>
            <a:pPr algn="just"/>
            <a:r>
              <a:rPr lang="en-US" sz="1600" dirty="0" smtClean="0">
                <a:latin typeface="Arial" pitchFamily="34" charset="0"/>
                <a:cs typeface="Arial" pitchFamily="34" charset="0"/>
              </a:rPr>
              <a:t>While the father is being pleased and feels self-important because of the information or discovery that he has made, at the same moment, </a:t>
            </a:r>
            <a:r>
              <a:rPr lang="en-US" sz="1600" dirty="0" err="1" smtClean="0">
                <a:latin typeface="Arial" pitchFamily="34" charset="0"/>
                <a:cs typeface="Arial" pitchFamily="34" charset="0"/>
              </a:rPr>
              <a:t>Durbeyfield’s</a:t>
            </a:r>
            <a:r>
              <a:rPr lang="en-US" sz="1600" dirty="0" smtClean="0">
                <a:latin typeface="Arial" pitchFamily="34" charset="0"/>
                <a:cs typeface="Arial" pitchFamily="34" charset="0"/>
              </a:rPr>
              <a:t> daughter Tess enjoys the May Day festivities with the other women from her village. </a:t>
            </a:r>
          </a:p>
          <a:p>
            <a:pPr algn="just"/>
            <a:r>
              <a:rPr lang="en-US" sz="1600" dirty="0" smtClean="0">
                <a:latin typeface="Arial" pitchFamily="34" charset="0"/>
                <a:cs typeface="Arial" pitchFamily="34" charset="0"/>
              </a:rPr>
              <a:t>Actually to celebrate the May Day dance the younger women of </a:t>
            </a:r>
            <a:r>
              <a:rPr lang="en-US" sz="1600" dirty="0" err="1" smtClean="0">
                <a:latin typeface="Arial" pitchFamily="34" charset="0"/>
                <a:cs typeface="Arial" pitchFamily="34" charset="0"/>
              </a:rPr>
              <a:t>Marlott</a:t>
            </a:r>
            <a:r>
              <a:rPr lang="en-US" sz="1600" dirty="0" smtClean="0">
                <a:latin typeface="Arial" pitchFamily="34" charset="0"/>
                <a:cs typeface="Arial" pitchFamily="34" charset="0"/>
              </a:rPr>
              <a:t> walked in procession in white gowns, holding willow wands and white flowers. </a:t>
            </a:r>
          </a:p>
          <a:p>
            <a:pPr algn="just"/>
            <a:r>
              <a:rPr lang="en-US" sz="1600" dirty="0" smtClean="0">
                <a:latin typeface="Arial" pitchFamily="34" charset="0"/>
                <a:cs typeface="Arial" pitchFamily="34" charset="0"/>
              </a:rPr>
              <a:t>We are told about Tess  that she is no more handsome than the other girls, but has large, innocent eyes.</a:t>
            </a:r>
          </a:p>
          <a:p>
            <a:pPr algn="just"/>
            <a:r>
              <a:rPr lang="en-US" sz="1600" dirty="0" err="1" smtClean="0">
                <a:latin typeface="Arial" pitchFamily="34" charset="0"/>
                <a:cs typeface="Arial" pitchFamily="34" charset="0"/>
              </a:rPr>
              <a:t>Durbeyfield</a:t>
            </a:r>
            <a:r>
              <a:rPr lang="en-US" sz="1600" dirty="0" smtClean="0">
                <a:latin typeface="Arial" pitchFamily="34" charset="0"/>
                <a:cs typeface="Arial" pitchFamily="34" charset="0"/>
              </a:rPr>
              <a:t> rides by in the carriage. She sees her father riding and singing that he has a great family vault in </a:t>
            </a:r>
            <a:r>
              <a:rPr lang="en-US" sz="1600" dirty="0" err="1" smtClean="0">
                <a:latin typeface="Arial" pitchFamily="34" charset="0"/>
                <a:cs typeface="Arial" pitchFamily="34" charset="0"/>
              </a:rPr>
              <a:t>Kingsbere</a:t>
            </a:r>
            <a:r>
              <a:rPr lang="en-US" sz="1600" dirty="0" smtClean="0">
                <a:latin typeface="Arial" pitchFamily="34" charset="0"/>
                <a:cs typeface="Arial" pitchFamily="34" charset="0"/>
              </a:rPr>
              <a:t> and knighted forefathers.</a:t>
            </a:r>
          </a:p>
          <a:p>
            <a:pPr algn="just"/>
            <a:r>
              <a:rPr lang="en-US" sz="1600" dirty="0" smtClean="0">
                <a:latin typeface="Arial" pitchFamily="34" charset="0"/>
                <a:cs typeface="Arial" pitchFamily="34" charset="0"/>
              </a:rPr>
              <a:t>Though Tess is embarrassed at the spectacle, she defends her father from the mockery of the other girls; and reprimands her friends for mocking her father</a:t>
            </a:r>
          </a:p>
          <a:p>
            <a:pPr algn="just"/>
            <a:r>
              <a:rPr lang="en-US" sz="1600" dirty="0" smtClean="0">
                <a:latin typeface="Arial" pitchFamily="34" charset="0"/>
                <a:cs typeface="Arial" pitchFamily="34" charset="0"/>
              </a:rPr>
              <a:t>The group goes to the village green for dancing, where they meet three highborn brothers.</a:t>
            </a:r>
          </a:p>
          <a:p>
            <a:pPr algn="just"/>
            <a:r>
              <a:rPr lang="en-US" sz="1600" dirty="0" smtClean="0">
                <a:latin typeface="Arial" pitchFamily="34" charset="0"/>
                <a:cs typeface="Arial" pitchFamily="34" charset="0"/>
              </a:rPr>
              <a:t>Tess notices one of the brothers in particular. He is a young man named Angel Clare. While his two brothers want to keep traveling, Angel cannot skip the opportunity to dance with these young women. </a:t>
            </a:r>
          </a:p>
          <a:p>
            <a:pPr algn="just"/>
            <a:r>
              <a:rPr lang="en-US" sz="1600" dirty="0" smtClean="0">
                <a:latin typeface="Arial" pitchFamily="34" charset="0"/>
                <a:cs typeface="Arial" pitchFamily="34" charset="0"/>
              </a:rPr>
              <a:t>The girls ask him to choose his partner, and he chooses a girl other than Tess. They dance for a short time, and then Angel leaves realizing that he is getting late and that he must catch up with his brothers. </a:t>
            </a:r>
          </a:p>
          <a:p>
            <a:pPr algn="just"/>
            <a:r>
              <a:rPr lang="en-US" sz="1600" dirty="0" smtClean="0">
                <a:latin typeface="Arial" pitchFamily="34" charset="0"/>
                <a:cs typeface="Arial" pitchFamily="34" charset="0"/>
              </a:rPr>
              <a:t>As he leaves, he look back and notices Tess and regrets his decision to dance with someone else.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b="1" dirty="0" smtClean="0">
                <a:solidFill>
                  <a:srgbClr val="0070C0"/>
                </a:solidFill>
              </a:rPr>
              <a:t>Text from Chapter 2</a:t>
            </a:r>
            <a:endParaRPr lang="en-US" b="1" dirty="0">
              <a:solidFill>
                <a:srgbClr val="0070C0"/>
              </a:solidFill>
            </a:endParaRPr>
          </a:p>
        </p:txBody>
      </p:sp>
      <p:sp>
        <p:nvSpPr>
          <p:cNvPr id="3" name="Content Placeholder 2"/>
          <p:cNvSpPr>
            <a:spLocks noGrp="1"/>
          </p:cNvSpPr>
          <p:nvPr>
            <p:ph idx="1"/>
          </p:nvPr>
        </p:nvSpPr>
        <p:spPr>
          <a:xfrm>
            <a:off x="152400" y="838200"/>
            <a:ext cx="6324600" cy="5867400"/>
          </a:xfrm>
        </p:spPr>
        <p:txBody>
          <a:bodyPr>
            <a:normAutofit fontScale="47500" lnSpcReduction="20000"/>
          </a:bodyPr>
          <a:lstStyle/>
          <a:p>
            <a:pPr algn="just"/>
            <a:r>
              <a:rPr lang="en-US" dirty="0" smtClean="0">
                <a:latin typeface="Arial" pitchFamily="34" charset="0"/>
                <a:cs typeface="Arial" pitchFamily="34" charset="0"/>
              </a:rPr>
              <a:t>It was an interesting event to the younger inhabitants of </a:t>
            </a:r>
            <a:r>
              <a:rPr lang="en-US" dirty="0" err="1" smtClean="0">
                <a:latin typeface="Arial" pitchFamily="34" charset="0"/>
                <a:cs typeface="Arial" pitchFamily="34" charset="0"/>
              </a:rPr>
              <a:t>Marlott</a:t>
            </a:r>
            <a:r>
              <a:rPr lang="en-US" dirty="0" smtClean="0">
                <a:latin typeface="Arial" pitchFamily="34" charset="0"/>
                <a:cs typeface="Arial" pitchFamily="34" charset="0"/>
              </a:rPr>
              <a:t>, though its real interest was not observed by the participators in the ceremony. Its singularity lay less in the retention of a custom of walking in procession and dancing on each anniversary than in the members being solely women. In men’s clubs such celebrations were, though expiring, less uncommon; but either the natural shyness of the softer sex, or a sarcastic attitude on the part of male relatives, had denuded such women’s clubs as remained (if any other did) or this their glory and consummation. The club of </a:t>
            </a:r>
            <a:r>
              <a:rPr lang="en-US" dirty="0" err="1" smtClean="0">
                <a:latin typeface="Arial" pitchFamily="34" charset="0"/>
                <a:cs typeface="Arial" pitchFamily="34" charset="0"/>
              </a:rPr>
              <a:t>Marlott</a:t>
            </a:r>
            <a:r>
              <a:rPr lang="en-US" dirty="0" smtClean="0">
                <a:latin typeface="Arial" pitchFamily="34" charset="0"/>
                <a:cs typeface="Arial" pitchFamily="34" charset="0"/>
              </a:rPr>
              <a:t> alone lived to uphold the local </a:t>
            </a:r>
            <a:r>
              <a:rPr lang="en-US" dirty="0" err="1" smtClean="0">
                <a:latin typeface="Arial" pitchFamily="34" charset="0"/>
                <a:cs typeface="Arial" pitchFamily="34" charset="0"/>
              </a:rPr>
              <a:t>Cerealia</a:t>
            </a:r>
            <a:r>
              <a:rPr lang="en-US" dirty="0" smtClean="0">
                <a:latin typeface="Arial" pitchFamily="34" charset="0"/>
                <a:cs typeface="Arial" pitchFamily="34" charset="0"/>
              </a:rPr>
              <a:t>. It had walked for hundreds of years, if not as benefit-club, as votive sisterhood of some sort; and it walked still.</a:t>
            </a:r>
          </a:p>
          <a:p>
            <a:pPr algn="just">
              <a:buNone/>
            </a:pPr>
            <a:r>
              <a:rPr lang="en-US" dirty="0" smtClean="0">
                <a:latin typeface="Arial" pitchFamily="34" charset="0"/>
                <a:cs typeface="Arial" pitchFamily="34" charset="0"/>
              </a:rPr>
              <a:t>	The banded ones were all dressed in white gowns—a gay survival from Old Style days, when cheerfulness and May-time were synonyms—days before the habit of taking long views had reduced emotions to a monotonous average. Their first exhibition of themselves was in a processional march of two and two round the parish. Ideal and real clashed slightly as the sun lit up their figures against the green hedges and creeper-laced house-fronts; for, though the whole troop wore white garments, no two whites were alike among them. Some approached pure blanching; some had a bluish pallor; some worn by the older characters (which had possibly lain by folded for many a year) inclined to a cadaverous tint, and to a Georgian style.</a:t>
            </a:r>
          </a:p>
          <a:p>
            <a:pPr algn="just">
              <a:buNone/>
            </a:pPr>
            <a:r>
              <a:rPr lang="en-US" dirty="0" smtClean="0">
                <a:latin typeface="Arial" pitchFamily="34" charset="0"/>
                <a:cs typeface="Arial" pitchFamily="34" charset="0"/>
              </a:rPr>
              <a:t>	In addition to the distinction of a white frock, every woman and girl carried in her right hand a peeled willow wand, and in her left a bunch of white flowers. The peeling of the former, and the selection of the latter, had been an operation of personal  care  .…………………………………….</a:t>
            </a:r>
          </a:p>
          <a:p>
            <a:pPr algn="just">
              <a:buNone/>
            </a:pPr>
            <a:endParaRPr lang="en-US" dirty="0" smtClean="0">
              <a:latin typeface="Arial" pitchFamily="34" charset="0"/>
              <a:cs typeface="Arial" pitchFamily="34" charset="0"/>
            </a:endParaRPr>
          </a:p>
          <a:p>
            <a:pPr algn="just">
              <a:buNone/>
            </a:pPr>
            <a:endParaRPr lang="en-US"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b="1" dirty="0" smtClean="0">
                <a:solidFill>
                  <a:srgbClr val="0070C0"/>
                </a:solidFill>
              </a:rPr>
              <a:t>Some More Text</a:t>
            </a:r>
            <a:endParaRPr lang="en-US" b="1" dirty="0">
              <a:solidFill>
                <a:srgbClr val="0070C0"/>
              </a:solidFill>
            </a:endParaRPr>
          </a:p>
        </p:txBody>
      </p:sp>
      <p:sp>
        <p:nvSpPr>
          <p:cNvPr id="3" name="Content Placeholder 2"/>
          <p:cNvSpPr>
            <a:spLocks noGrp="1"/>
          </p:cNvSpPr>
          <p:nvPr>
            <p:ph idx="1"/>
          </p:nvPr>
        </p:nvSpPr>
        <p:spPr>
          <a:xfrm>
            <a:off x="0" y="914400"/>
            <a:ext cx="7010400" cy="5791200"/>
          </a:xfrm>
        </p:spPr>
        <p:txBody>
          <a:bodyPr>
            <a:normAutofit/>
          </a:bodyPr>
          <a:lstStyle/>
          <a:p>
            <a:pPr algn="just"/>
            <a:r>
              <a:rPr lang="en-US" sz="1800" dirty="0" smtClean="0">
                <a:latin typeface="Arial" pitchFamily="34" charset="0"/>
                <a:cs typeface="Arial" pitchFamily="34" charset="0"/>
              </a:rPr>
              <a:t>The young girls formed, indeed, the majority of the band, and their heads of luxuriant hair reflected in the sunshine every tone of gold, and black, and brown. Some had beautiful eyes, others a beautiful nose, others a beautiful mouth and figure: few, if any, had all. A difficulty of arranging their lips in this crude exposure to public scrutiny, an inability to balance their heads, and to dissociate self-consciousness from their features, was apparent in them, and showed that they were genuine country girls, unaccustomed to many eyes.</a:t>
            </a:r>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b="1" dirty="0" smtClean="0">
                <a:solidFill>
                  <a:srgbClr val="0070C0"/>
                </a:solidFill>
              </a:rPr>
              <a:t>Text: We see Tess for the first time</a:t>
            </a:r>
            <a:endParaRPr lang="en-US" b="1" dirty="0">
              <a:solidFill>
                <a:srgbClr val="0070C0"/>
              </a:solidFill>
            </a:endParaRPr>
          </a:p>
        </p:txBody>
      </p:sp>
      <p:sp>
        <p:nvSpPr>
          <p:cNvPr id="3" name="Content Placeholder 2"/>
          <p:cNvSpPr>
            <a:spLocks noGrp="1"/>
          </p:cNvSpPr>
          <p:nvPr>
            <p:ph idx="1"/>
          </p:nvPr>
        </p:nvSpPr>
        <p:spPr>
          <a:xfrm>
            <a:off x="0" y="838200"/>
            <a:ext cx="7086600" cy="6019800"/>
          </a:xfrm>
        </p:spPr>
        <p:txBody>
          <a:bodyPr>
            <a:noAutofit/>
          </a:bodyPr>
          <a:lstStyle/>
          <a:p>
            <a:pPr algn="just">
              <a:buNone/>
            </a:pPr>
            <a:r>
              <a:rPr lang="en-US" sz="1400" dirty="0" smtClean="0">
                <a:latin typeface="Arial" pitchFamily="34" charset="0"/>
                <a:cs typeface="Arial" pitchFamily="34" charset="0"/>
              </a:rPr>
              <a:t>	A young member of the band turned her head at the exclamation. She was a fine and handsome girl—not handsomer than some others, possibly—but her mobile peony mouth and large innocent eyes added eloquence to </a:t>
            </a:r>
            <a:r>
              <a:rPr lang="en-US" sz="1400" dirty="0" err="1" smtClean="0">
                <a:latin typeface="Arial" pitchFamily="34" charset="0"/>
                <a:cs typeface="Arial" pitchFamily="34" charset="0"/>
              </a:rPr>
              <a:t>colour</a:t>
            </a:r>
            <a:r>
              <a:rPr lang="en-US" sz="1400" dirty="0" smtClean="0">
                <a:latin typeface="Arial" pitchFamily="34" charset="0"/>
                <a:cs typeface="Arial" pitchFamily="34" charset="0"/>
              </a:rPr>
              <a:t> and shape. She wore a red ribbon in her hair, and was the only one of the white company who could boast of such a pronounced adornment. As she looked round </a:t>
            </a:r>
            <a:r>
              <a:rPr lang="en-US" sz="1400" dirty="0" err="1" smtClean="0">
                <a:latin typeface="Arial" pitchFamily="34" charset="0"/>
                <a:cs typeface="Arial" pitchFamily="34" charset="0"/>
              </a:rPr>
              <a:t>Durbeyfield</a:t>
            </a:r>
            <a:r>
              <a:rPr lang="en-US" sz="1400" dirty="0" smtClean="0">
                <a:latin typeface="Arial" pitchFamily="34" charset="0"/>
                <a:cs typeface="Arial" pitchFamily="34" charset="0"/>
              </a:rPr>
              <a:t> was seen moving along the road in a chaise belonging to The Pure Drop, driven by a frizzle-headed brawny damsel with her gown-sleeves rolled above her elbows. This was the cheerful servant of that establishment, who, in her part of factotum, turned groom and </a:t>
            </a:r>
            <a:r>
              <a:rPr lang="en-US" sz="1400" dirty="0" err="1" smtClean="0">
                <a:latin typeface="Arial" pitchFamily="34" charset="0"/>
                <a:cs typeface="Arial" pitchFamily="34" charset="0"/>
              </a:rPr>
              <a:t>ostler</a:t>
            </a:r>
            <a:r>
              <a:rPr lang="en-US" sz="1400" dirty="0" smtClean="0">
                <a:latin typeface="Arial" pitchFamily="34" charset="0"/>
                <a:cs typeface="Arial" pitchFamily="34" charset="0"/>
              </a:rPr>
              <a:t> at times. </a:t>
            </a:r>
            <a:r>
              <a:rPr lang="en-US" sz="1400" dirty="0" err="1" smtClean="0">
                <a:latin typeface="Arial" pitchFamily="34" charset="0"/>
                <a:cs typeface="Arial" pitchFamily="34" charset="0"/>
              </a:rPr>
              <a:t>Durbeyfield</a:t>
            </a:r>
            <a:r>
              <a:rPr lang="en-US" sz="1400" dirty="0" smtClean="0">
                <a:latin typeface="Arial" pitchFamily="34" charset="0"/>
                <a:cs typeface="Arial" pitchFamily="34" charset="0"/>
              </a:rPr>
              <a:t>, leaning back, and with his eyes closed luxuriously, was waving his hand above his head, and singing in a slow recitative—</a:t>
            </a:r>
          </a:p>
          <a:p>
            <a:pPr algn="just">
              <a:buNone/>
            </a:pPr>
            <a:r>
              <a:rPr lang="en-US" sz="1400" dirty="0" smtClean="0">
                <a:latin typeface="Arial" pitchFamily="34" charset="0"/>
                <a:cs typeface="Arial" pitchFamily="34" charset="0"/>
              </a:rPr>
              <a:t>	‘I’ve-got-a-</a:t>
            </a:r>
            <a:r>
              <a:rPr lang="en-US" sz="1400" dirty="0" err="1" smtClean="0">
                <a:latin typeface="Arial" pitchFamily="34" charset="0"/>
                <a:cs typeface="Arial" pitchFamily="34" charset="0"/>
              </a:rPr>
              <a:t>gr’t</a:t>
            </a:r>
            <a:r>
              <a:rPr lang="en-US" sz="1400" dirty="0" smtClean="0">
                <a:latin typeface="Arial" pitchFamily="34" charset="0"/>
                <a:cs typeface="Arial" pitchFamily="34" charset="0"/>
              </a:rPr>
              <a:t>-family-vault-at-</a:t>
            </a:r>
            <a:r>
              <a:rPr lang="en-US" sz="1400" dirty="0" err="1" smtClean="0">
                <a:latin typeface="Arial" pitchFamily="34" charset="0"/>
                <a:cs typeface="Arial" pitchFamily="34" charset="0"/>
              </a:rPr>
              <a:t>Kingsbere</a:t>
            </a:r>
            <a:r>
              <a:rPr lang="en-US" sz="1400" dirty="0" smtClean="0">
                <a:latin typeface="Arial" pitchFamily="34" charset="0"/>
                <a:cs typeface="Arial" pitchFamily="34" charset="0"/>
              </a:rPr>
              <a:t>—and knighted-forefathers-in-lead-coffins-there!’</a:t>
            </a:r>
          </a:p>
          <a:p>
            <a:pPr algn="just">
              <a:buNone/>
            </a:pPr>
            <a:r>
              <a:rPr lang="en-US" sz="1400" dirty="0" smtClean="0">
                <a:latin typeface="Arial" pitchFamily="34" charset="0"/>
                <a:cs typeface="Arial" pitchFamily="34" charset="0"/>
              </a:rPr>
              <a:t>	The </a:t>
            </a:r>
            <a:r>
              <a:rPr lang="en-US" sz="1400" dirty="0" err="1" smtClean="0">
                <a:latin typeface="Arial" pitchFamily="34" charset="0"/>
                <a:cs typeface="Arial" pitchFamily="34" charset="0"/>
              </a:rPr>
              <a:t>clubbists</a:t>
            </a:r>
            <a:r>
              <a:rPr lang="en-US" sz="1400" dirty="0" smtClean="0">
                <a:latin typeface="Arial" pitchFamily="34" charset="0"/>
                <a:cs typeface="Arial" pitchFamily="34" charset="0"/>
              </a:rPr>
              <a:t> tittered, except the girl called Tess—in whom a slow heat seemed to rise at the sense that her father was making himself foolish in their eyes.</a:t>
            </a:r>
          </a:p>
          <a:p>
            <a:pPr algn="just">
              <a:buNone/>
            </a:pPr>
            <a:r>
              <a:rPr lang="en-US" sz="1400" dirty="0" smtClean="0">
                <a:latin typeface="Arial" pitchFamily="34" charset="0"/>
                <a:cs typeface="Arial" pitchFamily="34" charset="0"/>
              </a:rPr>
              <a:t>	‘He’s tired, that’s all,’ she said hastily, ‘and he has got a lift home, because our own horse has to rest to-day.’</a:t>
            </a:r>
          </a:p>
          <a:p>
            <a:pPr algn="just">
              <a:buNone/>
            </a:pPr>
            <a:r>
              <a:rPr lang="en-US" sz="1400" dirty="0" smtClean="0">
                <a:latin typeface="Arial" pitchFamily="34" charset="0"/>
                <a:cs typeface="Arial" pitchFamily="34" charset="0"/>
              </a:rPr>
              <a:t>	‘Bless thy simplicity, Tess,’ said her companions. ‘He’s got his market-</a:t>
            </a:r>
            <a:r>
              <a:rPr lang="en-US" sz="1400" dirty="0" err="1" smtClean="0">
                <a:latin typeface="Arial" pitchFamily="34" charset="0"/>
                <a:cs typeface="Arial" pitchFamily="34" charset="0"/>
              </a:rPr>
              <a:t>nitch</a:t>
            </a:r>
            <a:r>
              <a:rPr lang="en-US" sz="1400" dirty="0" smtClean="0">
                <a:latin typeface="Arial" pitchFamily="34" charset="0"/>
                <a:cs typeface="Arial" pitchFamily="34" charset="0"/>
              </a:rPr>
              <a:t>. Haw-haw!’</a:t>
            </a:r>
          </a:p>
          <a:p>
            <a:pPr algn="just">
              <a:buNone/>
            </a:pPr>
            <a:r>
              <a:rPr lang="en-US" sz="1400" dirty="0" smtClean="0">
                <a:latin typeface="Arial" pitchFamily="34" charset="0"/>
                <a:cs typeface="Arial" pitchFamily="34" charset="0"/>
              </a:rPr>
              <a:t>	‘Look here; I won’t walk another inch with you, if you say any jokes about him!’ Tess cried, and the </a:t>
            </a:r>
            <a:r>
              <a:rPr lang="en-US" sz="1400" dirty="0" err="1" smtClean="0">
                <a:latin typeface="Arial" pitchFamily="34" charset="0"/>
                <a:cs typeface="Arial" pitchFamily="34" charset="0"/>
              </a:rPr>
              <a:t>colour</a:t>
            </a:r>
            <a:r>
              <a:rPr lang="en-US" sz="1400" dirty="0" smtClean="0">
                <a:latin typeface="Arial" pitchFamily="34" charset="0"/>
                <a:cs typeface="Arial" pitchFamily="34" charset="0"/>
              </a:rPr>
              <a:t> upon her cheeks spread over her face and neck. In a moment her eyes grew moist, and her glance drooped to the ground. Perceiving that they had really pained her they said no more, and order again prevailed. Tess’s pride would not allow her to turn her head again, to learn what her father’s meaning was, if he had any; and thus she moved on with the whole body to the enclosure where there was to be dancing on the green. By the time the spot was reached she has recovered her equanimity, and tapped her </a:t>
            </a:r>
            <a:r>
              <a:rPr lang="en-US" sz="1400" dirty="0" err="1" smtClean="0">
                <a:latin typeface="Arial" pitchFamily="34" charset="0"/>
                <a:cs typeface="Arial" pitchFamily="34" charset="0"/>
              </a:rPr>
              <a:t>neighbour</a:t>
            </a:r>
            <a:r>
              <a:rPr lang="en-US" sz="1400" dirty="0" smtClean="0">
                <a:latin typeface="Arial" pitchFamily="34" charset="0"/>
                <a:cs typeface="Arial" pitchFamily="34" charset="0"/>
              </a:rPr>
              <a:t> with her wand and talked as usual.</a:t>
            </a:r>
            <a:endParaRPr lang="en-US" sz="14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b="1" dirty="0" smtClean="0">
                <a:solidFill>
                  <a:srgbClr val="0070C0"/>
                </a:solidFill>
              </a:rPr>
              <a:t>Text: Innocence of Tess</a:t>
            </a:r>
            <a:endParaRPr lang="en-US" dirty="0"/>
          </a:p>
        </p:txBody>
      </p:sp>
      <p:sp>
        <p:nvSpPr>
          <p:cNvPr id="3" name="Content Placeholder 2"/>
          <p:cNvSpPr>
            <a:spLocks noGrp="1"/>
          </p:cNvSpPr>
          <p:nvPr>
            <p:ph idx="1"/>
          </p:nvPr>
        </p:nvSpPr>
        <p:spPr>
          <a:xfrm>
            <a:off x="228600" y="838200"/>
            <a:ext cx="6629400" cy="5791200"/>
          </a:xfrm>
        </p:spPr>
        <p:txBody>
          <a:bodyPr>
            <a:normAutofit/>
          </a:bodyPr>
          <a:lstStyle/>
          <a:p>
            <a:pPr algn="just"/>
            <a:r>
              <a:rPr lang="en-US" sz="1800" dirty="0" smtClean="0">
                <a:latin typeface="Arial" pitchFamily="34" charset="0"/>
                <a:cs typeface="Arial" pitchFamily="34" charset="0"/>
              </a:rPr>
              <a:t>…………you could sometimes see her twelfth year in her cheeks, or her ninth sparkling from her eyes; and even her fifth would flit over the curves of her mouth now and then.</a:t>
            </a:r>
          </a:p>
          <a:p>
            <a:pPr algn="just"/>
            <a:r>
              <a:rPr lang="en-US" sz="1800" dirty="0" smtClean="0">
                <a:latin typeface="Arial" pitchFamily="34" charset="0"/>
                <a:cs typeface="Arial" pitchFamily="34" charset="0"/>
              </a:rPr>
              <a:t>Yet few knew, and still fewer considered this. A small minority, mainly strangers, would look long at her in casually passing by, and grow momentarily fascinated by her freshness, and wonder if they would ever see her again: but to almost everybody she was a fine and picturesque country girl, and no more.</a:t>
            </a:r>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b="1" dirty="0" smtClean="0">
                <a:solidFill>
                  <a:srgbClr val="0070C0"/>
                </a:solidFill>
              </a:rPr>
              <a:t>Text: First Meeting of Tess with Angel</a:t>
            </a:r>
            <a:endParaRPr lang="en-US" b="1" dirty="0">
              <a:solidFill>
                <a:srgbClr val="0070C0"/>
              </a:solidFill>
            </a:endParaRPr>
          </a:p>
        </p:txBody>
      </p:sp>
      <p:sp>
        <p:nvSpPr>
          <p:cNvPr id="3" name="Content Placeholder 2"/>
          <p:cNvSpPr>
            <a:spLocks noGrp="1"/>
          </p:cNvSpPr>
          <p:nvPr>
            <p:ph idx="1"/>
          </p:nvPr>
        </p:nvSpPr>
        <p:spPr>
          <a:xfrm>
            <a:off x="152400" y="838200"/>
            <a:ext cx="6400800" cy="6019800"/>
          </a:xfrm>
        </p:spPr>
        <p:txBody>
          <a:bodyPr>
            <a:normAutofit/>
          </a:bodyPr>
          <a:lstStyle/>
          <a:p>
            <a:pPr algn="just"/>
            <a:r>
              <a:rPr lang="en-US" sz="1800" dirty="0" smtClean="0">
                <a:latin typeface="Arial" pitchFamily="34" charset="0"/>
                <a:cs typeface="Arial" pitchFamily="34" charset="0"/>
              </a:rPr>
              <a:t>On account of his long delay he started in a flying-run down the lane westward, and had soon passed the hollow and mounted the next rise. He had not yet overtaken his brothers, but he paused to get breath, and looked back. He could see the white figures of the girls in the green enclosure whirling about as they had whirled when he was among them. They seemed to have quite forgotten him already.</a:t>
            </a:r>
          </a:p>
          <a:p>
            <a:pPr algn="just">
              <a:buNone/>
            </a:pPr>
            <a:r>
              <a:rPr lang="en-US" sz="1800" dirty="0" smtClean="0">
                <a:latin typeface="Arial" pitchFamily="34" charset="0"/>
                <a:cs typeface="Arial" pitchFamily="34" charset="0"/>
              </a:rPr>
              <a:t>	All of them, except, perhaps, one. This white shape stood apart by the hedge alone. From her position he knew it to be the pretty maiden with whom he had not danced. Trifling as the matter was, he yet instinctively felt that she was hurt by his oversight. He wished that he had asked her; he wished that he had inquired her name. She was so modest, so expressive, she had looked so soft in her thin white gown that he felt he had acted stupidly.</a:t>
            </a:r>
          </a:p>
          <a:p>
            <a:pPr algn="just">
              <a:buNone/>
            </a:pPr>
            <a:r>
              <a:rPr lang="en-US" sz="1800" dirty="0" smtClean="0">
                <a:latin typeface="Arial" pitchFamily="34" charset="0"/>
                <a:cs typeface="Arial" pitchFamily="34" charset="0"/>
              </a:rPr>
              <a:t>	However, it could not be helped, and turning, and bending himself to a rapid walk, he dismissed the subject from his mind.</a:t>
            </a:r>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Autofit/>
          </a:bodyPr>
          <a:lstStyle/>
          <a:p>
            <a:r>
              <a:rPr lang="en-US" sz="2800" b="1" dirty="0" smtClean="0"/>
              <a:t>Phase 1, Chapter 2, Discussion Points</a:t>
            </a:r>
            <a:endParaRPr lang="en-US" sz="2800" b="1" dirty="0"/>
          </a:p>
        </p:txBody>
      </p:sp>
      <p:sp>
        <p:nvSpPr>
          <p:cNvPr id="3" name="Content Placeholder 2"/>
          <p:cNvSpPr>
            <a:spLocks noGrp="1"/>
          </p:cNvSpPr>
          <p:nvPr>
            <p:ph idx="1"/>
          </p:nvPr>
        </p:nvSpPr>
        <p:spPr>
          <a:xfrm>
            <a:off x="76200" y="914400"/>
            <a:ext cx="6705600" cy="5791200"/>
          </a:xfrm>
        </p:spPr>
        <p:txBody>
          <a:bodyPr>
            <a:noAutofit/>
          </a:bodyPr>
          <a:lstStyle/>
          <a:p>
            <a:pPr algn="just"/>
            <a:r>
              <a:rPr lang="en-US" sz="1800" b="1" dirty="0" smtClean="0">
                <a:solidFill>
                  <a:srgbClr val="0070C0"/>
                </a:solidFill>
                <a:latin typeface="Arial" pitchFamily="34" charset="0"/>
                <a:cs typeface="Arial" pitchFamily="34" charset="0"/>
              </a:rPr>
              <a:t>We are told about Tess:</a:t>
            </a:r>
          </a:p>
          <a:p>
            <a:pPr algn="just"/>
            <a:r>
              <a:rPr lang="en-US" sz="1800" dirty="0" smtClean="0">
                <a:latin typeface="Arial" pitchFamily="34" charset="0"/>
                <a:cs typeface="Arial" pitchFamily="34" charset="0"/>
              </a:rPr>
              <a:t>She is the titular character of the novel.</a:t>
            </a:r>
          </a:p>
          <a:p>
            <a:pPr algn="just"/>
            <a:r>
              <a:rPr lang="en-US" sz="1800" dirty="0" smtClean="0">
                <a:latin typeface="Arial" pitchFamily="34" charset="0"/>
                <a:cs typeface="Arial" pitchFamily="34" charset="0"/>
              </a:rPr>
              <a:t>She is introduced as an innocent, malleable and pure young girl.</a:t>
            </a:r>
          </a:p>
          <a:p>
            <a:pPr algn="just"/>
            <a:r>
              <a:rPr lang="en-US" sz="1800" dirty="0" smtClean="0">
                <a:latin typeface="Arial" pitchFamily="34" charset="0"/>
                <a:cs typeface="Arial" pitchFamily="34" charset="0"/>
              </a:rPr>
              <a:t>As a member of the May Day procession, adorned in white, we can notice her  purity.</a:t>
            </a:r>
          </a:p>
          <a:p>
            <a:pPr algn="just"/>
            <a:r>
              <a:rPr lang="en-US" sz="1800" dirty="0" smtClean="0">
                <a:latin typeface="Arial" pitchFamily="34" charset="0"/>
                <a:cs typeface="Arial" pitchFamily="34" charset="0"/>
              </a:rPr>
              <a:t>Her white dress also symbolizes her virginity that reaffirms the title of Phase 1: The Maiden</a:t>
            </a:r>
          </a:p>
          <a:p>
            <a:pPr algn="just"/>
            <a:r>
              <a:rPr lang="en-US" sz="1800" dirty="0" smtClean="0">
                <a:latin typeface="Arial" pitchFamily="34" charset="0"/>
                <a:cs typeface="Arial" pitchFamily="34" charset="0"/>
              </a:rPr>
              <a:t>Her physical characteristics equally suggest her innocence.</a:t>
            </a:r>
          </a:p>
          <a:p>
            <a:pPr algn="just"/>
            <a:r>
              <a:rPr lang="en-US" sz="1800" b="1" dirty="0" smtClean="0">
                <a:solidFill>
                  <a:srgbClr val="0070C0"/>
                </a:solidFill>
                <a:latin typeface="Arial" pitchFamily="34" charset="0"/>
                <a:cs typeface="Arial" pitchFamily="34" charset="0"/>
              </a:rPr>
              <a:t>Hardy’s art: Foreshadowing</a:t>
            </a:r>
          </a:p>
          <a:p>
            <a:pPr algn="just"/>
            <a:r>
              <a:rPr lang="en-US" sz="1800" dirty="0" smtClean="0">
                <a:latin typeface="Arial" pitchFamily="34" charset="0"/>
                <a:cs typeface="Arial" pitchFamily="34" charset="0"/>
              </a:rPr>
              <a:t> By depicting her purity and innocence Hardy suggests that this purity comes from lack of experience. He also foreshadows her later development as a person and a character once she is exposed to different and more dangerous forces. </a:t>
            </a:r>
          </a:p>
          <a:p>
            <a:pPr algn="just"/>
            <a:r>
              <a:rPr lang="en-US" sz="1800" dirty="0" smtClean="0">
                <a:latin typeface="Arial" pitchFamily="34" charset="0"/>
                <a:cs typeface="Arial" pitchFamily="34" charset="0"/>
              </a:rPr>
              <a:t>Angel is an equal symbol of purity and goodness, as shown by his name and his demeanor. He immediately realizes that Tess is special because of her innocence.</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Autofit/>
          </a:bodyPr>
          <a:lstStyle/>
          <a:p>
            <a:r>
              <a:rPr lang="en-US" sz="2800" b="1" dirty="0" smtClean="0"/>
              <a:t>Phase 1, Chapter 3</a:t>
            </a:r>
            <a:endParaRPr lang="en-US" sz="2800" b="1" dirty="0"/>
          </a:p>
        </p:txBody>
      </p:sp>
      <p:sp>
        <p:nvSpPr>
          <p:cNvPr id="3" name="Content Placeholder 2"/>
          <p:cNvSpPr>
            <a:spLocks noGrp="1"/>
          </p:cNvSpPr>
          <p:nvPr>
            <p:ph idx="1"/>
          </p:nvPr>
        </p:nvSpPr>
        <p:spPr>
          <a:xfrm>
            <a:off x="0" y="609600"/>
            <a:ext cx="7315200" cy="6248400"/>
          </a:xfrm>
        </p:spPr>
        <p:txBody>
          <a:bodyPr>
            <a:noAutofit/>
          </a:bodyPr>
          <a:lstStyle/>
          <a:p>
            <a:pPr algn="just" fontAlgn="base"/>
            <a:r>
              <a:rPr lang="en-US" sz="1500" dirty="0" smtClean="0">
                <a:latin typeface="Arial" pitchFamily="34" charset="0"/>
                <a:cs typeface="Arial" pitchFamily="34" charset="0"/>
              </a:rPr>
              <a:t>Tess remains with her friends dancing and enjoying until dusk, thinking of the young man, Angel. </a:t>
            </a:r>
          </a:p>
          <a:p>
            <a:pPr algn="just" fontAlgn="base"/>
            <a:r>
              <a:rPr lang="en-US" sz="1500" dirty="0" smtClean="0">
                <a:latin typeface="Arial" pitchFamily="34" charset="0"/>
                <a:cs typeface="Arial" pitchFamily="34" charset="0"/>
              </a:rPr>
              <a:t>As she arrives home, she hears her mother singing as she rocks her youngest child to sleep. </a:t>
            </a:r>
          </a:p>
          <a:p>
            <a:pPr algn="just" fontAlgn="base"/>
            <a:r>
              <a:rPr lang="en-US" sz="1500" dirty="0" smtClean="0">
                <a:latin typeface="Arial" pitchFamily="34" charset="0"/>
                <a:cs typeface="Arial" pitchFamily="34" charset="0"/>
              </a:rPr>
              <a:t>Her mother, Joan, Mrs. </a:t>
            </a:r>
            <a:r>
              <a:rPr lang="en-US" sz="1500" dirty="0" err="1" smtClean="0">
                <a:latin typeface="Arial" pitchFamily="34" charset="0"/>
                <a:cs typeface="Arial" pitchFamily="34" charset="0"/>
              </a:rPr>
              <a:t>Durbeyfield</a:t>
            </a:r>
            <a:r>
              <a:rPr lang="en-US" sz="1500" dirty="0" smtClean="0">
                <a:latin typeface="Arial" pitchFamily="34" charset="0"/>
                <a:cs typeface="Arial" pitchFamily="34" charset="0"/>
              </a:rPr>
              <a:t> still has some of the freshness of youth, but it is faint. </a:t>
            </a:r>
          </a:p>
          <a:p>
            <a:pPr algn="just" fontAlgn="base"/>
            <a:r>
              <a:rPr lang="en-US" sz="1500" dirty="0" smtClean="0">
                <a:latin typeface="Arial" pitchFamily="34" charset="0"/>
                <a:cs typeface="Arial" pitchFamily="34" charset="0"/>
              </a:rPr>
              <a:t>She speaks in the local dialect,</a:t>
            </a:r>
          </a:p>
          <a:p>
            <a:pPr algn="just" fontAlgn="base"/>
            <a:r>
              <a:rPr lang="en-US" sz="1500" dirty="0" smtClean="0">
                <a:latin typeface="Arial" pitchFamily="34" charset="0"/>
                <a:cs typeface="Arial" pitchFamily="34" charset="0"/>
              </a:rPr>
              <a:t>She tells Tess that her father told her that he comes from noble lineage.</a:t>
            </a:r>
          </a:p>
          <a:p>
            <a:pPr algn="just" fontAlgn="base"/>
            <a:r>
              <a:rPr lang="en-US" sz="1500" dirty="0" smtClean="0">
                <a:latin typeface="Arial" pitchFamily="34" charset="0"/>
                <a:cs typeface="Arial" pitchFamily="34" charset="0"/>
              </a:rPr>
              <a:t>She also informed Tess that he has been diagnosed with a serious heart condition.  He has fat around his heart which is dangerous and can cause his death anytime.</a:t>
            </a:r>
          </a:p>
          <a:p>
            <a:pPr algn="just" fontAlgn="base"/>
            <a:r>
              <a:rPr lang="en-US" sz="1500" dirty="0" smtClean="0">
                <a:latin typeface="Arial" pitchFamily="34" charset="0"/>
                <a:cs typeface="Arial" pitchFamily="34" charset="0"/>
              </a:rPr>
              <a:t>Mrs. </a:t>
            </a:r>
            <a:r>
              <a:rPr lang="en-US" sz="1500" dirty="0" err="1" smtClean="0">
                <a:latin typeface="Arial" pitchFamily="34" charset="0"/>
                <a:cs typeface="Arial" pitchFamily="34" charset="0"/>
              </a:rPr>
              <a:t>Durbeyfield</a:t>
            </a:r>
            <a:r>
              <a:rPr lang="en-US" sz="1500" dirty="0" smtClean="0">
                <a:latin typeface="Arial" pitchFamily="34" charset="0"/>
                <a:cs typeface="Arial" pitchFamily="34" charset="0"/>
              </a:rPr>
              <a:t> has consulted the </a:t>
            </a:r>
            <a:r>
              <a:rPr lang="en-US" sz="1500" i="1" dirty="0" err="1" smtClean="0">
                <a:latin typeface="Arial" pitchFamily="34" charset="0"/>
                <a:cs typeface="Arial" pitchFamily="34" charset="0"/>
              </a:rPr>
              <a:t>Compleat</a:t>
            </a:r>
            <a:r>
              <a:rPr lang="en-US" sz="1500" i="1" dirty="0" smtClean="0">
                <a:latin typeface="Arial" pitchFamily="34" charset="0"/>
                <a:cs typeface="Arial" pitchFamily="34" charset="0"/>
              </a:rPr>
              <a:t> Fortune-Teller,</a:t>
            </a:r>
            <a:r>
              <a:rPr lang="en-US" sz="1500" dirty="0" smtClean="0">
                <a:latin typeface="Arial" pitchFamily="34" charset="0"/>
                <a:cs typeface="Arial" pitchFamily="34" charset="0"/>
              </a:rPr>
              <a:t> a large, old book, for guidance. Actually she is a firm believer in astrology and she keeps the book hidden in the outhouse out of an irrational fear of keeping it indoors.</a:t>
            </a:r>
          </a:p>
          <a:p>
            <a:pPr algn="just" fontAlgn="base"/>
            <a:r>
              <a:rPr lang="en-US" sz="1500" dirty="0" smtClean="0">
                <a:latin typeface="Arial" pitchFamily="34" charset="0"/>
                <a:cs typeface="Arial" pitchFamily="34" charset="0"/>
              </a:rPr>
              <a:t>Mr. </a:t>
            </a:r>
            <a:r>
              <a:rPr lang="en-US" sz="1500" dirty="0" err="1" smtClean="0">
                <a:latin typeface="Arial" pitchFamily="34" charset="0"/>
                <a:cs typeface="Arial" pitchFamily="34" charset="0"/>
              </a:rPr>
              <a:t>Durbeyfield</a:t>
            </a:r>
            <a:r>
              <a:rPr lang="en-US" sz="1500" dirty="0" smtClean="0">
                <a:latin typeface="Arial" pitchFamily="34" charset="0"/>
                <a:cs typeface="Arial" pitchFamily="34" charset="0"/>
              </a:rPr>
              <a:t> is not home.</a:t>
            </a:r>
          </a:p>
          <a:p>
            <a:pPr algn="just" fontAlgn="base"/>
            <a:r>
              <a:rPr lang="en-US" sz="1500" dirty="0" smtClean="0">
                <a:latin typeface="Arial" pitchFamily="34" charset="0"/>
                <a:cs typeface="Arial" pitchFamily="34" charset="0"/>
              </a:rPr>
              <a:t>Tess comes to know that he is at </a:t>
            </a:r>
            <a:r>
              <a:rPr lang="en-US" sz="1500" dirty="0" err="1" smtClean="0">
                <a:latin typeface="Arial" pitchFamily="34" charset="0"/>
                <a:cs typeface="Arial" pitchFamily="34" charset="0"/>
              </a:rPr>
              <a:t>Rolliver’s</a:t>
            </a:r>
            <a:r>
              <a:rPr lang="en-US" sz="1500" dirty="0" smtClean="0">
                <a:latin typeface="Arial" pitchFamily="34" charset="0"/>
                <a:cs typeface="Arial" pitchFamily="34" charset="0"/>
              </a:rPr>
              <a:t>, the local inn and drinking establishment.</a:t>
            </a:r>
          </a:p>
          <a:p>
            <a:pPr algn="just" fontAlgn="base"/>
            <a:r>
              <a:rPr lang="en-US" sz="1500" dirty="0" smtClean="0">
                <a:latin typeface="Arial" pitchFamily="34" charset="0"/>
                <a:cs typeface="Arial" pitchFamily="34" charset="0"/>
              </a:rPr>
              <a:t>Tess and the family are not surprised to hear of his whereabouts because he is usually found there.</a:t>
            </a:r>
          </a:p>
          <a:p>
            <a:pPr algn="just" fontAlgn="base"/>
            <a:r>
              <a:rPr lang="en-US" sz="1500" dirty="0" smtClean="0">
                <a:latin typeface="Arial" pitchFamily="34" charset="0"/>
                <a:cs typeface="Arial" pitchFamily="34" charset="0"/>
              </a:rPr>
              <a:t>Tess’s mother goes to fetch her husband from the inn but does not return. </a:t>
            </a:r>
          </a:p>
          <a:p>
            <a:pPr algn="just" fontAlgn="base"/>
            <a:r>
              <a:rPr lang="en-US" sz="1500" dirty="0" smtClean="0">
                <a:latin typeface="Arial" pitchFamily="34" charset="0"/>
                <a:cs typeface="Arial" pitchFamily="34" charset="0"/>
              </a:rPr>
              <a:t>We are told that when she does not return, Tess becomes worried and asks her little brother Abraham to go to </a:t>
            </a:r>
            <a:r>
              <a:rPr lang="en-US" sz="1500" dirty="0" err="1" smtClean="0">
                <a:latin typeface="Arial" pitchFamily="34" charset="0"/>
                <a:cs typeface="Arial" pitchFamily="34" charset="0"/>
              </a:rPr>
              <a:t>Rolliver’s</a:t>
            </a:r>
            <a:r>
              <a:rPr lang="en-US" sz="1500" dirty="0" smtClean="0">
                <a:latin typeface="Arial" pitchFamily="34" charset="0"/>
                <a:cs typeface="Arial" pitchFamily="34" charset="0"/>
              </a:rPr>
              <a:t> and see why their parents have not yet returned. </a:t>
            </a:r>
          </a:p>
          <a:p>
            <a:pPr algn="just" fontAlgn="base"/>
            <a:r>
              <a:rPr lang="en-US" sz="1500" dirty="0" smtClean="0">
                <a:latin typeface="Arial" pitchFamily="34" charset="0"/>
                <a:cs typeface="Arial" pitchFamily="34" charset="0"/>
              </a:rPr>
              <a:t>After waiting for sometime, when still no one has returned home, Tess goes after them herself.</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solidFill>
                  <a:srgbClr val="0070C0"/>
                </a:solidFill>
              </a:rPr>
              <a:t>Text: Impact of Meeting Angel</a:t>
            </a:r>
            <a:endParaRPr lang="en-US" sz="2800" b="1" dirty="0">
              <a:solidFill>
                <a:srgbClr val="0070C0"/>
              </a:solidFill>
            </a:endParaRPr>
          </a:p>
        </p:txBody>
      </p:sp>
      <p:sp>
        <p:nvSpPr>
          <p:cNvPr id="3" name="Content Placeholder 2"/>
          <p:cNvSpPr>
            <a:spLocks noGrp="1"/>
          </p:cNvSpPr>
          <p:nvPr>
            <p:ph idx="1"/>
          </p:nvPr>
        </p:nvSpPr>
        <p:spPr>
          <a:xfrm>
            <a:off x="0" y="1600200"/>
            <a:ext cx="6553200" cy="4525963"/>
          </a:xfrm>
        </p:spPr>
        <p:txBody>
          <a:bodyPr>
            <a:normAutofit/>
          </a:bodyPr>
          <a:lstStyle/>
          <a:p>
            <a:pPr algn="just"/>
            <a:r>
              <a:rPr lang="en-US" sz="1800" dirty="0" smtClean="0">
                <a:latin typeface="Arial" pitchFamily="34" charset="0"/>
                <a:cs typeface="Arial" pitchFamily="34" charset="0"/>
              </a:rPr>
              <a:t>As for Tess </a:t>
            </a:r>
            <a:r>
              <a:rPr lang="en-US" sz="1800" dirty="0" err="1" smtClean="0">
                <a:latin typeface="Arial" pitchFamily="34" charset="0"/>
                <a:cs typeface="Arial" pitchFamily="34" charset="0"/>
              </a:rPr>
              <a:t>Durbeyfield</a:t>
            </a:r>
            <a:r>
              <a:rPr lang="en-US" sz="1800" dirty="0" smtClean="0">
                <a:latin typeface="Arial" pitchFamily="34" charset="0"/>
                <a:cs typeface="Arial" pitchFamily="34" charset="0"/>
              </a:rPr>
              <a:t>, she did not so easily dislodge the incident from her consideration. She had no spirit to dance again for a long time, though she might have had plenty of partners; but ah! they did not speak so nicely as the strange young man had done. It was not till the rays of the sun had absorbed the young stranger’s retreating figure on the hill that she shook off her temporary sadness and answered her would-be partner in the affirmative.</a:t>
            </a:r>
          </a:p>
          <a:p>
            <a:pPr algn="just"/>
            <a:r>
              <a:rPr lang="en-US" sz="1800" dirty="0" smtClean="0">
                <a:latin typeface="Arial" pitchFamily="34" charset="0"/>
                <a:cs typeface="Arial" pitchFamily="34" charset="0"/>
              </a:rPr>
              <a:t>She remained with her comrades till dusk, and participated with a certain zest in the dancing………….</a:t>
            </a:r>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533400"/>
          </a:xfrm>
        </p:spPr>
        <p:txBody>
          <a:bodyPr>
            <a:normAutofit fontScale="90000"/>
          </a:bodyPr>
          <a:lstStyle/>
          <a:p>
            <a:r>
              <a:rPr lang="en-US" b="1" dirty="0" smtClean="0"/>
              <a:t>Text: Back to the reality of her life</a:t>
            </a:r>
            <a:endParaRPr lang="en-US" b="1" dirty="0"/>
          </a:p>
        </p:txBody>
      </p:sp>
      <p:sp>
        <p:nvSpPr>
          <p:cNvPr id="3" name="Content Placeholder 2"/>
          <p:cNvSpPr>
            <a:spLocks noGrp="1"/>
          </p:cNvSpPr>
          <p:nvPr>
            <p:ph idx="1"/>
          </p:nvPr>
        </p:nvSpPr>
        <p:spPr>
          <a:xfrm>
            <a:off x="76200" y="609600"/>
            <a:ext cx="6629400" cy="6248400"/>
          </a:xfrm>
        </p:spPr>
        <p:txBody>
          <a:bodyPr>
            <a:noAutofit/>
          </a:bodyPr>
          <a:lstStyle/>
          <a:p>
            <a:pPr algn="just">
              <a:buNone/>
            </a:pPr>
            <a:r>
              <a:rPr lang="en-US" sz="1600" dirty="0" smtClean="0">
                <a:latin typeface="Arial" pitchFamily="34" charset="0"/>
                <a:cs typeface="Arial" pitchFamily="34" charset="0"/>
              </a:rPr>
              <a:t>	The interior, in spite of the melody, struck upon the girl’s senses with an unspeakable dreariness. From the holiday gaieties of the field—the white gowns, the nosegays, the willow-wands, the whirling movements on the green, the flash of gentle sentiment towards the stranger—to the yellow melancholy of this one-candled spectacle, what a step! Besides the jar of contrast there came to her a chill self-reproach that she had not returned sooner, to help her mother in these domesticities, instead of indulging herself out-of-doors.</a:t>
            </a:r>
          </a:p>
          <a:p>
            <a:pPr algn="just">
              <a:buNone/>
            </a:pPr>
            <a:r>
              <a:rPr lang="en-US" sz="1600" dirty="0" smtClean="0">
                <a:latin typeface="Arial" pitchFamily="34" charset="0"/>
                <a:cs typeface="Arial" pitchFamily="34" charset="0"/>
              </a:rPr>
              <a:t>	There stood her mother amid the group of children, as Tess had left her, hanging over the Monday washing-tub, which had now, as always, lingered on to the end of the week. Out of that tub had come the day before—Tess felt it with a dreadful sting of remorse—the very white frock upon her back which she had so carelessly greened about the skirt on the damping grass—which had been wrung up and ironed by her mother’s own hands.</a:t>
            </a:r>
          </a:p>
          <a:p>
            <a:pPr algn="just">
              <a:buNone/>
            </a:pPr>
            <a:r>
              <a:rPr lang="en-US" sz="1600" dirty="0" smtClean="0">
                <a:latin typeface="Arial" pitchFamily="34" charset="0"/>
                <a:cs typeface="Arial" pitchFamily="34" charset="0"/>
              </a:rPr>
              <a:t>	As usual, </a:t>
            </a:r>
            <a:r>
              <a:rPr lang="en-US" sz="1600" dirty="0" err="1" smtClean="0">
                <a:latin typeface="Arial" pitchFamily="34" charset="0"/>
                <a:cs typeface="Arial" pitchFamily="34" charset="0"/>
              </a:rPr>
              <a:t>Mrs</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Durbeyfield</a:t>
            </a:r>
            <a:r>
              <a:rPr lang="en-US" sz="1600" dirty="0" smtClean="0">
                <a:latin typeface="Arial" pitchFamily="34" charset="0"/>
                <a:cs typeface="Arial" pitchFamily="34" charset="0"/>
              </a:rPr>
              <a:t> was balanced on one foot beside the tub, the other being engaged in the aforesaid business of rocking her youngest child. The cradle-rockers had done hard duty for so many years, under the weight of so many children, on that flagstone floor, that they were worn nearly flat, in consequence of which a huge jerk accompanied each swing of the cot, flinging the baby from side to side like a weaver’s shuttle, as </a:t>
            </a:r>
            <a:r>
              <a:rPr lang="en-US" sz="1600" dirty="0" err="1" smtClean="0">
                <a:latin typeface="Arial" pitchFamily="34" charset="0"/>
                <a:cs typeface="Arial" pitchFamily="34" charset="0"/>
              </a:rPr>
              <a:t>Mrs</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Durbeyfield</a:t>
            </a:r>
            <a:r>
              <a:rPr lang="en-US" sz="1600" dirty="0" smtClean="0">
                <a:latin typeface="Arial" pitchFamily="34" charset="0"/>
                <a:cs typeface="Arial" pitchFamily="34" charset="0"/>
              </a:rPr>
              <a:t>, excited by her song, trod the rocker with all the spring that was left in her after a long day’s seething in the suds.</a:t>
            </a:r>
            <a:endParaRPr lang="en-US" sz="16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dirty="0" smtClean="0"/>
              <a:t> Some More Text</a:t>
            </a:r>
            <a:endParaRPr lang="en-US" dirty="0"/>
          </a:p>
        </p:txBody>
      </p:sp>
      <p:sp>
        <p:nvSpPr>
          <p:cNvPr id="3" name="Content Placeholder 2"/>
          <p:cNvSpPr>
            <a:spLocks noGrp="1"/>
          </p:cNvSpPr>
          <p:nvPr>
            <p:ph idx="1"/>
          </p:nvPr>
        </p:nvSpPr>
        <p:spPr>
          <a:xfrm>
            <a:off x="0" y="762000"/>
            <a:ext cx="6781800" cy="5943600"/>
          </a:xfrm>
        </p:spPr>
        <p:txBody>
          <a:bodyPr>
            <a:normAutofit fontScale="47500" lnSpcReduction="20000"/>
          </a:bodyPr>
          <a:lstStyle/>
          <a:p>
            <a:pPr algn="just">
              <a:buNone/>
            </a:pPr>
            <a:r>
              <a:rPr lang="en-US" dirty="0" smtClean="0">
                <a:latin typeface="Arial" pitchFamily="34" charset="0"/>
                <a:cs typeface="Arial" pitchFamily="34" charset="0"/>
              </a:rPr>
              <a:t>	‘Where is father now?’ asked Tess suddenly.</a:t>
            </a:r>
          </a:p>
          <a:p>
            <a:pPr algn="just">
              <a:buNone/>
            </a:pPr>
            <a:r>
              <a:rPr lang="en-US" dirty="0" smtClean="0">
                <a:latin typeface="Arial" pitchFamily="34" charset="0"/>
                <a:cs typeface="Arial" pitchFamily="34" charset="0"/>
              </a:rPr>
              <a:t>	Her mother gave irrelevant information by way of answer: ‘He called to see the doctor to-day in </a:t>
            </a:r>
            <a:r>
              <a:rPr lang="en-US" dirty="0" err="1" smtClean="0">
                <a:latin typeface="Arial" pitchFamily="34" charset="0"/>
                <a:cs typeface="Arial" pitchFamily="34" charset="0"/>
              </a:rPr>
              <a:t>Shaston</a:t>
            </a:r>
            <a:r>
              <a:rPr lang="en-US" dirty="0" smtClean="0">
                <a:latin typeface="Arial" pitchFamily="34" charset="0"/>
                <a:cs typeface="Arial" pitchFamily="34" charset="0"/>
              </a:rPr>
              <a:t>. It is not consumption at all, it seems. It is fat round his heart, ‘a says. There, it is like this.’ Joan </a:t>
            </a:r>
            <a:r>
              <a:rPr lang="en-US" dirty="0" err="1" smtClean="0">
                <a:latin typeface="Arial" pitchFamily="34" charset="0"/>
                <a:cs typeface="Arial" pitchFamily="34" charset="0"/>
              </a:rPr>
              <a:t>Durbeyfield</a:t>
            </a:r>
            <a:r>
              <a:rPr lang="en-US" dirty="0" smtClean="0">
                <a:latin typeface="Arial" pitchFamily="34" charset="0"/>
                <a:cs typeface="Arial" pitchFamily="34" charset="0"/>
              </a:rPr>
              <a:t>, as she spoke, curved a sodden thumb and forefinger to the shape of the letter C, and used the other forefinger as a pointer. ‘‘At the present moment,’ he says to your father, ‘your heart is enclosed all round there, and all round there; this space is still open,’ ‘a says. ‘As soon as it do meet, </a:t>
            </a:r>
            <a:r>
              <a:rPr lang="en-US" dirty="0" err="1" smtClean="0">
                <a:latin typeface="Arial" pitchFamily="34" charset="0"/>
                <a:cs typeface="Arial" pitchFamily="34" charset="0"/>
              </a:rPr>
              <a:t>so,’’—Mrs</a:t>
            </a:r>
            <a:r>
              <a:rPr lang="en-US" dirty="0" smtClean="0">
                <a:latin typeface="Arial" pitchFamily="34" charset="0"/>
                <a:cs typeface="Arial" pitchFamily="34" charset="0"/>
              </a:rPr>
              <a:t> </a:t>
            </a:r>
            <a:r>
              <a:rPr lang="en-US" dirty="0" err="1" smtClean="0">
                <a:latin typeface="Arial" pitchFamily="34" charset="0"/>
                <a:cs typeface="Arial" pitchFamily="34" charset="0"/>
              </a:rPr>
              <a:t>Durbeyfield</a:t>
            </a:r>
            <a:r>
              <a:rPr lang="en-US" dirty="0" smtClean="0">
                <a:latin typeface="Arial" pitchFamily="34" charset="0"/>
                <a:cs typeface="Arial" pitchFamily="34" charset="0"/>
              </a:rPr>
              <a:t> closed her fingers into a circle complete—‘‘off you will go like a </a:t>
            </a:r>
            <a:r>
              <a:rPr lang="en-US" dirty="0" err="1" smtClean="0">
                <a:latin typeface="Arial" pitchFamily="34" charset="0"/>
                <a:cs typeface="Arial" pitchFamily="34" charset="0"/>
              </a:rPr>
              <a:t>shadder</a:t>
            </a:r>
            <a:r>
              <a:rPr lang="en-US" dirty="0" smtClean="0">
                <a:latin typeface="Arial" pitchFamily="34" charset="0"/>
                <a:cs typeface="Arial" pitchFamily="34" charset="0"/>
              </a:rPr>
              <a:t>, </a:t>
            </a:r>
            <a:r>
              <a:rPr lang="en-US" dirty="0" err="1" smtClean="0">
                <a:latin typeface="Arial" pitchFamily="34" charset="0"/>
                <a:cs typeface="Arial" pitchFamily="34" charset="0"/>
              </a:rPr>
              <a:t>Mr</a:t>
            </a:r>
            <a:r>
              <a:rPr lang="en-US" dirty="0" smtClean="0">
                <a:latin typeface="Arial" pitchFamily="34" charset="0"/>
                <a:cs typeface="Arial" pitchFamily="34" charset="0"/>
              </a:rPr>
              <a:t> </a:t>
            </a:r>
            <a:r>
              <a:rPr lang="en-US" dirty="0" err="1" smtClean="0">
                <a:latin typeface="Arial" pitchFamily="34" charset="0"/>
                <a:cs typeface="Arial" pitchFamily="34" charset="0"/>
              </a:rPr>
              <a:t>Durbeyfield</a:t>
            </a:r>
            <a:r>
              <a:rPr lang="en-US" dirty="0" smtClean="0">
                <a:latin typeface="Arial" pitchFamily="34" charset="0"/>
                <a:cs typeface="Arial" pitchFamily="34" charset="0"/>
              </a:rPr>
              <a:t>,’ ‘a says. ‘You mid last ten years; you mid go off in ten months, or ten days.’’</a:t>
            </a:r>
          </a:p>
          <a:p>
            <a:pPr algn="just">
              <a:buNone/>
            </a:pPr>
            <a:r>
              <a:rPr lang="en-US" dirty="0" smtClean="0">
                <a:latin typeface="Arial" pitchFamily="34" charset="0"/>
                <a:cs typeface="Arial" pitchFamily="34" charset="0"/>
              </a:rPr>
              <a:t>	Tess looked alarmed. Her father possibly to go behind the eternal cloud so soon, notwithstanding this sudden greatness!</a:t>
            </a:r>
          </a:p>
          <a:p>
            <a:pPr algn="just">
              <a:buNone/>
            </a:pPr>
            <a:r>
              <a:rPr lang="en-US" dirty="0" smtClean="0">
                <a:latin typeface="Arial" pitchFamily="34" charset="0"/>
                <a:cs typeface="Arial" pitchFamily="34" charset="0"/>
              </a:rPr>
              <a:t>	‘But where IS father?’ she asked again.</a:t>
            </a:r>
          </a:p>
          <a:p>
            <a:pPr algn="just">
              <a:buNone/>
            </a:pPr>
            <a:r>
              <a:rPr lang="en-US" dirty="0" smtClean="0">
                <a:latin typeface="Arial" pitchFamily="34" charset="0"/>
                <a:cs typeface="Arial" pitchFamily="34" charset="0"/>
              </a:rPr>
              <a:t>	Her mother put on a deprecating look. ‘Now don’t you be bursting out angry! The poor man—he felt so rafted after his uplifting by the </a:t>
            </a:r>
            <a:r>
              <a:rPr lang="en-US" dirty="0" err="1" smtClean="0">
                <a:latin typeface="Arial" pitchFamily="34" charset="0"/>
                <a:cs typeface="Arial" pitchFamily="34" charset="0"/>
              </a:rPr>
              <a:t>pa’son’s</a:t>
            </a:r>
            <a:r>
              <a:rPr lang="en-US" dirty="0" smtClean="0">
                <a:latin typeface="Arial" pitchFamily="34" charset="0"/>
                <a:cs typeface="Arial" pitchFamily="34" charset="0"/>
              </a:rPr>
              <a:t> news—that he went up to </a:t>
            </a:r>
            <a:r>
              <a:rPr lang="en-US" dirty="0" err="1" smtClean="0">
                <a:latin typeface="Arial" pitchFamily="34" charset="0"/>
                <a:cs typeface="Arial" pitchFamily="34" charset="0"/>
              </a:rPr>
              <a:t>Rolliver’s</a:t>
            </a:r>
            <a:r>
              <a:rPr lang="en-US" dirty="0" smtClean="0">
                <a:latin typeface="Arial" pitchFamily="34" charset="0"/>
                <a:cs typeface="Arial" pitchFamily="34" charset="0"/>
              </a:rPr>
              <a:t> half an hour ago. He do want to get up his strength for his journey to-morrow with that load of beehives, which must be delivered, family or no. He’ll have to start shortly after twelve to-night, as the distance is so long.’</a:t>
            </a:r>
          </a:p>
          <a:p>
            <a:pPr algn="just">
              <a:buNone/>
            </a:pPr>
            <a:r>
              <a:rPr lang="en-US" dirty="0" smtClean="0">
                <a:latin typeface="Arial" pitchFamily="34" charset="0"/>
                <a:cs typeface="Arial" pitchFamily="34" charset="0"/>
              </a:rPr>
              <a:t>	‘Get up his strength!’ said Tess impetuously, the tears welling to her eyes. ‘O my God! Go to a public-house to get up his strength! And you as well agreed as he, mother!’</a:t>
            </a:r>
          </a:p>
          <a:p>
            <a:pPr algn="just">
              <a:buNone/>
            </a:pPr>
            <a:r>
              <a:rPr lang="en-US" dirty="0" smtClean="0">
                <a:latin typeface="Arial" pitchFamily="34" charset="0"/>
                <a:cs typeface="Arial" pitchFamily="34" charset="0"/>
              </a:rPr>
              <a:t>	Her rebuke and her mood seemed to fill the whole room, and to impart a cowed look to the furniture, and candle, and children playing about, and to her mother’s face.</a:t>
            </a:r>
          </a:p>
          <a:p>
            <a:pPr algn="just">
              <a:buNone/>
            </a:pPr>
            <a:r>
              <a:rPr lang="en-US" dirty="0" smtClean="0">
                <a:latin typeface="Arial" pitchFamily="34" charset="0"/>
                <a:cs typeface="Arial" pitchFamily="34" charset="0"/>
              </a:rPr>
              <a:t>	‘No,’ said the latter touchily, ‘I be not agreed. I have been waiting for ‘</a:t>
            </a:r>
            <a:r>
              <a:rPr lang="en-US" dirty="0" err="1" smtClean="0">
                <a:latin typeface="Arial" pitchFamily="34" charset="0"/>
                <a:cs typeface="Arial" pitchFamily="34" charset="0"/>
              </a:rPr>
              <a:t>ee</a:t>
            </a:r>
            <a:r>
              <a:rPr lang="en-US" dirty="0" smtClean="0">
                <a:latin typeface="Arial" pitchFamily="34" charset="0"/>
                <a:cs typeface="Arial" pitchFamily="34" charset="0"/>
              </a:rPr>
              <a:t> to bide and keep house while I go fetch him.’</a:t>
            </a:r>
          </a:p>
          <a:p>
            <a:pPr algn="just">
              <a:buNone/>
            </a:pPr>
            <a:r>
              <a:rPr lang="en-US" dirty="0" smtClean="0">
                <a:latin typeface="Arial" pitchFamily="34" charset="0"/>
                <a:cs typeface="Arial" pitchFamily="34" charset="0"/>
              </a:rPr>
              <a:t>	‘I’ll go.’</a:t>
            </a:r>
            <a:endParaRPr lang="en-US"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Autofit/>
          </a:bodyPr>
          <a:lstStyle/>
          <a:p>
            <a:r>
              <a:rPr lang="en-US" sz="2800" b="1" dirty="0" smtClean="0"/>
              <a:t>Phase 1, Chapter 3: Discussion Points</a:t>
            </a:r>
            <a:endParaRPr lang="en-US" sz="2800" b="1" dirty="0"/>
          </a:p>
        </p:txBody>
      </p:sp>
      <p:sp>
        <p:nvSpPr>
          <p:cNvPr id="3" name="Content Placeholder 2"/>
          <p:cNvSpPr>
            <a:spLocks noGrp="1"/>
          </p:cNvSpPr>
          <p:nvPr>
            <p:ph idx="1"/>
          </p:nvPr>
        </p:nvSpPr>
        <p:spPr>
          <a:xfrm>
            <a:off x="0" y="762000"/>
            <a:ext cx="6934200" cy="6096000"/>
          </a:xfrm>
        </p:spPr>
        <p:txBody>
          <a:bodyPr>
            <a:noAutofit/>
          </a:bodyPr>
          <a:lstStyle/>
          <a:p>
            <a:pPr algn="just"/>
            <a:r>
              <a:rPr lang="en-US" sz="1600" b="1" dirty="0" smtClean="0">
                <a:solidFill>
                  <a:srgbClr val="0070C0"/>
                </a:solidFill>
                <a:latin typeface="Arial" pitchFamily="34" charset="0"/>
                <a:cs typeface="Arial" pitchFamily="34" charset="0"/>
              </a:rPr>
              <a:t>Theme of Responsibility:</a:t>
            </a:r>
          </a:p>
          <a:p>
            <a:pPr algn="just">
              <a:buNone/>
            </a:pPr>
            <a:r>
              <a:rPr lang="en-US" sz="1600" dirty="0" smtClean="0">
                <a:latin typeface="Arial" pitchFamily="34" charset="0"/>
                <a:cs typeface="Arial" pitchFamily="34" charset="0"/>
              </a:rPr>
              <a:t>	This chapter serves to illustrate the </a:t>
            </a:r>
            <a:r>
              <a:rPr lang="en-US" sz="1600" dirty="0" err="1" smtClean="0">
                <a:latin typeface="Arial" pitchFamily="34" charset="0"/>
                <a:cs typeface="Arial" pitchFamily="34" charset="0"/>
              </a:rPr>
              <a:t>Durbeyfield</a:t>
            </a:r>
            <a:r>
              <a:rPr lang="en-US" sz="1600" dirty="0" smtClean="0">
                <a:latin typeface="Arial" pitchFamily="34" charset="0"/>
                <a:cs typeface="Arial" pitchFamily="34" charset="0"/>
              </a:rPr>
              <a:t> home life.</a:t>
            </a:r>
          </a:p>
          <a:p>
            <a:pPr algn="just"/>
            <a:r>
              <a:rPr lang="en-US" sz="1600" dirty="0" smtClean="0">
                <a:latin typeface="Arial" pitchFamily="34" charset="0"/>
                <a:cs typeface="Arial" pitchFamily="34" charset="0"/>
              </a:rPr>
              <a:t>Joan </a:t>
            </a:r>
            <a:r>
              <a:rPr lang="en-US" sz="1600" dirty="0" err="1" smtClean="0">
                <a:latin typeface="Arial" pitchFamily="34" charset="0"/>
                <a:cs typeface="Arial" pitchFamily="34" charset="0"/>
              </a:rPr>
              <a:t>Durbeyfield</a:t>
            </a:r>
            <a:r>
              <a:rPr lang="en-US" sz="1600" dirty="0" smtClean="0">
                <a:latin typeface="Arial" pitchFamily="34" charset="0"/>
                <a:cs typeface="Arial" pitchFamily="34" charset="0"/>
              </a:rPr>
              <a:t> has little respite from her routine work and little help from the rest of her family.</a:t>
            </a:r>
          </a:p>
          <a:p>
            <a:pPr algn="just"/>
            <a:r>
              <a:rPr lang="en-US" sz="1600" dirty="0" err="1" smtClean="0">
                <a:latin typeface="Arial" pitchFamily="34" charset="0"/>
                <a:cs typeface="Arial" pitchFamily="34" charset="0"/>
              </a:rPr>
              <a:t>Durbeyfield</a:t>
            </a:r>
            <a:r>
              <a:rPr lang="en-US" sz="1600" dirty="0" smtClean="0">
                <a:latin typeface="Arial" pitchFamily="34" charset="0"/>
                <a:cs typeface="Arial" pitchFamily="34" charset="0"/>
              </a:rPr>
              <a:t> himself spends as much free time as possible at the local bar. </a:t>
            </a:r>
          </a:p>
          <a:p>
            <a:pPr algn="just"/>
            <a:r>
              <a:rPr lang="en-US" sz="1600" dirty="0" smtClean="0">
                <a:latin typeface="Arial" pitchFamily="34" charset="0"/>
                <a:cs typeface="Arial" pitchFamily="34" charset="0"/>
              </a:rPr>
              <a:t>In fact, one of the few chances for enjoyment that Joan </a:t>
            </a:r>
            <a:r>
              <a:rPr lang="en-US" sz="1600" dirty="0" err="1" smtClean="0">
                <a:latin typeface="Arial" pitchFamily="34" charset="0"/>
                <a:cs typeface="Arial" pitchFamily="34" charset="0"/>
              </a:rPr>
              <a:t>Durbeyfield</a:t>
            </a:r>
            <a:r>
              <a:rPr lang="en-US" sz="1600" dirty="0" smtClean="0">
                <a:latin typeface="Arial" pitchFamily="34" charset="0"/>
                <a:cs typeface="Arial" pitchFamily="34" charset="0"/>
              </a:rPr>
              <a:t> has is the opportunity to fetch her husband from </a:t>
            </a:r>
            <a:r>
              <a:rPr lang="en-US" sz="1600" dirty="0" err="1" smtClean="0">
                <a:latin typeface="Arial" pitchFamily="34" charset="0"/>
                <a:cs typeface="Arial" pitchFamily="34" charset="0"/>
              </a:rPr>
              <a:t>Rolliver's</a:t>
            </a:r>
            <a:r>
              <a:rPr lang="en-US" sz="1600" dirty="0" smtClean="0">
                <a:latin typeface="Arial" pitchFamily="34" charset="0"/>
                <a:cs typeface="Arial" pitchFamily="34" charset="0"/>
              </a:rPr>
              <a:t> and assume a position of authority over John. </a:t>
            </a:r>
          </a:p>
          <a:p>
            <a:pPr algn="just"/>
            <a:r>
              <a:rPr lang="en-US" sz="1600" dirty="0" smtClean="0">
                <a:latin typeface="Arial" pitchFamily="34" charset="0"/>
                <a:cs typeface="Arial" pitchFamily="34" charset="0"/>
              </a:rPr>
              <a:t>In all this context we notice that either they do not take responsibility or they are unhappy about it.</a:t>
            </a:r>
          </a:p>
          <a:p>
            <a:pPr algn="just"/>
            <a:r>
              <a:rPr lang="en-US" sz="1600" dirty="0" smtClean="0">
                <a:latin typeface="Arial" pitchFamily="34" charset="0"/>
                <a:cs typeface="Arial" pitchFamily="34" charset="0"/>
              </a:rPr>
              <a:t>For example Joan </a:t>
            </a:r>
            <a:r>
              <a:rPr lang="en-US" sz="1600" dirty="0" err="1" smtClean="0">
                <a:latin typeface="Arial" pitchFamily="34" charset="0"/>
                <a:cs typeface="Arial" pitchFamily="34" charset="0"/>
              </a:rPr>
              <a:t>Durbeyfield</a:t>
            </a:r>
            <a:r>
              <a:rPr lang="en-US" sz="1600" dirty="0" smtClean="0">
                <a:latin typeface="Arial" pitchFamily="34" charset="0"/>
                <a:cs typeface="Arial" pitchFamily="34" charset="0"/>
              </a:rPr>
              <a:t>  proves herself to be as irresponsible as her husband, remaining at the bar when she means to take him away from it.</a:t>
            </a:r>
          </a:p>
          <a:p>
            <a:pPr algn="just"/>
            <a:r>
              <a:rPr lang="en-US" sz="1600" dirty="0" smtClean="0">
                <a:latin typeface="Arial" pitchFamily="34" charset="0"/>
                <a:cs typeface="Arial" pitchFamily="34" charset="0"/>
              </a:rPr>
              <a:t>We notice that it is only Tess who remains committed and responsible.</a:t>
            </a:r>
          </a:p>
          <a:p>
            <a:pPr algn="just"/>
            <a:r>
              <a:rPr lang="en-US" sz="1600" dirty="0" smtClean="0">
                <a:latin typeface="Arial" pitchFamily="34" charset="0"/>
                <a:cs typeface="Arial" pitchFamily="34" charset="0"/>
              </a:rPr>
              <a:t>She alone has the sense of responsibility to know that her family must come home.</a:t>
            </a:r>
          </a:p>
          <a:p>
            <a:pPr>
              <a:buNone/>
            </a:pPr>
            <a:r>
              <a:rPr lang="en-US" sz="1600" b="1" dirty="0" smtClean="0">
                <a:solidFill>
                  <a:srgbClr val="0070C0"/>
                </a:solidFill>
                <a:latin typeface="Arial" pitchFamily="34" charset="0"/>
                <a:cs typeface="Arial" pitchFamily="34" charset="0"/>
              </a:rPr>
              <a:t>Theme of Superstitions:</a:t>
            </a:r>
          </a:p>
          <a:p>
            <a:pPr>
              <a:buNone/>
            </a:pPr>
            <a:r>
              <a:rPr lang="en-US" sz="1600" dirty="0" smtClean="0">
                <a:latin typeface="Arial" pitchFamily="34" charset="0"/>
                <a:cs typeface="Arial" pitchFamily="34" charset="0"/>
              </a:rPr>
              <a:t>	Mrs. </a:t>
            </a:r>
            <a:r>
              <a:rPr lang="en-US" sz="1600" dirty="0" err="1" smtClean="0">
                <a:latin typeface="Arial" pitchFamily="34" charset="0"/>
                <a:cs typeface="Arial" pitchFamily="34" charset="0"/>
              </a:rPr>
              <a:t>Durbeyfield’s</a:t>
            </a:r>
            <a:r>
              <a:rPr lang="en-US" sz="1600" dirty="0" smtClean="0">
                <a:latin typeface="Arial" pitchFamily="34" charset="0"/>
                <a:cs typeface="Arial" pitchFamily="34" charset="0"/>
              </a:rPr>
              <a:t> belief in superstitions and her trust in her fortune-telling book also demonstrate a strong, perhaps irrational hope in what the future holds. She believes that something good is meant to happen to her and her family and that it is only a matter of time until it does.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dirty="0" smtClean="0"/>
              <a:t>So far!</a:t>
            </a:r>
            <a:endParaRPr lang="en-US" dirty="0"/>
          </a:p>
        </p:txBody>
      </p:sp>
      <p:sp>
        <p:nvSpPr>
          <p:cNvPr id="3" name="Content Placeholder 2"/>
          <p:cNvSpPr>
            <a:spLocks noGrp="1"/>
          </p:cNvSpPr>
          <p:nvPr>
            <p:ph idx="1"/>
          </p:nvPr>
        </p:nvSpPr>
        <p:spPr>
          <a:xfrm>
            <a:off x="0" y="685800"/>
            <a:ext cx="7467600" cy="6172200"/>
          </a:xfrm>
        </p:spPr>
        <p:txBody>
          <a:bodyPr>
            <a:noAutofit/>
          </a:bodyPr>
          <a:lstStyle/>
          <a:p>
            <a:pPr fontAlgn="base"/>
            <a:r>
              <a:rPr lang="en-US" sz="1600" dirty="0" smtClean="0">
                <a:latin typeface="Arial" pitchFamily="34" charset="0"/>
                <a:cs typeface="Arial" pitchFamily="34" charset="0"/>
              </a:rPr>
              <a:t>So far a few things are confirmed about the novel </a:t>
            </a:r>
            <a:r>
              <a:rPr lang="en-US" sz="1600" i="1" dirty="0" smtClean="0">
                <a:latin typeface="Arial" pitchFamily="34" charset="0"/>
                <a:cs typeface="Arial" pitchFamily="34" charset="0"/>
              </a:rPr>
              <a:t>Tess of the d’Urbervilles.</a:t>
            </a:r>
          </a:p>
          <a:p>
            <a:pPr fontAlgn="base">
              <a:buNone/>
            </a:pPr>
            <a:r>
              <a:rPr lang="en-US" sz="1600" b="1" dirty="0" smtClean="0">
                <a:solidFill>
                  <a:srgbClr val="0070C0"/>
                </a:solidFill>
                <a:latin typeface="Arial" pitchFamily="34" charset="0"/>
                <a:cs typeface="Arial" pitchFamily="34" charset="0"/>
              </a:rPr>
              <a:t>Setting:</a:t>
            </a:r>
          </a:p>
          <a:p>
            <a:pPr fontAlgn="base"/>
            <a:r>
              <a:rPr lang="en-US" sz="1600" dirty="0" smtClean="0">
                <a:latin typeface="Arial" pitchFamily="34" charset="0"/>
                <a:cs typeface="Arial" pitchFamily="34" charset="0"/>
              </a:rPr>
              <a:t>It  begins with a rich, lavish description of the landscape that provides the setting of the novel. </a:t>
            </a:r>
          </a:p>
          <a:p>
            <a:pPr fontAlgn="base"/>
            <a:r>
              <a:rPr lang="en-US" sz="1600" dirty="0" smtClean="0">
                <a:latin typeface="Arial" pitchFamily="34" charset="0"/>
                <a:cs typeface="Arial" pitchFamily="34" charset="0"/>
              </a:rPr>
              <a:t>This description helps establish the context and feel of the story that is to follow. </a:t>
            </a:r>
          </a:p>
          <a:p>
            <a:pPr fontAlgn="base"/>
            <a:r>
              <a:rPr lang="en-US" sz="1600" dirty="0" smtClean="0">
                <a:latin typeface="Arial" pitchFamily="34" charset="0"/>
                <a:cs typeface="Arial" pitchFamily="34" charset="0"/>
              </a:rPr>
              <a:t>The novel is set in </a:t>
            </a:r>
            <a:r>
              <a:rPr lang="en-US" sz="1600" dirty="0" err="1" smtClean="0">
                <a:latin typeface="Arial" pitchFamily="34" charset="0"/>
                <a:cs typeface="Arial" pitchFamily="34" charset="0"/>
              </a:rPr>
              <a:t>Wessex</a:t>
            </a:r>
            <a:r>
              <a:rPr lang="en-US" sz="1600" dirty="0" smtClean="0">
                <a:latin typeface="Arial" pitchFamily="34" charset="0"/>
                <a:cs typeface="Arial" pitchFamily="34" charset="0"/>
              </a:rPr>
              <a:t>, a rustic and historical part of southwestern England that relies heavily on farming. This area, as we see it, has its own distinct customs, rituals, beliefs, and culture, and its inhabitants speak with a noticeable rural accent. </a:t>
            </a:r>
          </a:p>
          <a:p>
            <a:pPr fontAlgn="base"/>
            <a:r>
              <a:rPr lang="en-US" sz="1600" dirty="0" smtClean="0">
                <a:latin typeface="Arial" pitchFamily="34" charset="0"/>
                <a:cs typeface="Arial" pitchFamily="34" charset="0"/>
              </a:rPr>
              <a:t>Hardy became well known for the richly detailed description in his novels, which serves an important function: as Hardy documents and includes many realistic details to present the area more fully, he enables us to enter into the story ourselves in a more concrete and richly imagined way.</a:t>
            </a:r>
          </a:p>
          <a:p>
            <a:pPr fontAlgn="base">
              <a:buNone/>
            </a:pPr>
            <a:r>
              <a:rPr lang="en-US" sz="1600" b="1" dirty="0" smtClean="0">
                <a:solidFill>
                  <a:srgbClr val="0070C0"/>
                </a:solidFill>
                <a:latin typeface="Arial" pitchFamily="34" charset="0"/>
                <a:cs typeface="Arial" pitchFamily="34" charset="0"/>
              </a:rPr>
              <a:t>Local Rituals and customs</a:t>
            </a:r>
          </a:p>
          <a:p>
            <a:pPr fontAlgn="base"/>
            <a:r>
              <a:rPr lang="en-US" sz="1600" dirty="0" smtClean="0">
                <a:latin typeface="Arial" pitchFamily="34" charset="0"/>
                <a:cs typeface="Arial" pitchFamily="34" charset="0"/>
              </a:rPr>
              <a:t>We first meet Tess at an event that marks a holiday from her everyday life. At the May Day dance, all the young women dress in white, carry white willow branches and white flowers, and dance with each other. </a:t>
            </a:r>
          </a:p>
          <a:p>
            <a:pPr fontAlgn="base"/>
            <a:r>
              <a:rPr lang="en-US" sz="1600" dirty="0" smtClean="0">
                <a:latin typeface="Arial" pitchFamily="34" charset="0"/>
                <a:cs typeface="Arial" pitchFamily="34" charset="0"/>
              </a:rPr>
              <a:t>This local custom is, at its root, a symbolic ritual of purity and springtime. </a:t>
            </a:r>
          </a:p>
          <a:p>
            <a:pPr fontAlgn="base">
              <a:buNone/>
            </a:pPr>
            <a:r>
              <a:rPr lang="en-US" sz="1600" b="1" dirty="0" smtClean="0">
                <a:solidFill>
                  <a:srgbClr val="0070C0"/>
                </a:solidFill>
                <a:latin typeface="Arial" pitchFamily="34" charset="0"/>
                <a:cs typeface="Arial" pitchFamily="34" charset="0"/>
              </a:rPr>
              <a:t>Local setup of social stature</a:t>
            </a:r>
          </a:p>
          <a:p>
            <a:pPr fontAlgn="base"/>
            <a:r>
              <a:rPr lang="en-US" sz="1600" dirty="0" smtClean="0">
                <a:latin typeface="Arial" pitchFamily="34" charset="0"/>
                <a:cs typeface="Arial" pitchFamily="34" charset="0"/>
              </a:rPr>
              <a:t>Acceptance from a handsome man from a higher social class would mean a lot to them. Like Mr. </a:t>
            </a:r>
            <a:r>
              <a:rPr lang="en-US" sz="1600" dirty="0" err="1" smtClean="0">
                <a:latin typeface="Arial" pitchFamily="34" charset="0"/>
                <a:cs typeface="Arial" pitchFamily="34" charset="0"/>
              </a:rPr>
              <a:t>Durbeyfield</a:t>
            </a:r>
            <a:r>
              <a:rPr lang="en-US" sz="1600" dirty="0" smtClean="0">
                <a:latin typeface="Arial" pitchFamily="34" charset="0"/>
                <a:cs typeface="Arial" pitchFamily="34" charset="0"/>
              </a:rPr>
              <a:t>, these young local women yearn to escape poverty and the low social stature that their rural setting has brought to them.</a:t>
            </a:r>
          </a:p>
          <a:p>
            <a:endParaRPr lang="en-US" sz="16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381000"/>
          </a:xfrm>
        </p:spPr>
        <p:txBody>
          <a:bodyPr>
            <a:noAutofit/>
          </a:bodyPr>
          <a:lstStyle/>
          <a:p>
            <a:r>
              <a:rPr lang="en-US" sz="2800" b="1" dirty="0" smtClean="0"/>
              <a:t>Phase 1, Chapter 4</a:t>
            </a:r>
            <a:endParaRPr lang="en-US" sz="2800" b="1" dirty="0"/>
          </a:p>
        </p:txBody>
      </p:sp>
      <p:sp>
        <p:nvSpPr>
          <p:cNvPr id="3" name="Content Placeholder 2"/>
          <p:cNvSpPr>
            <a:spLocks noGrp="1"/>
          </p:cNvSpPr>
          <p:nvPr>
            <p:ph idx="1"/>
          </p:nvPr>
        </p:nvSpPr>
        <p:spPr>
          <a:xfrm>
            <a:off x="0" y="381000"/>
            <a:ext cx="7315200" cy="6172200"/>
          </a:xfrm>
        </p:spPr>
        <p:txBody>
          <a:bodyPr>
            <a:noAutofit/>
          </a:bodyPr>
          <a:lstStyle/>
          <a:p>
            <a:pPr algn="just"/>
            <a:r>
              <a:rPr lang="en-US" sz="1800" dirty="0" smtClean="0">
                <a:latin typeface="Arial" pitchFamily="34" charset="0"/>
                <a:cs typeface="Arial" pitchFamily="34" charset="0"/>
              </a:rPr>
              <a:t>At the inn, Tess’s young brother Abraham overhears Mr. and Mrs. </a:t>
            </a:r>
            <a:r>
              <a:rPr lang="en-US" sz="1800" dirty="0" err="1" smtClean="0">
                <a:latin typeface="Arial" pitchFamily="34" charset="0"/>
                <a:cs typeface="Arial" pitchFamily="34" charset="0"/>
              </a:rPr>
              <a:t>Durbeyfield</a:t>
            </a:r>
            <a:r>
              <a:rPr lang="en-US" sz="1800" dirty="0" smtClean="0">
                <a:latin typeface="Arial" pitchFamily="34" charset="0"/>
                <a:cs typeface="Arial" pitchFamily="34" charset="0"/>
              </a:rPr>
              <a:t> discussing their plans for Tess to take the news of her ancestry to the wealthy Mrs. </a:t>
            </a:r>
            <a:r>
              <a:rPr lang="en-US" sz="1800" dirty="0" err="1" smtClean="0">
                <a:latin typeface="Arial" pitchFamily="34" charset="0"/>
                <a:cs typeface="Arial" pitchFamily="34" charset="0"/>
              </a:rPr>
              <a:t>d’Urberville</a:t>
            </a:r>
            <a:r>
              <a:rPr lang="en-US" sz="1800" dirty="0" smtClean="0">
                <a:latin typeface="Arial" pitchFamily="34" charset="0"/>
                <a:cs typeface="Arial" pitchFamily="34" charset="0"/>
              </a:rPr>
              <a:t> in the hopes that she will make Tess’s fortune. </a:t>
            </a:r>
          </a:p>
          <a:p>
            <a:pPr algn="just"/>
            <a:r>
              <a:rPr lang="en-US" sz="1800" dirty="0" smtClean="0">
                <a:latin typeface="Arial" pitchFamily="34" charset="0"/>
                <a:cs typeface="Arial" pitchFamily="34" charset="0"/>
              </a:rPr>
              <a:t>When Tess arrives, she realizes her father will probably be too tired and drunk to take his load of beehives to the market in a few hours. </a:t>
            </a:r>
          </a:p>
          <a:p>
            <a:pPr algn="just"/>
            <a:r>
              <a:rPr lang="en-US" sz="1800" dirty="0" smtClean="0">
                <a:latin typeface="Arial" pitchFamily="34" charset="0"/>
                <a:cs typeface="Arial" pitchFamily="34" charset="0"/>
              </a:rPr>
              <a:t>So, she decides to go herself for this task with her younger brother Abraham. </a:t>
            </a:r>
          </a:p>
          <a:p>
            <a:pPr algn="just"/>
            <a:r>
              <a:rPr lang="en-US" sz="1800" dirty="0" smtClean="0">
                <a:latin typeface="Arial" pitchFamily="34" charset="0"/>
                <a:cs typeface="Arial" pitchFamily="34" charset="0"/>
              </a:rPr>
              <a:t>On the way, Abraham tells Tess of their parents’ plans. </a:t>
            </a:r>
          </a:p>
          <a:p>
            <a:pPr algn="just"/>
            <a:r>
              <a:rPr lang="en-US" sz="1800" dirty="0" smtClean="0">
                <a:latin typeface="Arial" pitchFamily="34" charset="0"/>
                <a:cs typeface="Arial" pitchFamily="34" charset="0"/>
              </a:rPr>
              <a:t>Then the topic changes and they start talking about astronomy. Knowing that stars contain clusters of worlds like their own, Abraham asks Tess if those worlds are better or worse than the world in which they live. </a:t>
            </a:r>
          </a:p>
          <a:p>
            <a:pPr algn="just"/>
            <a:r>
              <a:rPr lang="en-US" sz="1800" dirty="0" smtClean="0">
                <a:latin typeface="Arial" pitchFamily="34" charset="0"/>
                <a:cs typeface="Arial" pitchFamily="34" charset="0"/>
              </a:rPr>
              <a:t>Tess replies that other stars are better and that their star is a “blighted one.” She blames the stars for her and her family’s misfortunes.</a:t>
            </a:r>
          </a:p>
          <a:p>
            <a:pPr algn="just" fontAlgn="base"/>
            <a:r>
              <a:rPr lang="en-US" sz="1800" dirty="0" smtClean="0">
                <a:latin typeface="Arial" pitchFamily="34" charset="0"/>
                <a:cs typeface="Arial" pitchFamily="34" charset="0"/>
              </a:rPr>
              <a:t>Abraham falls asleep, leaving Tess to contemplate. She also finally falls asleep.</a:t>
            </a:r>
          </a:p>
          <a:p>
            <a:pPr algn="just" fontAlgn="base"/>
            <a:r>
              <a:rPr lang="en-US" sz="1800" dirty="0" smtClean="0">
                <a:latin typeface="Arial" pitchFamily="34" charset="0"/>
                <a:cs typeface="Arial" pitchFamily="34" charset="0"/>
              </a:rPr>
              <a:t>(Before we move forward let us read some text.)</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Text</a:t>
            </a:r>
            <a:endParaRPr lang="en-US" dirty="0"/>
          </a:p>
        </p:txBody>
      </p:sp>
      <p:sp>
        <p:nvSpPr>
          <p:cNvPr id="3" name="Content Placeholder 2"/>
          <p:cNvSpPr>
            <a:spLocks noGrp="1"/>
          </p:cNvSpPr>
          <p:nvPr>
            <p:ph idx="1"/>
          </p:nvPr>
        </p:nvSpPr>
        <p:spPr>
          <a:xfrm>
            <a:off x="0" y="1143000"/>
            <a:ext cx="6781800" cy="5410200"/>
          </a:xfrm>
        </p:spPr>
        <p:txBody>
          <a:bodyPr>
            <a:normAutofit fontScale="55000" lnSpcReduction="20000"/>
          </a:bodyPr>
          <a:lstStyle/>
          <a:p>
            <a:pPr algn="just">
              <a:buNone/>
            </a:pPr>
            <a:r>
              <a:rPr lang="en-US" dirty="0" smtClean="0">
                <a:latin typeface="Arial" pitchFamily="34" charset="0"/>
                <a:cs typeface="Arial" pitchFamily="34" charset="0"/>
              </a:rPr>
              <a:t>	‘Did you say the stars were worlds, Tess?’</a:t>
            </a:r>
          </a:p>
          <a:p>
            <a:pPr algn="just">
              <a:buNone/>
            </a:pPr>
            <a:r>
              <a:rPr lang="en-US" dirty="0" smtClean="0">
                <a:latin typeface="Arial" pitchFamily="34" charset="0"/>
                <a:cs typeface="Arial" pitchFamily="34" charset="0"/>
              </a:rPr>
              <a:t>	‘Yes.’</a:t>
            </a:r>
          </a:p>
          <a:p>
            <a:pPr algn="just">
              <a:buNone/>
            </a:pPr>
            <a:r>
              <a:rPr lang="en-US" dirty="0" smtClean="0">
                <a:latin typeface="Arial" pitchFamily="34" charset="0"/>
                <a:cs typeface="Arial" pitchFamily="34" charset="0"/>
              </a:rPr>
              <a:t>	‘All like ours?’</a:t>
            </a:r>
          </a:p>
          <a:p>
            <a:pPr algn="just">
              <a:buNone/>
            </a:pPr>
            <a:r>
              <a:rPr lang="en-US" dirty="0" smtClean="0">
                <a:latin typeface="Arial" pitchFamily="34" charset="0"/>
                <a:cs typeface="Arial" pitchFamily="34" charset="0"/>
              </a:rPr>
              <a:t>	‘I don’t know; but I think so. They sometimes seem to be like the apples on our </a:t>
            </a:r>
            <a:r>
              <a:rPr lang="en-US" dirty="0" err="1" smtClean="0">
                <a:latin typeface="Arial" pitchFamily="34" charset="0"/>
                <a:cs typeface="Arial" pitchFamily="34" charset="0"/>
              </a:rPr>
              <a:t>stubbard</a:t>
            </a:r>
            <a:r>
              <a:rPr lang="en-US" dirty="0" smtClean="0">
                <a:latin typeface="Arial" pitchFamily="34" charset="0"/>
                <a:cs typeface="Arial" pitchFamily="34" charset="0"/>
              </a:rPr>
              <a:t>-tree. Most of them splendid and sound—a few blighted.’</a:t>
            </a:r>
          </a:p>
          <a:p>
            <a:pPr algn="just">
              <a:buNone/>
            </a:pPr>
            <a:r>
              <a:rPr lang="en-US" dirty="0" smtClean="0">
                <a:latin typeface="Arial" pitchFamily="34" charset="0"/>
                <a:cs typeface="Arial" pitchFamily="34" charset="0"/>
              </a:rPr>
              <a:t>	‘Which do we live on—a splendid one or a blighted one?’</a:t>
            </a:r>
          </a:p>
          <a:p>
            <a:pPr algn="just">
              <a:buNone/>
            </a:pPr>
            <a:r>
              <a:rPr lang="en-US" dirty="0" smtClean="0">
                <a:latin typeface="Arial" pitchFamily="34" charset="0"/>
                <a:cs typeface="Arial" pitchFamily="34" charset="0"/>
              </a:rPr>
              <a:t>	‘A blighted one.’</a:t>
            </a:r>
          </a:p>
          <a:p>
            <a:pPr algn="just">
              <a:buNone/>
            </a:pPr>
            <a:r>
              <a:rPr lang="en-US" dirty="0" smtClean="0">
                <a:latin typeface="Arial" pitchFamily="34" charset="0"/>
                <a:cs typeface="Arial" pitchFamily="34" charset="0"/>
              </a:rPr>
              <a:t>	‘</a:t>
            </a:r>
            <a:r>
              <a:rPr lang="en-US" dirty="0" err="1" smtClean="0">
                <a:latin typeface="Arial" pitchFamily="34" charset="0"/>
                <a:cs typeface="Arial" pitchFamily="34" charset="0"/>
              </a:rPr>
              <a:t>‘Tis</a:t>
            </a:r>
            <a:r>
              <a:rPr lang="en-US" dirty="0" smtClean="0">
                <a:latin typeface="Arial" pitchFamily="34" charset="0"/>
                <a:cs typeface="Arial" pitchFamily="34" charset="0"/>
              </a:rPr>
              <a:t> very unlucky that we didn’t pitch on a sound one, when there were so many more of ‘</a:t>
            </a:r>
            <a:r>
              <a:rPr lang="en-US" dirty="0" err="1" smtClean="0">
                <a:latin typeface="Arial" pitchFamily="34" charset="0"/>
                <a:cs typeface="Arial" pitchFamily="34" charset="0"/>
              </a:rPr>
              <a:t>em</a:t>
            </a:r>
            <a:r>
              <a:rPr lang="en-US" dirty="0" smtClean="0">
                <a:latin typeface="Arial" pitchFamily="34" charset="0"/>
                <a:cs typeface="Arial" pitchFamily="34" charset="0"/>
              </a:rPr>
              <a:t>!’</a:t>
            </a:r>
          </a:p>
          <a:p>
            <a:pPr algn="just">
              <a:buNone/>
            </a:pPr>
            <a:r>
              <a:rPr lang="en-US" dirty="0" smtClean="0">
                <a:latin typeface="Arial" pitchFamily="34" charset="0"/>
                <a:cs typeface="Arial" pitchFamily="34" charset="0"/>
              </a:rPr>
              <a:t>	‘Yes.’</a:t>
            </a:r>
          </a:p>
          <a:p>
            <a:pPr algn="just">
              <a:buNone/>
            </a:pPr>
            <a:r>
              <a:rPr lang="en-US" dirty="0" smtClean="0">
                <a:latin typeface="Arial" pitchFamily="34" charset="0"/>
                <a:cs typeface="Arial" pitchFamily="34" charset="0"/>
              </a:rPr>
              <a:t>	‘Is it like that REALLY, Tess?’ said Abraham, turning to her much impressed, on reconsideration of this rare information. ‘How would it have been if we had pitched on a sound one?’</a:t>
            </a:r>
          </a:p>
          <a:p>
            <a:pPr algn="just">
              <a:buNone/>
            </a:pPr>
            <a:r>
              <a:rPr lang="en-US" dirty="0" smtClean="0">
                <a:latin typeface="Arial" pitchFamily="34" charset="0"/>
                <a:cs typeface="Arial" pitchFamily="34" charset="0"/>
              </a:rPr>
              <a:t>	‘Well, father wouldn’t have coughed and </a:t>
            </a:r>
            <a:r>
              <a:rPr lang="en-US" dirty="0" err="1" smtClean="0">
                <a:latin typeface="Arial" pitchFamily="34" charset="0"/>
                <a:cs typeface="Arial" pitchFamily="34" charset="0"/>
              </a:rPr>
              <a:t>creeped</a:t>
            </a:r>
            <a:r>
              <a:rPr lang="en-US" dirty="0" smtClean="0">
                <a:latin typeface="Arial" pitchFamily="34" charset="0"/>
                <a:cs typeface="Arial" pitchFamily="34" charset="0"/>
              </a:rPr>
              <a:t> about as he does, and wouldn’t have got too tipsy to go on this journey; and mother wouldn’t have been always washing, and never getting finished.’</a:t>
            </a:r>
            <a:endParaRPr lang="en-US"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smtClean="0"/>
              <a:t>Cont… Chapter 4</a:t>
            </a:r>
            <a:endParaRPr lang="en-US" dirty="0"/>
          </a:p>
        </p:txBody>
      </p:sp>
      <p:sp>
        <p:nvSpPr>
          <p:cNvPr id="3" name="Content Placeholder 2"/>
          <p:cNvSpPr>
            <a:spLocks noGrp="1"/>
          </p:cNvSpPr>
          <p:nvPr>
            <p:ph idx="1"/>
          </p:nvPr>
        </p:nvSpPr>
        <p:spPr>
          <a:xfrm>
            <a:off x="0" y="914400"/>
            <a:ext cx="6629400" cy="5211763"/>
          </a:xfrm>
        </p:spPr>
        <p:txBody>
          <a:bodyPr>
            <a:normAutofit fontScale="62500" lnSpcReduction="20000"/>
          </a:bodyPr>
          <a:lstStyle/>
          <a:p>
            <a:pPr algn="just" fontAlgn="base"/>
            <a:r>
              <a:rPr lang="en-US" dirty="0" smtClean="0">
                <a:latin typeface="Arial" pitchFamily="34" charset="0"/>
                <a:cs typeface="Arial" pitchFamily="34" charset="0"/>
              </a:rPr>
              <a:t>Suddenly, Tess and Abraham are awakened by a calamity. </a:t>
            </a:r>
          </a:p>
          <a:p>
            <a:pPr algn="just" fontAlgn="base"/>
            <a:r>
              <a:rPr lang="en-US" dirty="0" smtClean="0">
                <a:latin typeface="Arial" pitchFamily="34" charset="0"/>
                <a:cs typeface="Arial" pitchFamily="34" charset="0"/>
              </a:rPr>
              <a:t>They come to know that their carriage has collided with the local mail cart, and the collision has killed Prince, their old horse. </a:t>
            </a:r>
          </a:p>
          <a:p>
            <a:pPr algn="just" fontAlgn="base"/>
            <a:r>
              <a:rPr lang="en-US" dirty="0" smtClean="0">
                <a:latin typeface="Arial" pitchFamily="34" charset="0"/>
                <a:cs typeface="Arial" pitchFamily="34" charset="0"/>
              </a:rPr>
              <a:t>The carriage is hitched up to the wagon of a local farmer, who helps them bring the beehives toward the market in </a:t>
            </a:r>
            <a:r>
              <a:rPr lang="en-US" dirty="0" err="1" smtClean="0">
                <a:latin typeface="Arial" pitchFamily="34" charset="0"/>
                <a:cs typeface="Arial" pitchFamily="34" charset="0"/>
              </a:rPr>
              <a:t>Casterbridge</a:t>
            </a:r>
            <a:r>
              <a:rPr lang="en-US" dirty="0" smtClean="0">
                <a:latin typeface="Arial" pitchFamily="34" charset="0"/>
                <a:cs typeface="Arial" pitchFamily="34" charset="0"/>
              </a:rPr>
              <a:t>.</a:t>
            </a:r>
          </a:p>
          <a:p>
            <a:pPr algn="just" fontAlgn="base"/>
            <a:r>
              <a:rPr lang="en-US" dirty="0" smtClean="0">
                <a:latin typeface="Arial" pitchFamily="34" charset="0"/>
                <a:cs typeface="Arial" pitchFamily="34" charset="0"/>
              </a:rPr>
              <a:t>Now Tess feels very guilty at this carelessness and the resultant loss.</a:t>
            </a:r>
          </a:p>
          <a:p>
            <a:pPr algn="just" fontAlgn="base"/>
            <a:r>
              <a:rPr lang="en-US" dirty="0" smtClean="0">
                <a:latin typeface="Arial" pitchFamily="34" charset="0"/>
                <a:cs typeface="Arial" pitchFamily="34" charset="0"/>
              </a:rPr>
              <a:t>Whereas Tess blames herself, Abraham blames it for living on a blighted star. Tess does not know how to break the news to her family, realizing that the loss of their horse will be economically devastating for her family.</a:t>
            </a:r>
          </a:p>
          <a:p>
            <a:pPr algn="just" fontAlgn="base"/>
            <a:r>
              <a:rPr lang="en-US" dirty="0" smtClean="0">
                <a:latin typeface="Arial" pitchFamily="34" charset="0"/>
                <a:cs typeface="Arial" pitchFamily="34" charset="0"/>
              </a:rPr>
              <a:t>However, John </a:t>
            </a:r>
            <a:r>
              <a:rPr lang="en-US" dirty="0" err="1" smtClean="0">
                <a:latin typeface="Arial" pitchFamily="34" charset="0"/>
                <a:cs typeface="Arial" pitchFamily="34" charset="0"/>
              </a:rPr>
              <a:t>Durbeyfield</a:t>
            </a:r>
            <a:r>
              <a:rPr lang="en-US" dirty="0" smtClean="0">
                <a:latin typeface="Arial" pitchFamily="34" charset="0"/>
                <a:cs typeface="Arial" pitchFamily="34" charset="0"/>
              </a:rPr>
              <a:t> takes the news stoically.</a:t>
            </a:r>
          </a:p>
          <a:p>
            <a:pPr algn="just" fontAlgn="base"/>
            <a:r>
              <a:rPr lang="en-US" dirty="0" smtClean="0">
                <a:latin typeface="Arial" pitchFamily="34" charset="0"/>
                <a:cs typeface="Arial" pitchFamily="34" charset="0"/>
              </a:rPr>
              <a:t>Mr. </a:t>
            </a:r>
            <a:r>
              <a:rPr lang="en-US" dirty="0" err="1" smtClean="0">
                <a:latin typeface="Arial" pitchFamily="34" charset="0"/>
                <a:cs typeface="Arial" pitchFamily="34" charset="0"/>
              </a:rPr>
              <a:t>Durbeyfield</a:t>
            </a:r>
            <a:r>
              <a:rPr lang="en-US" dirty="0" smtClean="0">
                <a:latin typeface="Arial" pitchFamily="34" charset="0"/>
                <a:cs typeface="Arial" pitchFamily="34" charset="0"/>
              </a:rPr>
              <a:t> refuses to sell the dead horse; and he labors harder than he has in an entire month to bury his beloved horse.</a:t>
            </a:r>
          </a:p>
          <a:p>
            <a:pPr algn="just"/>
            <a:endParaRPr lang="en-US"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rmAutofit fontScale="90000"/>
          </a:bodyPr>
          <a:lstStyle/>
          <a:p>
            <a:r>
              <a:rPr lang="en-US" dirty="0" smtClean="0"/>
              <a:t>Text</a:t>
            </a:r>
            <a:endParaRPr lang="en-US" dirty="0"/>
          </a:p>
        </p:txBody>
      </p:sp>
      <p:sp>
        <p:nvSpPr>
          <p:cNvPr id="3" name="Content Placeholder 2"/>
          <p:cNvSpPr>
            <a:spLocks noGrp="1"/>
          </p:cNvSpPr>
          <p:nvPr>
            <p:ph idx="1"/>
          </p:nvPr>
        </p:nvSpPr>
        <p:spPr>
          <a:xfrm>
            <a:off x="457200" y="990600"/>
            <a:ext cx="6324600" cy="5135563"/>
          </a:xfrm>
        </p:spPr>
        <p:txBody>
          <a:bodyPr>
            <a:normAutofit fontScale="55000" lnSpcReduction="20000"/>
          </a:bodyPr>
          <a:lstStyle/>
          <a:p>
            <a:pPr algn="just">
              <a:buNone/>
            </a:pPr>
            <a:r>
              <a:rPr lang="en-US" dirty="0" smtClean="0">
                <a:latin typeface="Arial" pitchFamily="34" charset="0"/>
                <a:cs typeface="Arial" pitchFamily="34" charset="0"/>
              </a:rPr>
              <a:t>	Tess stood and waited. The atmosphere turned pale, the birds shook themselves in the hedges, arose, and twittered; the lane showed all its white features, and Tess showed hers, still whiter. The huge pool of blood in front of her was already assuming the iridescence of coagulation; and when the sun rose a hundred prismatic hues were reflected from it. Prince lay alongside, still and stark; his eyes half open, the hole in his chest looking scarcely large enough to have let out all that had animated him.</a:t>
            </a:r>
          </a:p>
          <a:p>
            <a:pPr algn="just">
              <a:buNone/>
            </a:pPr>
            <a:r>
              <a:rPr lang="en-US" dirty="0" smtClean="0">
                <a:latin typeface="Arial" pitchFamily="34" charset="0"/>
                <a:cs typeface="Arial" pitchFamily="34" charset="0"/>
              </a:rPr>
              <a:t>	‘</a:t>
            </a:r>
            <a:r>
              <a:rPr lang="en-US" dirty="0" err="1" smtClean="0">
                <a:latin typeface="Arial" pitchFamily="34" charset="0"/>
                <a:cs typeface="Arial" pitchFamily="34" charset="0"/>
              </a:rPr>
              <a:t>‘Tis</a:t>
            </a:r>
            <a:r>
              <a:rPr lang="en-US" dirty="0" smtClean="0">
                <a:latin typeface="Arial" pitchFamily="34" charset="0"/>
                <a:cs typeface="Arial" pitchFamily="34" charset="0"/>
              </a:rPr>
              <a:t> all my doing—all mine!’ the girl cried, gazing at the spectacle. ‘No excuse for me—none. What will mother and father live on now? </a:t>
            </a:r>
            <a:r>
              <a:rPr lang="en-US" dirty="0" err="1" smtClean="0">
                <a:latin typeface="Arial" pitchFamily="34" charset="0"/>
                <a:cs typeface="Arial" pitchFamily="34" charset="0"/>
              </a:rPr>
              <a:t>Aby</a:t>
            </a:r>
            <a:r>
              <a:rPr lang="en-US" dirty="0" smtClean="0">
                <a:latin typeface="Arial" pitchFamily="34" charset="0"/>
                <a:cs typeface="Arial" pitchFamily="34" charset="0"/>
              </a:rPr>
              <a:t>, </a:t>
            </a:r>
            <a:r>
              <a:rPr lang="en-US" dirty="0" err="1" smtClean="0">
                <a:latin typeface="Arial" pitchFamily="34" charset="0"/>
                <a:cs typeface="Arial" pitchFamily="34" charset="0"/>
              </a:rPr>
              <a:t>Aby</a:t>
            </a:r>
            <a:r>
              <a:rPr lang="en-US" dirty="0" smtClean="0">
                <a:latin typeface="Arial" pitchFamily="34" charset="0"/>
                <a:cs typeface="Arial" pitchFamily="34" charset="0"/>
              </a:rPr>
              <a:t>!’ She shook the child, who had slept soundly through the whole disaster. ‘We can’t go on with our load—Prince is killed!’</a:t>
            </a:r>
          </a:p>
          <a:p>
            <a:pPr algn="just">
              <a:buNone/>
            </a:pPr>
            <a:r>
              <a:rPr lang="en-US" dirty="0" smtClean="0">
                <a:latin typeface="Arial" pitchFamily="34" charset="0"/>
                <a:cs typeface="Arial" pitchFamily="34" charset="0"/>
              </a:rPr>
              <a:t>	When Abraham realized all, the furrows of fifty years were extemporized on his young face.</a:t>
            </a:r>
          </a:p>
          <a:p>
            <a:pPr algn="just">
              <a:buNone/>
            </a:pPr>
            <a:r>
              <a:rPr lang="en-US" dirty="0" smtClean="0">
                <a:latin typeface="Arial" pitchFamily="34" charset="0"/>
                <a:cs typeface="Arial" pitchFamily="34" charset="0"/>
              </a:rPr>
              <a:t>	‘Why, I danced and laughed only yesterday!’ she went on to herself. ‘To think that I was such a fool!’</a:t>
            </a:r>
          </a:p>
          <a:p>
            <a:pPr algn="just">
              <a:buNone/>
            </a:pPr>
            <a:r>
              <a:rPr lang="en-US" dirty="0" smtClean="0">
                <a:latin typeface="Arial" pitchFamily="34" charset="0"/>
                <a:cs typeface="Arial" pitchFamily="34" charset="0"/>
              </a:rPr>
              <a:t>	‘</a:t>
            </a:r>
            <a:r>
              <a:rPr lang="en-US" dirty="0" err="1" smtClean="0">
                <a:latin typeface="Arial" pitchFamily="34" charset="0"/>
                <a:cs typeface="Arial" pitchFamily="34" charset="0"/>
              </a:rPr>
              <a:t>‘Tis</a:t>
            </a:r>
            <a:r>
              <a:rPr lang="en-US" dirty="0" smtClean="0">
                <a:latin typeface="Arial" pitchFamily="34" charset="0"/>
                <a:cs typeface="Arial" pitchFamily="34" charset="0"/>
              </a:rPr>
              <a:t> because we be on a blighted star, and not a sound one, isn’t it, Tess?’ murmured Abraham through his tears.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sz="2800" b="1" dirty="0" smtClean="0"/>
              <a:t>Phase 1, Chapter 4: Discussion Points</a:t>
            </a:r>
            <a:endParaRPr lang="en-US" sz="2800" b="1" dirty="0"/>
          </a:p>
        </p:txBody>
      </p:sp>
      <p:sp>
        <p:nvSpPr>
          <p:cNvPr id="3" name="Content Placeholder 2"/>
          <p:cNvSpPr>
            <a:spLocks noGrp="1"/>
          </p:cNvSpPr>
          <p:nvPr>
            <p:ph idx="1"/>
          </p:nvPr>
        </p:nvSpPr>
        <p:spPr>
          <a:xfrm>
            <a:off x="0" y="838200"/>
            <a:ext cx="6400800" cy="5791200"/>
          </a:xfrm>
        </p:spPr>
        <p:txBody>
          <a:bodyPr>
            <a:noAutofit/>
          </a:bodyPr>
          <a:lstStyle/>
          <a:p>
            <a:pPr algn="just">
              <a:buNone/>
            </a:pPr>
            <a:r>
              <a:rPr lang="en-US" sz="1600" b="1" dirty="0" smtClean="0">
                <a:solidFill>
                  <a:srgbClr val="0070C0"/>
                </a:solidFill>
                <a:latin typeface="Arial" pitchFamily="34" charset="0"/>
                <a:cs typeface="Arial" pitchFamily="34" charset="0"/>
              </a:rPr>
              <a:t>Role of Tess: </a:t>
            </a:r>
          </a:p>
          <a:p>
            <a:pPr algn="just"/>
            <a:r>
              <a:rPr lang="en-US" sz="1600" dirty="0" smtClean="0">
                <a:latin typeface="Arial" pitchFamily="34" charset="0"/>
                <a:cs typeface="Arial" pitchFamily="34" charset="0"/>
              </a:rPr>
              <a:t>Movement from Passive to Active</a:t>
            </a:r>
          </a:p>
          <a:p>
            <a:pPr algn="just"/>
            <a:r>
              <a:rPr lang="en-US" sz="1600" dirty="0" smtClean="0">
                <a:latin typeface="Arial" pitchFamily="34" charset="0"/>
                <a:cs typeface="Arial" pitchFamily="34" charset="0"/>
              </a:rPr>
              <a:t>Agent of change </a:t>
            </a:r>
          </a:p>
          <a:p>
            <a:pPr algn="just"/>
            <a:r>
              <a:rPr lang="en-US" sz="1600" dirty="0" smtClean="0">
                <a:latin typeface="Arial" pitchFamily="34" charset="0"/>
                <a:cs typeface="Arial" pitchFamily="34" charset="0"/>
              </a:rPr>
              <a:t>Victim of the sense of irresponsibility</a:t>
            </a:r>
          </a:p>
          <a:p>
            <a:pPr algn="just"/>
            <a:r>
              <a:rPr lang="en-US" sz="1600" dirty="0" smtClean="0">
                <a:latin typeface="Arial" pitchFamily="34" charset="0"/>
                <a:cs typeface="Arial" pitchFamily="34" charset="0"/>
              </a:rPr>
              <a:t>key to her father's design to regain the family fortune </a:t>
            </a:r>
          </a:p>
          <a:p>
            <a:pPr algn="just"/>
            <a:endParaRPr lang="en-US" sz="1600" dirty="0" smtClean="0">
              <a:latin typeface="Arial" pitchFamily="34" charset="0"/>
              <a:cs typeface="Arial" pitchFamily="34" charset="0"/>
            </a:endParaRPr>
          </a:p>
          <a:p>
            <a:pPr algn="just">
              <a:buNone/>
            </a:pPr>
            <a:r>
              <a:rPr lang="en-US" sz="1600" b="1" dirty="0" smtClean="0">
                <a:solidFill>
                  <a:srgbClr val="0070C0"/>
                </a:solidFill>
                <a:latin typeface="Arial" pitchFamily="34" charset="0"/>
                <a:cs typeface="Arial" pitchFamily="34" charset="0"/>
              </a:rPr>
              <a:t>Theme of Cruelty of Fate:</a:t>
            </a:r>
          </a:p>
          <a:p>
            <a:pPr algn="just">
              <a:buNone/>
            </a:pPr>
            <a:r>
              <a:rPr lang="en-US" sz="1600" dirty="0" smtClean="0">
                <a:latin typeface="Arial" pitchFamily="34" charset="0"/>
                <a:cs typeface="Arial" pitchFamily="34" charset="0"/>
              </a:rPr>
              <a:t>	Hardy returns to the idea of the cruelty of fate in this chapter.</a:t>
            </a:r>
          </a:p>
          <a:p>
            <a:pPr algn="just">
              <a:buNone/>
            </a:pPr>
            <a:r>
              <a:rPr lang="en-US" sz="1600" dirty="0" smtClean="0">
                <a:latin typeface="Arial" pitchFamily="34" charset="0"/>
                <a:cs typeface="Arial" pitchFamily="34" charset="0"/>
              </a:rPr>
              <a:t>	Discussion between Tess and Abraham concerning the stars shows it.</a:t>
            </a:r>
          </a:p>
          <a:p>
            <a:pPr algn="just">
              <a:buNone/>
            </a:pPr>
            <a:r>
              <a:rPr lang="en-US" sz="1600" dirty="0" smtClean="0">
                <a:latin typeface="Arial" pitchFamily="34" charset="0"/>
                <a:cs typeface="Arial" pitchFamily="34" charset="0"/>
              </a:rPr>
              <a:t>	</a:t>
            </a:r>
          </a:p>
          <a:p>
            <a:pPr algn="just">
              <a:buNone/>
            </a:pPr>
            <a:r>
              <a:rPr lang="en-US" sz="1600" b="1" dirty="0" smtClean="0">
                <a:solidFill>
                  <a:srgbClr val="0070C0"/>
                </a:solidFill>
                <a:latin typeface="Arial" pitchFamily="34" charset="0"/>
                <a:cs typeface="Arial" pitchFamily="34" charset="0"/>
              </a:rPr>
              <a:t>The Accident</a:t>
            </a:r>
          </a:p>
          <a:p>
            <a:pPr algn="just"/>
            <a:r>
              <a:rPr lang="en-US" sz="1600" dirty="0" smtClean="0">
                <a:latin typeface="Arial" pitchFamily="34" charset="0"/>
                <a:cs typeface="Arial" pitchFamily="34" charset="0"/>
              </a:rPr>
              <a:t>Tess's reaction to the accident is ironic, for Tess believes herself responsible for an event for which she had no control. She tried to be of some help but it turned out to be a disaster.</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r>
              <a:rPr lang="en-US" sz="2800" b="1" dirty="0" smtClean="0"/>
              <a:t>Phase 1, Chapter 5</a:t>
            </a:r>
            <a:endParaRPr lang="en-US" sz="2800" b="1" dirty="0"/>
          </a:p>
        </p:txBody>
      </p:sp>
      <p:sp>
        <p:nvSpPr>
          <p:cNvPr id="3" name="Content Placeholder 2"/>
          <p:cNvSpPr>
            <a:spLocks noGrp="1"/>
          </p:cNvSpPr>
          <p:nvPr>
            <p:ph idx="1"/>
          </p:nvPr>
        </p:nvSpPr>
        <p:spPr>
          <a:xfrm>
            <a:off x="152400" y="1143000"/>
            <a:ext cx="6400800" cy="5334000"/>
          </a:xfrm>
        </p:spPr>
        <p:txBody>
          <a:bodyPr>
            <a:normAutofit/>
          </a:bodyPr>
          <a:lstStyle/>
          <a:p>
            <a:pPr algn="just"/>
            <a:r>
              <a:rPr lang="en-US" sz="1800" dirty="0" smtClean="0">
                <a:latin typeface="Arial" pitchFamily="34" charset="0"/>
                <a:cs typeface="Arial" pitchFamily="34" charset="0"/>
              </a:rPr>
              <a:t>Joan </a:t>
            </a:r>
            <a:r>
              <a:rPr lang="en-US" sz="1800" dirty="0" err="1" smtClean="0">
                <a:latin typeface="Arial" pitchFamily="34" charset="0"/>
                <a:cs typeface="Arial" pitchFamily="34" charset="0"/>
              </a:rPr>
              <a:t>Durbeyfield</a:t>
            </a:r>
            <a:r>
              <a:rPr lang="en-US" sz="1800" dirty="0" smtClean="0">
                <a:latin typeface="Arial" pitchFamily="34" charset="0"/>
                <a:cs typeface="Arial" pitchFamily="34" charset="0"/>
              </a:rPr>
              <a:t> tells Tess about Mrs. </a:t>
            </a:r>
            <a:r>
              <a:rPr lang="en-US" sz="1800" dirty="0" err="1" smtClean="0">
                <a:latin typeface="Arial" pitchFamily="34" charset="0"/>
                <a:cs typeface="Arial" pitchFamily="34" charset="0"/>
              </a:rPr>
              <a:t>d'Urberville</a:t>
            </a:r>
            <a:r>
              <a:rPr lang="en-US" sz="1800" dirty="0" smtClean="0">
                <a:latin typeface="Arial" pitchFamily="34" charset="0"/>
                <a:cs typeface="Arial" pitchFamily="34" charset="0"/>
              </a:rPr>
              <a:t> living on the outskirts of The Chase, and tells Tess that she must go and claim kinship and ask for help. As Tess feels guilty over the death of their horse, she agrees with her mother’s plan to send her to Mrs. </a:t>
            </a:r>
            <a:r>
              <a:rPr lang="en-US" sz="1800" dirty="0" err="1" smtClean="0">
                <a:latin typeface="Arial" pitchFamily="34" charset="0"/>
                <a:cs typeface="Arial" pitchFamily="34" charset="0"/>
              </a:rPr>
              <a:t>d’Urberville</a:t>
            </a:r>
            <a:r>
              <a:rPr lang="en-US" sz="1800" dirty="0" smtClean="0">
                <a:latin typeface="Arial" pitchFamily="34" charset="0"/>
                <a:cs typeface="Arial" pitchFamily="34" charset="0"/>
              </a:rPr>
              <a:t>. </a:t>
            </a:r>
          </a:p>
          <a:p>
            <a:pPr algn="just"/>
            <a:r>
              <a:rPr lang="en-US" sz="1800" dirty="0" smtClean="0">
                <a:latin typeface="Arial" pitchFamily="34" charset="0"/>
                <a:cs typeface="Arial" pitchFamily="34" charset="0"/>
              </a:rPr>
              <a:t>When she arrives, to her surprise she does not find the crumbling old mansion she expects, but rather a new and fashionable home. </a:t>
            </a:r>
          </a:p>
          <a:p>
            <a:pPr algn="just"/>
            <a:r>
              <a:rPr lang="en-US" sz="1800" dirty="0" smtClean="0">
                <a:latin typeface="Arial" pitchFamily="34" charset="0"/>
                <a:cs typeface="Arial" pitchFamily="34" charset="0"/>
              </a:rPr>
              <a:t>She meets Mrs. </a:t>
            </a:r>
            <a:r>
              <a:rPr lang="en-US" sz="1800" dirty="0" err="1" smtClean="0">
                <a:latin typeface="Arial" pitchFamily="34" charset="0"/>
                <a:cs typeface="Arial" pitchFamily="34" charset="0"/>
              </a:rPr>
              <a:t>d’Urberville’s</a:t>
            </a:r>
            <a:r>
              <a:rPr lang="en-US" sz="1800" dirty="0" smtClean="0">
                <a:latin typeface="Arial" pitchFamily="34" charset="0"/>
                <a:cs typeface="Arial" pitchFamily="34" charset="0"/>
              </a:rPr>
              <a:t> son Alec, who is attracted by Tess’s beauty. </a:t>
            </a:r>
          </a:p>
          <a:p>
            <a:pPr algn="just"/>
            <a:r>
              <a:rPr lang="en-US" sz="1800" dirty="0" smtClean="0">
                <a:latin typeface="Arial" pitchFamily="34" charset="0"/>
                <a:cs typeface="Arial" pitchFamily="34" charset="0"/>
              </a:rPr>
              <a:t>He agrees to try to help her. </a:t>
            </a:r>
          </a:p>
          <a:p>
            <a:pPr algn="just"/>
            <a:r>
              <a:rPr lang="en-US" sz="1800" dirty="0" smtClean="0">
                <a:latin typeface="Arial" pitchFamily="34" charset="0"/>
                <a:cs typeface="Arial" pitchFamily="34" charset="0"/>
              </a:rPr>
              <a:t>However, he says that his mother is unwell; and he does not allow Tess to see his mother.</a:t>
            </a:r>
          </a:p>
          <a:p>
            <a:pPr algn="just"/>
            <a:r>
              <a:rPr lang="en-US" sz="1800" dirty="0" smtClean="0">
                <a:latin typeface="Arial" pitchFamily="34" charset="0"/>
                <a:cs typeface="Arial" pitchFamily="34" charset="0"/>
              </a:rPr>
              <a:t>Alec also shows her the estate, and he promises that his mother will find a berth for her. He tells her not to bother with the </a:t>
            </a:r>
            <a:r>
              <a:rPr lang="en-US" sz="1800" dirty="0" err="1" smtClean="0">
                <a:latin typeface="Arial" pitchFamily="34" charset="0"/>
                <a:cs typeface="Arial" pitchFamily="34" charset="0"/>
              </a:rPr>
              <a:t>Durbeyfield</a:t>
            </a:r>
            <a:r>
              <a:rPr lang="en-US" sz="1800" dirty="0" smtClean="0">
                <a:latin typeface="Arial" pitchFamily="34" charset="0"/>
                <a:cs typeface="Arial" pitchFamily="34" charset="0"/>
              </a:rPr>
              <a:t> name, but she says she wishes for no better. </a:t>
            </a:r>
          </a:p>
          <a:p>
            <a:pPr algn="just">
              <a:buNone/>
            </a:pPr>
            <a:endParaRPr lang="en-US" sz="1800" dirty="0" smtClean="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Autofit/>
          </a:bodyPr>
          <a:lstStyle/>
          <a:p>
            <a:r>
              <a:rPr lang="en-US" sz="2800" b="1" dirty="0" smtClean="0"/>
              <a:t>Phase 1, Chapter 5: Discussion Points</a:t>
            </a:r>
            <a:endParaRPr lang="en-US" sz="2800" b="1" dirty="0"/>
          </a:p>
        </p:txBody>
      </p:sp>
      <p:sp>
        <p:nvSpPr>
          <p:cNvPr id="3" name="Content Placeholder 2"/>
          <p:cNvSpPr>
            <a:spLocks noGrp="1"/>
          </p:cNvSpPr>
          <p:nvPr>
            <p:ph idx="1"/>
          </p:nvPr>
        </p:nvSpPr>
        <p:spPr>
          <a:xfrm>
            <a:off x="0" y="990600"/>
            <a:ext cx="6781800" cy="5867400"/>
          </a:xfrm>
        </p:spPr>
        <p:txBody>
          <a:bodyPr>
            <a:normAutofit/>
          </a:bodyPr>
          <a:lstStyle/>
          <a:p>
            <a:pPr algn="just"/>
            <a:r>
              <a:rPr lang="en-US" sz="1800" dirty="0" smtClean="0">
                <a:latin typeface="Arial" pitchFamily="34" charset="0"/>
                <a:cs typeface="Arial" pitchFamily="34" charset="0"/>
              </a:rPr>
              <a:t>The death of Prince, the </a:t>
            </a:r>
            <a:r>
              <a:rPr lang="en-US" sz="1800" dirty="0" err="1" smtClean="0">
                <a:latin typeface="Arial" pitchFamily="34" charset="0"/>
                <a:cs typeface="Arial" pitchFamily="34" charset="0"/>
              </a:rPr>
              <a:t>Durbeyfield's</a:t>
            </a:r>
            <a:r>
              <a:rPr lang="en-US" sz="1800" dirty="0" smtClean="0">
                <a:latin typeface="Arial" pitchFamily="34" charset="0"/>
                <a:cs typeface="Arial" pitchFamily="34" charset="0"/>
              </a:rPr>
              <a:t> horse, leads Tess to </a:t>
            </a:r>
            <a:r>
              <a:rPr lang="en-US" sz="1800" dirty="0" err="1" smtClean="0">
                <a:latin typeface="Arial" pitchFamily="34" charset="0"/>
                <a:cs typeface="Arial" pitchFamily="34" charset="0"/>
              </a:rPr>
              <a:t>surrendert</a:t>
            </a:r>
            <a:r>
              <a:rPr lang="en-US" sz="1800" dirty="0" smtClean="0">
                <a:latin typeface="Arial" pitchFamily="34" charset="0"/>
                <a:cs typeface="Arial" pitchFamily="34" charset="0"/>
              </a:rPr>
              <a:t> to the will of her parents to go d'Urbervilles and beg them for financial help. </a:t>
            </a:r>
          </a:p>
          <a:p>
            <a:pPr algn="just"/>
            <a:r>
              <a:rPr lang="en-US" sz="1800" dirty="0" smtClean="0">
                <a:latin typeface="Arial" pitchFamily="34" charset="0"/>
                <a:cs typeface="Arial" pitchFamily="34" charset="0"/>
              </a:rPr>
              <a:t>However, the main purpose of her mother is to send her there to find a suitable husband.</a:t>
            </a:r>
          </a:p>
          <a:p>
            <a:pPr algn="just"/>
            <a:r>
              <a:rPr lang="en-US" sz="1800" dirty="0" smtClean="0">
                <a:latin typeface="Arial" pitchFamily="34" charset="0"/>
                <a:cs typeface="Arial" pitchFamily="34" charset="0"/>
              </a:rPr>
              <a:t>Her mother wants her to marry a gentleman who will provide for the </a:t>
            </a:r>
            <a:r>
              <a:rPr lang="en-US" sz="1800" dirty="0" err="1" smtClean="0">
                <a:latin typeface="Arial" pitchFamily="34" charset="0"/>
                <a:cs typeface="Arial" pitchFamily="34" charset="0"/>
              </a:rPr>
              <a:t>Durbeyfields</a:t>
            </a:r>
            <a:r>
              <a:rPr lang="en-US" sz="1800" dirty="0" smtClean="0">
                <a:latin typeface="Arial" pitchFamily="34" charset="0"/>
                <a:cs typeface="Arial" pitchFamily="34" charset="0"/>
              </a:rPr>
              <a:t>. </a:t>
            </a:r>
          </a:p>
          <a:p>
            <a:pPr algn="just"/>
            <a:r>
              <a:rPr lang="en-US" sz="1800" dirty="0" smtClean="0">
                <a:latin typeface="Arial" pitchFamily="34" charset="0"/>
                <a:cs typeface="Arial" pitchFamily="34" charset="0"/>
              </a:rPr>
              <a:t>It is this aspect of the visit to the d'Urbervilles that disturbs Tess most and indicates her innocence. This introduces the theme of sexuality and innocence that will continue throughout the novel; at this point in the novel Tess represents. She is unaware of her own attraction and thus cannot perceive the danger that meeting with Alec can pose to her.</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r>
              <a:rPr lang="en-US" sz="2800" b="1" dirty="0" smtClean="0">
                <a:latin typeface="Arial" pitchFamily="34" charset="0"/>
                <a:cs typeface="Arial" pitchFamily="34" charset="0"/>
              </a:rPr>
              <a:t>Phase 1, Chapter 6</a:t>
            </a:r>
            <a:endParaRPr lang="en-US" sz="2800" b="1" dirty="0">
              <a:latin typeface="Arial" pitchFamily="34" charset="0"/>
              <a:cs typeface="Arial" pitchFamily="34" charset="0"/>
            </a:endParaRPr>
          </a:p>
        </p:txBody>
      </p:sp>
      <p:sp>
        <p:nvSpPr>
          <p:cNvPr id="3" name="Content Placeholder 2"/>
          <p:cNvSpPr>
            <a:spLocks noGrp="1"/>
          </p:cNvSpPr>
          <p:nvPr>
            <p:ph idx="1"/>
          </p:nvPr>
        </p:nvSpPr>
        <p:spPr>
          <a:xfrm>
            <a:off x="0" y="914400"/>
            <a:ext cx="6934200" cy="5943600"/>
          </a:xfrm>
        </p:spPr>
        <p:txBody>
          <a:bodyPr>
            <a:noAutofit/>
          </a:bodyPr>
          <a:lstStyle/>
          <a:p>
            <a:pPr algn="just"/>
            <a:r>
              <a:rPr lang="en-US" sz="1800" dirty="0" smtClean="0">
                <a:latin typeface="Arial" pitchFamily="34" charset="0"/>
                <a:cs typeface="Arial" pitchFamily="34" charset="0"/>
              </a:rPr>
              <a:t>When Tess leaves </a:t>
            </a:r>
            <a:r>
              <a:rPr lang="en-US" sz="1800" dirty="0" err="1" smtClean="0">
                <a:latin typeface="Arial" pitchFamily="34" charset="0"/>
                <a:cs typeface="Arial" pitchFamily="34" charset="0"/>
              </a:rPr>
              <a:t>Trantridge</a:t>
            </a:r>
            <a:r>
              <a:rPr lang="en-US" sz="1800" dirty="0" smtClean="0">
                <a:latin typeface="Arial" pitchFamily="34" charset="0"/>
                <a:cs typeface="Arial" pitchFamily="34" charset="0"/>
              </a:rPr>
              <a:t> Cross to return home, her fellow travelers in the van remark about the roses that beautify her. Now for the first time she is aware of her own attraction.</a:t>
            </a:r>
          </a:p>
          <a:p>
            <a:pPr algn="just"/>
            <a:r>
              <a:rPr lang="en-US" sz="1800" dirty="0" smtClean="0">
                <a:latin typeface="Arial" pitchFamily="34" charset="0"/>
                <a:cs typeface="Arial" pitchFamily="34" charset="0"/>
              </a:rPr>
              <a:t>Anyhow, when she returns home, she finds a letter. It is from Mrs. </a:t>
            </a:r>
            <a:r>
              <a:rPr lang="en-US" sz="1800" dirty="0" err="1" smtClean="0">
                <a:latin typeface="Arial" pitchFamily="34" charset="0"/>
                <a:cs typeface="Arial" pitchFamily="34" charset="0"/>
              </a:rPr>
              <a:t>d’Urberville</a:t>
            </a:r>
            <a:r>
              <a:rPr lang="en-US" sz="1800" dirty="0" smtClean="0">
                <a:latin typeface="Arial" pitchFamily="34" charset="0"/>
                <a:cs typeface="Arial" pitchFamily="34" charset="0"/>
              </a:rPr>
              <a:t>, offering her a job.  Mrs. </a:t>
            </a:r>
            <a:r>
              <a:rPr lang="en-US" sz="1800" dirty="0" err="1" smtClean="0">
                <a:latin typeface="Arial" pitchFamily="34" charset="0"/>
                <a:cs typeface="Arial" pitchFamily="34" charset="0"/>
              </a:rPr>
              <a:t>d'Urberville</a:t>
            </a:r>
            <a:r>
              <a:rPr lang="en-US" sz="1800" dirty="0" smtClean="0">
                <a:latin typeface="Arial" pitchFamily="34" charset="0"/>
                <a:cs typeface="Arial" pitchFamily="34" charset="0"/>
              </a:rPr>
              <a:t> stated that Tess's services would be useful to her in the management of their poultry farm. </a:t>
            </a:r>
          </a:p>
          <a:p>
            <a:pPr algn="just"/>
            <a:r>
              <a:rPr lang="en-US" sz="1800" dirty="0" smtClean="0">
                <a:latin typeface="Arial" pitchFamily="34" charset="0"/>
                <a:cs typeface="Arial" pitchFamily="34" charset="0"/>
              </a:rPr>
              <a:t> Tess does not want to go there, so she looks for other jobs closer to home, but she cannot find anything. </a:t>
            </a:r>
          </a:p>
          <a:p>
            <a:pPr algn="just"/>
            <a:r>
              <a:rPr lang="en-US" sz="1800" dirty="0" smtClean="0">
                <a:latin typeface="Arial" pitchFamily="34" charset="0"/>
                <a:cs typeface="Arial" pitchFamily="34" charset="0"/>
              </a:rPr>
              <a:t>Later, Alec </a:t>
            </a:r>
            <a:r>
              <a:rPr lang="en-US" sz="1800" dirty="0" err="1" smtClean="0">
                <a:latin typeface="Arial" pitchFamily="34" charset="0"/>
                <a:cs typeface="Arial" pitchFamily="34" charset="0"/>
              </a:rPr>
              <a:t>d'Urberville</a:t>
            </a:r>
            <a:r>
              <a:rPr lang="en-US" sz="1800" dirty="0" smtClean="0">
                <a:latin typeface="Arial" pitchFamily="34" charset="0"/>
                <a:cs typeface="Arial" pitchFamily="34" charset="0"/>
              </a:rPr>
              <a:t> visits the </a:t>
            </a:r>
            <a:r>
              <a:rPr lang="en-US" sz="1800" dirty="0" err="1" smtClean="0">
                <a:latin typeface="Arial" pitchFamily="34" charset="0"/>
                <a:cs typeface="Arial" pitchFamily="34" charset="0"/>
              </a:rPr>
              <a:t>Durbeyfields</a:t>
            </a:r>
            <a:r>
              <a:rPr lang="en-US" sz="1800" dirty="0" smtClean="0">
                <a:latin typeface="Arial" pitchFamily="34" charset="0"/>
                <a:cs typeface="Arial" pitchFamily="34" charset="0"/>
              </a:rPr>
              <a:t> to see whether Tess was coming to their place or not. </a:t>
            </a:r>
          </a:p>
          <a:p>
            <a:pPr algn="just"/>
            <a:r>
              <a:rPr lang="en-US" sz="1800" dirty="0" smtClean="0">
                <a:latin typeface="Arial" pitchFamily="34" charset="0"/>
                <a:cs typeface="Arial" pitchFamily="34" charset="0"/>
              </a:rPr>
              <a:t>Mother of Tess, Joan </a:t>
            </a:r>
            <a:r>
              <a:rPr lang="en-US" sz="1800" dirty="0" err="1" smtClean="0">
                <a:latin typeface="Arial" pitchFamily="34" charset="0"/>
                <a:cs typeface="Arial" pitchFamily="34" charset="0"/>
              </a:rPr>
              <a:t>Durbeyfield</a:t>
            </a:r>
            <a:r>
              <a:rPr lang="en-US" sz="1800" dirty="0" smtClean="0">
                <a:latin typeface="Arial" pitchFamily="34" charset="0"/>
                <a:cs typeface="Arial" pitchFamily="34" charset="0"/>
              </a:rPr>
              <a:t> thinks highly of Alec. She thinks of him as a handsome man; and assumes that Alec will marry Tess, but Tess tells her father that she does not like Alec. </a:t>
            </a:r>
          </a:p>
          <a:p>
            <a:pPr algn="just"/>
            <a:r>
              <a:rPr lang="en-US" sz="1800" dirty="0" smtClean="0">
                <a:latin typeface="Arial" pitchFamily="34" charset="0"/>
                <a:cs typeface="Arial" pitchFamily="34" charset="0"/>
              </a:rPr>
              <a:t>Hoping to earn enough money to buy a new horse for her family, Tess accepts the d’Urbervilles’ job and decides to go back to </a:t>
            </a:r>
            <a:r>
              <a:rPr lang="en-US" sz="1800" dirty="0" err="1" smtClean="0">
                <a:latin typeface="Arial" pitchFamily="34" charset="0"/>
                <a:cs typeface="Arial" pitchFamily="34" charset="0"/>
              </a:rPr>
              <a:t>Trantridge</a:t>
            </a:r>
            <a:r>
              <a:rPr lang="en-US" sz="1800" dirty="0" smtClean="0">
                <a:latin typeface="Arial" pitchFamily="34" charset="0"/>
                <a:cs typeface="Arial" pitchFamily="34" charset="0"/>
              </a:rPr>
              <a:t>. On the other hand her mother wants her to go, assuming that she will marry, for she has been discovering matches for her daughter since she was born.</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28</a:t>
            </a:fld>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sz="2800" b="1" dirty="0" smtClean="0">
                <a:latin typeface="Arial" pitchFamily="34" charset="0"/>
                <a:cs typeface="Arial" pitchFamily="34" charset="0"/>
              </a:rPr>
              <a:t>Phase 1, Chapter </a:t>
            </a:r>
            <a:r>
              <a:rPr lang="en-US" sz="2800" b="1" dirty="0" smtClean="0"/>
              <a:t>6: Discussion Points</a:t>
            </a:r>
            <a:endParaRPr lang="en-US" sz="2800" b="1" dirty="0"/>
          </a:p>
        </p:txBody>
      </p:sp>
      <p:sp>
        <p:nvSpPr>
          <p:cNvPr id="3" name="Content Placeholder 2"/>
          <p:cNvSpPr>
            <a:spLocks noGrp="1"/>
          </p:cNvSpPr>
          <p:nvPr>
            <p:ph idx="1"/>
          </p:nvPr>
        </p:nvSpPr>
        <p:spPr>
          <a:xfrm>
            <a:off x="152400" y="762000"/>
            <a:ext cx="6629400" cy="5943600"/>
          </a:xfrm>
        </p:spPr>
        <p:txBody>
          <a:bodyPr>
            <a:normAutofit/>
          </a:bodyPr>
          <a:lstStyle/>
          <a:p>
            <a:pPr algn="just"/>
            <a:r>
              <a:rPr lang="en-US" sz="1800" dirty="0" smtClean="0">
                <a:latin typeface="Arial" pitchFamily="34" charset="0"/>
                <a:cs typeface="Arial" pitchFamily="34" charset="0"/>
              </a:rPr>
              <a:t>Tess is a pawn of others. She is just a puppet and the strings are moved by others.</a:t>
            </a:r>
          </a:p>
          <a:p>
            <a:pPr algn="just"/>
            <a:r>
              <a:rPr lang="en-US" sz="1800" dirty="0" smtClean="0">
                <a:latin typeface="Arial" pitchFamily="34" charset="0"/>
                <a:cs typeface="Arial" pitchFamily="34" charset="0"/>
              </a:rPr>
              <a:t>For instance her mother, Joan </a:t>
            </a:r>
            <a:r>
              <a:rPr lang="en-US" sz="1800" dirty="0" err="1" smtClean="0">
                <a:latin typeface="Arial" pitchFamily="34" charset="0"/>
                <a:cs typeface="Arial" pitchFamily="34" charset="0"/>
              </a:rPr>
              <a:t>Durbeyfield</a:t>
            </a:r>
            <a:r>
              <a:rPr lang="en-US" sz="1800" dirty="0" smtClean="0">
                <a:latin typeface="Arial" pitchFamily="34" charset="0"/>
                <a:cs typeface="Arial" pitchFamily="34" charset="0"/>
              </a:rPr>
              <a:t>, uses her daughter specifically to make romantic matches in hopes of raising her own status.</a:t>
            </a:r>
          </a:p>
          <a:p>
            <a:pPr algn="just"/>
            <a:r>
              <a:rPr lang="en-US" sz="1800" dirty="0" smtClean="0">
                <a:latin typeface="Arial" pitchFamily="34" charset="0"/>
                <a:cs typeface="Arial" pitchFamily="34" charset="0"/>
              </a:rPr>
              <a:t>She forces her to go to Alec’s place as she wants to find a gentleman for her.</a:t>
            </a:r>
          </a:p>
          <a:p>
            <a:pPr algn="just"/>
            <a:r>
              <a:rPr lang="en-US" sz="1800" dirty="0" smtClean="0">
                <a:latin typeface="Arial" pitchFamily="34" charset="0"/>
                <a:cs typeface="Arial" pitchFamily="34" charset="0"/>
              </a:rPr>
              <a:t>It also indicates the social setup and norms. </a:t>
            </a:r>
          </a:p>
          <a:p>
            <a:pPr algn="just"/>
            <a:r>
              <a:rPr lang="en-US" sz="1800" dirty="0" smtClean="0">
                <a:latin typeface="Arial" pitchFamily="34" charset="0"/>
                <a:cs typeface="Arial" pitchFamily="34" charset="0"/>
              </a:rPr>
              <a:t>Joan </a:t>
            </a:r>
            <a:r>
              <a:rPr lang="en-US" sz="1800" dirty="0" err="1" smtClean="0">
                <a:latin typeface="Arial" pitchFamily="34" charset="0"/>
                <a:cs typeface="Arial" pitchFamily="34" charset="0"/>
              </a:rPr>
              <a:t>Durbeyfield</a:t>
            </a:r>
            <a:r>
              <a:rPr lang="en-US" sz="1800" dirty="0" smtClean="0">
                <a:latin typeface="Arial" pitchFamily="34" charset="0"/>
                <a:cs typeface="Arial" pitchFamily="34" charset="0"/>
              </a:rPr>
              <a:t> is manipulative in a way, but it also indicates the lowly state in which Tess' mother lives. The only hope and possibility for her to raise her status is through the marriage of her daughter.</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29</a:t>
            </a:fld>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09600"/>
          </a:xfrm>
        </p:spPr>
        <p:txBody>
          <a:bodyPr>
            <a:normAutofit/>
          </a:bodyPr>
          <a:lstStyle/>
          <a:p>
            <a:r>
              <a:rPr lang="en-US" sz="2800" b="1" dirty="0" smtClean="0">
                <a:solidFill>
                  <a:srgbClr val="0070C0"/>
                </a:solidFill>
              </a:rPr>
              <a:t>Chapter 7: Opening Text</a:t>
            </a:r>
            <a:endParaRPr lang="en-US" sz="2800" b="1" dirty="0">
              <a:solidFill>
                <a:srgbClr val="0070C0"/>
              </a:solidFill>
            </a:endParaRPr>
          </a:p>
        </p:txBody>
      </p:sp>
      <p:sp>
        <p:nvSpPr>
          <p:cNvPr id="3" name="Content Placeholder 2"/>
          <p:cNvSpPr>
            <a:spLocks noGrp="1"/>
          </p:cNvSpPr>
          <p:nvPr>
            <p:ph idx="1"/>
          </p:nvPr>
        </p:nvSpPr>
        <p:spPr>
          <a:xfrm>
            <a:off x="0" y="685800"/>
            <a:ext cx="6858000" cy="6172200"/>
          </a:xfrm>
        </p:spPr>
        <p:txBody>
          <a:bodyPr>
            <a:noAutofit/>
          </a:bodyPr>
          <a:lstStyle/>
          <a:p>
            <a:pPr algn="just"/>
            <a:r>
              <a:rPr lang="en-US" sz="1600" dirty="0" smtClean="0">
                <a:latin typeface="Arial" pitchFamily="34" charset="0"/>
                <a:cs typeface="Arial" pitchFamily="34" charset="0"/>
              </a:rPr>
              <a:t>On the morning appointed for her departure Tess was awake before dawn—at the marginal minute of the dark when the grove is still mute, save for one prophetic bird who sings with a clear-voiced conviction that he at least knows the correct time of day, the rest preserving silence as if equally convinced that he is mistaken. She remained upstairs packing till breakfast-time, and then came down in her ordinary week-day clothes, her Sunday apparel being carefully folded in her box.</a:t>
            </a:r>
          </a:p>
          <a:p>
            <a:pPr algn="just">
              <a:buNone/>
            </a:pPr>
            <a:r>
              <a:rPr lang="en-US" sz="1600" dirty="0" smtClean="0">
                <a:latin typeface="Arial" pitchFamily="34" charset="0"/>
                <a:cs typeface="Arial" pitchFamily="34" charset="0"/>
              </a:rPr>
              <a:t>	Her mother expostulated. ‘You will never set out to see your folks without dressing up more the </a:t>
            </a:r>
            <a:r>
              <a:rPr lang="en-US" sz="1600" dirty="0" err="1" smtClean="0">
                <a:latin typeface="Arial" pitchFamily="34" charset="0"/>
                <a:cs typeface="Arial" pitchFamily="34" charset="0"/>
              </a:rPr>
              <a:t>dand</a:t>
            </a:r>
            <a:r>
              <a:rPr lang="en-US" sz="1600" dirty="0" smtClean="0">
                <a:latin typeface="Arial" pitchFamily="34" charset="0"/>
                <a:cs typeface="Arial" pitchFamily="34" charset="0"/>
              </a:rPr>
              <a:t> than that?’</a:t>
            </a:r>
          </a:p>
          <a:p>
            <a:pPr algn="just">
              <a:buNone/>
            </a:pPr>
            <a:r>
              <a:rPr lang="en-US" sz="1600" dirty="0" smtClean="0">
                <a:latin typeface="Arial" pitchFamily="34" charset="0"/>
                <a:cs typeface="Arial" pitchFamily="34" charset="0"/>
              </a:rPr>
              <a:t>	‘But I am going to work!’ said Tess.</a:t>
            </a:r>
          </a:p>
          <a:p>
            <a:pPr algn="just">
              <a:buNone/>
            </a:pPr>
            <a:r>
              <a:rPr lang="en-US" sz="1600" dirty="0" smtClean="0">
                <a:latin typeface="Arial" pitchFamily="34" charset="0"/>
                <a:cs typeface="Arial" pitchFamily="34" charset="0"/>
              </a:rPr>
              <a:t>	‘Well, yes,’ said </a:t>
            </a:r>
            <a:r>
              <a:rPr lang="en-US" sz="1600" dirty="0" err="1" smtClean="0">
                <a:latin typeface="Arial" pitchFamily="34" charset="0"/>
                <a:cs typeface="Arial" pitchFamily="34" charset="0"/>
              </a:rPr>
              <a:t>Mrs</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Durbeyfield</a:t>
            </a:r>
            <a:r>
              <a:rPr lang="en-US" sz="1600" dirty="0" smtClean="0">
                <a:latin typeface="Arial" pitchFamily="34" charset="0"/>
                <a:cs typeface="Arial" pitchFamily="34" charset="0"/>
              </a:rPr>
              <a:t>; and in a private tone, ‘at first there mid be a little pretence </a:t>
            </a:r>
            <a:r>
              <a:rPr lang="en-US" sz="1600" dirty="0" err="1" smtClean="0">
                <a:latin typeface="Arial" pitchFamily="34" charset="0"/>
                <a:cs typeface="Arial" pitchFamily="34" charset="0"/>
              </a:rPr>
              <a:t>o’t</a:t>
            </a:r>
            <a:r>
              <a:rPr lang="en-US" sz="1600" dirty="0" smtClean="0">
                <a:latin typeface="Arial" pitchFamily="34" charset="0"/>
                <a:cs typeface="Arial" pitchFamily="34" charset="0"/>
              </a:rPr>
              <a:t> ... But I think it will be wiser of ‘</a:t>
            </a:r>
            <a:r>
              <a:rPr lang="en-US" sz="1600" dirty="0" err="1" smtClean="0">
                <a:latin typeface="Arial" pitchFamily="34" charset="0"/>
                <a:cs typeface="Arial" pitchFamily="34" charset="0"/>
              </a:rPr>
              <a:t>ee</a:t>
            </a:r>
            <a:r>
              <a:rPr lang="en-US" sz="1600" dirty="0" smtClean="0">
                <a:latin typeface="Arial" pitchFamily="34" charset="0"/>
                <a:cs typeface="Arial" pitchFamily="34" charset="0"/>
              </a:rPr>
              <a:t> to put your best side outward,’ she added.</a:t>
            </a:r>
          </a:p>
          <a:p>
            <a:pPr algn="just">
              <a:buNone/>
            </a:pPr>
            <a:r>
              <a:rPr lang="en-US" sz="1600" dirty="0" smtClean="0">
                <a:latin typeface="Arial" pitchFamily="34" charset="0"/>
                <a:cs typeface="Arial" pitchFamily="34" charset="0"/>
              </a:rPr>
              <a:t>	‘Very well; I suppose you know best,’ replied Tess with calm abandonment.</a:t>
            </a:r>
          </a:p>
          <a:p>
            <a:pPr algn="just">
              <a:buNone/>
            </a:pPr>
            <a:r>
              <a:rPr lang="en-US" sz="1600" dirty="0" smtClean="0">
                <a:latin typeface="Arial" pitchFamily="34" charset="0"/>
                <a:cs typeface="Arial" pitchFamily="34" charset="0"/>
              </a:rPr>
              <a:t>	And to please her parent the girl put herself quite in Joan’s hands, saying serenely—‘Do what you like with me, mother.’</a:t>
            </a:r>
          </a:p>
          <a:p>
            <a:pPr algn="just">
              <a:buNone/>
            </a:pP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Mrs</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Durbeyfield</a:t>
            </a:r>
            <a:r>
              <a:rPr lang="en-US" sz="1600" dirty="0" smtClean="0">
                <a:latin typeface="Arial" pitchFamily="34" charset="0"/>
                <a:cs typeface="Arial" pitchFamily="34" charset="0"/>
              </a:rPr>
              <a:t> was only too delighted at this tractability. First she fetched a great basin, and washed Tess’s hair with such thoroughness that when dried and brushed it looked twice as much as at other times. She tied it with a broader pink ribbon than usual. Then she put upon her the white frock that Tess had worn at the club-walking. ……………………………… </a:t>
            </a:r>
            <a:endParaRPr lang="en-US" sz="16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30</a:t>
            </a:fld>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sz="2800" b="1" dirty="0" smtClean="0">
                <a:latin typeface="Arial" pitchFamily="34" charset="0"/>
                <a:cs typeface="Arial" pitchFamily="34" charset="0"/>
              </a:rPr>
              <a:t>Phase 1, Chapter </a:t>
            </a:r>
            <a:r>
              <a:rPr lang="en-US" sz="2800" b="1" dirty="0" smtClean="0"/>
              <a:t>7</a:t>
            </a:r>
            <a:endParaRPr lang="en-US" sz="2800" b="1" dirty="0"/>
          </a:p>
        </p:txBody>
      </p:sp>
      <p:sp>
        <p:nvSpPr>
          <p:cNvPr id="3" name="Content Placeholder 2"/>
          <p:cNvSpPr>
            <a:spLocks noGrp="1"/>
          </p:cNvSpPr>
          <p:nvPr>
            <p:ph idx="1"/>
          </p:nvPr>
        </p:nvSpPr>
        <p:spPr>
          <a:xfrm>
            <a:off x="152400" y="762000"/>
            <a:ext cx="7391400" cy="5364163"/>
          </a:xfrm>
        </p:spPr>
        <p:txBody>
          <a:bodyPr>
            <a:noAutofit/>
          </a:bodyPr>
          <a:lstStyle/>
          <a:p>
            <a:pPr algn="just"/>
            <a:r>
              <a:rPr lang="en-US" sz="1800" dirty="0" smtClean="0">
                <a:latin typeface="Arial" pitchFamily="34" charset="0"/>
                <a:cs typeface="Arial" pitchFamily="34" charset="0"/>
              </a:rPr>
              <a:t>On the day Tess is scheduled to leave for the d’Urbervilles’ home, Mrs. </a:t>
            </a:r>
            <a:r>
              <a:rPr lang="en-US" sz="1800" dirty="0" err="1" smtClean="0">
                <a:latin typeface="Arial" pitchFamily="34" charset="0"/>
                <a:cs typeface="Arial" pitchFamily="34" charset="0"/>
              </a:rPr>
              <a:t>Durbeyfield</a:t>
            </a:r>
            <a:r>
              <a:rPr lang="en-US" sz="1800" dirty="0" smtClean="0">
                <a:latin typeface="Arial" pitchFamily="34" charset="0"/>
                <a:cs typeface="Arial" pitchFamily="34" charset="0"/>
              </a:rPr>
              <a:t> makes her wear her best clothes. </a:t>
            </a:r>
          </a:p>
          <a:p>
            <a:pPr algn="just"/>
            <a:r>
              <a:rPr lang="en-US" sz="1800" dirty="0" smtClean="0">
                <a:latin typeface="Arial" pitchFamily="34" charset="0"/>
                <a:cs typeface="Arial" pitchFamily="34" charset="0"/>
              </a:rPr>
              <a:t>She dresses Tess up and is pleased by her own efforts.</a:t>
            </a:r>
          </a:p>
          <a:p>
            <a:pPr algn="just"/>
            <a:r>
              <a:rPr lang="en-US" sz="1800" dirty="0" smtClean="0">
                <a:latin typeface="Arial" pitchFamily="34" charset="0"/>
                <a:cs typeface="Arial" pitchFamily="34" charset="0"/>
              </a:rPr>
              <a:t>On the other hand Mr. </a:t>
            </a:r>
            <a:r>
              <a:rPr lang="en-US" sz="1800" dirty="0" err="1" smtClean="0">
                <a:latin typeface="Arial" pitchFamily="34" charset="0"/>
                <a:cs typeface="Arial" pitchFamily="34" charset="0"/>
              </a:rPr>
              <a:t>Durbeyfield</a:t>
            </a:r>
            <a:r>
              <a:rPr lang="en-US" sz="1800" dirty="0" smtClean="0">
                <a:latin typeface="Arial" pitchFamily="34" charset="0"/>
                <a:cs typeface="Arial" pitchFamily="34" charset="0"/>
              </a:rPr>
              <a:t> is happy to think that he would be able to sell their family title. He even begins to speculate about a price at which he will sell their family title. </a:t>
            </a:r>
          </a:p>
          <a:p>
            <a:pPr algn="just"/>
            <a:r>
              <a:rPr lang="en-US" sz="1800" dirty="0" smtClean="0">
                <a:latin typeface="Arial" pitchFamily="34" charset="0"/>
                <a:cs typeface="Arial" pitchFamily="34" charset="0"/>
              </a:rPr>
              <a:t>When Alec arrives to take Tess along, the family becomes uncertain that she is doing the right thing or not. The children cry, as does Mrs. </a:t>
            </a:r>
            <a:r>
              <a:rPr lang="en-US" sz="1800" dirty="0" err="1" smtClean="0">
                <a:latin typeface="Arial" pitchFamily="34" charset="0"/>
                <a:cs typeface="Arial" pitchFamily="34" charset="0"/>
              </a:rPr>
              <a:t>Durbeyfield</a:t>
            </a:r>
            <a:r>
              <a:rPr lang="en-US" sz="1800" dirty="0" smtClean="0">
                <a:latin typeface="Arial" pitchFamily="34" charset="0"/>
                <a:cs typeface="Arial" pitchFamily="34" charset="0"/>
              </a:rPr>
              <a:t>, who worries that Alec might try to take advantage of her daughter.</a:t>
            </a:r>
          </a:p>
        </p:txBody>
      </p:sp>
      <p:sp>
        <p:nvSpPr>
          <p:cNvPr id="4" name="Slide Number Placeholder 3"/>
          <p:cNvSpPr>
            <a:spLocks noGrp="1"/>
          </p:cNvSpPr>
          <p:nvPr>
            <p:ph type="sldNum" sz="quarter" idx="12"/>
          </p:nvPr>
        </p:nvSpPr>
        <p:spPr/>
        <p:txBody>
          <a:bodyPr/>
          <a:lstStyle/>
          <a:p>
            <a:fld id="{B6F15528-21DE-4FAA-801E-634DDDAF4B2B}" type="slidenum">
              <a:rPr lang="en-US" smtClean="0"/>
              <a:pPr/>
              <a:t>31</a:t>
            </a:fld>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sz="2800" b="1" dirty="0" smtClean="0">
                <a:latin typeface="Arial" pitchFamily="34" charset="0"/>
                <a:cs typeface="Arial" pitchFamily="34" charset="0"/>
              </a:rPr>
              <a:t>Phase 1, Chapter </a:t>
            </a:r>
            <a:r>
              <a:rPr lang="en-US" sz="2800" b="1" dirty="0" smtClean="0"/>
              <a:t>7: Discussion Points</a:t>
            </a:r>
            <a:endParaRPr lang="en-US" sz="2800" b="1" dirty="0"/>
          </a:p>
        </p:txBody>
      </p:sp>
      <p:sp>
        <p:nvSpPr>
          <p:cNvPr id="3" name="Content Placeholder 2"/>
          <p:cNvSpPr>
            <a:spLocks noGrp="1"/>
          </p:cNvSpPr>
          <p:nvPr>
            <p:ph idx="1"/>
          </p:nvPr>
        </p:nvSpPr>
        <p:spPr>
          <a:xfrm>
            <a:off x="0" y="838200"/>
            <a:ext cx="6705600" cy="5791200"/>
          </a:xfrm>
        </p:spPr>
        <p:txBody>
          <a:bodyPr>
            <a:noAutofit/>
          </a:bodyPr>
          <a:lstStyle/>
          <a:p>
            <a:pPr algn="just">
              <a:buNone/>
            </a:pPr>
            <a:r>
              <a:rPr lang="en-US" sz="1800" b="1" dirty="0" smtClean="0">
                <a:solidFill>
                  <a:srgbClr val="0070C0"/>
                </a:solidFill>
                <a:latin typeface="Arial" pitchFamily="34" charset="0"/>
                <a:cs typeface="Arial" pitchFamily="34" charset="0"/>
              </a:rPr>
              <a:t>Theme of Manipulation vs. Helplessness</a:t>
            </a:r>
          </a:p>
          <a:p>
            <a:pPr algn="just"/>
            <a:r>
              <a:rPr lang="en-US" sz="1800" dirty="0" smtClean="0">
                <a:latin typeface="Arial" pitchFamily="34" charset="0"/>
                <a:cs typeface="Arial" pitchFamily="34" charset="0"/>
              </a:rPr>
              <a:t>Joan </a:t>
            </a:r>
            <a:r>
              <a:rPr lang="en-US" sz="1800" dirty="0" err="1" smtClean="0">
                <a:latin typeface="Arial" pitchFamily="34" charset="0"/>
                <a:cs typeface="Arial" pitchFamily="34" charset="0"/>
              </a:rPr>
              <a:t>Durbeyfield</a:t>
            </a:r>
            <a:r>
              <a:rPr lang="en-US" sz="1800" dirty="0" smtClean="0">
                <a:latin typeface="Arial" pitchFamily="34" charset="0"/>
                <a:cs typeface="Arial" pitchFamily="34" charset="0"/>
              </a:rPr>
              <a:t> consciously dresses her daughter for attracting men, and not for her labor of taking care of Mrs. </a:t>
            </a:r>
            <a:r>
              <a:rPr lang="en-US" sz="1800" dirty="0" err="1" smtClean="0">
                <a:latin typeface="Arial" pitchFamily="34" charset="0"/>
                <a:cs typeface="Arial" pitchFamily="34" charset="0"/>
              </a:rPr>
              <a:t>d'Urberville's</a:t>
            </a:r>
            <a:r>
              <a:rPr lang="en-US" sz="1800" dirty="0" smtClean="0">
                <a:latin typeface="Arial" pitchFamily="34" charset="0"/>
                <a:cs typeface="Arial" pitchFamily="34" charset="0"/>
              </a:rPr>
              <a:t> chickens. </a:t>
            </a:r>
          </a:p>
          <a:p>
            <a:pPr algn="just"/>
            <a:r>
              <a:rPr lang="en-US" sz="1800" dirty="0" smtClean="0">
                <a:latin typeface="Arial" pitchFamily="34" charset="0"/>
                <a:cs typeface="Arial" pitchFamily="34" charset="0"/>
              </a:rPr>
              <a:t>Her remark that Tess's trump card' is her face is the most explicit declaration that Joan is sending her daughter to find a husband and not to work in a job. </a:t>
            </a:r>
          </a:p>
          <a:p>
            <a:pPr algn="just"/>
            <a:r>
              <a:rPr lang="en-US" sz="1800" dirty="0" smtClean="0">
                <a:latin typeface="Arial" pitchFamily="34" charset="0"/>
                <a:cs typeface="Arial" pitchFamily="34" charset="0"/>
              </a:rPr>
              <a:t>Tess resists the idea that she is a sexual object sent for a commercial transaction that will save her family's financial situation. </a:t>
            </a:r>
          </a:p>
          <a:p>
            <a:pPr algn="just"/>
            <a:r>
              <a:rPr lang="en-US" sz="1800" dirty="0" smtClean="0">
                <a:latin typeface="Arial" pitchFamily="34" charset="0"/>
                <a:cs typeface="Arial" pitchFamily="34" charset="0"/>
              </a:rPr>
              <a:t>However, Joan shows her first signs of guilt and self-awareness regarding what she does to her daughter.</a:t>
            </a:r>
          </a:p>
          <a:p>
            <a:pPr algn="just"/>
            <a:r>
              <a:rPr lang="en-US" sz="1800" dirty="0" smtClean="0">
                <a:latin typeface="Arial" pitchFamily="34" charset="0"/>
                <a:cs typeface="Arial" pitchFamily="34" charset="0"/>
              </a:rPr>
              <a:t>Impeding danger can be sensed by the readers. </a:t>
            </a:r>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32</a:t>
            </a:fld>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 of Symbols So far!</a:t>
            </a:r>
            <a:endParaRPr lang="en-US" dirty="0"/>
          </a:p>
        </p:txBody>
      </p:sp>
      <p:sp>
        <p:nvSpPr>
          <p:cNvPr id="3" name="Content Placeholder 2"/>
          <p:cNvSpPr>
            <a:spLocks noGrp="1"/>
          </p:cNvSpPr>
          <p:nvPr>
            <p:ph idx="1"/>
          </p:nvPr>
        </p:nvSpPr>
        <p:spPr/>
        <p:txBody>
          <a:bodyPr>
            <a:noAutofit/>
          </a:bodyPr>
          <a:lstStyle/>
          <a:p>
            <a:pPr algn="just" fontAlgn="base">
              <a:buNone/>
            </a:pPr>
            <a:r>
              <a:rPr lang="en-US" sz="1600" i="1" dirty="0" smtClean="0">
                <a:latin typeface="Arial" pitchFamily="34" charset="0"/>
                <a:cs typeface="Arial" pitchFamily="34" charset="0"/>
              </a:rPr>
              <a:t>Tess of the d’Urbervilles</a:t>
            </a:r>
            <a:r>
              <a:rPr lang="en-US" sz="1600" dirty="0" smtClean="0">
                <a:latin typeface="Arial" pitchFamily="34" charset="0"/>
                <a:cs typeface="Arial" pitchFamily="34" charset="0"/>
              </a:rPr>
              <a:t> is rich in symbolism.</a:t>
            </a:r>
          </a:p>
          <a:p>
            <a:pPr algn="just" fontAlgn="base">
              <a:buNone/>
            </a:pPr>
            <a:r>
              <a:rPr lang="en-US" sz="1600" dirty="0" smtClean="0">
                <a:latin typeface="Arial" pitchFamily="34" charset="0"/>
                <a:cs typeface="Arial" pitchFamily="34" charset="0"/>
              </a:rPr>
              <a:t>Various important symbols are:</a:t>
            </a:r>
          </a:p>
          <a:p>
            <a:pPr algn="just" fontAlgn="base"/>
            <a:r>
              <a:rPr lang="en-US" sz="1600" dirty="0" smtClean="0">
                <a:latin typeface="Arial" pitchFamily="34" charset="0"/>
                <a:cs typeface="Arial" pitchFamily="34" charset="0"/>
              </a:rPr>
              <a:t>Supposed noble heritage</a:t>
            </a:r>
          </a:p>
          <a:p>
            <a:pPr algn="just" fontAlgn="base"/>
            <a:r>
              <a:rPr lang="en-US" sz="1600" dirty="0" smtClean="0">
                <a:latin typeface="Arial" pitchFamily="34" charset="0"/>
                <a:cs typeface="Arial" pitchFamily="34" charset="0"/>
              </a:rPr>
              <a:t>White Dress of Tess</a:t>
            </a:r>
          </a:p>
          <a:p>
            <a:pPr algn="just" fontAlgn="base"/>
            <a:r>
              <a:rPr lang="en-US" sz="1600" dirty="0" smtClean="0">
                <a:latin typeface="Arial" pitchFamily="34" charset="0"/>
                <a:cs typeface="Arial" pitchFamily="34" charset="0"/>
              </a:rPr>
              <a:t>Prince</a:t>
            </a:r>
          </a:p>
          <a:p>
            <a:pPr algn="just" fontAlgn="base"/>
            <a:r>
              <a:rPr lang="en-US" sz="1600" dirty="0" smtClean="0">
                <a:latin typeface="Arial" pitchFamily="34" charset="0"/>
                <a:cs typeface="Arial" pitchFamily="34" charset="0"/>
              </a:rPr>
              <a:t>Dream (As Tess drives the wagon in Chapter IV she has a dream about a man of nobility who stands laughing at her and looking down on her plight. Tess wakes up to realize that she has killed her Prince)</a:t>
            </a:r>
          </a:p>
        </p:txBody>
      </p:sp>
      <p:sp>
        <p:nvSpPr>
          <p:cNvPr id="4" name="Slide Number Placeholder 3"/>
          <p:cNvSpPr>
            <a:spLocks noGrp="1"/>
          </p:cNvSpPr>
          <p:nvPr>
            <p:ph type="sldNum" sz="quarter" idx="12"/>
          </p:nvPr>
        </p:nvSpPr>
        <p:spPr/>
        <p:txBody>
          <a:bodyPr/>
          <a:lstStyle/>
          <a:p>
            <a:fld id="{B6F15528-21DE-4FAA-801E-634DDDAF4B2B}" type="slidenum">
              <a:rPr lang="en-US" smtClean="0"/>
              <a:pPr/>
              <a:t>33</a:t>
            </a:fld>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dirty="0" smtClean="0"/>
              <a:t>Plot and Structure</a:t>
            </a:r>
            <a:endParaRPr lang="en-US" dirty="0"/>
          </a:p>
        </p:txBody>
      </p:sp>
      <p:sp>
        <p:nvSpPr>
          <p:cNvPr id="3" name="Content Placeholder 2"/>
          <p:cNvSpPr>
            <a:spLocks noGrp="1"/>
          </p:cNvSpPr>
          <p:nvPr>
            <p:ph idx="1"/>
          </p:nvPr>
        </p:nvSpPr>
        <p:spPr>
          <a:xfrm>
            <a:off x="228600" y="1295400"/>
            <a:ext cx="5867400" cy="4830763"/>
          </a:xfrm>
        </p:spPr>
        <p:txBody>
          <a:bodyPr>
            <a:normAutofit/>
          </a:bodyPr>
          <a:lstStyle/>
          <a:p>
            <a:pPr algn="just" fontAlgn="base"/>
            <a:r>
              <a:rPr lang="en-US" sz="1800" dirty="0" smtClean="0">
                <a:latin typeface="Arial" pitchFamily="34" charset="0"/>
                <a:cs typeface="Arial" pitchFamily="34" charset="0"/>
              </a:rPr>
              <a:t>As far as plot construction is concerned, Tess of the d’Urbervilles follows a simple but carefully constructed pattern. </a:t>
            </a:r>
          </a:p>
          <a:p>
            <a:pPr algn="just" fontAlgn="base"/>
            <a:r>
              <a:rPr lang="en-US" sz="1800" dirty="0" smtClean="0">
                <a:latin typeface="Arial" pitchFamily="34" charset="0"/>
                <a:cs typeface="Arial" pitchFamily="34" charset="0"/>
              </a:rPr>
              <a:t>Basic plot mechanisms are established but within the main structure we can see the construction of sub-structures.</a:t>
            </a:r>
          </a:p>
          <a:p>
            <a:pPr algn="just" fontAlgn="base"/>
            <a:r>
              <a:rPr lang="en-US" sz="1800" dirty="0" smtClean="0">
                <a:latin typeface="Arial" pitchFamily="34" charset="0"/>
                <a:cs typeface="Arial" pitchFamily="34" charset="0"/>
              </a:rPr>
              <a:t>The novel is divided into seven phases, each of which tells a concise and particular story within the larger story of Tess’s life. </a:t>
            </a:r>
          </a:p>
          <a:p>
            <a:pPr algn="just" fontAlgn="base"/>
            <a:r>
              <a:rPr lang="en-US" sz="1800" dirty="0" smtClean="0">
                <a:latin typeface="Arial" pitchFamily="34" charset="0"/>
                <a:cs typeface="Arial" pitchFamily="34" charset="0"/>
              </a:rPr>
              <a:t>Each phase is a stage showing a certain part of the movement of Tess from her simple country life to her tragic circumstances at the end of her life. </a:t>
            </a:r>
          </a:p>
          <a:p>
            <a:pPr algn="just">
              <a:buNone/>
            </a:pPr>
            <a:endParaRPr lang="en-US" sz="1800" b="1" dirty="0" smtClean="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34</a:t>
            </a:fld>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rmAutofit fontScale="90000"/>
          </a:bodyPr>
          <a:lstStyle/>
          <a:p>
            <a:r>
              <a:rPr lang="en-US" sz="2800" b="1" dirty="0" smtClean="0"/>
              <a:t>Phase 1,Chapter 8</a:t>
            </a:r>
            <a:endParaRPr lang="en-US" sz="2800" b="1" dirty="0"/>
          </a:p>
        </p:txBody>
      </p:sp>
      <p:sp>
        <p:nvSpPr>
          <p:cNvPr id="3" name="Content Placeholder 2"/>
          <p:cNvSpPr>
            <a:spLocks noGrp="1"/>
          </p:cNvSpPr>
          <p:nvPr>
            <p:ph idx="1"/>
          </p:nvPr>
        </p:nvSpPr>
        <p:spPr>
          <a:xfrm>
            <a:off x="152400" y="609600"/>
            <a:ext cx="6705600" cy="6248400"/>
          </a:xfrm>
        </p:spPr>
        <p:txBody>
          <a:bodyPr>
            <a:noAutofit/>
          </a:bodyPr>
          <a:lstStyle/>
          <a:p>
            <a:pPr algn="just" fontAlgn="base"/>
            <a:r>
              <a:rPr lang="en-US" sz="1800" dirty="0" smtClean="0">
                <a:latin typeface="Arial" pitchFamily="34" charset="0"/>
                <a:cs typeface="Arial" pitchFamily="34" charset="0"/>
              </a:rPr>
              <a:t>On the way to the </a:t>
            </a:r>
            <a:r>
              <a:rPr lang="en-US" sz="1800" dirty="0" err="1" smtClean="0">
                <a:latin typeface="Arial" pitchFamily="34" charset="0"/>
                <a:cs typeface="Arial" pitchFamily="34" charset="0"/>
              </a:rPr>
              <a:t>d’Urberville</a:t>
            </a:r>
            <a:r>
              <a:rPr lang="en-US" sz="1800" dirty="0" smtClean="0">
                <a:latin typeface="Arial" pitchFamily="34" charset="0"/>
                <a:cs typeface="Arial" pitchFamily="34" charset="0"/>
              </a:rPr>
              <a:t> estate, Alec drives recklessly, and Tess pleads with him to stop. </a:t>
            </a:r>
          </a:p>
          <a:p>
            <a:pPr algn="just" fontAlgn="base"/>
            <a:r>
              <a:rPr lang="en-US" sz="1800" dirty="0" smtClean="0">
                <a:latin typeface="Arial" pitchFamily="34" charset="0"/>
                <a:cs typeface="Arial" pitchFamily="34" charset="0"/>
              </a:rPr>
              <a:t>He continues at a fast pace and tells her to hold on to his waist. Out of fear of falling she does so.</a:t>
            </a:r>
          </a:p>
          <a:p>
            <a:pPr algn="just" fontAlgn="base"/>
            <a:r>
              <a:rPr lang="en-US" sz="1800" dirty="0" smtClean="0">
                <a:latin typeface="Arial" pitchFamily="34" charset="0"/>
                <a:cs typeface="Arial" pitchFamily="34" charset="0"/>
              </a:rPr>
              <a:t>While traveling down the next steep hill, he asks her to do so again but she refuses and requests him to slow down. </a:t>
            </a:r>
          </a:p>
          <a:p>
            <a:pPr algn="just" fontAlgn="base"/>
            <a:r>
              <a:rPr lang="en-US" sz="1800" dirty="0" smtClean="0">
                <a:latin typeface="Arial" pitchFamily="34" charset="0"/>
                <a:cs typeface="Arial" pitchFamily="34" charset="0"/>
              </a:rPr>
              <a:t>He agrees to drive more slowly, but makes some advances. </a:t>
            </a:r>
            <a:r>
              <a:rPr lang="en-US" sz="1800" dirty="0" err="1" smtClean="0">
                <a:latin typeface="Arial" pitchFamily="34" charset="0"/>
                <a:cs typeface="Arial" pitchFamily="34" charset="0"/>
              </a:rPr>
              <a:t>Resistence</a:t>
            </a:r>
            <a:r>
              <a:rPr lang="en-US" sz="1800" dirty="0" smtClean="0">
                <a:latin typeface="Arial" pitchFamily="34" charset="0"/>
                <a:cs typeface="Arial" pitchFamily="34" charset="0"/>
              </a:rPr>
              <a:t> of Tess makes angry.</a:t>
            </a:r>
          </a:p>
          <a:p>
            <a:pPr algn="just" fontAlgn="base"/>
            <a:r>
              <a:rPr lang="en-US" sz="1800" dirty="0" smtClean="0">
                <a:latin typeface="Arial" pitchFamily="34" charset="0"/>
                <a:cs typeface="Arial" pitchFamily="34" charset="0"/>
              </a:rPr>
              <a:t>They argue. She says that she thought that he would be kind to her as her kinsman. He calls her rather sensitive for a cottage girl, and calls her an artful hussy.</a:t>
            </a:r>
          </a:p>
          <a:p>
            <a:pPr algn="just" fontAlgn="base"/>
            <a:r>
              <a:rPr lang="en-US" sz="1800" dirty="0" smtClean="0">
                <a:latin typeface="Arial" pitchFamily="34" charset="0"/>
                <a:cs typeface="Arial" pitchFamily="34" charset="0"/>
              </a:rPr>
              <a:t>Anyhow, Tess finishes the journey on foot.</a:t>
            </a:r>
          </a:p>
        </p:txBody>
      </p:sp>
      <p:sp>
        <p:nvSpPr>
          <p:cNvPr id="4" name="Slide Number Placeholder 3"/>
          <p:cNvSpPr>
            <a:spLocks noGrp="1"/>
          </p:cNvSpPr>
          <p:nvPr>
            <p:ph type="sldNum" sz="quarter" idx="12"/>
          </p:nvPr>
        </p:nvSpPr>
        <p:spPr/>
        <p:txBody>
          <a:bodyPr/>
          <a:lstStyle/>
          <a:p>
            <a:fld id="{B6F15528-21DE-4FAA-801E-634DDDAF4B2B}" type="slidenum">
              <a:rPr lang="en-US" smtClean="0"/>
              <a:pPr/>
              <a:t>35</a:t>
            </a:fld>
            <a:endParaRPr 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sz="2800" b="1" dirty="0" smtClean="0"/>
              <a:t>Phase 1, Chapter 8: Discussion Points</a:t>
            </a:r>
            <a:endParaRPr lang="en-US" sz="2800" b="1" dirty="0"/>
          </a:p>
        </p:txBody>
      </p:sp>
      <p:sp>
        <p:nvSpPr>
          <p:cNvPr id="3" name="Content Placeholder 2"/>
          <p:cNvSpPr>
            <a:spLocks noGrp="1"/>
          </p:cNvSpPr>
          <p:nvPr>
            <p:ph idx="1"/>
          </p:nvPr>
        </p:nvSpPr>
        <p:spPr/>
        <p:txBody>
          <a:bodyPr>
            <a:normAutofit/>
          </a:bodyPr>
          <a:lstStyle/>
          <a:p>
            <a:pPr>
              <a:buNone/>
            </a:pPr>
            <a:r>
              <a:rPr lang="en-US" sz="1600" b="1" dirty="0" smtClean="0">
                <a:solidFill>
                  <a:srgbClr val="0070C0"/>
                </a:solidFill>
                <a:latin typeface="Arial" pitchFamily="34" charset="0"/>
                <a:cs typeface="Arial" pitchFamily="34" charset="0"/>
              </a:rPr>
              <a:t>Theme of Social Status:</a:t>
            </a:r>
          </a:p>
          <a:p>
            <a:r>
              <a:rPr lang="en-US" sz="1600" dirty="0" smtClean="0">
                <a:latin typeface="Arial" pitchFamily="34" charset="0"/>
                <a:cs typeface="Arial" pitchFamily="34" charset="0"/>
              </a:rPr>
              <a:t>Alec's reprimand of Tess as "rather sensitive for a cottage girl" serves to shatter the idea that Tess may marry a gentleman. As Alec observes, despite her distant family connections with him, Tess is of such lowly birth that she may consent to be the mistress of a gentleman but not his wife.</a:t>
            </a:r>
          </a:p>
          <a:p>
            <a:endParaRPr lang="en-US" sz="1600" b="1"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36</a:t>
            </a:fld>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sz="2800" b="1" dirty="0" smtClean="0"/>
              <a:t>Phase 1, Chapter 9</a:t>
            </a:r>
            <a:endParaRPr lang="en-US" sz="2800" b="1" dirty="0"/>
          </a:p>
        </p:txBody>
      </p:sp>
      <p:sp>
        <p:nvSpPr>
          <p:cNvPr id="3" name="Content Placeholder 2"/>
          <p:cNvSpPr>
            <a:spLocks noGrp="1"/>
          </p:cNvSpPr>
          <p:nvPr>
            <p:ph idx="1"/>
          </p:nvPr>
        </p:nvSpPr>
        <p:spPr>
          <a:xfrm>
            <a:off x="152400" y="838200"/>
            <a:ext cx="6705600" cy="5791200"/>
          </a:xfrm>
        </p:spPr>
        <p:txBody>
          <a:bodyPr>
            <a:noAutofit/>
          </a:bodyPr>
          <a:lstStyle/>
          <a:p>
            <a:pPr algn="just" fontAlgn="base"/>
            <a:r>
              <a:rPr lang="en-US" sz="1600" dirty="0" smtClean="0">
                <a:latin typeface="Arial" pitchFamily="34" charset="0"/>
                <a:cs typeface="Arial" pitchFamily="34" charset="0"/>
              </a:rPr>
              <a:t>The next morning Tess meets Mrs. </a:t>
            </a:r>
            <a:r>
              <a:rPr lang="en-US" sz="1600" dirty="0" err="1" smtClean="0">
                <a:latin typeface="Arial" pitchFamily="34" charset="0"/>
                <a:cs typeface="Arial" pitchFamily="34" charset="0"/>
              </a:rPr>
              <a:t>d’Urberville</a:t>
            </a:r>
            <a:r>
              <a:rPr lang="en-US" sz="1600" dirty="0" smtClean="0">
                <a:latin typeface="Arial" pitchFamily="34" charset="0"/>
                <a:cs typeface="Arial" pitchFamily="34" charset="0"/>
              </a:rPr>
              <a:t> for the first time and discovers that the old woman is blind. Tess is surprised by Mrs. </a:t>
            </a:r>
            <a:r>
              <a:rPr lang="en-US" sz="1600" dirty="0" err="1" smtClean="0">
                <a:latin typeface="Arial" pitchFamily="34" charset="0"/>
                <a:cs typeface="Arial" pitchFamily="34" charset="0"/>
              </a:rPr>
              <a:t>d’Urberville’s</a:t>
            </a:r>
            <a:r>
              <a:rPr lang="en-US" sz="1600" dirty="0" smtClean="0">
                <a:latin typeface="Arial" pitchFamily="34" charset="0"/>
                <a:cs typeface="Arial" pitchFamily="34" charset="0"/>
              </a:rPr>
              <a:t> lack of appreciation for Tess’s coming to work for her. Mrs. </a:t>
            </a:r>
            <a:r>
              <a:rPr lang="en-US" sz="1600" dirty="0" err="1" smtClean="0">
                <a:latin typeface="Arial" pitchFamily="34" charset="0"/>
                <a:cs typeface="Arial" pitchFamily="34" charset="0"/>
              </a:rPr>
              <a:t>d’Urberville</a:t>
            </a:r>
            <a:r>
              <a:rPr lang="en-US" sz="1600" dirty="0" smtClean="0">
                <a:latin typeface="Arial" pitchFamily="34" charset="0"/>
                <a:cs typeface="Arial" pitchFamily="34" charset="0"/>
              </a:rPr>
              <a:t> asks Tess to place each of the fowls on her lap so she can examine and pet them. </a:t>
            </a:r>
          </a:p>
          <a:p>
            <a:pPr algn="just" fontAlgn="base"/>
            <a:r>
              <a:rPr lang="en-US" sz="1600" dirty="0" smtClean="0">
                <a:latin typeface="Arial" pitchFamily="34" charset="0"/>
                <a:cs typeface="Arial" pitchFamily="34" charset="0"/>
              </a:rPr>
              <a:t>Thus, Tess begins to care for the birds in Mrs. </a:t>
            </a:r>
            <a:r>
              <a:rPr lang="en-US" sz="1600" dirty="0" err="1" smtClean="0">
                <a:latin typeface="Arial" pitchFamily="34" charset="0"/>
                <a:cs typeface="Arial" pitchFamily="34" charset="0"/>
              </a:rPr>
              <a:t>d'Urberville's</a:t>
            </a:r>
            <a:r>
              <a:rPr lang="en-US" sz="1600" dirty="0" smtClean="0">
                <a:latin typeface="Arial" pitchFamily="34" charset="0"/>
                <a:cs typeface="Arial" pitchFamily="34" charset="0"/>
              </a:rPr>
              <a:t> poultry house.</a:t>
            </a:r>
          </a:p>
          <a:p>
            <a:pPr algn="just" fontAlgn="base"/>
            <a:r>
              <a:rPr lang="en-US" sz="1600" dirty="0" smtClean="0">
                <a:latin typeface="Arial" pitchFamily="34" charset="0"/>
                <a:cs typeface="Arial" pitchFamily="34" charset="0"/>
              </a:rPr>
              <a:t>She tells Tess to whistle to her bullfinches every morning. Tess agrees but later on she is unable to blow any whistles.</a:t>
            </a:r>
          </a:p>
          <a:p>
            <a:pPr algn="just" fontAlgn="base"/>
            <a:r>
              <a:rPr lang="en-US" sz="1600" dirty="0" smtClean="0">
                <a:latin typeface="Arial" pitchFamily="34" charset="0"/>
                <a:cs typeface="Arial" pitchFamily="34" charset="0"/>
              </a:rPr>
              <a:t>Alec agrees to help her remember how to do so.</a:t>
            </a:r>
          </a:p>
          <a:p>
            <a:pPr algn="just" fontAlgn="base"/>
            <a:r>
              <a:rPr lang="en-US" sz="1600" dirty="0" smtClean="0">
                <a:latin typeface="Arial" pitchFamily="34" charset="0"/>
                <a:cs typeface="Arial" pitchFamily="34" charset="0"/>
              </a:rPr>
              <a:t>Alec gives Tess a lesson to perform this job. Repeated interaction with Alec </a:t>
            </a:r>
            <a:r>
              <a:rPr lang="en-US" sz="1600" dirty="0" err="1" smtClean="0">
                <a:latin typeface="Arial" pitchFamily="34" charset="0"/>
                <a:cs typeface="Arial" pitchFamily="34" charset="0"/>
              </a:rPr>
              <a:t>d'Urberville</a:t>
            </a:r>
            <a:r>
              <a:rPr lang="en-US" sz="1600" dirty="0" smtClean="0">
                <a:latin typeface="Arial" pitchFamily="34" charset="0"/>
                <a:cs typeface="Arial" pitchFamily="34" charset="0"/>
              </a:rPr>
              <a:t> removes Tess's original shyness toward him.</a:t>
            </a:r>
          </a:p>
          <a:p>
            <a:pPr algn="just" fontAlgn="base"/>
            <a:r>
              <a:rPr lang="en-US" sz="1600" dirty="0" smtClean="0">
                <a:latin typeface="Arial" pitchFamily="34" charset="0"/>
                <a:cs typeface="Arial" pitchFamily="34" charset="0"/>
              </a:rPr>
              <a:t>One day, when Tess is whistling to the bullfinches in Mrs. </a:t>
            </a:r>
            <a:r>
              <a:rPr lang="en-US" sz="1600" dirty="0" err="1" smtClean="0">
                <a:latin typeface="Arial" pitchFamily="34" charset="0"/>
                <a:cs typeface="Arial" pitchFamily="34" charset="0"/>
              </a:rPr>
              <a:t>d'Urberville's</a:t>
            </a:r>
            <a:r>
              <a:rPr lang="en-US" sz="1600" dirty="0" smtClean="0">
                <a:latin typeface="Arial" pitchFamily="34" charset="0"/>
                <a:cs typeface="Arial" pitchFamily="34" charset="0"/>
              </a:rPr>
              <a:t> room while she is absent, Tess hears a rustling behind the bed. Alec has been hiding behind the curtains.</a:t>
            </a:r>
          </a:p>
          <a:p>
            <a:pPr algn="just" fontAlgn="base"/>
            <a:endParaRPr lang="en-US" sz="1600" dirty="0" smtClean="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37</a:t>
            </a:fld>
            <a:endParaRPr lang="en-US"/>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sz="2800" b="1" dirty="0" smtClean="0"/>
              <a:t>Phase 1, Chapter 9: Discussion Points</a:t>
            </a:r>
            <a:endParaRPr lang="en-US" sz="2800" dirty="0"/>
          </a:p>
        </p:txBody>
      </p:sp>
      <p:sp>
        <p:nvSpPr>
          <p:cNvPr id="3" name="Content Placeholder 2"/>
          <p:cNvSpPr>
            <a:spLocks noGrp="1"/>
          </p:cNvSpPr>
          <p:nvPr>
            <p:ph idx="1"/>
          </p:nvPr>
        </p:nvSpPr>
        <p:spPr>
          <a:xfrm>
            <a:off x="152400" y="762000"/>
            <a:ext cx="6400800" cy="5364163"/>
          </a:xfrm>
        </p:spPr>
        <p:txBody>
          <a:bodyPr>
            <a:normAutofit/>
          </a:bodyPr>
          <a:lstStyle/>
          <a:p>
            <a:pPr algn="just">
              <a:buNone/>
            </a:pPr>
            <a:r>
              <a:rPr lang="en-US" sz="1800" b="1" dirty="0" smtClean="0">
                <a:solidFill>
                  <a:srgbClr val="0070C0"/>
                </a:solidFill>
                <a:latin typeface="Arial" pitchFamily="34" charset="0"/>
                <a:cs typeface="Arial" pitchFamily="34" charset="0"/>
              </a:rPr>
              <a:t>Theme of Social Status</a:t>
            </a:r>
            <a:r>
              <a:rPr lang="en-US" sz="1800" dirty="0" smtClean="0">
                <a:latin typeface="Arial" pitchFamily="34" charset="0"/>
                <a:cs typeface="Arial" pitchFamily="34" charset="0"/>
              </a:rPr>
              <a:t> continues:</a:t>
            </a:r>
          </a:p>
          <a:p>
            <a:pPr algn="just"/>
            <a:r>
              <a:rPr lang="en-US" sz="1800" dirty="0" smtClean="0">
                <a:latin typeface="Arial" pitchFamily="34" charset="0"/>
                <a:cs typeface="Arial" pitchFamily="34" charset="0"/>
              </a:rPr>
              <a:t>Tess's first meeting with Mrs. </a:t>
            </a:r>
            <a:r>
              <a:rPr lang="en-US" sz="1800" dirty="0" err="1" smtClean="0">
                <a:latin typeface="Arial" pitchFamily="34" charset="0"/>
                <a:cs typeface="Arial" pitchFamily="34" charset="0"/>
              </a:rPr>
              <a:t>d'Urberville</a:t>
            </a:r>
            <a:r>
              <a:rPr lang="en-US" sz="1800" dirty="0" smtClean="0">
                <a:latin typeface="Arial" pitchFamily="34" charset="0"/>
                <a:cs typeface="Arial" pitchFamily="34" charset="0"/>
              </a:rPr>
              <a:t> further affirms the place of Tess back to her original place in the social order. </a:t>
            </a:r>
          </a:p>
          <a:p>
            <a:pPr algn="just"/>
            <a:r>
              <a:rPr lang="en-US" sz="1800" dirty="0" smtClean="0">
                <a:latin typeface="Arial" pitchFamily="34" charset="0"/>
                <a:cs typeface="Arial" pitchFamily="34" charset="0"/>
              </a:rPr>
              <a:t>Mrs. </a:t>
            </a:r>
            <a:r>
              <a:rPr lang="en-US" sz="1800" dirty="0" err="1" smtClean="0">
                <a:latin typeface="Arial" pitchFamily="34" charset="0"/>
                <a:cs typeface="Arial" pitchFamily="34" charset="0"/>
              </a:rPr>
              <a:t>d'Urberville</a:t>
            </a:r>
            <a:r>
              <a:rPr lang="en-US" sz="1800" dirty="0" smtClean="0">
                <a:latin typeface="Arial" pitchFamily="34" charset="0"/>
                <a:cs typeface="Arial" pitchFamily="34" charset="0"/>
              </a:rPr>
              <a:t> is impersonal and she treats Tess as a mere rural servant girl and not as a relative. Actually she does not even know that Tess is a distant relation. </a:t>
            </a:r>
          </a:p>
          <a:p>
            <a:pPr algn="just"/>
            <a:r>
              <a:rPr lang="en-US" sz="1800" dirty="0" smtClean="0">
                <a:latin typeface="Arial" pitchFamily="34" charset="0"/>
                <a:cs typeface="Arial" pitchFamily="34" charset="0"/>
              </a:rPr>
              <a:t>This means that </a:t>
            </a:r>
            <a:r>
              <a:rPr lang="en-US" sz="1800" dirty="0" err="1" smtClean="0">
                <a:latin typeface="Arial" pitchFamily="34" charset="0"/>
                <a:cs typeface="Arial" pitchFamily="34" charset="0"/>
              </a:rPr>
              <a:t>Elec</a:t>
            </a:r>
            <a:r>
              <a:rPr lang="en-US" sz="1800" dirty="0" smtClean="0">
                <a:latin typeface="Arial" pitchFamily="34" charset="0"/>
                <a:cs typeface="Arial" pitchFamily="34" charset="0"/>
              </a:rPr>
              <a:t> has not told his mother about their relation with Tess. This also indicates his future intensions.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38</a:t>
            </a:fld>
            <a:endParaRPr lang="en-US"/>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sz="2800" b="1" dirty="0" smtClean="0"/>
              <a:t>Phase 1, Chapter 10</a:t>
            </a:r>
            <a:endParaRPr lang="en-US" sz="2800" b="1" dirty="0"/>
          </a:p>
        </p:txBody>
      </p:sp>
      <p:sp>
        <p:nvSpPr>
          <p:cNvPr id="3" name="Content Placeholder 2"/>
          <p:cNvSpPr>
            <a:spLocks noGrp="1"/>
          </p:cNvSpPr>
          <p:nvPr>
            <p:ph idx="1"/>
          </p:nvPr>
        </p:nvSpPr>
        <p:spPr>
          <a:xfrm>
            <a:off x="0" y="762000"/>
            <a:ext cx="6934200" cy="6096000"/>
          </a:xfrm>
        </p:spPr>
        <p:txBody>
          <a:bodyPr>
            <a:noAutofit/>
          </a:bodyPr>
          <a:lstStyle/>
          <a:p>
            <a:r>
              <a:rPr lang="en-US" sz="1600" dirty="0" smtClean="0">
                <a:latin typeface="Arial" pitchFamily="34" charset="0"/>
                <a:cs typeface="Arial" pitchFamily="34" charset="0"/>
              </a:rPr>
              <a:t>The village of </a:t>
            </a:r>
            <a:r>
              <a:rPr lang="en-US" sz="1600" dirty="0" err="1" smtClean="0">
                <a:latin typeface="Arial" pitchFamily="34" charset="0"/>
                <a:cs typeface="Arial" pitchFamily="34" charset="0"/>
              </a:rPr>
              <a:t>Trantridge</a:t>
            </a:r>
            <a:r>
              <a:rPr lang="en-US" sz="1600" dirty="0" smtClean="0">
                <a:latin typeface="Arial" pitchFamily="34" charset="0"/>
                <a:cs typeface="Arial" pitchFamily="34" charset="0"/>
              </a:rPr>
              <a:t> demonstrates a particular levity. People indulge in the </a:t>
            </a:r>
            <a:r>
              <a:rPr lang="en-US" sz="1600" dirty="0" err="1" smtClean="0">
                <a:latin typeface="Arial" pitchFamily="34" charset="0"/>
                <a:cs typeface="Arial" pitchFamily="34" charset="0"/>
              </a:rPr>
              <a:t>pleause</a:t>
            </a:r>
            <a:r>
              <a:rPr lang="en-US" sz="1600" dirty="0" smtClean="0">
                <a:latin typeface="Arial" pitchFamily="34" charset="0"/>
                <a:cs typeface="Arial" pitchFamily="34" charset="0"/>
              </a:rPr>
              <a:t> of drinking rather they drink hard. </a:t>
            </a:r>
          </a:p>
          <a:p>
            <a:r>
              <a:rPr lang="en-US" sz="1600" dirty="0" smtClean="0">
                <a:latin typeface="Arial" pitchFamily="34" charset="0"/>
                <a:cs typeface="Arial" pitchFamily="34" charset="0"/>
              </a:rPr>
              <a:t>It is customary to visit </a:t>
            </a:r>
            <a:r>
              <a:rPr lang="en-US" sz="1600" dirty="0" err="1" smtClean="0">
                <a:latin typeface="Arial" pitchFamily="34" charset="0"/>
                <a:cs typeface="Arial" pitchFamily="34" charset="0"/>
              </a:rPr>
              <a:t>Chaseborough</a:t>
            </a:r>
            <a:r>
              <a:rPr lang="en-US" sz="1600" dirty="0" smtClean="0">
                <a:latin typeface="Arial" pitchFamily="34" charset="0"/>
                <a:cs typeface="Arial" pitchFamily="34" charset="0"/>
              </a:rPr>
              <a:t>, a decaying market town several miles away to drink and have fun.</a:t>
            </a:r>
          </a:p>
          <a:p>
            <a:r>
              <a:rPr lang="en-US" sz="1600" dirty="0" smtClean="0">
                <a:latin typeface="Arial" pitchFamily="34" charset="0"/>
                <a:cs typeface="Arial" pitchFamily="34" charset="0"/>
              </a:rPr>
              <a:t>Tess did not join in these weekly visits.</a:t>
            </a:r>
          </a:p>
          <a:p>
            <a:r>
              <a:rPr lang="en-US" sz="1600" dirty="0" smtClean="0">
                <a:latin typeface="Arial" pitchFamily="34" charset="0"/>
                <a:cs typeface="Arial" pitchFamily="34" charset="0"/>
              </a:rPr>
              <a:t>However, after several weeks at the d’Urbervilles’, she goes to the market. </a:t>
            </a:r>
          </a:p>
          <a:p>
            <a:r>
              <a:rPr lang="en-US" sz="1600" dirty="0" smtClean="0">
                <a:latin typeface="Arial" pitchFamily="34" charset="0"/>
                <a:cs typeface="Arial" pitchFamily="34" charset="0"/>
              </a:rPr>
              <a:t>Tess realizes that she likes it and plans to make future returns to this place.</a:t>
            </a:r>
          </a:p>
          <a:p>
            <a:r>
              <a:rPr lang="en-US" sz="1600" dirty="0" smtClean="0">
                <a:latin typeface="Arial" pitchFamily="34" charset="0"/>
                <a:cs typeface="Arial" pitchFamily="34" charset="0"/>
              </a:rPr>
              <a:t> Several months later, she goes to the market and discovers that Alec too is there.</a:t>
            </a:r>
          </a:p>
          <a:p>
            <a:r>
              <a:rPr lang="en-US" sz="1600" dirty="0" smtClean="0">
                <a:latin typeface="Arial" pitchFamily="34" charset="0"/>
                <a:cs typeface="Arial" pitchFamily="34" charset="0"/>
              </a:rPr>
              <a:t>There she finds a barn where the residents are dancing. Tess does not abhor dancing, but she did not want to do so, for the movement of the dancers grew more passionate.  </a:t>
            </a:r>
          </a:p>
          <a:p>
            <a:r>
              <a:rPr lang="en-US" sz="1600" dirty="0" smtClean="0">
                <a:latin typeface="Arial" pitchFamily="34" charset="0"/>
                <a:cs typeface="Arial" pitchFamily="34" charset="0"/>
              </a:rPr>
              <a:t>That evening, she waits for some friends to walk her home and declines Alec’s offer to take her home. </a:t>
            </a:r>
          </a:p>
          <a:p>
            <a:r>
              <a:rPr lang="en-US" sz="1600" dirty="0" smtClean="0">
                <a:latin typeface="Arial" pitchFamily="34" charset="0"/>
                <a:cs typeface="Arial" pitchFamily="34" charset="0"/>
              </a:rPr>
              <a:t>When her friends are ready to leave, Tess finds that some of them are drunk, and that state they express their anger over Tess winning all of Alec’s attention. </a:t>
            </a:r>
          </a:p>
          <a:p>
            <a:r>
              <a:rPr lang="en-US" sz="1600" dirty="0" smtClean="0">
                <a:latin typeface="Arial" pitchFamily="34" charset="0"/>
                <a:cs typeface="Arial" pitchFamily="34" charset="0"/>
              </a:rPr>
              <a:t>This leads to an unpleasant situation. </a:t>
            </a:r>
          </a:p>
          <a:p>
            <a:r>
              <a:rPr lang="en-US" sz="1600" dirty="0" smtClean="0">
                <a:latin typeface="Arial" pitchFamily="34" charset="0"/>
                <a:cs typeface="Arial" pitchFamily="34" charset="0"/>
              </a:rPr>
              <a:t>Suddenly Alec appears on his horse, and to avoid further unpleasant happenings Tess finally agrees to let him carry her away.</a:t>
            </a:r>
          </a:p>
        </p:txBody>
      </p:sp>
      <p:sp>
        <p:nvSpPr>
          <p:cNvPr id="4" name="Slide Number Placeholder 3"/>
          <p:cNvSpPr>
            <a:spLocks noGrp="1"/>
          </p:cNvSpPr>
          <p:nvPr>
            <p:ph type="sldNum" sz="quarter" idx="12"/>
          </p:nvPr>
        </p:nvSpPr>
        <p:spPr/>
        <p:txBody>
          <a:bodyPr/>
          <a:lstStyle/>
          <a:p>
            <a:fld id="{B6F15528-21DE-4FAA-801E-634DDDAF4B2B}" type="slidenum">
              <a:rPr lang="en-US" smtClean="0"/>
              <a:pPr/>
              <a:t>39</a:t>
            </a:fld>
            <a:endParaRPr lang="en-US"/>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sz="2800" b="1" dirty="0" smtClean="0"/>
              <a:t>Phase1, Chapter 10: Discussion Points</a:t>
            </a:r>
            <a:endParaRPr lang="en-US" sz="2800" b="1" dirty="0"/>
          </a:p>
        </p:txBody>
      </p:sp>
      <p:sp>
        <p:nvSpPr>
          <p:cNvPr id="3" name="Content Placeholder 2"/>
          <p:cNvSpPr>
            <a:spLocks noGrp="1"/>
          </p:cNvSpPr>
          <p:nvPr>
            <p:ph idx="1"/>
          </p:nvPr>
        </p:nvSpPr>
        <p:spPr>
          <a:xfrm>
            <a:off x="0" y="762000"/>
            <a:ext cx="7162800" cy="6096000"/>
          </a:xfrm>
        </p:spPr>
        <p:txBody>
          <a:bodyPr>
            <a:noAutofit/>
          </a:bodyPr>
          <a:lstStyle/>
          <a:p>
            <a:pPr algn="just">
              <a:buNone/>
            </a:pPr>
            <a:r>
              <a:rPr lang="en-US" sz="1600" b="1" dirty="0" smtClean="0">
                <a:solidFill>
                  <a:srgbClr val="0070C0"/>
                </a:solidFill>
                <a:latin typeface="Arial" pitchFamily="34" charset="0"/>
                <a:cs typeface="Arial" pitchFamily="34" charset="0"/>
              </a:rPr>
              <a:t>Issue of Social Class:</a:t>
            </a:r>
          </a:p>
          <a:p>
            <a:pPr algn="just"/>
            <a:r>
              <a:rPr lang="en-US" sz="1600" dirty="0" smtClean="0">
                <a:latin typeface="Arial" pitchFamily="34" charset="0"/>
                <a:cs typeface="Arial" pitchFamily="34" charset="0"/>
              </a:rPr>
              <a:t>Throughout this chapter, Hardy places Tess </a:t>
            </a:r>
            <a:r>
              <a:rPr lang="en-US" sz="1600" dirty="0" err="1" smtClean="0">
                <a:latin typeface="Arial" pitchFamily="34" charset="0"/>
                <a:cs typeface="Arial" pitchFamily="34" charset="0"/>
              </a:rPr>
              <a:t>d'Urberville</a:t>
            </a:r>
            <a:r>
              <a:rPr lang="en-US" sz="1600" dirty="0" smtClean="0">
                <a:latin typeface="Arial" pitchFamily="34" charset="0"/>
                <a:cs typeface="Arial" pitchFamily="34" charset="0"/>
              </a:rPr>
              <a:t> as an outsider among the working class laborers.</a:t>
            </a:r>
          </a:p>
          <a:p>
            <a:pPr algn="just"/>
            <a:r>
              <a:rPr lang="en-US" sz="1600" dirty="0" smtClean="0">
                <a:latin typeface="Arial" pitchFamily="34" charset="0"/>
                <a:cs typeface="Arial" pitchFamily="34" charset="0"/>
              </a:rPr>
              <a:t>With them she is out of place.</a:t>
            </a:r>
          </a:p>
          <a:p>
            <a:pPr algn="just"/>
            <a:r>
              <a:rPr lang="en-US" sz="1600" dirty="0" smtClean="0">
                <a:latin typeface="Arial" pitchFamily="34" charset="0"/>
                <a:cs typeface="Arial" pitchFamily="34" charset="0"/>
              </a:rPr>
              <a:t>Her status is evident even to Car </a:t>
            </a:r>
            <a:r>
              <a:rPr lang="en-US" sz="1600" dirty="0" err="1" smtClean="0">
                <a:latin typeface="Arial" pitchFamily="34" charset="0"/>
                <a:cs typeface="Arial" pitchFamily="34" charset="0"/>
              </a:rPr>
              <a:t>Darch</a:t>
            </a:r>
            <a:r>
              <a:rPr lang="en-US" sz="1600" dirty="0" smtClean="0">
                <a:latin typeface="Arial" pitchFamily="34" charset="0"/>
                <a:cs typeface="Arial" pitchFamily="34" charset="0"/>
              </a:rPr>
              <a:t> (with whom she had an unpleasant situation), who immediately notices when Tess laughs and ignores the others. </a:t>
            </a:r>
          </a:p>
          <a:p>
            <a:pPr algn="just"/>
            <a:r>
              <a:rPr lang="en-US" sz="1600" dirty="0" smtClean="0">
                <a:latin typeface="Arial" pitchFamily="34" charset="0"/>
                <a:cs typeface="Arial" pitchFamily="34" charset="0"/>
              </a:rPr>
              <a:t>While Tess is simple and innocent when she is confronted by Car, she appears as strikingly out of place among the others. Car provides a stark contrast to Tess as she is a vulgar woman who is ready to quarrel. </a:t>
            </a:r>
          </a:p>
          <a:p>
            <a:pPr algn="just"/>
            <a:r>
              <a:rPr lang="en-US" sz="1600" dirty="0" smtClean="0">
                <a:latin typeface="Arial" pitchFamily="34" charset="0"/>
                <a:cs typeface="Arial" pitchFamily="34" charset="0"/>
              </a:rPr>
              <a:t>If the previous chapters emphasized that Tess is not a member of the upper orders, this chapter disputes the idea that she is one of the lower class.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40</a:t>
            </a:fld>
            <a:endParaRPr lang="en-US"/>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r>
              <a:rPr lang="en-US" sz="2800" b="1" dirty="0" smtClean="0"/>
              <a:t>Phase1, Chapter11</a:t>
            </a:r>
            <a:endParaRPr lang="en-US" sz="2800" b="1" dirty="0"/>
          </a:p>
        </p:txBody>
      </p:sp>
      <p:sp>
        <p:nvSpPr>
          <p:cNvPr id="3" name="Content Placeholder 2"/>
          <p:cNvSpPr>
            <a:spLocks noGrp="1"/>
          </p:cNvSpPr>
          <p:nvPr>
            <p:ph idx="1"/>
          </p:nvPr>
        </p:nvSpPr>
        <p:spPr>
          <a:xfrm>
            <a:off x="0" y="838200"/>
            <a:ext cx="6858000" cy="5287963"/>
          </a:xfrm>
        </p:spPr>
        <p:txBody>
          <a:bodyPr>
            <a:noAutofit/>
          </a:bodyPr>
          <a:lstStyle/>
          <a:p>
            <a:pPr algn="just"/>
            <a:r>
              <a:rPr lang="en-US" sz="1600" dirty="0" smtClean="0">
                <a:latin typeface="Arial" pitchFamily="34" charset="0"/>
                <a:cs typeface="Arial" pitchFamily="34" charset="0"/>
              </a:rPr>
              <a:t>Tess admits to Alec that she is much obliged to him. </a:t>
            </a:r>
          </a:p>
          <a:p>
            <a:pPr algn="just"/>
            <a:r>
              <a:rPr lang="en-US" sz="1600" dirty="0" smtClean="0">
                <a:latin typeface="Arial" pitchFamily="34" charset="0"/>
                <a:cs typeface="Arial" pitchFamily="34" charset="0"/>
              </a:rPr>
              <a:t>Alec lets the horse wander off the path and deep into the woods, where he tries to convince Tess to take him as a lover. </a:t>
            </a:r>
          </a:p>
          <a:p>
            <a:pPr algn="just"/>
            <a:r>
              <a:rPr lang="en-US" sz="1600" dirty="0" smtClean="0">
                <a:latin typeface="Arial" pitchFamily="34" charset="0"/>
                <a:cs typeface="Arial" pitchFamily="34" charset="0"/>
              </a:rPr>
              <a:t>Alec continuously makes advances that are refused by Tess.</a:t>
            </a:r>
          </a:p>
          <a:p>
            <a:pPr algn="just"/>
            <a:r>
              <a:rPr lang="en-US" sz="1600" dirty="0" smtClean="0">
                <a:latin typeface="Arial" pitchFamily="34" charset="0"/>
                <a:cs typeface="Arial" pitchFamily="34" charset="0"/>
              </a:rPr>
              <a:t>She finds that Alec has prolonged the ride home, and they are now in The Chase, the oldest wood in England. Tess calls him treacherous, and asks him to let her down so she may walk home. He agrees to let her walk home only after he finds a nearby house and ascertains their distance from </a:t>
            </a:r>
            <a:r>
              <a:rPr lang="en-US" sz="1600" dirty="0" err="1" smtClean="0">
                <a:latin typeface="Arial" pitchFamily="34" charset="0"/>
                <a:cs typeface="Arial" pitchFamily="34" charset="0"/>
              </a:rPr>
              <a:t>Trantridge</a:t>
            </a:r>
            <a:r>
              <a:rPr lang="en-US" sz="1600" dirty="0" smtClean="0">
                <a:latin typeface="Arial" pitchFamily="34" charset="0"/>
                <a:cs typeface="Arial" pitchFamily="34" charset="0"/>
              </a:rPr>
              <a:t>. </a:t>
            </a:r>
          </a:p>
          <a:p>
            <a:pPr algn="just"/>
            <a:r>
              <a:rPr lang="en-US" sz="1600" dirty="0" smtClean="0">
                <a:latin typeface="Arial" pitchFamily="34" charset="0"/>
                <a:cs typeface="Arial" pitchFamily="34" charset="0"/>
              </a:rPr>
              <a:t>He gives Tess his coat and goes to look for a landmark. Still trying to win her favor as a lover, he tells Tess that he has bought her father a new horse. When he returns, Tess is asleep, and Alec uses the opportunity to take advantage of her. Finally Alec is </a:t>
            </a:r>
            <a:r>
              <a:rPr lang="en-US" sz="1600" dirty="0" err="1" smtClean="0">
                <a:latin typeface="Arial" pitchFamily="34" charset="0"/>
                <a:cs typeface="Arial" pitchFamily="34" charset="0"/>
              </a:rPr>
              <a:t>succesful</a:t>
            </a:r>
            <a:r>
              <a:rPr lang="en-US" sz="1600" dirty="0" smtClean="0">
                <a:latin typeface="Arial" pitchFamily="34" charset="0"/>
                <a:cs typeface="Arial" pitchFamily="34" charset="0"/>
              </a:rPr>
              <a:t> in seducing Tess.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41</a:t>
            </a:fld>
            <a:endParaRPr lang="en-US"/>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p>
            <a:r>
              <a:rPr lang="en-US" sz="2800" b="1" dirty="0" smtClean="0"/>
              <a:t>Structure of Phase 1: Role of Chance</a:t>
            </a:r>
            <a:endParaRPr lang="en-US" sz="2800" b="1" dirty="0"/>
          </a:p>
        </p:txBody>
      </p:sp>
      <p:sp>
        <p:nvSpPr>
          <p:cNvPr id="3" name="Content Placeholder 2"/>
          <p:cNvSpPr>
            <a:spLocks noGrp="1"/>
          </p:cNvSpPr>
          <p:nvPr>
            <p:ph idx="1"/>
          </p:nvPr>
        </p:nvSpPr>
        <p:spPr>
          <a:xfrm>
            <a:off x="0" y="914400"/>
            <a:ext cx="6705600" cy="5211763"/>
          </a:xfrm>
        </p:spPr>
        <p:txBody>
          <a:bodyPr>
            <a:normAutofit/>
          </a:bodyPr>
          <a:lstStyle/>
          <a:p>
            <a:pPr fontAlgn="base"/>
            <a:r>
              <a:rPr lang="en-US" sz="1800" dirty="0" smtClean="0">
                <a:latin typeface="Arial" pitchFamily="34" charset="0"/>
                <a:cs typeface="Arial" pitchFamily="34" charset="0"/>
              </a:rPr>
              <a:t>Structurally, the main plot follows a linear progression, depicting the direct progress of Tess’s life from the time her father learns of their noble heritage to her falling prey to Alec </a:t>
            </a:r>
            <a:r>
              <a:rPr lang="en-US" sz="1800" dirty="0" err="1" smtClean="0">
                <a:latin typeface="Arial" pitchFamily="34" charset="0"/>
                <a:cs typeface="Arial" pitchFamily="34" charset="0"/>
              </a:rPr>
              <a:t>d’Urberville’s</a:t>
            </a:r>
            <a:r>
              <a:rPr lang="en-US" sz="1800" dirty="0" smtClean="0">
                <a:latin typeface="Arial" pitchFamily="34" charset="0"/>
                <a:cs typeface="Arial" pitchFamily="34" charset="0"/>
              </a:rPr>
              <a:t> advances. </a:t>
            </a:r>
          </a:p>
          <a:p>
            <a:pPr fontAlgn="base"/>
            <a:r>
              <a:rPr lang="en-US" sz="1800" dirty="0" smtClean="0">
                <a:latin typeface="Arial" pitchFamily="34" charset="0"/>
                <a:cs typeface="Arial" pitchFamily="34" charset="0"/>
              </a:rPr>
              <a:t>This event is truly a catastrophe for her, because in Victorian England such encounter would bring bad name to a woman. </a:t>
            </a:r>
          </a:p>
          <a:p>
            <a:pPr fontAlgn="base"/>
            <a:r>
              <a:rPr lang="en-US" sz="1800" dirty="0" smtClean="0">
                <a:latin typeface="Arial" pitchFamily="34" charset="0"/>
                <a:cs typeface="Arial" pitchFamily="34" charset="0"/>
              </a:rPr>
              <a:t>Thus, Tess’s fall can be seen as a direct result of her father’s discovery of their noble descent. Tess is sent to take advantage of the familial connection, but instead, Alec takes advantage of her.</a:t>
            </a:r>
          </a:p>
          <a:p>
            <a:pPr fontAlgn="base"/>
            <a:r>
              <a:rPr lang="en-US" sz="1800" dirty="0" smtClean="0">
                <a:latin typeface="Arial" pitchFamily="34" charset="0"/>
                <a:cs typeface="Arial" pitchFamily="34" charset="0"/>
              </a:rPr>
              <a:t>The plot is built around many unfortunate coincidences and chances. </a:t>
            </a:r>
          </a:p>
          <a:p>
            <a:pPr fontAlgn="base"/>
            <a:r>
              <a:rPr lang="en-US" sz="1800" dirty="0" smtClean="0">
                <a:latin typeface="Arial" pitchFamily="34" charset="0"/>
                <a:cs typeface="Arial" pitchFamily="34" charset="0"/>
              </a:rPr>
              <a:t>Through this hardy conveys his philosophy that the universe itself in the guise of fate, opposes Tess and brings about her tragedy.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42</a:t>
            </a:fld>
            <a:endParaRPr lang="en-US"/>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sz="2800" b="1" dirty="0" smtClean="0"/>
              <a:t>Use of Symbols</a:t>
            </a:r>
            <a:endParaRPr lang="en-US" sz="2800" b="1" dirty="0"/>
          </a:p>
        </p:txBody>
      </p:sp>
      <p:sp>
        <p:nvSpPr>
          <p:cNvPr id="3" name="Content Placeholder 2"/>
          <p:cNvSpPr>
            <a:spLocks noGrp="1"/>
          </p:cNvSpPr>
          <p:nvPr>
            <p:ph idx="1"/>
          </p:nvPr>
        </p:nvSpPr>
        <p:spPr>
          <a:xfrm>
            <a:off x="228600" y="914400"/>
            <a:ext cx="6248400" cy="5715000"/>
          </a:xfrm>
        </p:spPr>
        <p:txBody>
          <a:bodyPr>
            <a:noAutofit/>
          </a:bodyPr>
          <a:lstStyle/>
          <a:p>
            <a:pPr algn="just" fontAlgn="base"/>
            <a:r>
              <a:rPr lang="en-US" sz="1600" dirty="0" smtClean="0">
                <a:latin typeface="Arial" pitchFamily="34" charset="0"/>
                <a:cs typeface="Arial" pitchFamily="34" charset="0"/>
              </a:rPr>
              <a:t>The imagery of mist and shadows mirrors Tess’s inner landscape, reflecting her own confusion and insecurity. </a:t>
            </a:r>
          </a:p>
          <a:p>
            <a:pPr algn="just" fontAlgn="base"/>
            <a:r>
              <a:rPr lang="en-US" sz="1600" dirty="0" smtClean="0">
                <a:latin typeface="Arial" pitchFamily="34" charset="0"/>
                <a:cs typeface="Arial" pitchFamily="34" charset="0"/>
              </a:rPr>
              <a:t>This setting also reflects the mystery within which Hardy cloaks what actually happens to Tess that night. Hardy never reveals the specific details that would enable us to decide for ourselves whether Tess is a willing participant or a victim. </a:t>
            </a:r>
          </a:p>
          <a:p>
            <a:pPr algn="just">
              <a:buNone/>
            </a:pPr>
            <a:endParaRPr lang="en-US" sz="16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43</a:t>
            </a:fld>
            <a:endParaRPr lang="en-US"/>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a:bodyPr>
          <a:lstStyle/>
          <a:p>
            <a:pPr algn="just"/>
            <a:r>
              <a:rPr lang="en-US" sz="1600" dirty="0" smtClean="0">
                <a:latin typeface="Arial" pitchFamily="34" charset="0"/>
                <a:cs typeface="Arial" pitchFamily="34" charset="0"/>
              </a:rPr>
              <a:t>As far as References of Materials Used are concerned at the end of the novel the whole list of references would be given in the last session of the novel.</a:t>
            </a:r>
          </a:p>
          <a:p>
            <a:pPr algn="just">
              <a:buNone/>
            </a:pPr>
            <a:endParaRPr lang="en-US" sz="16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44</a:t>
            </a:fld>
            <a:endParaRPr lang="en-US"/>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Summary of the Session</a:t>
            </a:r>
            <a:endParaRPr lang="en-US" sz="2800" b="1" dirty="0"/>
          </a:p>
        </p:txBody>
      </p:sp>
      <p:sp>
        <p:nvSpPr>
          <p:cNvPr id="3" name="Content Placeholder 2"/>
          <p:cNvSpPr>
            <a:spLocks noGrp="1"/>
          </p:cNvSpPr>
          <p:nvPr>
            <p:ph idx="1"/>
          </p:nvPr>
        </p:nvSpPr>
        <p:spPr/>
        <p:txBody>
          <a:bodyPr/>
          <a:lstStyle/>
          <a:p>
            <a:r>
              <a:rPr lang="en-US" sz="1800" dirty="0" smtClean="0">
                <a:latin typeface="Arial" pitchFamily="34" charset="0"/>
                <a:cs typeface="Arial" pitchFamily="34" charset="0"/>
              </a:rPr>
              <a:t>We started Phase 1</a:t>
            </a:r>
          </a:p>
          <a:p>
            <a:r>
              <a:rPr lang="en-US" sz="1800" dirty="0" smtClean="0">
                <a:latin typeface="Arial" pitchFamily="34" charset="0"/>
                <a:cs typeface="Arial" pitchFamily="34" charset="0"/>
              </a:rPr>
              <a:t>We  covered chapters 1-11 and finish phase 1.</a:t>
            </a:r>
          </a:p>
          <a:p>
            <a:pPr algn="just"/>
            <a:r>
              <a:rPr lang="en-US" sz="1800" dirty="0" smtClean="0">
                <a:latin typeface="Arial" pitchFamily="34" charset="0"/>
                <a:cs typeface="Arial" pitchFamily="34" charset="0"/>
              </a:rPr>
              <a:t>In doing so we covered the following aspects:</a:t>
            </a:r>
          </a:p>
          <a:p>
            <a:pPr lvl="1" algn="just"/>
            <a:r>
              <a:rPr lang="en-US" sz="1800" dirty="0" smtClean="0">
                <a:latin typeface="Arial" pitchFamily="34" charset="0"/>
                <a:cs typeface="Arial" pitchFamily="34" charset="0"/>
              </a:rPr>
              <a:t>Explored the text of these chapters </a:t>
            </a:r>
          </a:p>
          <a:p>
            <a:pPr lvl="1" algn="just"/>
            <a:r>
              <a:rPr lang="en-US" sz="1800" dirty="0" smtClean="0">
                <a:latin typeface="Arial" pitchFamily="34" charset="0"/>
                <a:cs typeface="Arial" pitchFamily="34" charset="0"/>
              </a:rPr>
              <a:t>Explored related themes</a:t>
            </a:r>
          </a:p>
          <a:p>
            <a:pPr lvl="1" algn="just"/>
            <a:r>
              <a:rPr lang="en-US" sz="1800" dirty="0" smtClean="0">
                <a:latin typeface="Arial" pitchFamily="34" charset="0"/>
                <a:cs typeface="Arial" pitchFamily="34" charset="0"/>
              </a:rPr>
              <a:t>Discussed the development of characters</a:t>
            </a:r>
          </a:p>
          <a:p>
            <a:pPr lvl="1" algn="just"/>
            <a:r>
              <a:rPr lang="en-US" sz="1800" dirty="0" smtClean="0">
                <a:latin typeface="Arial" pitchFamily="34" charset="0"/>
                <a:cs typeface="Arial" pitchFamily="34" charset="0"/>
              </a:rPr>
              <a:t>Critically analyzed the selected parts of text </a:t>
            </a:r>
          </a:p>
          <a:p>
            <a:endParaRPr lang="en-US" sz="1800" dirty="0" smtClean="0">
              <a:latin typeface="Arial" pitchFamily="34" charset="0"/>
              <a:cs typeface="Arial" pitchFamily="34" charset="0"/>
            </a:endParaRP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45</a:t>
            </a:fld>
            <a:endParaRPr lang="en-US"/>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1800" dirty="0" smtClean="0">
                <a:latin typeface="Arial" pitchFamily="34" charset="0"/>
                <a:cs typeface="Arial" pitchFamily="34" charset="0"/>
              </a:rPr>
              <a:t>As far as References of Materials Used are concerned at the end of the novel the whole list of references would be given in the last session of the novel.</a:t>
            </a:r>
          </a:p>
          <a:p>
            <a:endParaRPr lang="en-US" sz="18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46</a:t>
            </a:fld>
            <a:endParaRPr lang="en-US"/>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ctr">
              <a:buNone/>
            </a:pPr>
            <a:r>
              <a:rPr lang="en-US" dirty="0" smtClean="0"/>
              <a:t>Thank you very much!</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47</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808</TotalTime>
  <Words>4420</Words>
  <Application>Microsoft Office PowerPoint</Application>
  <PresentationFormat>On-screen Show (4:3)</PresentationFormat>
  <Paragraphs>373</Paragraphs>
  <Slides>47</Slides>
  <Notes>0</Notes>
  <HiddenSlides>0</HiddenSlides>
  <MMClips>0</MMClips>
  <ScaleCrop>false</ScaleCrop>
  <HeadingPairs>
    <vt:vector size="4" baseType="variant">
      <vt:variant>
        <vt:lpstr>Theme</vt:lpstr>
      </vt:variant>
      <vt:variant>
        <vt:i4>1</vt:i4>
      </vt:variant>
      <vt:variant>
        <vt:lpstr>Slide Titles</vt:lpstr>
      </vt:variant>
      <vt:variant>
        <vt:i4>47</vt:i4>
      </vt:variant>
    </vt:vector>
  </HeadingPairs>
  <TitlesOfParts>
    <vt:vector size="48" baseType="lpstr">
      <vt:lpstr>Office Theme</vt:lpstr>
      <vt:lpstr>Tess of the d'Urberville: Text and Analysis Phase 1: The Maiden</vt:lpstr>
      <vt:lpstr>Summary of Previous Session</vt:lpstr>
      <vt:lpstr>Today’s Session</vt:lpstr>
      <vt:lpstr>Phase 1, Chapter1</vt:lpstr>
      <vt:lpstr>Opening Text Chapter 1</vt:lpstr>
      <vt:lpstr>Text continues</vt:lpstr>
      <vt:lpstr>Phase 1, Chapter1:Discussion Points</vt:lpstr>
      <vt:lpstr>Phase 1, Chapter 2</vt:lpstr>
      <vt:lpstr>Text from Chapter 2</vt:lpstr>
      <vt:lpstr>Some More Text</vt:lpstr>
      <vt:lpstr>Text: We see Tess for the first time</vt:lpstr>
      <vt:lpstr>Text: Innocence of Tess</vt:lpstr>
      <vt:lpstr>Text: First Meeting of Tess with Angel</vt:lpstr>
      <vt:lpstr>Phase 1, Chapter 2, Discussion Points</vt:lpstr>
      <vt:lpstr>Phase 1, Chapter 3</vt:lpstr>
      <vt:lpstr>Text: Impact of Meeting Angel</vt:lpstr>
      <vt:lpstr>Text: Back to the reality of her life</vt:lpstr>
      <vt:lpstr> Some More Text</vt:lpstr>
      <vt:lpstr>Phase 1, Chapter 3: Discussion Points</vt:lpstr>
      <vt:lpstr>So far!</vt:lpstr>
      <vt:lpstr>Phase 1, Chapter 4</vt:lpstr>
      <vt:lpstr>Text</vt:lpstr>
      <vt:lpstr>Cont… Chapter 4</vt:lpstr>
      <vt:lpstr>Text</vt:lpstr>
      <vt:lpstr>Phase 1, Chapter 4: Discussion Points</vt:lpstr>
      <vt:lpstr>Phase 1, Chapter 5</vt:lpstr>
      <vt:lpstr>Phase 1, Chapter 5: Discussion Points</vt:lpstr>
      <vt:lpstr>Phase 1, Chapter 6</vt:lpstr>
      <vt:lpstr>Phase 1, Chapter 6: Discussion Points</vt:lpstr>
      <vt:lpstr>Chapter 7: Opening Text</vt:lpstr>
      <vt:lpstr>Phase 1, Chapter 7</vt:lpstr>
      <vt:lpstr>Phase 1, Chapter 7: Discussion Points</vt:lpstr>
      <vt:lpstr>Use of Symbols So far!</vt:lpstr>
      <vt:lpstr>Plot and Structure</vt:lpstr>
      <vt:lpstr>Phase 1,Chapter 8</vt:lpstr>
      <vt:lpstr>Phase 1, Chapter 8: Discussion Points</vt:lpstr>
      <vt:lpstr>Phase 1, Chapter 9</vt:lpstr>
      <vt:lpstr>Phase 1, Chapter 9: Discussion Points</vt:lpstr>
      <vt:lpstr>Phase 1, Chapter 10</vt:lpstr>
      <vt:lpstr>Phase1, Chapter 10: Discussion Points</vt:lpstr>
      <vt:lpstr>Phase1, Chapter11</vt:lpstr>
      <vt:lpstr>Structure of Phase 1: Role of Chance</vt:lpstr>
      <vt:lpstr>Use of Symbols</vt:lpstr>
      <vt:lpstr>Slide 44</vt:lpstr>
      <vt:lpstr>Summary of the Session</vt:lpstr>
      <vt:lpstr>Slide 46</vt:lpstr>
      <vt:lpstr>Slide 47</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Tess Text starts Part 1</dc:title>
  <dc:creator>fjwu</dc:creator>
  <cp:lastModifiedBy>NTS</cp:lastModifiedBy>
  <cp:revision>140</cp:revision>
  <dcterms:created xsi:type="dcterms:W3CDTF">2006-08-16T00:00:00Z</dcterms:created>
  <dcterms:modified xsi:type="dcterms:W3CDTF">2013-06-01T13:13:19Z</dcterms:modified>
</cp:coreProperties>
</file>