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sldIdLst>
    <p:sldId id="256" r:id="rId2"/>
    <p:sldId id="284" r:id="rId3"/>
    <p:sldId id="282" r:id="rId4"/>
    <p:sldId id="283" r:id="rId5"/>
    <p:sldId id="257" r:id="rId6"/>
    <p:sldId id="289" r:id="rId7"/>
    <p:sldId id="280" r:id="rId8"/>
    <p:sldId id="290" r:id="rId9"/>
    <p:sldId id="258" r:id="rId10"/>
    <p:sldId id="291" r:id="rId11"/>
    <p:sldId id="292" r:id="rId12"/>
    <p:sldId id="281" r:id="rId13"/>
    <p:sldId id="293" r:id="rId14"/>
    <p:sldId id="294" r:id="rId15"/>
    <p:sldId id="259" r:id="rId16"/>
    <p:sldId id="296" r:id="rId17"/>
    <p:sldId id="295" r:id="rId18"/>
    <p:sldId id="286" r:id="rId19"/>
    <p:sldId id="287" r:id="rId20"/>
    <p:sldId id="297" r:id="rId21"/>
    <p:sldId id="298" r:id="rId22"/>
    <p:sldId id="288" r:id="rId23"/>
    <p:sldId id="285" r:id="rId24"/>
    <p:sldId id="263" r:id="rId25"/>
    <p:sldId id="276" r:id="rId26"/>
    <p:sldId id="265" r:id="rId27"/>
    <p:sldId id="266" r:id="rId28"/>
    <p:sldId id="267" r:id="rId29"/>
    <p:sldId id="268" r:id="rId30"/>
    <p:sldId id="269" r:id="rId31"/>
    <p:sldId id="270" r:id="rId32"/>
    <p:sldId id="274" r:id="rId33"/>
    <p:sldId id="299" r:id="rId34"/>
    <p:sldId id="30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EEFF4A-56BF-4484-9276-2F3A7DF76AEE}" type="datetimeFigureOut">
              <a:rPr lang="en-US" smtClean="0"/>
              <a:pPr/>
              <a:t>6/1/2013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2385F0-785B-4C6A-B43B-DE3282607D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66531E-5456-4361-A890-E8D197303A2D}" type="datetime1">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F41BE6-3E40-4EF9-9D0B-C34E1915F02B}" type="datetime1">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FC9F4A-843A-4BC9-B47F-6BB959A74E14}" type="datetime1">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46FB1F-2F3A-43EE-902A-EB089A76B1F6}" type="datetime1">
              <a:rPr lang="en-US" smtClean="0"/>
              <a:pPr/>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1BFFB6-7BD7-4F32-B492-D454C3D3BBA2}" type="datetime1">
              <a:rPr lang="en-US" smtClean="0"/>
              <a:pPr/>
              <a:t>6/1/2013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331A6E-CEB9-4903-89BD-527FF0671AB8}" type="datetime1">
              <a:rPr lang="en-US" smtClean="0"/>
              <a:pPr/>
              <a:t>6/1/2013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4F04C4-CE6D-483F-96D8-DDD0ED89D68D}" type="datetime1">
              <a:rPr lang="en-US" smtClean="0"/>
              <a:pPr/>
              <a:t>6/1/2013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517165-BA29-41E8-97C1-C7FCF56D9B41}" type="datetime1">
              <a:rPr lang="en-US" smtClean="0"/>
              <a:pPr/>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1D1B39-CF7F-4897-9AAC-4F05B8434993}" type="datetime1">
              <a:rPr lang="en-US" smtClean="0"/>
              <a:pPr/>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0E4CA8-C8D4-42A8-AEC4-097C84A55EF7}" type="datetime1">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20EB1E-46D7-4580-B5FB-FA64888BFADC}" type="datetime1">
              <a:rPr lang="en-US" smtClean="0"/>
              <a:pPr/>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A5C05D-384C-48A4-B9E5-82C295C09AF9}" type="datetime1">
              <a:rPr lang="en-US" smtClean="0"/>
              <a:pPr/>
              <a:t>6/1/2013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Thomas Hardy and Tess</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Previous Session</a:t>
            </a:r>
            <a:endParaRPr lang="en-US" sz="2800" b="1" dirty="0"/>
          </a:p>
        </p:txBody>
      </p:sp>
      <p:sp>
        <p:nvSpPr>
          <p:cNvPr id="3" name="Content Placeholder 2"/>
          <p:cNvSpPr>
            <a:spLocks noGrp="1"/>
          </p:cNvSpPr>
          <p:nvPr>
            <p:ph idx="1"/>
          </p:nvPr>
        </p:nvSpPr>
        <p:spPr>
          <a:xfrm>
            <a:off x="457200" y="1600200"/>
            <a:ext cx="6705600" cy="4525963"/>
          </a:xfrm>
        </p:spPr>
        <p:txBody>
          <a:bodyPr>
            <a:normAutofit/>
          </a:bodyPr>
          <a:lstStyle/>
          <a:p>
            <a:pPr algn="just"/>
            <a:r>
              <a:rPr lang="en-US" sz="1800" dirty="0" smtClean="0">
                <a:latin typeface="Arial" pitchFamily="34" charset="0"/>
                <a:cs typeface="Arial" pitchFamily="34" charset="0"/>
              </a:rPr>
              <a:t>Previous session was the last session on Great Expectations.</a:t>
            </a:r>
          </a:p>
          <a:p>
            <a:pPr algn="just"/>
            <a:r>
              <a:rPr lang="en-US" sz="1800" dirty="0" smtClean="0">
                <a:latin typeface="Arial" pitchFamily="34" charset="0"/>
                <a:cs typeface="Arial" pitchFamily="34" charset="0"/>
              </a:rPr>
              <a:t>We started the course with </a:t>
            </a:r>
            <a:r>
              <a:rPr lang="en-US" sz="1800" i="1" dirty="0" smtClean="0">
                <a:latin typeface="Arial" pitchFamily="34" charset="0"/>
                <a:cs typeface="Arial" pitchFamily="34" charset="0"/>
              </a:rPr>
              <a:t>Joseph Andrews</a:t>
            </a:r>
            <a:r>
              <a:rPr lang="en-US" sz="1800" dirty="0" smtClean="0">
                <a:latin typeface="Arial" pitchFamily="34" charset="0"/>
                <a:cs typeface="Arial" pitchFamily="34" charset="0"/>
              </a:rPr>
              <a:t>.</a:t>
            </a:r>
          </a:p>
          <a:p>
            <a:pPr algn="just"/>
            <a:r>
              <a:rPr lang="en-US" sz="1800" dirty="0" smtClean="0">
                <a:latin typeface="Arial" pitchFamily="34" charset="0"/>
                <a:cs typeface="Arial" pitchFamily="34" charset="0"/>
              </a:rPr>
              <a:t>We covered </a:t>
            </a:r>
            <a:r>
              <a:rPr lang="en-US" sz="1800" i="1" dirty="0" smtClean="0">
                <a:latin typeface="Arial" pitchFamily="34" charset="0"/>
                <a:cs typeface="Arial" pitchFamily="34" charset="0"/>
              </a:rPr>
              <a:t>Emma.</a:t>
            </a:r>
          </a:p>
          <a:p>
            <a:pPr algn="just"/>
            <a:r>
              <a:rPr lang="en-US" sz="1800" dirty="0" smtClean="0">
                <a:latin typeface="Arial" pitchFamily="34" charset="0"/>
                <a:cs typeface="Arial" pitchFamily="34" charset="0"/>
              </a:rPr>
              <a:t>We have also completed </a:t>
            </a:r>
            <a:r>
              <a:rPr lang="en-US" sz="1800" i="1" dirty="0" smtClean="0">
                <a:latin typeface="Arial" pitchFamily="34" charset="0"/>
                <a:cs typeface="Arial" pitchFamily="34" charset="0"/>
              </a:rPr>
              <a:t>Great Expectations.</a:t>
            </a:r>
          </a:p>
          <a:p>
            <a:pPr algn="just"/>
            <a:r>
              <a:rPr lang="en-US" sz="1800" dirty="0" smtClean="0">
                <a:latin typeface="Arial" pitchFamily="34" charset="0"/>
                <a:cs typeface="Arial" pitchFamily="34" charset="0"/>
              </a:rPr>
              <a:t>Now we are moving to the final novel included in this course.</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normAutofit/>
          </a:bodyPr>
          <a:lstStyle/>
          <a:p>
            <a:r>
              <a:rPr lang="en-US" sz="2800" b="1" dirty="0" smtClean="0"/>
              <a:t>Scheme of Presentation of the novel: Tess of d’Urbervilles</a:t>
            </a:r>
            <a:endParaRPr lang="en-US" sz="2800" b="1" u="sng" dirty="0"/>
          </a:p>
        </p:txBody>
      </p:sp>
      <p:sp>
        <p:nvSpPr>
          <p:cNvPr id="3" name="Content Placeholder 2"/>
          <p:cNvSpPr>
            <a:spLocks noGrp="1"/>
          </p:cNvSpPr>
          <p:nvPr>
            <p:ph idx="1"/>
          </p:nvPr>
        </p:nvSpPr>
        <p:spPr>
          <a:xfrm>
            <a:off x="457200" y="1600200"/>
            <a:ext cx="6553200" cy="4525963"/>
          </a:xfrm>
        </p:spPr>
        <p:txBody>
          <a:bodyPr>
            <a:normAutofit/>
          </a:bodyPr>
          <a:lstStyle/>
          <a:p>
            <a:pPr algn="just"/>
            <a:r>
              <a:rPr lang="en-US" sz="1800" dirty="0" smtClean="0">
                <a:latin typeface="Arial" pitchFamily="34" charset="0"/>
                <a:cs typeface="Arial" pitchFamily="34" charset="0"/>
              </a:rPr>
              <a:t>The novel: Tess of the </a:t>
            </a:r>
            <a:r>
              <a:rPr lang="en-US" sz="1800" dirty="0" err="1" smtClean="0">
                <a:latin typeface="Arial" pitchFamily="34" charset="0"/>
                <a:cs typeface="Arial" pitchFamily="34" charset="0"/>
              </a:rPr>
              <a:t>d'Urberville</a:t>
            </a:r>
            <a:endParaRPr lang="en-US" sz="1800" dirty="0" smtClean="0">
              <a:latin typeface="Arial" pitchFamily="34" charset="0"/>
              <a:cs typeface="Arial" pitchFamily="34" charset="0"/>
            </a:endParaRPr>
          </a:p>
          <a:p>
            <a:pPr algn="just"/>
            <a:r>
              <a:rPr lang="en-US" sz="1800" dirty="0" smtClean="0">
                <a:latin typeface="Arial" pitchFamily="34" charset="0"/>
                <a:cs typeface="Arial" pitchFamily="34" charset="0"/>
              </a:rPr>
              <a:t>We will start with an introduction to the novelist” Thomas Hardy” and the novel “Tess of the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a:t>
            </a:r>
          </a:p>
          <a:p>
            <a:pPr algn="just"/>
            <a:r>
              <a:rPr lang="en-US" sz="1800" dirty="0" smtClean="0">
                <a:latin typeface="Arial" pitchFamily="34" charset="0"/>
                <a:cs typeface="Arial" pitchFamily="34" charset="0"/>
              </a:rPr>
              <a:t>The novel is divided into phases</a:t>
            </a:r>
          </a:p>
          <a:p>
            <a:pPr algn="just"/>
            <a:r>
              <a:rPr lang="en-US" sz="1800" dirty="0" smtClean="0">
                <a:latin typeface="Arial" pitchFamily="34" charset="0"/>
                <a:cs typeface="Arial" pitchFamily="34" charset="0"/>
              </a:rPr>
              <a:t>Each of the upcoming sessions would cover one phase of the novel, thus covering one phase of the life of Tess.</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Today’s Session</a:t>
            </a:r>
            <a:endParaRPr lang="en-US"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Introduction to Thomas Hardy- The author of Tess of d’Urbervilles</a:t>
            </a:r>
          </a:p>
          <a:p>
            <a:r>
              <a:rPr lang="en-US" sz="1800" dirty="0" smtClean="0">
                <a:latin typeface="Arial" pitchFamily="34" charset="0"/>
                <a:cs typeface="Arial" pitchFamily="34" charset="0"/>
              </a:rPr>
              <a:t>His birth and Early Education</a:t>
            </a:r>
          </a:p>
          <a:p>
            <a:r>
              <a:rPr lang="en-US" sz="1800" dirty="0" smtClean="0">
                <a:latin typeface="Arial" pitchFamily="34" charset="0"/>
                <a:cs typeface="Arial" pitchFamily="34" charset="0"/>
              </a:rPr>
              <a:t>His Career</a:t>
            </a:r>
          </a:p>
          <a:p>
            <a:r>
              <a:rPr lang="en-US" sz="1800" dirty="0" smtClean="0">
                <a:latin typeface="Arial" pitchFamily="34" charset="0"/>
                <a:cs typeface="Arial" pitchFamily="34" charset="0"/>
              </a:rPr>
              <a:t>His Works</a:t>
            </a:r>
          </a:p>
          <a:p>
            <a:r>
              <a:rPr lang="en-US" sz="1800" dirty="0" smtClean="0">
                <a:latin typeface="Arial" pitchFamily="34" charset="0"/>
                <a:cs typeface="Arial" pitchFamily="34" charset="0"/>
              </a:rPr>
              <a:t>His Influence </a:t>
            </a:r>
          </a:p>
          <a:p>
            <a:r>
              <a:rPr lang="en-US" sz="1800" dirty="0" smtClean="0">
                <a:latin typeface="Arial" pitchFamily="34" charset="0"/>
                <a:cs typeface="Arial" pitchFamily="34" charset="0"/>
              </a:rPr>
              <a:t>Introduction to the Novel</a:t>
            </a:r>
          </a:p>
          <a:p>
            <a:r>
              <a:rPr lang="en-US" sz="1800" dirty="0" smtClean="0">
                <a:latin typeface="Arial" pitchFamily="34" charset="0"/>
                <a:cs typeface="Arial" pitchFamily="34" charset="0"/>
              </a:rPr>
              <a:t>Genre of the novel</a:t>
            </a:r>
          </a:p>
          <a:p>
            <a:r>
              <a:rPr lang="en-US" sz="1800" dirty="0" smtClean="0">
                <a:latin typeface="Arial" pitchFamily="34" charset="0"/>
                <a:cs typeface="Arial" pitchFamily="34" charset="0"/>
              </a:rPr>
              <a:t>Setting of the novel</a:t>
            </a:r>
          </a:p>
          <a:p>
            <a:r>
              <a:rPr lang="en-US" sz="1800" dirty="0" smtClean="0">
                <a:latin typeface="Arial" pitchFamily="34" charset="0"/>
                <a:cs typeface="Arial" pitchFamily="34" charset="0"/>
              </a:rPr>
              <a:t>Times and Religion with reference to Hardy and his novel</a:t>
            </a:r>
          </a:p>
          <a:p>
            <a:r>
              <a:rPr lang="en-US" sz="1800" dirty="0" smtClean="0">
                <a:latin typeface="Arial" pitchFamily="34" charset="0"/>
                <a:cs typeface="Arial" pitchFamily="34" charset="0"/>
              </a:rPr>
              <a:t>Themes of the novel </a:t>
            </a:r>
          </a:p>
          <a:p>
            <a:r>
              <a:rPr lang="en-US" sz="1800" dirty="0" smtClean="0">
                <a:latin typeface="Arial" pitchFamily="34" charset="0"/>
                <a:cs typeface="Arial" pitchFamily="34" charset="0"/>
              </a:rPr>
              <a:t>Important characters in the novel</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81000"/>
          </a:xfrm>
        </p:spPr>
        <p:txBody>
          <a:bodyPr>
            <a:noAutofit/>
          </a:bodyPr>
          <a:lstStyle/>
          <a:p>
            <a:r>
              <a:rPr lang="en-US" sz="2800" b="1" dirty="0" smtClean="0"/>
              <a:t>About the author: Early Life of Hardy</a:t>
            </a:r>
            <a:endParaRPr lang="en-US" sz="2800" b="1" dirty="0"/>
          </a:p>
        </p:txBody>
      </p:sp>
      <p:sp>
        <p:nvSpPr>
          <p:cNvPr id="3" name="Content Placeholder 2"/>
          <p:cNvSpPr>
            <a:spLocks noGrp="1"/>
          </p:cNvSpPr>
          <p:nvPr>
            <p:ph idx="1"/>
          </p:nvPr>
        </p:nvSpPr>
        <p:spPr>
          <a:xfrm>
            <a:off x="0" y="914400"/>
            <a:ext cx="6705600" cy="5943600"/>
          </a:xfrm>
        </p:spPr>
        <p:txBody>
          <a:bodyPr>
            <a:noAutofit/>
          </a:bodyPr>
          <a:lstStyle/>
          <a:p>
            <a:pPr algn="just"/>
            <a:r>
              <a:rPr lang="en-US" sz="1600" dirty="0" smtClean="0">
                <a:latin typeface="Arial" pitchFamily="34" charset="0"/>
                <a:cs typeface="Arial" pitchFamily="34" charset="0"/>
              </a:rPr>
              <a:t>Thomas Hardy was born on June 2, 1840, in Higher </a:t>
            </a:r>
            <a:r>
              <a:rPr lang="en-US" sz="1600" dirty="0" err="1" smtClean="0">
                <a:latin typeface="Arial" pitchFamily="34" charset="0"/>
                <a:cs typeface="Arial" pitchFamily="34" charset="0"/>
              </a:rPr>
              <a:t>Bockhampton</a:t>
            </a:r>
            <a:r>
              <a:rPr lang="en-US" sz="1600" dirty="0" smtClean="0">
                <a:latin typeface="Arial" pitchFamily="34" charset="0"/>
                <a:cs typeface="Arial" pitchFamily="34" charset="0"/>
              </a:rPr>
              <a:t> in Dorset, a rural region of southwestern England.</a:t>
            </a:r>
          </a:p>
          <a:p>
            <a:pPr algn="just"/>
            <a:r>
              <a:rPr lang="en-US" sz="1600" dirty="0" smtClean="0">
                <a:latin typeface="Arial" pitchFamily="34" charset="0"/>
                <a:cs typeface="Arial" pitchFamily="34" charset="0"/>
              </a:rPr>
              <a:t>His father was a stone-mason and a violinist. </a:t>
            </a:r>
          </a:p>
          <a:p>
            <a:pPr algn="just"/>
            <a:r>
              <a:rPr lang="en-US" sz="1600" dirty="0" smtClean="0">
                <a:latin typeface="Arial" pitchFamily="34" charset="0"/>
                <a:cs typeface="Arial" pitchFamily="34" charset="0"/>
              </a:rPr>
              <a:t>He spent his early years in rural surroundings.</a:t>
            </a:r>
          </a:p>
          <a:p>
            <a:pPr algn="just"/>
            <a:r>
              <a:rPr lang="en-US" sz="1600" dirty="0" smtClean="0">
                <a:latin typeface="Arial" pitchFamily="34" charset="0"/>
                <a:cs typeface="Arial" pitchFamily="34" charset="0"/>
              </a:rPr>
              <a:t>His mother enjoyed reading and telling stories and folk songs to her children.</a:t>
            </a:r>
          </a:p>
          <a:p>
            <a:pPr algn="just"/>
            <a:r>
              <a:rPr lang="en-US" sz="1600" dirty="0" smtClean="0">
                <a:latin typeface="Arial" pitchFamily="34" charset="0"/>
                <a:cs typeface="Arial" pitchFamily="34" charset="0"/>
              </a:rPr>
              <a:t>From his family, Hardy gained the interests that would influence his life and appear in his novels: architecture and music, the lifestyles of the country folk, and literature itself.</a:t>
            </a:r>
          </a:p>
          <a:p>
            <a:pPr algn="just"/>
            <a:r>
              <a:rPr lang="en-US" sz="1600" dirty="0" smtClean="0">
                <a:latin typeface="Arial" pitchFamily="34" charset="0"/>
                <a:cs typeface="Arial" pitchFamily="34" charset="0"/>
              </a:rPr>
              <a:t>Later on the same area became focus of his fiction. </a:t>
            </a:r>
          </a:p>
          <a:p>
            <a:pPr algn="just"/>
            <a:r>
              <a:rPr lang="en-US" sz="1600" dirty="0" smtClean="0">
                <a:latin typeface="Arial" pitchFamily="34" charset="0"/>
                <a:cs typeface="Arial" pitchFamily="34" charset="0"/>
              </a:rPr>
              <a:t>Hardy attended Julia Martin's school in </a:t>
            </a:r>
            <a:r>
              <a:rPr lang="en-US" sz="1600" dirty="0" err="1" smtClean="0">
                <a:latin typeface="Arial" pitchFamily="34" charset="0"/>
                <a:cs typeface="Arial" pitchFamily="34" charset="0"/>
              </a:rPr>
              <a:t>Bockhampton</a:t>
            </a:r>
            <a:r>
              <a:rPr lang="en-US" sz="1600" dirty="0" smtClean="0">
                <a:latin typeface="Arial" pitchFamily="34" charset="0"/>
                <a:cs typeface="Arial" pitchFamily="34" charset="0"/>
              </a:rPr>
              <a:t> for his early education. Actually from the age of 8 to 16 he studied there.</a:t>
            </a:r>
          </a:p>
          <a:p>
            <a:pPr algn="just"/>
            <a:r>
              <a:rPr lang="en-US" sz="1600" dirty="0" smtClean="0">
                <a:latin typeface="Arial" pitchFamily="34" charset="0"/>
                <a:cs typeface="Arial" pitchFamily="34" charset="0"/>
              </a:rPr>
              <a:t>However, most of his education was informal and independent. It came from the books he found in Dorchester, the nearby town. He taught himself French, German, and Latin. </a:t>
            </a:r>
          </a:p>
          <a:p>
            <a:pPr algn="just"/>
            <a:r>
              <a:rPr lang="en-US" sz="1600" dirty="0" smtClean="0">
                <a:latin typeface="Arial" pitchFamily="34" charset="0"/>
                <a:cs typeface="Arial" pitchFamily="34" charset="0"/>
              </a:rPr>
              <a:t>It was at the age of sixteen, Hardy's father apprenticed him to a local architect, John Hicks. Under Hicks's guidance  Hardy learned about architectural drawing and the restoration of old houses and churches. </a:t>
            </a:r>
          </a:p>
          <a:p>
            <a:pPr algn="just"/>
            <a:r>
              <a:rPr lang="en-US" sz="1600" dirty="0" smtClean="0">
                <a:latin typeface="Arial" pitchFamily="34" charset="0"/>
                <a:cs typeface="Arial" pitchFamily="34" charset="0"/>
              </a:rPr>
              <a:t>Hardy enjoyed this work as it provided him an opportunity to study the histories of the houses and the families that lived there.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Early Education of Hardy</a:t>
            </a:r>
            <a:endParaRPr lang="en-US" sz="2800" b="1" dirty="0"/>
          </a:p>
        </p:txBody>
      </p:sp>
      <p:sp>
        <p:nvSpPr>
          <p:cNvPr id="3" name="Content Placeholder 2"/>
          <p:cNvSpPr>
            <a:spLocks noGrp="1"/>
          </p:cNvSpPr>
          <p:nvPr>
            <p:ph idx="1"/>
          </p:nvPr>
        </p:nvSpPr>
        <p:spPr>
          <a:xfrm>
            <a:off x="0" y="838200"/>
            <a:ext cx="6629400" cy="5791200"/>
          </a:xfrm>
        </p:spPr>
        <p:txBody>
          <a:bodyPr>
            <a:normAutofit/>
          </a:bodyPr>
          <a:lstStyle/>
          <a:p>
            <a:pPr algn="just"/>
            <a:r>
              <a:rPr lang="en-US" sz="1800" dirty="0" smtClean="0">
                <a:latin typeface="Arial" pitchFamily="34" charset="0"/>
                <a:cs typeface="Arial" pitchFamily="34" charset="0"/>
              </a:rPr>
              <a:t>Though he was working, he continued his studies.</a:t>
            </a:r>
          </a:p>
          <a:p>
            <a:pPr algn="just"/>
            <a:r>
              <a:rPr lang="en-US" sz="1800" dirty="0" smtClean="0">
                <a:latin typeface="Arial" pitchFamily="34" charset="0"/>
                <a:cs typeface="Arial" pitchFamily="34" charset="0"/>
              </a:rPr>
              <a:t> Hardy studied with the Greek scholar Horace </a:t>
            </a:r>
            <a:r>
              <a:rPr lang="en-US" sz="1800" dirty="0" err="1" smtClean="0">
                <a:latin typeface="Arial" pitchFamily="34" charset="0"/>
                <a:cs typeface="Arial" pitchFamily="34" charset="0"/>
              </a:rPr>
              <a:t>Moule</a:t>
            </a:r>
            <a:r>
              <a:rPr lang="en-US" sz="1800" dirty="0" smtClean="0">
                <a:latin typeface="Arial" pitchFamily="34" charset="0"/>
                <a:cs typeface="Arial" pitchFamily="34" charset="0"/>
              </a:rPr>
              <a:t> during this period of his life.</a:t>
            </a:r>
          </a:p>
          <a:p>
            <a:pPr algn="just"/>
            <a:r>
              <a:rPr lang="en-US" sz="1800" dirty="0" smtClean="0">
                <a:latin typeface="Arial" pitchFamily="34" charset="0"/>
                <a:cs typeface="Arial" pitchFamily="34" charset="0"/>
              </a:rPr>
              <a:t>In 1862, Hardy was sent to London to work with the architect Arthur </a:t>
            </a:r>
            <a:r>
              <a:rPr lang="en-US" sz="1800" dirty="0" err="1" smtClean="0">
                <a:latin typeface="Arial" pitchFamily="34" charset="0"/>
                <a:cs typeface="Arial" pitchFamily="34" charset="0"/>
              </a:rPr>
              <a:t>Blomfield</a:t>
            </a:r>
            <a:r>
              <a:rPr lang="en-US" sz="1800" dirty="0" smtClean="0">
                <a:latin typeface="Arial" pitchFamily="34" charset="0"/>
                <a:cs typeface="Arial" pitchFamily="34" charset="0"/>
              </a:rPr>
              <a:t>. </a:t>
            </a:r>
          </a:p>
          <a:p>
            <a:pPr algn="just"/>
            <a:r>
              <a:rPr lang="en-US" sz="1800" dirty="0" smtClean="0">
                <a:latin typeface="Arial" pitchFamily="34" charset="0"/>
                <a:cs typeface="Arial" pitchFamily="34" charset="0"/>
              </a:rPr>
              <a:t>During his five years in London, Hardy immersed himself in the cultural scene by visiting museums and theaters, and studying classic literature. He even began to write his own poetry. Although he did not remain in London, choosing instead to return to Dorchester as a church restorer, he maintained his newfound talent for writing.</a:t>
            </a:r>
          </a:p>
          <a:p>
            <a:pPr algn="just"/>
            <a:r>
              <a:rPr lang="en-US" sz="1800" dirty="0" smtClean="0">
                <a:latin typeface="Arial" pitchFamily="34" charset="0"/>
                <a:cs typeface="Arial" pitchFamily="34" charset="0"/>
              </a:rPr>
              <a:t>The child of a builder, Hardy was apprenticed at the age of sixteen to John Hicks, an architect who lived in the city of Dorchester.</a:t>
            </a:r>
          </a:p>
          <a:p>
            <a:pPr algn="just"/>
            <a:r>
              <a:rPr lang="en-US" sz="1800" dirty="0" smtClean="0">
                <a:latin typeface="Arial" pitchFamily="34" charset="0"/>
                <a:cs typeface="Arial" pitchFamily="34" charset="0"/>
              </a:rPr>
              <a:t>The location would later serve as the model for Hardy’s fictional </a:t>
            </a:r>
            <a:r>
              <a:rPr lang="en-US" sz="1800" dirty="0" err="1" smtClean="0">
                <a:latin typeface="Arial" pitchFamily="34" charset="0"/>
                <a:cs typeface="Arial" pitchFamily="34" charset="0"/>
              </a:rPr>
              <a:t>Casterbridge</a:t>
            </a:r>
            <a:r>
              <a:rPr lang="en-US" sz="1800" dirty="0" smtClean="0">
                <a:latin typeface="Arial" pitchFamily="34" charset="0"/>
                <a:cs typeface="Arial" pitchFamily="34" charset="0"/>
              </a:rPr>
              <a: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Beginning of Hardy’s Career as a Novelist</a:t>
            </a:r>
            <a:endParaRPr lang="en-US" sz="2800" b="1" dirty="0"/>
          </a:p>
        </p:txBody>
      </p:sp>
      <p:sp>
        <p:nvSpPr>
          <p:cNvPr id="3" name="Content Placeholder 2"/>
          <p:cNvSpPr>
            <a:spLocks noGrp="1"/>
          </p:cNvSpPr>
          <p:nvPr>
            <p:ph idx="1"/>
          </p:nvPr>
        </p:nvSpPr>
        <p:spPr>
          <a:xfrm>
            <a:off x="0" y="762000"/>
            <a:ext cx="6705600" cy="6096000"/>
          </a:xfrm>
        </p:spPr>
        <p:txBody>
          <a:bodyPr>
            <a:noAutofit/>
          </a:bodyPr>
          <a:lstStyle/>
          <a:p>
            <a:pPr algn="just"/>
            <a:r>
              <a:rPr lang="en-US" sz="1600" dirty="0" smtClean="0">
                <a:latin typeface="Arial" pitchFamily="34" charset="0"/>
                <a:cs typeface="Arial" pitchFamily="34" charset="0"/>
              </a:rPr>
              <a:t>Although he gave serious thought to attending university and entering the church, a struggle he would dramatize in his novel </a:t>
            </a:r>
            <a:r>
              <a:rPr lang="en-US" sz="1600" i="1" dirty="0" smtClean="0">
                <a:latin typeface="Arial" pitchFamily="34" charset="0"/>
                <a:cs typeface="Arial" pitchFamily="34" charset="0"/>
              </a:rPr>
              <a:t>Jude the Obscure,</a:t>
            </a:r>
            <a:r>
              <a:rPr lang="en-US" sz="1600" dirty="0" smtClean="0">
                <a:latin typeface="Arial" pitchFamily="34" charset="0"/>
                <a:cs typeface="Arial" pitchFamily="34" charset="0"/>
              </a:rPr>
              <a:t> declining religious faith and lack of money led Hardy to pursue a career in writing instead. </a:t>
            </a:r>
          </a:p>
          <a:p>
            <a:pPr algn="just"/>
            <a:r>
              <a:rPr lang="en-US" sz="1600" dirty="0" smtClean="0">
                <a:latin typeface="Arial" pitchFamily="34" charset="0"/>
                <a:cs typeface="Arial" pitchFamily="34" charset="0"/>
              </a:rPr>
              <a:t>It took him quite a number of years to establish his career .</a:t>
            </a:r>
          </a:p>
          <a:p>
            <a:pPr algn="just"/>
            <a:r>
              <a:rPr lang="en-US" sz="1600" dirty="0" smtClean="0">
                <a:latin typeface="Arial" pitchFamily="34" charset="0"/>
                <a:cs typeface="Arial" pitchFamily="34" charset="0"/>
              </a:rPr>
              <a:t>For the initial years he produced only unsuccessful novels and poetry. </a:t>
            </a:r>
          </a:p>
          <a:p>
            <a:pPr algn="just"/>
            <a:r>
              <a:rPr lang="en-US" sz="1600" dirty="0" smtClean="0">
                <a:latin typeface="Arial" pitchFamily="34" charset="0"/>
                <a:cs typeface="Arial" pitchFamily="34" charset="0"/>
              </a:rPr>
              <a:t>In fact from 1867, Hardy wrote poetry and novels both, though the first part of his career was devoted mostly to novels. The sole purpose of writing novels was to earn money at that time; whereas poetry was his real passion.</a:t>
            </a:r>
          </a:p>
          <a:p>
            <a:pPr algn="just"/>
            <a:r>
              <a:rPr lang="en-US" sz="1600" dirty="0" smtClean="0">
                <a:latin typeface="Arial" pitchFamily="34" charset="0"/>
                <a:cs typeface="Arial" pitchFamily="34" charset="0"/>
              </a:rPr>
              <a:t>At first, he published anonymously, but after he started gaining popularity, he began to use his own name. </a:t>
            </a:r>
          </a:p>
          <a:p>
            <a:pPr algn="just"/>
            <a:r>
              <a:rPr lang="en-US" sz="1600" dirty="0" smtClean="0">
                <a:latin typeface="Arial" pitchFamily="34" charset="0"/>
                <a:cs typeface="Arial" pitchFamily="34" charset="0"/>
              </a:rPr>
              <a:t>As many writers at that time published their works in periodicals and magazines, like the work of his contemporaries such as Charles Dickens, Hardy's novels were published serially in magazines, and they became popular in both England and America. </a:t>
            </a:r>
          </a:p>
          <a:p>
            <a:pPr algn="just"/>
            <a:r>
              <a:rPr lang="en-US" sz="1600" dirty="0" smtClean="0">
                <a:latin typeface="Arial" pitchFamily="34" charset="0"/>
                <a:cs typeface="Arial" pitchFamily="34" charset="0"/>
              </a:rPr>
              <a:t>his work reflects the conventions of serialization. </a:t>
            </a:r>
          </a:p>
          <a:p>
            <a:pPr algn="just"/>
            <a:r>
              <a:rPr lang="en-US" sz="1600" dirty="0" smtClean="0">
                <a:latin typeface="Arial" pitchFamily="34" charset="0"/>
                <a:cs typeface="Arial" pitchFamily="34" charset="0"/>
              </a:rPr>
              <a:t>To generate the interest of their readers and to ensure that readers would buy a serialized novel, writers often use certain techniques to create suspense. The same we notice in his many works.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Hardy’s Famous Novels</a:t>
            </a:r>
            <a:endParaRPr lang="en-US" sz="2800" b="1" dirty="0"/>
          </a:p>
        </p:txBody>
      </p:sp>
      <p:sp>
        <p:nvSpPr>
          <p:cNvPr id="3" name="Content Placeholder 2"/>
          <p:cNvSpPr>
            <a:spLocks noGrp="1"/>
          </p:cNvSpPr>
          <p:nvPr>
            <p:ph idx="1"/>
          </p:nvPr>
        </p:nvSpPr>
        <p:spPr>
          <a:xfrm>
            <a:off x="457200" y="838200"/>
            <a:ext cx="6324600" cy="5287963"/>
          </a:xfrm>
        </p:spPr>
        <p:txBody>
          <a:bodyPr>
            <a:normAutofit/>
          </a:bodyPr>
          <a:lstStyle/>
          <a:p>
            <a:pPr algn="just"/>
            <a:r>
              <a:rPr lang="en-US" sz="1800" dirty="0" smtClean="0">
                <a:latin typeface="Arial" pitchFamily="34" charset="0"/>
                <a:cs typeface="Arial" pitchFamily="34" charset="0"/>
              </a:rPr>
              <a:t>His first popular novel was </a:t>
            </a:r>
            <a:r>
              <a:rPr lang="en-US" sz="1800" i="1" dirty="0" smtClean="0">
                <a:latin typeface="Arial" pitchFamily="34" charset="0"/>
                <a:cs typeface="Arial" pitchFamily="34" charset="0"/>
              </a:rPr>
              <a:t>Under the Greenwood Tree</a:t>
            </a:r>
            <a:r>
              <a:rPr lang="en-US" sz="1800" dirty="0" smtClean="0">
                <a:latin typeface="Arial" pitchFamily="34" charset="0"/>
                <a:cs typeface="Arial" pitchFamily="34" charset="0"/>
              </a:rPr>
              <a:t>, published in 1872.</a:t>
            </a:r>
          </a:p>
          <a:p>
            <a:pPr algn="just"/>
            <a:r>
              <a:rPr lang="en-US" sz="1800" dirty="0" smtClean="0">
                <a:latin typeface="Arial" pitchFamily="34" charset="0"/>
                <a:cs typeface="Arial" pitchFamily="34" charset="0"/>
              </a:rPr>
              <a:t>The next great novel, </a:t>
            </a:r>
            <a:r>
              <a:rPr lang="en-US" sz="1800" i="1" dirty="0" smtClean="0">
                <a:latin typeface="Arial" pitchFamily="34" charset="0"/>
                <a:cs typeface="Arial" pitchFamily="34" charset="0"/>
              </a:rPr>
              <a:t>Far from the Madding Crowd</a:t>
            </a:r>
            <a:r>
              <a:rPr lang="en-US" sz="1800" dirty="0" smtClean="0">
                <a:latin typeface="Arial" pitchFamily="34" charset="0"/>
                <a:cs typeface="Arial" pitchFamily="34" charset="0"/>
              </a:rPr>
              <a:t> </a:t>
            </a:r>
            <a:r>
              <a:rPr lang="en-US" sz="1800" i="1" dirty="0" smtClean="0">
                <a:latin typeface="Arial" pitchFamily="34" charset="0"/>
                <a:cs typeface="Arial" pitchFamily="34" charset="0"/>
              </a:rPr>
              <a:t>,</a:t>
            </a:r>
            <a:r>
              <a:rPr lang="en-US" sz="1800" dirty="0" smtClean="0">
                <a:latin typeface="Arial" pitchFamily="34" charset="0"/>
                <a:cs typeface="Arial" pitchFamily="34" charset="0"/>
              </a:rPr>
              <a:t> published in 1874, was the author’s first critical and financial success. It was so popular that the profits allowed Hardy to give up architecture and marry Emma Gifford. </a:t>
            </a:r>
          </a:p>
          <a:p>
            <a:pPr algn="just">
              <a:buNone/>
            </a:pPr>
            <a:r>
              <a:rPr lang="en-US" sz="1800" dirty="0" smtClean="0">
                <a:latin typeface="Arial" pitchFamily="34" charset="0"/>
                <a:cs typeface="Arial" pitchFamily="34" charset="0"/>
              </a:rPr>
              <a:t>	</a:t>
            </a:r>
          </a:p>
          <a:p>
            <a:pPr algn="just">
              <a:buNone/>
            </a:pPr>
            <a:r>
              <a:rPr lang="en-US" sz="1800" dirty="0" smtClean="0">
                <a:latin typeface="Arial" pitchFamily="34" charset="0"/>
                <a:cs typeface="Arial" pitchFamily="34" charset="0"/>
              </a:rPr>
              <a:t>	</a:t>
            </a:r>
            <a:r>
              <a:rPr lang="en-US" sz="1800" b="1" dirty="0" smtClean="0">
                <a:latin typeface="Arial" pitchFamily="34" charset="0"/>
                <a:cs typeface="Arial" pitchFamily="34" charset="0"/>
              </a:rPr>
              <a:t>His other popular novels are:</a:t>
            </a:r>
          </a:p>
          <a:p>
            <a:pPr algn="just"/>
            <a:r>
              <a:rPr lang="en-US" sz="1800" dirty="0" smtClean="0">
                <a:latin typeface="Arial" pitchFamily="34" charset="0"/>
                <a:cs typeface="Arial" pitchFamily="34" charset="0"/>
              </a:rPr>
              <a:t>Return of the Native</a:t>
            </a:r>
          </a:p>
          <a:p>
            <a:pPr algn="just"/>
            <a:r>
              <a:rPr lang="en-US" sz="1800" dirty="0" smtClean="0">
                <a:latin typeface="Arial" pitchFamily="34" charset="0"/>
                <a:cs typeface="Arial" pitchFamily="34" charset="0"/>
              </a:rPr>
              <a:t>The Mayor of </a:t>
            </a:r>
            <a:r>
              <a:rPr lang="en-US" sz="1800" dirty="0" err="1" smtClean="0">
                <a:latin typeface="Arial" pitchFamily="34" charset="0"/>
                <a:cs typeface="Arial" pitchFamily="34" charset="0"/>
              </a:rPr>
              <a:t>Casterbridge</a:t>
            </a:r>
            <a:endParaRPr lang="en-US" sz="1800" dirty="0" smtClean="0">
              <a:latin typeface="Arial" pitchFamily="34" charset="0"/>
              <a:cs typeface="Arial" pitchFamily="34" charset="0"/>
            </a:endParaRPr>
          </a:p>
          <a:p>
            <a:pPr algn="just"/>
            <a:r>
              <a:rPr lang="en-US" sz="1800" dirty="0" smtClean="0">
                <a:latin typeface="Arial" pitchFamily="34" charset="0"/>
                <a:cs typeface="Arial" pitchFamily="34" charset="0"/>
              </a:rPr>
              <a:t>Tess of the D’Urbervilles</a:t>
            </a:r>
          </a:p>
          <a:p>
            <a:pPr algn="just"/>
            <a:r>
              <a:rPr lang="en-US" sz="1800" dirty="0" smtClean="0">
                <a:latin typeface="Arial" pitchFamily="34" charset="0"/>
                <a:cs typeface="Arial" pitchFamily="34" charset="0"/>
              </a:rPr>
              <a:t>Jude the Obscure</a:t>
            </a:r>
          </a:p>
          <a:p>
            <a:pPr algn="just"/>
            <a:r>
              <a:rPr lang="en-US" sz="1800" dirty="0" smtClean="0">
                <a:latin typeface="Arial" pitchFamily="34" charset="0"/>
                <a:cs typeface="Arial" pitchFamily="34" charset="0"/>
              </a:rPr>
              <a:t>A pair of Blue Eyes</a:t>
            </a:r>
          </a:p>
          <a:p>
            <a:pPr>
              <a:buNone/>
            </a:pPr>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04800"/>
          </a:xfrm>
        </p:spPr>
        <p:txBody>
          <a:bodyPr>
            <a:noAutofit/>
          </a:bodyPr>
          <a:lstStyle/>
          <a:p>
            <a:r>
              <a:rPr lang="en-US" sz="2800" b="1" dirty="0" smtClean="0"/>
              <a:t>Poetry and Novels: Hardy’s Choices</a:t>
            </a:r>
            <a:endParaRPr lang="en-US" sz="2800" b="1" dirty="0"/>
          </a:p>
        </p:txBody>
      </p:sp>
      <p:sp>
        <p:nvSpPr>
          <p:cNvPr id="3" name="Content Placeholder 2"/>
          <p:cNvSpPr>
            <a:spLocks noGrp="1"/>
          </p:cNvSpPr>
          <p:nvPr>
            <p:ph idx="1"/>
          </p:nvPr>
        </p:nvSpPr>
        <p:spPr>
          <a:xfrm>
            <a:off x="0" y="762000"/>
            <a:ext cx="6858000" cy="6096000"/>
          </a:xfrm>
        </p:spPr>
        <p:txBody>
          <a:bodyPr>
            <a:noAutofit/>
          </a:bodyPr>
          <a:lstStyle/>
          <a:p>
            <a:pPr algn="just"/>
            <a:r>
              <a:rPr lang="en-US" sz="1600" dirty="0" smtClean="0">
                <a:latin typeface="Arial" pitchFamily="34" charset="0"/>
                <a:cs typeface="Arial" pitchFamily="34" charset="0"/>
              </a:rPr>
              <a:t>Although he built a reputation as a successful novelist, Hardy considered himself first and foremost a poet.</a:t>
            </a:r>
          </a:p>
          <a:p>
            <a:pPr algn="just"/>
            <a:r>
              <a:rPr lang="en-US" sz="1600" dirty="0" smtClean="0">
                <a:latin typeface="Arial" pitchFamily="34" charset="0"/>
                <a:cs typeface="Arial" pitchFamily="34" charset="0"/>
              </a:rPr>
              <a:t> Poetry he enjoyed as it was his passion. To him, novels were primarily a means of earning a living. </a:t>
            </a:r>
          </a:p>
          <a:p>
            <a:pPr algn="just"/>
            <a:r>
              <a:rPr lang="en-US" sz="1600" dirty="0" smtClean="0">
                <a:latin typeface="Arial" pitchFamily="34" charset="0"/>
                <a:cs typeface="Arial" pitchFamily="34" charset="0"/>
              </a:rPr>
              <a:t>Hardy published three collections of short stories and five shorter novels, all moderately successful. However, despite the praise Hardy's fiction received, many critics criticized his works on the bases of the projection of violence and sexual content included. For instance </a:t>
            </a:r>
            <a:r>
              <a:rPr lang="en-US" sz="1600" i="1" dirty="0" smtClean="0">
                <a:latin typeface="Arial" pitchFamily="34" charset="0"/>
                <a:cs typeface="Arial" pitchFamily="34" charset="0"/>
              </a:rPr>
              <a:t>Tess of the D'Urbervilles</a:t>
            </a:r>
            <a:r>
              <a:rPr lang="en-US" sz="1600" dirty="0" smtClean="0">
                <a:latin typeface="Arial" pitchFamily="34" charset="0"/>
                <a:cs typeface="Arial" pitchFamily="34" charset="0"/>
              </a:rPr>
              <a:t> and </a:t>
            </a:r>
            <a:r>
              <a:rPr lang="en-US" sz="1600" i="1" dirty="0" smtClean="0">
                <a:latin typeface="Arial" pitchFamily="34" charset="0"/>
                <a:cs typeface="Arial" pitchFamily="34" charset="0"/>
              </a:rPr>
              <a:t>Jude the Obscure </a:t>
            </a:r>
            <a:r>
              <a:rPr lang="en-US" sz="1600" dirty="0" smtClean="0">
                <a:latin typeface="Arial" pitchFamily="34" charset="0"/>
                <a:cs typeface="Arial" pitchFamily="34" charset="0"/>
              </a:rPr>
              <a:t>are criticized by many on these accounts. </a:t>
            </a:r>
          </a:p>
          <a:p>
            <a:pPr algn="just"/>
            <a:r>
              <a:rPr lang="en-US" sz="1600" dirty="0" smtClean="0">
                <a:latin typeface="Arial" pitchFamily="34" charset="0"/>
                <a:cs typeface="Arial" pitchFamily="34" charset="0"/>
              </a:rPr>
              <a:t>The outcry against </a:t>
            </a:r>
            <a:r>
              <a:rPr lang="en-US" sz="1600" i="1" dirty="0" smtClean="0">
                <a:latin typeface="Arial" pitchFamily="34" charset="0"/>
                <a:cs typeface="Arial" pitchFamily="34" charset="0"/>
              </a:rPr>
              <a:t>Jude</a:t>
            </a:r>
            <a:r>
              <a:rPr lang="en-US" sz="1600" dirty="0" smtClean="0">
                <a:latin typeface="Arial" pitchFamily="34" charset="0"/>
                <a:cs typeface="Arial" pitchFamily="34" charset="0"/>
              </a:rPr>
              <a:t> was so great that Hardy decided to stop writing novels and return to his first great love, poetry.</a:t>
            </a:r>
          </a:p>
          <a:p>
            <a:pPr algn="just"/>
            <a:r>
              <a:rPr lang="en-US" sz="1600" dirty="0" smtClean="0">
                <a:latin typeface="Arial" pitchFamily="34" charset="0"/>
                <a:cs typeface="Arial" pitchFamily="34" charset="0"/>
              </a:rPr>
              <a:t>Finally it was in 1898, his dream of becoming a poet was realized with the publication of his collection titled as </a:t>
            </a:r>
            <a:r>
              <a:rPr lang="en-US" sz="1600" i="1" dirty="0" err="1" smtClean="0">
                <a:latin typeface="Arial" pitchFamily="34" charset="0"/>
                <a:cs typeface="Arial" pitchFamily="34" charset="0"/>
              </a:rPr>
              <a:t>Wessex</a:t>
            </a:r>
            <a:r>
              <a:rPr lang="en-US" sz="1600" i="1" dirty="0" smtClean="0">
                <a:latin typeface="Arial" pitchFamily="34" charset="0"/>
                <a:cs typeface="Arial" pitchFamily="34" charset="0"/>
              </a:rPr>
              <a:t> Poems</a:t>
            </a:r>
            <a:r>
              <a:rPr lang="en-US" sz="1600" dirty="0" smtClean="0">
                <a:latin typeface="Arial" pitchFamily="34" charset="0"/>
                <a:cs typeface="Arial" pitchFamily="34" charset="0"/>
              </a:rPr>
              <a:t>. </a:t>
            </a:r>
          </a:p>
          <a:p>
            <a:pPr algn="just"/>
            <a:r>
              <a:rPr lang="en-US" sz="1600" dirty="0" smtClean="0">
                <a:latin typeface="Arial" pitchFamily="34" charset="0"/>
                <a:cs typeface="Arial" pitchFamily="34" charset="0"/>
              </a:rPr>
              <a:t>He then turned his attentions to an epic drama in verse, </a:t>
            </a:r>
            <a:r>
              <a:rPr lang="en-US" sz="1600" i="1" dirty="0" smtClean="0">
                <a:latin typeface="Arial" pitchFamily="34" charset="0"/>
                <a:cs typeface="Arial" pitchFamily="34" charset="0"/>
              </a:rPr>
              <a:t>The Dynasts</a:t>
            </a:r>
            <a:r>
              <a:rPr lang="en-US" sz="1600" dirty="0" smtClean="0">
                <a:latin typeface="Arial" pitchFamily="34" charset="0"/>
                <a:cs typeface="Arial" pitchFamily="34" charset="0"/>
              </a:rPr>
              <a:t>; it was finally completed in 1908. Before his death, he had written over 800 poems, many of which were published while he was in his eighties.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Personal Life</a:t>
            </a:r>
            <a:endParaRPr lang="en-US" sz="2800" b="1" dirty="0"/>
          </a:p>
        </p:txBody>
      </p:sp>
      <p:sp>
        <p:nvSpPr>
          <p:cNvPr id="3" name="Content Placeholder 2"/>
          <p:cNvSpPr>
            <a:spLocks noGrp="1"/>
          </p:cNvSpPr>
          <p:nvPr>
            <p:ph idx="1"/>
          </p:nvPr>
        </p:nvSpPr>
        <p:spPr>
          <a:xfrm>
            <a:off x="0" y="762000"/>
            <a:ext cx="6400800" cy="5943600"/>
          </a:xfrm>
        </p:spPr>
        <p:txBody>
          <a:bodyPr>
            <a:normAutofit/>
          </a:bodyPr>
          <a:lstStyle/>
          <a:p>
            <a:pPr algn="just"/>
            <a:r>
              <a:rPr lang="en-US" sz="1800" dirty="0" smtClean="0">
                <a:latin typeface="Arial" pitchFamily="34" charset="0"/>
                <a:cs typeface="Arial" pitchFamily="34" charset="0"/>
              </a:rPr>
              <a:t>As far as personal life is concerned, he finally got his personal life settled and happy. </a:t>
            </a:r>
          </a:p>
          <a:p>
            <a:pPr algn="just"/>
            <a:r>
              <a:rPr lang="en-US" sz="1800" dirty="0" smtClean="0">
                <a:latin typeface="Arial" pitchFamily="34" charset="0"/>
                <a:cs typeface="Arial" pitchFamily="34" charset="0"/>
              </a:rPr>
              <a:t>As it has already been told that once financially established, he married his first wife, Emma, in 1874. </a:t>
            </a:r>
          </a:p>
          <a:p>
            <a:pPr algn="just"/>
            <a:r>
              <a:rPr lang="en-US" sz="1800" dirty="0" smtClean="0">
                <a:latin typeface="Arial" pitchFamily="34" charset="0"/>
                <a:cs typeface="Arial" pitchFamily="34" charset="0"/>
              </a:rPr>
              <a:t>His first wife, Emma, died in 1912. </a:t>
            </a:r>
          </a:p>
          <a:p>
            <a:pPr algn="just"/>
            <a:r>
              <a:rPr lang="en-US" sz="1800" dirty="0" smtClean="0">
                <a:latin typeface="Arial" pitchFamily="34" charset="0"/>
                <a:cs typeface="Arial" pitchFamily="34" charset="0"/>
              </a:rPr>
              <a:t>Although their marriage had not been happy, Hardy grieved at her sudden death. </a:t>
            </a:r>
          </a:p>
          <a:p>
            <a:pPr algn="just"/>
            <a:r>
              <a:rPr lang="en-US" sz="1800" dirty="0" smtClean="0">
                <a:latin typeface="Arial" pitchFamily="34" charset="0"/>
                <a:cs typeface="Arial" pitchFamily="34" charset="0"/>
              </a:rPr>
              <a:t>It was in 1914, he married Florence </a:t>
            </a:r>
            <a:r>
              <a:rPr lang="en-US" sz="1800" dirty="0" err="1" smtClean="0">
                <a:latin typeface="Arial" pitchFamily="34" charset="0"/>
                <a:cs typeface="Arial" pitchFamily="34" charset="0"/>
              </a:rPr>
              <a:t>Dugdale</a:t>
            </a:r>
            <a:r>
              <a:rPr lang="en-US" sz="1800" dirty="0" smtClean="0">
                <a:latin typeface="Arial" pitchFamily="34" charset="0"/>
                <a:cs typeface="Arial" pitchFamily="34" charset="0"/>
              </a:rPr>
              <a:t>, and she was extremely devoted to him. </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His Achievements</a:t>
            </a:r>
            <a:endParaRPr lang="en-US" sz="2800" b="1" dirty="0"/>
          </a:p>
        </p:txBody>
      </p:sp>
      <p:sp>
        <p:nvSpPr>
          <p:cNvPr id="3" name="Content Placeholder 2"/>
          <p:cNvSpPr>
            <a:spLocks noGrp="1"/>
          </p:cNvSpPr>
          <p:nvPr>
            <p:ph idx="1"/>
          </p:nvPr>
        </p:nvSpPr>
        <p:spPr>
          <a:xfrm>
            <a:off x="0" y="762000"/>
            <a:ext cx="6781800" cy="5867400"/>
          </a:xfrm>
        </p:spPr>
        <p:txBody>
          <a:bodyPr>
            <a:normAutofit/>
          </a:bodyPr>
          <a:lstStyle/>
          <a:p>
            <a:pPr algn="just"/>
            <a:r>
              <a:rPr lang="en-US" sz="1800" dirty="0" smtClean="0">
                <a:latin typeface="Arial" pitchFamily="34" charset="0"/>
                <a:cs typeface="Arial" pitchFamily="34" charset="0"/>
              </a:rPr>
              <a:t>The last two decades of Hardy's life, brought him fame and he achieved a level of fame equal to that of Dickens, his contemporary. </a:t>
            </a:r>
          </a:p>
          <a:p>
            <a:pPr algn="just"/>
            <a:r>
              <a:rPr lang="en-US" sz="1800" dirty="0" smtClean="0">
                <a:latin typeface="Arial" pitchFamily="34" charset="0"/>
                <a:cs typeface="Arial" pitchFamily="34" charset="0"/>
              </a:rPr>
              <a:t>In 1910, he was awarded the Order of Merit. </a:t>
            </a:r>
          </a:p>
          <a:p>
            <a:pPr algn="just"/>
            <a:r>
              <a:rPr lang="en-US" sz="1800" dirty="0" smtClean="0">
                <a:latin typeface="Arial" pitchFamily="34" charset="0"/>
                <a:cs typeface="Arial" pitchFamily="34" charset="0"/>
              </a:rPr>
              <a:t>There was renewed interest of readers in his novels. As a result of this increased popularity, Max Gate became a literary shrine and a tourist attraction.</a:t>
            </a:r>
          </a:p>
          <a:p>
            <a:pPr>
              <a:buNone/>
            </a:pPr>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Death of Thomas Hardy</a:t>
            </a:r>
            <a:endParaRPr lang="en-US" sz="2800" b="1" dirty="0"/>
          </a:p>
        </p:txBody>
      </p:sp>
      <p:sp>
        <p:nvSpPr>
          <p:cNvPr id="3" name="Content Placeholder 2"/>
          <p:cNvSpPr>
            <a:spLocks noGrp="1"/>
          </p:cNvSpPr>
          <p:nvPr>
            <p:ph idx="1"/>
          </p:nvPr>
        </p:nvSpPr>
        <p:spPr>
          <a:xfrm>
            <a:off x="457200" y="1066800"/>
            <a:ext cx="5867400" cy="5059363"/>
          </a:xfrm>
        </p:spPr>
        <p:txBody>
          <a:bodyPr>
            <a:noAutofit/>
          </a:bodyPr>
          <a:lstStyle/>
          <a:p>
            <a:pPr algn="just"/>
            <a:r>
              <a:rPr lang="en-US" sz="1800" dirty="0" smtClean="0">
                <a:latin typeface="Arial" pitchFamily="34" charset="0"/>
                <a:cs typeface="Arial" pitchFamily="34" charset="0"/>
              </a:rPr>
              <a:t>After a long and highly successful career, Thomas Hardy died on January 11, 1928, at the age of 87.</a:t>
            </a:r>
          </a:p>
          <a:p>
            <a:pPr algn="just"/>
            <a:r>
              <a:rPr lang="en-US" sz="1800" dirty="0" smtClean="0">
                <a:latin typeface="Arial" pitchFamily="34" charset="0"/>
                <a:cs typeface="Arial" pitchFamily="34" charset="0"/>
              </a:rPr>
              <a:t>His ashes were buried in Poets' Corner at Westminster Abbey. After his death, Florence published Hardy's autobiography in two parts under her own name. </a:t>
            </a:r>
          </a:p>
          <a:p>
            <a:pPr algn="just"/>
            <a:r>
              <a:rPr lang="en-US" sz="1800" dirty="0" smtClean="0">
                <a:latin typeface="Arial" pitchFamily="34" charset="0"/>
                <a:cs typeface="Arial" pitchFamily="34" charset="0"/>
              </a:rPr>
              <a:t>Hardy left many of his possessions to the nation. Amongst these are the pens that Hardy had used to write his various works. He personally engraved each of them with the name of the text it was used to write.</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04800"/>
          </a:xfrm>
        </p:spPr>
        <p:txBody>
          <a:bodyPr>
            <a:noAutofit/>
          </a:bodyPr>
          <a:lstStyle/>
          <a:p>
            <a:r>
              <a:rPr lang="en-US" sz="2800" b="1" dirty="0" smtClean="0"/>
              <a:t>Hardy as a Novelist</a:t>
            </a:r>
            <a:endParaRPr lang="en-US" sz="2800" b="1" dirty="0"/>
          </a:p>
        </p:txBody>
      </p:sp>
      <p:sp>
        <p:nvSpPr>
          <p:cNvPr id="3" name="Content Placeholder 2"/>
          <p:cNvSpPr>
            <a:spLocks noGrp="1"/>
          </p:cNvSpPr>
          <p:nvPr>
            <p:ph idx="1"/>
          </p:nvPr>
        </p:nvSpPr>
        <p:spPr>
          <a:xfrm>
            <a:off x="0" y="762000"/>
            <a:ext cx="6705600" cy="5943600"/>
          </a:xfrm>
        </p:spPr>
        <p:txBody>
          <a:bodyPr>
            <a:noAutofit/>
          </a:bodyPr>
          <a:lstStyle/>
          <a:p>
            <a:pPr algn="just"/>
            <a:r>
              <a:rPr lang="en-US" sz="1600" dirty="0" smtClean="0">
                <a:latin typeface="Arial" pitchFamily="34" charset="0"/>
                <a:cs typeface="Arial" pitchFamily="34" charset="0"/>
              </a:rPr>
              <a:t>Hardy cannot solely be labeled a Victorian novelist. </a:t>
            </a:r>
          </a:p>
          <a:p>
            <a:pPr algn="just"/>
            <a:r>
              <a:rPr lang="en-US" sz="1600" dirty="0" smtClean="0">
                <a:latin typeface="Arial" pitchFamily="34" charset="0"/>
                <a:cs typeface="Arial" pitchFamily="34" charset="0"/>
              </a:rPr>
              <a:t>He can not be even categorized simply as a Modernist, in the tradition of writers like Virginia Woolf or D. H. Lawrence, who built a new kind of novel in its place. Unlike them Hardy did not completely break away from the conventions of nineteenth-century literature. </a:t>
            </a:r>
          </a:p>
          <a:p>
            <a:pPr algn="just"/>
            <a:r>
              <a:rPr lang="en-US" sz="1600" dirty="0" smtClean="0">
                <a:latin typeface="Arial" pitchFamily="34" charset="0"/>
                <a:cs typeface="Arial" pitchFamily="34" charset="0"/>
              </a:rPr>
              <a:t>Actually Hardy falls somewhere on middle ground between the nineteenth and twentieth centuries.</a:t>
            </a:r>
          </a:p>
          <a:p>
            <a:pPr algn="just"/>
            <a:r>
              <a:rPr lang="en-US" sz="1600" dirty="0" smtClean="0">
                <a:latin typeface="Arial" pitchFamily="34" charset="0"/>
                <a:cs typeface="Arial" pitchFamily="34" charset="0"/>
              </a:rPr>
              <a:t>His work is a beautiful combination of Victorian sensibilities and more modern trends.</a:t>
            </a:r>
          </a:p>
          <a:p>
            <a:pPr algn="just"/>
            <a:r>
              <a:rPr lang="en-US" sz="1600" dirty="0" smtClean="0">
                <a:latin typeface="Arial" pitchFamily="34" charset="0"/>
                <a:cs typeface="Arial" pitchFamily="34" charset="0"/>
              </a:rPr>
              <a:t>Hardy had to face a lot of criticism for his novels, but he is acknowledged as one of the great English novelists since his death.</a:t>
            </a:r>
          </a:p>
          <a:p>
            <a:pPr algn="just"/>
            <a:r>
              <a:rPr lang="en-US" sz="1600" dirty="0" smtClean="0">
                <a:latin typeface="Arial" pitchFamily="34" charset="0"/>
                <a:cs typeface="Arial" pitchFamily="34" charset="0"/>
              </a:rPr>
              <a:t>He paved way for modern novel. And, it would not be </a:t>
            </a:r>
            <a:r>
              <a:rPr lang="en-US" sz="1600" dirty="0" err="1" smtClean="0">
                <a:latin typeface="Arial" pitchFamily="34" charset="0"/>
                <a:cs typeface="Arial" pitchFamily="34" charset="0"/>
              </a:rPr>
              <a:t>unjustifed</a:t>
            </a:r>
            <a:r>
              <a:rPr lang="en-US" sz="1600" dirty="0" smtClean="0">
                <a:latin typeface="Arial" pitchFamily="34" charset="0"/>
                <a:cs typeface="Arial" pitchFamily="34" charset="0"/>
              </a:rPr>
              <a:t> to say that he was an important influence on Modernism, and many later writers, including Virginia Woolf, D.H. Lawrence, and Robert Graves.</a:t>
            </a:r>
          </a:p>
          <a:p>
            <a:pPr algn="just"/>
            <a:r>
              <a:rPr lang="en-US" sz="1600" dirty="0" smtClean="0">
                <a:latin typeface="Arial" pitchFamily="34" charset="0"/>
                <a:cs typeface="Arial" pitchFamily="34" charset="0"/>
              </a:rPr>
              <a:t>As far as his poetry is concerned, it too has generated same kind of influence.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6324600" cy="4525963"/>
          </a:xfrm>
        </p:spPr>
        <p:txBody>
          <a:bodyPr>
            <a:normAutofit/>
          </a:bodyPr>
          <a:lstStyle/>
          <a:p>
            <a:pPr algn="just"/>
            <a:r>
              <a:rPr lang="en-US" sz="1800" dirty="0" smtClean="0">
                <a:latin typeface="Arial" pitchFamily="34" charset="0"/>
                <a:cs typeface="Arial" pitchFamily="34" charset="0"/>
              </a:rPr>
              <a:t>When we look at the work of 20</a:t>
            </a:r>
            <a:r>
              <a:rPr lang="en-US" sz="1800" baseline="30000" dirty="0" smtClean="0">
                <a:latin typeface="Arial" pitchFamily="34" charset="0"/>
                <a:cs typeface="Arial" pitchFamily="34" charset="0"/>
              </a:rPr>
              <a:t>th</a:t>
            </a:r>
            <a:r>
              <a:rPr lang="en-US" sz="1800" dirty="0" smtClean="0">
                <a:latin typeface="Arial" pitchFamily="34" charset="0"/>
                <a:cs typeface="Arial" pitchFamily="34" charset="0"/>
              </a:rPr>
              <a:t> century we notice that several classical composers, including Gustav </a:t>
            </a:r>
            <a:r>
              <a:rPr lang="en-US" sz="1800" dirty="0" err="1" smtClean="0">
                <a:latin typeface="Arial" pitchFamily="34" charset="0"/>
                <a:cs typeface="Arial" pitchFamily="34" charset="0"/>
              </a:rPr>
              <a:t>Holst</a:t>
            </a:r>
            <a:r>
              <a:rPr lang="en-US" sz="1800" dirty="0" smtClean="0">
                <a:latin typeface="Arial" pitchFamily="34" charset="0"/>
                <a:cs typeface="Arial" pitchFamily="34" charset="0"/>
              </a:rPr>
              <a:t> and Benjamin Britten, have set Hardy's poems to music.</a:t>
            </a:r>
          </a:p>
          <a:p>
            <a:pPr algn="just"/>
            <a:r>
              <a:rPr lang="en-US" sz="1800" dirty="0" smtClean="0">
                <a:latin typeface="Arial" pitchFamily="34" charset="0"/>
                <a:cs typeface="Arial" pitchFamily="34" charset="0"/>
              </a:rPr>
              <a:t>When it comes to the adaptation of his novels for movies, during his lifetime, Hardy was frequently asked to allow his texts to be adapted for the emerging medium of film.</a:t>
            </a:r>
          </a:p>
          <a:p>
            <a:pPr algn="just"/>
            <a:r>
              <a:rPr lang="en-US" sz="1800" dirty="0" smtClean="0">
                <a:latin typeface="Arial" pitchFamily="34" charset="0"/>
                <a:cs typeface="Arial" pitchFamily="34" charset="0"/>
              </a:rPr>
              <a:t>He could understand a film's promotional benefits, and the possibilities of widening the range of his audience through this medium, so he agreed to it. However, early attempts at filming his work were less than satisfactory, despite Hardy's involvement in the process. Later on from time to time films are based on his various works.</a:t>
            </a:r>
          </a:p>
          <a:p>
            <a:pPr>
              <a:buNone/>
            </a:pPr>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i="1" dirty="0" smtClean="0"/>
              <a:t>Tess of the d’Urbervilles</a:t>
            </a:r>
            <a:r>
              <a:rPr lang="en-US" sz="2800" b="1" dirty="0" smtClean="0"/>
              <a:t> </a:t>
            </a:r>
            <a:endParaRPr lang="en-US" sz="2800" b="1" dirty="0"/>
          </a:p>
        </p:txBody>
      </p:sp>
      <p:sp>
        <p:nvSpPr>
          <p:cNvPr id="3" name="Content Placeholder 2"/>
          <p:cNvSpPr>
            <a:spLocks noGrp="1"/>
          </p:cNvSpPr>
          <p:nvPr>
            <p:ph idx="1"/>
          </p:nvPr>
        </p:nvSpPr>
        <p:spPr>
          <a:xfrm>
            <a:off x="0" y="838200"/>
            <a:ext cx="7010400" cy="8153400"/>
          </a:xfrm>
        </p:spPr>
        <p:txBody>
          <a:bodyPr>
            <a:noAutofit/>
          </a:bodyPr>
          <a:lstStyle/>
          <a:p>
            <a:pPr algn="just" fontAlgn="base"/>
            <a:r>
              <a:rPr lang="en-US" sz="1600" i="1" dirty="0" smtClean="0">
                <a:latin typeface="Arial" pitchFamily="34" charset="0"/>
                <a:cs typeface="Arial" pitchFamily="34" charset="0"/>
              </a:rPr>
              <a:t>Tess of the d’Urbervilles</a:t>
            </a:r>
            <a:r>
              <a:rPr lang="en-US" sz="1600" dirty="0" smtClean="0">
                <a:latin typeface="Arial" pitchFamily="34" charset="0"/>
                <a:cs typeface="Arial" pitchFamily="34" charset="0"/>
              </a:rPr>
              <a:t> was published in 1891.</a:t>
            </a:r>
          </a:p>
          <a:p>
            <a:pPr algn="just" fontAlgn="base"/>
            <a:r>
              <a:rPr lang="en-US" sz="1600" dirty="0" smtClean="0">
                <a:latin typeface="Arial" pitchFamily="34" charset="0"/>
                <a:cs typeface="Arial" pitchFamily="34" charset="0"/>
              </a:rPr>
              <a:t>It got popular immediately after its publication. </a:t>
            </a:r>
          </a:p>
          <a:p>
            <a:pPr algn="just" fontAlgn="base"/>
            <a:r>
              <a:rPr lang="en-US" sz="1600" dirty="0" smtClean="0">
                <a:latin typeface="Arial" pitchFamily="34" charset="0"/>
                <a:cs typeface="Arial" pitchFamily="34" charset="0"/>
              </a:rPr>
              <a:t>Its sales assured Hardy’s financial future. </a:t>
            </a:r>
          </a:p>
          <a:p>
            <a:pPr algn="just" fontAlgn="base"/>
            <a:r>
              <a:rPr lang="en-US" sz="1600" dirty="0" smtClean="0">
                <a:latin typeface="Arial" pitchFamily="34" charset="0"/>
                <a:cs typeface="Arial" pitchFamily="34" charset="0"/>
              </a:rPr>
              <a:t>However, the novel received a lot of criticism as well. It aroused a substantial amount of controversy.</a:t>
            </a:r>
          </a:p>
          <a:p>
            <a:pPr algn="just" fontAlgn="base"/>
            <a:r>
              <a:rPr lang="en-US" sz="1600" dirty="0" smtClean="0">
                <a:latin typeface="Arial" pitchFamily="34" charset="0"/>
                <a:cs typeface="Arial" pitchFamily="34" charset="0"/>
              </a:rPr>
              <a:t>In </a:t>
            </a:r>
            <a:r>
              <a:rPr lang="en-US" sz="1600" i="1" dirty="0" smtClean="0">
                <a:latin typeface="Arial" pitchFamily="34" charset="0"/>
                <a:cs typeface="Arial" pitchFamily="34" charset="0"/>
              </a:rPr>
              <a:t>Tess of the d’Urbervilles</a:t>
            </a:r>
            <a:r>
              <a:rPr lang="en-US" sz="1600" dirty="0" smtClean="0">
                <a:latin typeface="Arial" pitchFamily="34" charset="0"/>
                <a:cs typeface="Arial" pitchFamily="34" charset="0"/>
              </a:rPr>
              <a:t> and other novels, Hardy demonstrates his deep sense of moral sympathy for England’s lower classes, particularly for rural women. Tess is presented as a lower class working woman who endures a lot of hardships. In the case of Tess also we notice this.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Criticism on </a:t>
            </a:r>
            <a:r>
              <a:rPr lang="en-US" sz="2800" b="1" i="1" dirty="0" smtClean="0">
                <a:latin typeface="Arial" pitchFamily="34" charset="0"/>
                <a:cs typeface="Arial" pitchFamily="34" charset="0"/>
              </a:rPr>
              <a:t>Tess of the d’Urbervilles</a:t>
            </a:r>
            <a:endParaRPr lang="en-US" sz="2800" b="1" dirty="0"/>
          </a:p>
        </p:txBody>
      </p:sp>
      <p:sp>
        <p:nvSpPr>
          <p:cNvPr id="3" name="Content Placeholder 2"/>
          <p:cNvSpPr>
            <a:spLocks noGrp="1"/>
          </p:cNvSpPr>
          <p:nvPr>
            <p:ph idx="1"/>
          </p:nvPr>
        </p:nvSpPr>
        <p:spPr>
          <a:xfrm>
            <a:off x="152400" y="914400"/>
            <a:ext cx="6553200" cy="5211763"/>
          </a:xfrm>
        </p:spPr>
        <p:txBody>
          <a:bodyPr>
            <a:normAutofit/>
          </a:bodyPr>
          <a:lstStyle/>
          <a:p>
            <a:pPr algn="just" fontAlgn="base"/>
            <a:r>
              <a:rPr lang="en-US" sz="1800" dirty="0" smtClean="0">
                <a:latin typeface="Arial" pitchFamily="34" charset="0"/>
                <a:cs typeface="Arial" pitchFamily="34" charset="0"/>
              </a:rPr>
              <a:t>Hardy became famous for his compassionate, often controversial portrayal of young women victimized by the self-righteous rigidity of English social morality. In the case of Tess also we see how a young woman becomes a victim of fate and the cruelty of men.</a:t>
            </a:r>
          </a:p>
          <a:p>
            <a:pPr algn="just" fontAlgn="base"/>
            <a:r>
              <a:rPr lang="en-US" sz="1800" dirty="0" smtClean="0">
                <a:latin typeface="Arial" pitchFamily="34" charset="0"/>
                <a:cs typeface="Arial" pitchFamily="34" charset="0"/>
              </a:rPr>
              <a:t>In fact, perhaps,  his most famous depiction of such a young woman is in </a:t>
            </a:r>
            <a:r>
              <a:rPr lang="en-US" sz="1800" i="1" dirty="0" smtClean="0">
                <a:latin typeface="Arial" pitchFamily="34" charset="0"/>
                <a:cs typeface="Arial" pitchFamily="34" charset="0"/>
              </a:rPr>
              <a:t>Tess of the d’Urbervilles.</a:t>
            </a:r>
            <a:r>
              <a:rPr lang="en-US" sz="1800" dirty="0" smtClean="0">
                <a:latin typeface="Arial" pitchFamily="34" charset="0"/>
                <a:cs typeface="Arial" pitchFamily="34" charset="0"/>
              </a:rPr>
              <a:t> It is this frank and critical projection of the hypocrisy of English society of Hardy’s times that was objected to by the people of his own times.</a:t>
            </a:r>
          </a:p>
          <a:p>
            <a:pPr algn="just" fontAlgn="base"/>
            <a:endParaRPr lang="en-US" sz="1800" dirty="0" smtClean="0">
              <a:latin typeface="Arial" pitchFamily="34" charset="0"/>
              <a:cs typeface="Arial" pitchFamily="34" charset="0"/>
            </a:endParaRPr>
          </a:p>
          <a:p>
            <a:pPr algn="just"/>
            <a:endParaRPr lang="en-US" sz="1800" dirty="0" smtClean="0">
              <a:latin typeface="Arial" pitchFamily="34" charset="0"/>
              <a:cs typeface="Arial" pitchFamily="34" charset="0"/>
            </a:endParaRPr>
          </a:p>
          <a:p>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Autofit/>
          </a:bodyPr>
          <a:lstStyle/>
          <a:p>
            <a:r>
              <a:rPr lang="en-US" sz="2800" b="1" dirty="0" smtClean="0"/>
              <a:t>Criticism on </a:t>
            </a:r>
            <a:r>
              <a:rPr lang="en-US" sz="2800" b="1" i="1" dirty="0" smtClean="0">
                <a:latin typeface="Arial" pitchFamily="34" charset="0"/>
                <a:cs typeface="Arial" pitchFamily="34" charset="0"/>
              </a:rPr>
              <a:t>Tess of the d’Urbervilles</a:t>
            </a:r>
            <a:endParaRPr lang="en-US" sz="2800" b="1" dirty="0"/>
          </a:p>
        </p:txBody>
      </p:sp>
      <p:sp>
        <p:nvSpPr>
          <p:cNvPr id="3" name="Content Placeholder 2"/>
          <p:cNvSpPr>
            <a:spLocks noGrp="1"/>
          </p:cNvSpPr>
          <p:nvPr>
            <p:ph idx="1"/>
          </p:nvPr>
        </p:nvSpPr>
        <p:spPr>
          <a:xfrm>
            <a:off x="0" y="381000"/>
            <a:ext cx="7086600" cy="6248400"/>
          </a:xfrm>
        </p:spPr>
        <p:txBody>
          <a:bodyPr>
            <a:noAutofit/>
          </a:bodyPr>
          <a:lstStyle/>
          <a:p>
            <a:pPr algn="just" fontAlgn="base"/>
            <a:r>
              <a:rPr lang="en-US" sz="1600" dirty="0" smtClean="0">
                <a:latin typeface="Arial" pitchFamily="34" charset="0"/>
                <a:cs typeface="Arial" pitchFamily="34" charset="0"/>
              </a:rPr>
              <a:t>A lot of criticism was laid by the conservative and status-conscious British readers on Hardy’s work. Hardy lived and wrote during a time when a rapid social change was taking over England.</a:t>
            </a:r>
          </a:p>
          <a:p>
            <a:pPr algn="just" fontAlgn="base"/>
            <a:r>
              <a:rPr lang="en-US" sz="1600" dirty="0" smtClean="0">
                <a:latin typeface="Arial" pitchFamily="34" charset="0"/>
                <a:cs typeface="Arial" pitchFamily="34" charset="0"/>
              </a:rPr>
              <a:t>The transition from an old-fashioned agricultural nation to a modern industrial society brought a lot of socio-economic issues with it. </a:t>
            </a:r>
          </a:p>
          <a:p>
            <a:pPr algn="just" fontAlgn="base"/>
            <a:r>
              <a:rPr lang="en-US" sz="1600" dirty="0" smtClean="0">
                <a:latin typeface="Arial" pitchFamily="34" charset="0"/>
                <a:cs typeface="Arial" pitchFamily="34" charset="0"/>
              </a:rPr>
              <a:t>Businessmen, entrepreneurs, and “new money- holders” joined the ranks of the social elite. This disturbed the social queue. </a:t>
            </a:r>
          </a:p>
          <a:p>
            <a:pPr algn="just" fontAlgn="base"/>
            <a:r>
              <a:rPr lang="en-US" sz="1600" dirty="0" smtClean="0">
                <a:latin typeface="Arial" pitchFamily="34" charset="0"/>
                <a:cs typeface="Arial" pitchFamily="34" charset="0"/>
              </a:rPr>
              <a:t>This also led to the fading away of the old class system, bringing many ancient aristocratic families and “old money-holders, to socio-economic disgrace.</a:t>
            </a:r>
          </a:p>
          <a:p>
            <a:pPr algn="just" fontAlgn="base"/>
            <a:r>
              <a:rPr lang="en-US" sz="1600" dirty="0" smtClean="0">
                <a:latin typeface="Arial" pitchFamily="34" charset="0"/>
                <a:cs typeface="Arial" pitchFamily="34" charset="0"/>
              </a:rPr>
              <a:t>In </a:t>
            </a:r>
            <a:r>
              <a:rPr lang="en-US" sz="1600" i="1" dirty="0" smtClean="0">
                <a:latin typeface="Arial" pitchFamily="34" charset="0"/>
                <a:cs typeface="Arial" pitchFamily="34" charset="0"/>
              </a:rPr>
              <a:t>Tess of the d’Urbervilles, </a:t>
            </a:r>
            <a:r>
              <a:rPr lang="en-US" sz="1600" dirty="0" smtClean="0">
                <a:latin typeface="Arial" pitchFamily="34" charset="0"/>
                <a:cs typeface="Arial" pitchFamily="34" charset="0"/>
              </a:rPr>
              <a:t>at the very outset we see the family of Tess facing the same crisis.</a:t>
            </a:r>
          </a:p>
          <a:p>
            <a:pPr algn="just" fontAlgn="base"/>
            <a:r>
              <a:rPr lang="en-US" sz="1600" dirty="0" smtClean="0">
                <a:latin typeface="Arial" pitchFamily="34" charset="0"/>
                <a:cs typeface="Arial" pitchFamily="34" charset="0"/>
              </a:rPr>
              <a:t>Tess’s parents, the </a:t>
            </a:r>
            <a:r>
              <a:rPr lang="en-US" sz="1600" dirty="0" err="1" smtClean="0">
                <a:latin typeface="Arial" pitchFamily="34" charset="0"/>
                <a:cs typeface="Arial" pitchFamily="34" charset="0"/>
              </a:rPr>
              <a:t>Durbeyfields</a:t>
            </a:r>
            <a:r>
              <a:rPr lang="en-US" sz="1600" dirty="0" smtClean="0">
                <a:latin typeface="Arial" pitchFamily="34" charset="0"/>
                <a:cs typeface="Arial" pitchFamily="34" charset="0"/>
              </a:rPr>
              <a:t>, lose themselves in the fantasy of belonging to an ancient and aristocratic family, the d’Urbervilles. Hardy’s novel strongly suggests that such a family history is not only meaningless but also utterly undesirable. </a:t>
            </a:r>
          </a:p>
          <a:p>
            <a:pPr algn="just" fontAlgn="base"/>
            <a:r>
              <a:rPr lang="en-US" sz="1600" dirty="0" smtClean="0">
                <a:latin typeface="Arial" pitchFamily="34" charset="0"/>
                <a:cs typeface="Arial" pitchFamily="34" charset="0"/>
              </a:rPr>
              <a:t>Hardy criticizes such views on the subject that were found threatening by the conservative class.</a:t>
            </a:r>
          </a:p>
          <a:p>
            <a:pPr algn="just" fontAlgn="base"/>
            <a:r>
              <a:rPr lang="en-US" sz="1600" dirty="0" smtClean="0">
                <a:latin typeface="Arial" pitchFamily="34" charset="0"/>
                <a:cs typeface="Arial" pitchFamily="34" charset="0"/>
              </a:rPr>
              <a:t>The criticism was so harsh that Hardy was frustrated by the controversy caused by his work, and he finally decided to leave novel-writing after </a:t>
            </a:r>
            <a:r>
              <a:rPr lang="en-US" sz="1600" i="1" dirty="0" smtClean="0">
                <a:latin typeface="Arial" pitchFamily="34" charset="0"/>
                <a:cs typeface="Arial" pitchFamily="34" charset="0"/>
              </a:rPr>
              <a:t>Jude the Obscure.</a:t>
            </a:r>
            <a:r>
              <a:rPr lang="en-US" sz="1600" dirty="0" smtClean="0">
                <a:latin typeface="Arial" pitchFamily="34" charset="0"/>
                <a:cs typeface="Arial" pitchFamily="34" charset="0"/>
              </a:rPr>
              <a:t> </a:t>
            </a:r>
          </a:p>
          <a:p>
            <a:pPr algn="just" fontAlgn="base"/>
            <a:r>
              <a:rPr lang="en-US" sz="1600" dirty="0" smtClean="0">
                <a:latin typeface="Arial" pitchFamily="34" charset="0"/>
                <a:cs typeface="Arial" pitchFamily="34" charset="0"/>
              </a:rPr>
              <a:t>For the rest of his life he only wrote poetry.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Introduction to </a:t>
            </a:r>
            <a:r>
              <a:rPr lang="en-US" sz="2800" b="1" i="1" dirty="0" smtClean="0"/>
              <a:t>Tess of the d'Urbervilles </a:t>
            </a:r>
            <a:endParaRPr lang="en-US" sz="2800" b="1" i="1" dirty="0"/>
          </a:p>
        </p:txBody>
      </p:sp>
      <p:sp>
        <p:nvSpPr>
          <p:cNvPr id="3" name="Content Placeholder 2"/>
          <p:cNvSpPr>
            <a:spLocks noGrp="1"/>
          </p:cNvSpPr>
          <p:nvPr>
            <p:ph idx="1"/>
          </p:nvPr>
        </p:nvSpPr>
        <p:spPr>
          <a:xfrm>
            <a:off x="0" y="609600"/>
            <a:ext cx="6705600" cy="6248400"/>
          </a:xfrm>
        </p:spPr>
        <p:txBody>
          <a:bodyPr>
            <a:noAutofit/>
          </a:bodyPr>
          <a:lstStyle/>
          <a:p>
            <a:pPr algn="just"/>
            <a:r>
              <a:rPr lang="en-US" sz="1600" b="1" dirty="0" smtClean="0">
                <a:solidFill>
                  <a:srgbClr val="FF0000"/>
                </a:solidFill>
                <a:latin typeface="Arial" pitchFamily="34" charset="0"/>
                <a:cs typeface="Arial" pitchFamily="34" charset="0"/>
              </a:rPr>
              <a:t>Tess of the D'Urbervilles: Genre</a:t>
            </a:r>
          </a:p>
          <a:p>
            <a:pPr algn="just"/>
            <a:r>
              <a:rPr lang="en-US" sz="1600" dirty="0" smtClean="0">
                <a:latin typeface="Arial" pitchFamily="34" charset="0"/>
                <a:cs typeface="Arial" pitchFamily="34" charset="0"/>
              </a:rPr>
              <a:t>As far as genre is concerned, Tess of the D'Urbervilles  can  be placed in the category of Tragedy and Pastoral.</a:t>
            </a:r>
          </a:p>
          <a:p>
            <a:pPr algn="just"/>
            <a:r>
              <a:rPr lang="en-US" sz="1600" dirty="0" smtClean="0">
                <a:latin typeface="Arial" pitchFamily="34" charset="0"/>
                <a:cs typeface="Arial" pitchFamily="34" charset="0"/>
              </a:rPr>
              <a:t>Tragedies typically tell the story of a great or important protagonist whose ambition causes his/ her fall from happiness. When we apply this definition to </a:t>
            </a:r>
            <a:r>
              <a:rPr lang="en-US" sz="1600" i="1" dirty="0" smtClean="0">
                <a:latin typeface="Arial" pitchFamily="34" charset="0"/>
                <a:cs typeface="Arial" pitchFamily="34" charset="0"/>
              </a:rPr>
              <a:t>Tess of the D'Urbervilles </a:t>
            </a:r>
            <a:r>
              <a:rPr lang="en-US" sz="1600" dirty="0" smtClean="0">
                <a:latin typeface="Arial" pitchFamily="34" charset="0"/>
                <a:cs typeface="Arial" pitchFamily="34" charset="0"/>
              </a:rPr>
              <a:t>it does not fit very well. Tess is not very ambitious. In fact it is her parents who are. </a:t>
            </a:r>
          </a:p>
          <a:p>
            <a:pPr algn="just"/>
            <a:r>
              <a:rPr lang="en-US" sz="1600" dirty="0" smtClean="0">
                <a:latin typeface="Arial" pitchFamily="34" charset="0"/>
                <a:cs typeface="Arial" pitchFamily="34" charset="0"/>
              </a:rPr>
              <a:t>She is also not a great person at the start of the novel. She is just a country girl with a little education, having good looks but not extraordinarily beautiful.</a:t>
            </a:r>
          </a:p>
          <a:p>
            <a:pPr algn="just"/>
            <a:r>
              <a:rPr lang="en-US" sz="1600" dirty="0" smtClean="0">
                <a:latin typeface="Arial" pitchFamily="34" charset="0"/>
                <a:cs typeface="Arial" pitchFamily="34" charset="0"/>
              </a:rPr>
              <a:t>However, “ the fall” is applicable to her in the sense that her family was great once. At the outset of the novel we are told that they descended from the D'Urbervilles, an ancient aristocratic family. However, through the times they have fallen to a low socio-economic condition.</a:t>
            </a:r>
          </a:p>
          <a:p>
            <a:pPr algn="just"/>
            <a:r>
              <a:rPr lang="en-US" sz="1600" dirty="0" smtClean="0">
                <a:latin typeface="Arial" pitchFamily="34" charset="0"/>
                <a:cs typeface="Arial" pitchFamily="34" charset="0"/>
              </a:rPr>
              <a:t>It is not a tragedy in the traditional sense of the word but it is a tragedy.</a:t>
            </a:r>
          </a:p>
          <a:p>
            <a:pPr algn="just"/>
            <a:r>
              <a:rPr lang="en-US" sz="1600" dirty="0" smtClean="0">
                <a:latin typeface="Arial" pitchFamily="34" charset="0"/>
                <a:cs typeface="Arial" pitchFamily="34" charset="0"/>
              </a:rPr>
              <a:t>As far as a "pastoral" story is concerned, a “pastoral" just means that it portrays the country (as opposed to the city) in an idealized or romantic way. Most of the bad stuff that happens to Tess is a result of modernization and civilization, and not from anything that would have originated in the country. The countryside is safe. She is protected and is not threatened. It is either the city life or the people from the city life who bring her suffering.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Introduction to </a:t>
            </a:r>
            <a:r>
              <a:rPr lang="en-US" sz="2800" b="1" i="1" dirty="0" smtClean="0"/>
              <a:t>Tess of the d'Urbervilles </a:t>
            </a:r>
            <a:endParaRPr lang="en-US" sz="2800" i="1" dirty="0"/>
          </a:p>
        </p:txBody>
      </p:sp>
      <p:sp>
        <p:nvSpPr>
          <p:cNvPr id="3" name="Content Placeholder 2"/>
          <p:cNvSpPr>
            <a:spLocks noGrp="1"/>
          </p:cNvSpPr>
          <p:nvPr>
            <p:ph idx="1"/>
          </p:nvPr>
        </p:nvSpPr>
        <p:spPr>
          <a:xfrm>
            <a:off x="0" y="685800"/>
            <a:ext cx="7010400" cy="6172200"/>
          </a:xfrm>
        </p:spPr>
        <p:txBody>
          <a:bodyPr>
            <a:noAutofit/>
          </a:bodyPr>
          <a:lstStyle/>
          <a:p>
            <a:pPr algn="just"/>
            <a:r>
              <a:rPr lang="en-US" sz="1600" b="1" dirty="0" smtClean="0">
                <a:solidFill>
                  <a:srgbClr val="FF0000"/>
                </a:solidFill>
                <a:latin typeface="Arial" pitchFamily="34" charset="0"/>
                <a:cs typeface="Arial" pitchFamily="34" charset="0"/>
              </a:rPr>
              <a:t>Tess of the D'Urbervilles: Setting </a:t>
            </a:r>
          </a:p>
          <a:p>
            <a:pPr algn="just"/>
            <a:r>
              <a:rPr lang="en-US" sz="1600" dirty="0" smtClean="0">
                <a:latin typeface="Arial" pitchFamily="34" charset="0"/>
                <a:cs typeface="Arial" pitchFamily="34" charset="0"/>
              </a:rPr>
              <a:t>In </a:t>
            </a:r>
            <a:r>
              <a:rPr lang="en-US" sz="1600" i="1" dirty="0" smtClean="0">
                <a:latin typeface="Arial" pitchFamily="34" charset="0"/>
                <a:cs typeface="Arial" pitchFamily="34" charset="0"/>
              </a:rPr>
              <a:t>Tess of the d’Urbervilles </a:t>
            </a:r>
            <a:r>
              <a:rPr lang="en-US" sz="1600" dirty="0" smtClean="0">
                <a:latin typeface="Arial" pitchFamily="34" charset="0"/>
                <a:cs typeface="Arial" pitchFamily="34" charset="0"/>
              </a:rPr>
              <a:t>action takes place in </a:t>
            </a:r>
            <a:r>
              <a:rPr lang="en-US" sz="1600" dirty="0" err="1" smtClean="0">
                <a:latin typeface="Arial" pitchFamily="34" charset="0"/>
                <a:cs typeface="Arial" pitchFamily="34" charset="0"/>
              </a:rPr>
              <a:t>Wessex</a:t>
            </a:r>
            <a:r>
              <a:rPr lang="en-US" sz="1600" dirty="0" smtClean="0">
                <a:latin typeface="Arial" pitchFamily="34" charset="0"/>
                <a:cs typeface="Arial" pitchFamily="34" charset="0"/>
              </a:rPr>
              <a:t> County, England during the Victorian era.</a:t>
            </a:r>
          </a:p>
          <a:p>
            <a:pPr algn="just"/>
            <a:r>
              <a:rPr lang="en-US" sz="1600" dirty="0" smtClean="0">
                <a:latin typeface="Arial" pitchFamily="34" charset="0"/>
                <a:cs typeface="Arial" pitchFamily="34" charset="0"/>
              </a:rPr>
              <a:t>Late 19th century is a time period of the reign of Queen Victorian( 1837-1901).</a:t>
            </a:r>
          </a:p>
          <a:p>
            <a:pPr algn="just"/>
            <a:r>
              <a:rPr lang="en-US" sz="1600" dirty="0" smtClean="0">
                <a:latin typeface="Arial" pitchFamily="34" charset="0"/>
                <a:cs typeface="Arial" pitchFamily="34" charset="0"/>
              </a:rPr>
              <a:t>The area  that s depicted is of England to the southwest of London. Almost all of Hardy's novels take place in this same general area. The towns he mentions in </a:t>
            </a:r>
            <a:r>
              <a:rPr lang="en-US" sz="1600" i="1" dirty="0" smtClean="0">
                <a:latin typeface="Arial" pitchFamily="34" charset="0"/>
                <a:cs typeface="Arial" pitchFamily="34" charset="0"/>
              </a:rPr>
              <a:t>Tess</a:t>
            </a:r>
            <a:r>
              <a:rPr lang="en-US" sz="1600" dirty="0" smtClean="0">
                <a:latin typeface="Arial" pitchFamily="34" charset="0"/>
                <a:cs typeface="Arial" pitchFamily="34" charset="0"/>
              </a:rPr>
              <a:t> might appear in other novels, but they're all fictionalized versions of that real region of England. Hardy called his fictionalized version of this area "</a:t>
            </a:r>
            <a:r>
              <a:rPr lang="en-US" sz="1600" dirty="0" err="1" smtClean="0">
                <a:latin typeface="Arial" pitchFamily="34" charset="0"/>
                <a:cs typeface="Arial" pitchFamily="34" charset="0"/>
              </a:rPr>
              <a:t>Wessex</a:t>
            </a:r>
            <a:r>
              <a:rPr lang="en-US" sz="1600" dirty="0" smtClean="0">
                <a:latin typeface="Arial" pitchFamily="34" charset="0"/>
                <a:cs typeface="Arial" pitchFamily="34" charset="0"/>
              </a:rPr>
              <a:t>," so his novels that take place there are sometimes referred to as the "</a:t>
            </a:r>
            <a:r>
              <a:rPr lang="en-US" sz="1600" dirty="0" err="1" smtClean="0">
                <a:latin typeface="Arial" pitchFamily="34" charset="0"/>
                <a:cs typeface="Arial" pitchFamily="34" charset="0"/>
              </a:rPr>
              <a:t>Wessex</a:t>
            </a:r>
            <a:r>
              <a:rPr lang="en-US" sz="1600" dirty="0" smtClean="0">
                <a:latin typeface="Arial" pitchFamily="34" charset="0"/>
                <a:cs typeface="Arial" pitchFamily="34" charset="0"/>
              </a:rPr>
              <a:t> novels." </a:t>
            </a:r>
          </a:p>
          <a:p>
            <a:pPr algn="just"/>
            <a:r>
              <a:rPr lang="en-US" sz="1600" dirty="0" smtClean="0">
                <a:latin typeface="Arial" pitchFamily="34" charset="0"/>
                <a:cs typeface="Arial" pitchFamily="34" charset="0"/>
              </a:rPr>
              <a:t>Tess's childhood home of </a:t>
            </a:r>
            <a:r>
              <a:rPr lang="en-US" sz="1600" dirty="0" err="1" smtClean="0">
                <a:latin typeface="Arial" pitchFamily="34" charset="0"/>
                <a:cs typeface="Arial" pitchFamily="34" charset="0"/>
              </a:rPr>
              <a:t>Marlott</a:t>
            </a:r>
            <a:r>
              <a:rPr lang="en-US" sz="1600" dirty="0" smtClean="0">
                <a:latin typeface="Arial" pitchFamily="34" charset="0"/>
                <a:cs typeface="Arial" pitchFamily="34" charset="0"/>
              </a:rPr>
              <a:t> that is also in the county of </a:t>
            </a:r>
            <a:r>
              <a:rPr lang="en-US" sz="1600" dirty="0" err="1" smtClean="0">
                <a:latin typeface="Arial" pitchFamily="34" charset="0"/>
                <a:cs typeface="Arial" pitchFamily="34" charset="0"/>
              </a:rPr>
              <a:t>Wessex</a:t>
            </a:r>
            <a:r>
              <a:rPr lang="en-US" sz="1600" dirty="0" smtClean="0">
                <a:latin typeface="Arial" pitchFamily="34" charset="0"/>
                <a:cs typeface="Arial" pitchFamily="34" charset="0"/>
              </a:rPr>
              <a:t> is in the Vale of “Blakemore” or “</a:t>
            </a:r>
            <a:r>
              <a:rPr lang="en-US" sz="1600" dirty="0" err="1" smtClean="0">
                <a:latin typeface="Arial" pitchFamily="34" charset="0"/>
                <a:cs typeface="Arial" pitchFamily="34" charset="0"/>
              </a:rPr>
              <a:t>Blackmoor</a:t>
            </a:r>
            <a:r>
              <a:rPr lang="en-US" sz="1600" dirty="0" smtClean="0">
                <a:latin typeface="Arial" pitchFamily="34" charset="0"/>
                <a:cs typeface="Arial" pitchFamily="34" charset="0"/>
              </a:rPr>
              <a:t>”.</a:t>
            </a:r>
          </a:p>
          <a:p>
            <a:pPr algn="just"/>
            <a:r>
              <a:rPr lang="en-US" sz="1600" dirty="0" smtClean="0">
                <a:latin typeface="Arial" pitchFamily="34" charset="0"/>
                <a:cs typeface="Arial" pitchFamily="34" charset="0"/>
              </a:rPr>
              <a:t>Hardy repeatedly refers to the area by using both versions of its name. It is fictional valley but  Hardy continually reminds us that there are two accepted pronunciations of it.</a:t>
            </a:r>
          </a:p>
          <a:p>
            <a:pPr algn="just"/>
            <a:r>
              <a:rPr lang="en-US" sz="1600" dirty="0" smtClean="0">
                <a:latin typeface="Arial" pitchFamily="34" charset="0"/>
                <a:cs typeface="Arial" pitchFamily="34" charset="0"/>
              </a:rPr>
              <a:t>In fact "Blakemore" is the older version of "</a:t>
            </a:r>
            <a:r>
              <a:rPr lang="en-US" sz="1600" dirty="0" err="1" smtClean="0">
                <a:latin typeface="Arial" pitchFamily="34" charset="0"/>
                <a:cs typeface="Arial" pitchFamily="34" charset="0"/>
              </a:rPr>
              <a:t>Blackmoor</a:t>
            </a:r>
            <a:r>
              <a:rPr lang="en-US" sz="1600" dirty="0" smtClean="0">
                <a:latin typeface="Arial" pitchFamily="34" charset="0"/>
                <a:cs typeface="Arial" pitchFamily="34" charset="0"/>
              </a:rPr>
              <a:t>" </a:t>
            </a:r>
          </a:p>
          <a:p>
            <a:pPr algn="just"/>
            <a:r>
              <a:rPr lang="en-US" sz="1600" dirty="0" smtClean="0">
                <a:latin typeface="Arial" pitchFamily="34" charset="0"/>
                <a:cs typeface="Arial" pitchFamily="34" charset="0"/>
              </a:rPr>
              <a:t>The words "Blake" was used in Middle English for "Black," and "More" was the old spelling of "Moor”. </a:t>
            </a:r>
          </a:p>
          <a:p>
            <a:pPr algn="just"/>
            <a:r>
              <a:rPr lang="en-US" sz="1600" dirty="0" smtClean="0">
                <a:latin typeface="Arial" pitchFamily="34" charset="0"/>
                <a:cs typeface="Arial" pitchFamily="34" charset="0"/>
              </a:rPr>
              <a:t>Keeping this explanation in mind may be we can conclude that may be Hardy wants to remind us how much history there is in this place.</a:t>
            </a:r>
          </a:p>
          <a:p>
            <a:pPr algn="just">
              <a:buNone/>
            </a:pP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Setting in </a:t>
            </a:r>
            <a:r>
              <a:rPr lang="en-US" sz="2800" b="1" i="1" dirty="0" smtClean="0"/>
              <a:t>Tess of the d'Urbervilles: </a:t>
            </a:r>
            <a:r>
              <a:rPr lang="en-US" sz="2800" b="1" dirty="0" smtClean="0">
                <a:solidFill>
                  <a:srgbClr val="FF0000"/>
                </a:solidFill>
              </a:rPr>
              <a:t>The Role of Nature</a:t>
            </a:r>
            <a:endParaRPr lang="en-US" sz="2800" b="1" dirty="0">
              <a:solidFill>
                <a:srgbClr val="FF0000"/>
              </a:solidFill>
            </a:endParaRPr>
          </a:p>
        </p:txBody>
      </p:sp>
      <p:sp>
        <p:nvSpPr>
          <p:cNvPr id="3" name="Content Placeholder 2"/>
          <p:cNvSpPr>
            <a:spLocks noGrp="1"/>
          </p:cNvSpPr>
          <p:nvPr>
            <p:ph idx="1"/>
          </p:nvPr>
        </p:nvSpPr>
        <p:spPr>
          <a:xfrm>
            <a:off x="152400" y="685800"/>
            <a:ext cx="6781800" cy="5867400"/>
          </a:xfrm>
        </p:spPr>
        <p:txBody>
          <a:bodyPr>
            <a:normAutofit fontScale="55000" lnSpcReduction="20000"/>
          </a:bodyPr>
          <a:lstStyle/>
          <a:p>
            <a:pPr algn="just"/>
            <a:r>
              <a:rPr lang="en-US" dirty="0" smtClean="0">
                <a:latin typeface="Arial" pitchFamily="34" charset="0"/>
                <a:cs typeface="Arial" pitchFamily="34" charset="0"/>
              </a:rPr>
              <a:t>Usually, the role of setting is limited in a piece of fiction. However, when it comes to </a:t>
            </a:r>
            <a:r>
              <a:rPr lang="en-US" i="1" dirty="0" smtClean="0">
                <a:latin typeface="Arial" pitchFamily="34" charset="0"/>
                <a:cs typeface="Arial" pitchFamily="34" charset="0"/>
              </a:rPr>
              <a:t>Tess of the d'Urbervilles </a:t>
            </a:r>
            <a:r>
              <a:rPr lang="en-US" dirty="0" smtClean="0">
                <a:latin typeface="Arial" pitchFamily="34" charset="0"/>
                <a:cs typeface="Arial" pitchFamily="34" charset="0"/>
              </a:rPr>
              <a:t>we can look at the setting of the novel as crucial to all the happenings.</a:t>
            </a:r>
          </a:p>
          <a:p>
            <a:pPr algn="just"/>
            <a:r>
              <a:rPr lang="en-US" dirty="0" smtClean="0">
                <a:latin typeface="Arial" pitchFamily="34" charset="0"/>
                <a:cs typeface="Arial" pitchFamily="34" charset="0"/>
              </a:rPr>
              <a:t>Nature, the setting of the novel, is almost a main character in the novel.</a:t>
            </a:r>
          </a:p>
          <a:p>
            <a:pPr algn="just"/>
            <a:r>
              <a:rPr lang="en-US" dirty="0" smtClean="0">
                <a:latin typeface="Arial" pitchFamily="34" charset="0"/>
                <a:cs typeface="Arial" pitchFamily="34" charset="0"/>
              </a:rPr>
              <a:t>Hardy uses setting and environment in </a:t>
            </a:r>
            <a:r>
              <a:rPr lang="en-US" i="1" dirty="0" smtClean="0">
                <a:latin typeface="Arial" pitchFamily="34" charset="0"/>
                <a:cs typeface="Arial" pitchFamily="34" charset="0"/>
              </a:rPr>
              <a:t> Tess of the d'Urbervilles </a:t>
            </a:r>
            <a:r>
              <a:rPr lang="en-US" dirty="0" smtClean="0">
                <a:latin typeface="Arial" pitchFamily="34" charset="0"/>
                <a:cs typeface="Arial" pitchFamily="34" charset="0"/>
              </a:rPr>
              <a:t>to give actions a certain direction.</a:t>
            </a:r>
          </a:p>
          <a:p>
            <a:pPr algn="just"/>
            <a:r>
              <a:rPr lang="en-US" i="1" dirty="0" smtClean="0">
                <a:latin typeface="Arial" pitchFamily="34" charset="0"/>
                <a:cs typeface="Arial" pitchFamily="34" charset="0"/>
              </a:rPr>
              <a:t>Tess of the d'Urbervilles </a:t>
            </a:r>
            <a:r>
              <a:rPr lang="en-US" dirty="0" smtClean="0">
                <a:latin typeface="Arial" pitchFamily="34" charset="0"/>
                <a:cs typeface="Arial" pitchFamily="34" charset="0"/>
              </a:rPr>
              <a:t>takes place in </a:t>
            </a:r>
            <a:r>
              <a:rPr lang="en-US" dirty="0" err="1" smtClean="0">
                <a:latin typeface="Arial" pitchFamily="34" charset="0"/>
                <a:cs typeface="Arial" pitchFamily="34" charset="0"/>
              </a:rPr>
              <a:t>Wessex</a:t>
            </a:r>
            <a:r>
              <a:rPr lang="en-US" dirty="0" smtClean="0">
                <a:latin typeface="Arial" pitchFamily="34" charset="0"/>
                <a:cs typeface="Arial" pitchFamily="34" charset="0"/>
              </a:rPr>
              <a:t>, a region of the southern English county of Dorset and neighboring counties Hampshire, Wiltshire, Somerset, and Devon. </a:t>
            </a:r>
          </a:p>
          <a:p>
            <a:pPr algn="just"/>
            <a:r>
              <a:rPr lang="en-US" dirty="0" smtClean="0">
                <a:latin typeface="Arial" pitchFamily="34" charset="0"/>
                <a:cs typeface="Arial" pitchFamily="34" charset="0"/>
              </a:rPr>
              <a:t>The setting consists of more than the location, however, particularly in this novel. Nature, as a part of the setting, is an essential element in understanding the novel. </a:t>
            </a:r>
          </a:p>
          <a:p>
            <a:pPr algn="just"/>
            <a:r>
              <a:rPr lang="en-US" dirty="0" smtClean="0">
                <a:latin typeface="Arial" pitchFamily="34" charset="0"/>
                <a:cs typeface="Arial" pitchFamily="34" charset="0"/>
              </a:rPr>
              <a:t>It is also important that the countryside and the people who folk who live there not only provide a backdrop for the action of the story, but also lead and direct the action.</a:t>
            </a:r>
          </a:p>
          <a:p>
            <a:pPr algn="just"/>
            <a:r>
              <a:rPr lang="en-US" dirty="0" smtClean="0">
                <a:latin typeface="Arial" pitchFamily="34" charset="0"/>
                <a:cs typeface="Arial" pitchFamily="34" charset="0"/>
              </a:rPr>
              <a:t>In </a:t>
            </a:r>
            <a:r>
              <a:rPr lang="en-US" i="1" dirty="0" smtClean="0">
                <a:latin typeface="Arial" pitchFamily="34" charset="0"/>
                <a:cs typeface="Arial" pitchFamily="34" charset="0"/>
              </a:rPr>
              <a:t>Tess of the d'Urbervilles</a:t>
            </a:r>
            <a:r>
              <a:rPr lang="en-US" dirty="0" smtClean="0">
                <a:latin typeface="Arial" pitchFamily="34" charset="0"/>
                <a:cs typeface="Arial" pitchFamily="34" charset="0"/>
              </a:rPr>
              <a:t>,</a:t>
            </a:r>
            <a:r>
              <a:rPr lang="en-US" i="1" dirty="0" smtClean="0">
                <a:latin typeface="Arial" pitchFamily="34" charset="0"/>
                <a:cs typeface="Arial" pitchFamily="34" charset="0"/>
              </a:rPr>
              <a:t> </a:t>
            </a:r>
            <a:r>
              <a:rPr lang="en-US" dirty="0" smtClean="0">
                <a:latin typeface="Arial" pitchFamily="34" charset="0"/>
                <a:cs typeface="Arial" pitchFamily="34" charset="0"/>
              </a:rPr>
              <a:t>the characters and setting mirror each other.</a:t>
            </a:r>
          </a:p>
          <a:p>
            <a:pPr algn="just"/>
            <a:r>
              <a:rPr lang="en-US" dirty="0" smtClean="0">
                <a:latin typeface="Arial" pitchFamily="34" charset="0"/>
                <a:cs typeface="Arial" pitchFamily="34" charset="0"/>
              </a:rPr>
              <a:t>Happiness and Love= Green lovely environment</a:t>
            </a:r>
          </a:p>
          <a:p>
            <a:pPr algn="just"/>
            <a:r>
              <a:rPr lang="en-US" dirty="0" smtClean="0">
                <a:latin typeface="Arial" pitchFamily="34" charset="0"/>
                <a:cs typeface="Arial" pitchFamily="34" charset="0"/>
              </a:rPr>
              <a:t>Toil, </a:t>
            </a:r>
            <a:r>
              <a:rPr lang="en-US" dirty="0" err="1" smtClean="0">
                <a:latin typeface="Arial" pitchFamily="34" charset="0"/>
                <a:cs typeface="Arial" pitchFamily="34" charset="0"/>
              </a:rPr>
              <a:t>Labour</a:t>
            </a:r>
            <a:r>
              <a:rPr lang="en-US" dirty="0" smtClean="0">
                <a:latin typeface="Arial" pitchFamily="34" charset="0"/>
                <a:cs typeface="Arial" pitchFamily="34" charset="0"/>
              </a:rPr>
              <a:t> and Hard work = Barren land</a:t>
            </a:r>
          </a:p>
          <a:p>
            <a:pPr algn="just">
              <a:buNone/>
            </a:pPr>
            <a:endParaRPr lang="en-US"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Cont… Setting in </a:t>
            </a:r>
            <a:r>
              <a:rPr lang="en-US" sz="2800" b="1" i="1" dirty="0" smtClean="0"/>
              <a:t>Tess of the d'Urbervilles: </a:t>
            </a:r>
            <a:r>
              <a:rPr lang="en-US" sz="2800" b="1" dirty="0" smtClean="0">
                <a:solidFill>
                  <a:srgbClr val="FF0000"/>
                </a:solidFill>
              </a:rPr>
              <a:t>The Role of Nature</a:t>
            </a:r>
            <a:endParaRPr lang="en-US" sz="2800" dirty="0">
              <a:solidFill>
                <a:srgbClr val="FF0000"/>
              </a:solidFill>
            </a:endParaRPr>
          </a:p>
        </p:txBody>
      </p:sp>
      <p:sp>
        <p:nvSpPr>
          <p:cNvPr id="3" name="Content Placeholder 2"/>
          <p:cNvSpPr>
            <a:spLocks noGrp="1"/>
          </p:cNvSpPr>
          <p:nvPr>
            <p:ph idx="1"/>
          </p:nvPr>
        </p:nvSpPr>
        <p:spPr>
          <a:xfrm>
            <a:off x="152400" y="685800"/>
            <a:ext cx="6553200" cy="5440363"/>
          </a:xfrm>
        </p:spPr>
        <p:txBody>
          <a:bodyPr>
            <a:normAutofit/>
          </a:bodyPr>
          <a:lstStyle/>
          <a:p>
            <a:pPr algn="just"/>
            <a:r>
              <a:rPr lang="en-US" sz="1800" dirty="0" smtClean="0">
                <a:latin typeface="Arial" pitchFamily="34" charset="0"/>
                <a:cs typeface="Arial" pitchFamily="34" charset="0"/>
              </a:rPr>
              <a:t>The two main farms, </a:t>
            </a:r>
            <a:r>
              <a:rPr lang="en-US" sz="1800" dirty="0" err="1" smtClean="0">
                <a:latin typeface="Arial" pitchFamily="34" charset="0"/>
                <a:cs typeface="Arial" pitchFamily="34" charset="0"/>
              </a:rPr>
              <a:t>Talbothays</a:t>
            </a:r>
            <a:r>
              <a:rPr lang="en-US" sz="1800" dirty="0" smtClean="0">
                <a:latin typeface="Arial" pitchFamily="34" charset="0"/>
                <a:cs typeface="Arial" pitchFamily="34" charset="0"/>
              </a:rPr>
              <a:t> and </a:t>
            </a:r>
            <a:r>
              <a:rPr lang="en-US" sz="1800" dirty="0" err="1" smtClean="0">
                <a:latin typeface="Arial" pitchFamily="34" charset="0"/>
                <a:cs typeface="Arial" pitchFamily="34" charset="0"/>
              </a:rPr>
              <a:t>Flintcomb</a:t>
            </a:r>
            <a:r>
              <a:rPr lang="en-US" sz="1800" dirty="0" smtClean="0">
                <a:latin typeface="Arial" pitchFamily="34" charset="0"/>
                <a:cs typeface="Arial" pitchFamily="34" charset="0"/>
              </a:rPr>
              <a:t>-Ash, represent the best and worst of farm life. The farm is the only world that Tess knows. She never travels more than 50 miles from her place of birth. The whole of the work is rurally set, and with the level of detail, we can see Hardy's intimate knowledge of the inner workings of a nineteenth-century farm.</a:t>
            </a:r>
          </a:p>
          <a:p>
            <a:pPr algn="just"/>
            <a:r>
              <a:rPr lang="en-US" sz="1800" dirty="0" smtClean="0">
                <a:latin typeface="Arial" pitchFamily="34" charset="0"/>
                <a:cs typeface="Arial" pitchFamily="34" charset="0"/>
              </a:rPr>
              <a:t>There is little evidence of machinery.</a:t>
            </a:r>
          </a:p>
          <a:p>
            <a:pPr algn="just"/>
            <a:r>
              <a:rPr lang="en-US" sz="1800" dirty="0" smtClean="0">
                <a:latin typeface="Arial" pitchFamily="34" charset="0"/>
                <a:cs typeface="Arial" pitchFamily="34" charset="0"/>
              </a:rPr>
              <a:t> Animals are a means of transportation.</a:t>
            </a:r>
          </a:p>
          <a:p>
            <a:pPr algn="just"/>
            <a:r>
              <a:rPr lang="en-US" sz="1800" dirty="0" smtClean="0">
                <a:latin typeface="Arial" pitchFamily="34" charset="0"/>
                <a:cs typeface="Arial" pitchFamily="34" charset="0"/>
              </a:rPr>
              <a:t>However, some of modern life is projected.</a:t>
            </a:r>
          </a:p>
          <a:p>
            <a:pPr algn="just"/>
            <a:r>
              <a:rPr lang="en-US" sz="1800" dirty="0" smtClean="0">
                <a:latin typeface="Arial" pitchFamily="34" charset="0"/>
                <a:cs typeface="Arial" pitchFamily="34" charset="0"/>
              </a:rPr>
              <a:t>Though only twice, we notice "modern" machines in the novel, the train delivering the </a:t>
            </a:r>
            <a:r>
              <a:rPr lang="en-US" sz="1800" dirty="0" err="1" smtClean="0">
                <a:latin typeface="Arial" pitchFamily="34" charset="0"/>
                <a:cs typeface="Arial" pitchFamily="34" charset="0"/>
              </a:rPr>
              <a:t>Talbothays</a:t>
            </a:r>
            <a:r>
              <a:rPr lang="en-US" sz="1800" dirty="0" smtClean="0">
                <a:latin typeface="Arial" pitchFamily="34" charset="0"/>
                <a:cs typeface="Arial" pitchFamily="34" charset="0"/>
              </a:rPr>
              <a:t> milk to London and the threshing machine used at </a:t>
            </a:r>
            <a:r>
              <a:rPr lang="en-US" sz="1800" dirty="0" err="1" smtClean="0">
                <a:latin typeface="Arial" pitchFamily="34" charset="0"/>
                <a:cs typeface="Arial" pitchFamily="34" charset="0"/>
              </a:rPr>
              <a:t>Flintcomb</a:t>
            </a:r>
            <a:r>
              <a:rPr lang="en-US" sz="1800" dirty="0" smtClean="0">
                <a:latin typeface="Arial" pitchFamily="34" charset="0"/>
                <a:cs typeface="Arial" pitchFamily="34" charset="0"/>
              </a:rPr>
              <a:t>-Ash.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Introduction to </a:t>
            </a:r>
            <a:r>
              <a:rPr lang="en-US" sz="2800" b="1" i="1" dirty="0" smtClean="0"/>
              <a:t>Tess of the d'Urbervilles </a:t>
            </a:r>
            <a:endParaRPr lang="en-US" sz="2800" i="1" dirty="0"/>
          </a:p>
        </p:txBody>
      </p:sp>
      <p:sp>
        <p:nvSpPr>
          <p:cNvPr id="3" name="Content Placeholder 2"/>
          <p:cNvSpPr>
            <a:spLocks noGrp="1"/>
          </p:cNvSpPr>
          <p:nvPr>
            <p:ph idx="1"/>
          </p:nvPr>
        </p:nvSpPr>
        <p:spPr>
          <a:xfrm>
            <a:off x="0" y="685800"/>
            <a:ext cx="6629400" cy="6172200"/>
          </a:xfrm>
        </p:spPr>
        <p:txBody>
          <a:bodyPr>
            <a:noAutofit/>
          </a:bodyPr>
          <a:lstStyle/>
          <a:p>
            <a:pPr algn="just">
              <a:buNone/>
            </a:pPr>
            <a:r>
              <a:rPr lang="en-US" sz="1600" b="1" i="1" dirty="0" smtClean="0">
                <a:solidFill>
                  <a:srgbClr val="FF0000"/>
                </a:solidFill>
              </a:rPr>
              <a:t>Tess of the d'Urbervilles: </a:t>
            </a:r>
            <a:r>
              <a:rPr lang="en-US" sz="1600" b="1" dirty="0" smtClean="0">
                <a:solidFill>
                  <a:srgbClr val="FF0000"/>
                </a:solidFill>
              </a:rPr>
              <a:t>The Title</a:t>
            </a:r>
          </a:p>
          <a:p>
            <a:pPr algn="just"/>
            <a:r>
              <a:rPr lang="en-US" sz="1500" dirty="0" smtClean="0">
                <a:latin typeface="Arial" pitchFamily="34" charset="0"/>
                <a:cs typeface="Arial" pitchFamily="34" charset="0"/>
              </a:rPr>
              <a:t>"Tess of the D'Urbervilles" is the name of the heroine of the novel.</a:t>
            </a:r>
          </a:p>
          <a:p>
            <a:pPr algn="just"/>
            <a:r>
              <a:rPr lang="en-US" sz="1500" dirty="0" smtClean="0">
                <a:latin typeface="Arial" pitchFamily="34" charset="0"/>
                <a:cs typeface="Arial" pitchFamily="34" charset="0"/>
              </a:rPr>
              <a:t>From Tess </a:t>
            </a:r>
            <a:r>
              <a:rPr lang="en-US" sz="1500" dirty="0" err="1" smtClean="0">
                <a:latin typeface="Arial" pitchFamily="34" charset="0"/>
                <a:cs typeface="Arial" pitchFamily="34" charset="0"/>
              </a:rPr>
              <a:t>Durbeyfield</a:t>
            </a:r>
            <a:r>
              <a:rPr lang="en-US" sz="1500" dirty="0" smtClean="0">
                <a:latin typeface="Arial" pitchFamily="34" charset="0"/>
                <a:cs typeface="Arial" pitchFamily="34" charset="0"/>
              </a:rPr>
              <a:t> to Tess of the D'Urbervilles or vice versa.</a:t>
            </a:r>
          </a:p>
          <a:p>
            <a:pPr algn="just"/>
            <a:r>
              <a:rPr lang="en-US" sz="1500" dirty="0" smtClean="0">
                <a:latin typeface="Arial" pitchFamily="34" charset="0"/>
                <a:cs typeface="Arial" pitchFamily="34" charset="0"/>
              </a:rPr>
              <a:t>The subtitle of the novel could use some more attention, too. "A Pure Woman" was not part of the title in the novel's original manuscript, or in its initial publication in the </a:t>
            </a:r>
            <a:r>
              <a:rPr lang="en-US" sz="1500" i="1" dirty="0" smtClean="0">
                <a:latin typeface="Arial" pitchFamily="34" charset="0"/>
                <a:cs typeface="Arial" pitchFamily="34" charset="0"/>
              </a:rPr>
              <a:t>Graphic</a:t>
            </a:r>
            <a:r>
              <a:rPr lang="en-US" sz="1500" dirty="0" smtClean="0">
                <a:latin typeface="Arial" pitchFamily="34" charset="0"/>
                <a:cs typeface="Arial" pitchFamily="34" charset="0"/>
              </a:rPr>
              <a:t> magazine. </a:t>
            </a:r>
          </a:p>
          <a:p>
            <a:pPr algn="just"/>
            <a:r>
              <a:rPr lang="en-US" sz="1500" dirty="0" smtClean="0">
                <a:latin typeface="Arial" pitchFamily="34" charset="0"/>
                <a:cs typeface="Arial" pitchFamily="34" charset="0"/>
              </a:rPr>
              <a:t>As Hardy was revising the novel for its publication as a single volume in 1891, he felt the need to defend his heroine and her inherent purity so his added the subtitle, "A Pure Woman“.</a:t>
            </a:r>
          </a:p>
          <a:p>
            <a:pPr algn="just">
              <a:buNone/>
            </a:pPr>
            <a:endParaRPr lang="en-US" sz="15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Introduction to Tess of the D'Urbervilles </a:t>
            </a:r>
            <a:endParaRPr lang="en-US" sz="2800" dirty="0"/>
          </a:p>
        </p:txBody>
      </p:sp>
      <p:sp>
        <p:nvSpPr>
          <p:cNvPr id="3" name="Content Placeholder 2"/>
          <p:cNvSpPr>
            <a:spLocks noGrp="1"/>
          </p:cNvSpPr>
          <p:nvPr>
            <p:ph idx="1"/>
          </p:nvPr>
        </p:nvSpPr>
        <p:spPr>
          <a:xfrm>
            <a:off x="0" y="762000"/>
            <a:ext cx="6934200" cy="5943600"/>
          </a:xfrm>
        </p:spPr>
        <p:txBody>
          <a:bodyPr>
            <a:noAutofit/>
          </a:bodyPr>
          <a:lstStyle/>
          <a:p>
            <a:pPr algn="just">
              <a:buNone/>
            </a:pPr>
            <a:r>
              <a:rPr lang="en-US" sz="1600" b="1" dirty="0" smtClean="0">
                <a:solidFill>
                  <a:srgbClr val="FF0000"/>
                </a:solidFill>
                <a:latin typeface="Arial" pitchFamily="34" charset="0"/>
                <a:cs typeface="Arial" pitchFamily="34" charset="0"/>
              </a:rPr>
              <a:t>Hardy’s Writing Style:</a:t>
            </a:r>
          </a:p>
          <a:p>
            <a:pPr algn="just"/>
            <a:r>
              <a:rPr lang="en-US" sz="1600" dirty="0" smtClean="0">
                <a:latin typeface="Arial" pitchFamily="34" charset="0"/>
                <a:cs typeface="Arial" pitchFamily="34" charset="0"/>
              </a:rPr>
              <a:t>Pessimistic</a:t>
            </a:r>
          </a:p>
          <a:p>
            <a:pPr algn="just"/>
            <a:r>
              <a:rPr lang="en-US" sz="1600" dirty="0" smtClean="0">
                <a:latin typeface="Arial" pitchFamily="34" charset="0"/>
                <a:cs typeface="Arial" pitchFamily="34" charset="0"/>
              </a:rPr>
              <a:t>Reflects his personal sense of the inevitable tragedy that is human life.</a:t>
            </a:r>
          </a:p>
          <a:p>
            <a:pPr algn="just"/>
            <a:r>
              <a:rPr lang="en-US" sz="1600" dirty="0" smtClean="0">
                <a:latin typeface="Arial" pitchFamily="34" charset="0"/>
                <a:cs typeface="Arial" pitchFamily="34" charset="0"/>
              </a:rPr>
              <a:t>Simple diction</a:t>
            </a:r>
          </a:p>
          <a:p>
            <a:pPr algn="just"/>
            <a:r>
              <a:rPr lang="en-US" sz="1600" dirty="0" smtClean="0">
                <a:latin typeface="Arial" pitchFamily="34" charset="0"/>
                <a:cs typeface="Arial" pitchFamily="34" charset="0"/>
              </a:rPr>
              <a:t>Simple sentences</a:t>
            </a:r>
          </a:p>
          <a:p>
            <a:pPr algn="just"/>
            <a:r>
              <a:rPr lang="en-US" sz="1600" dirty="0" smtClean="0">
                <a:latin typeface="Arial" pitchFamily="34" charset="0"/>
                <a:cs typeface="Arial" pitchFamily="34" charset="0"/>
              </a:rPr>
              <a:t> Brief sentences</a:t>
            </a:r>
          </a:p>
          <a:p>
            <a:pPr algn="just"/>
            <a:r>
              <a:rPr lang="en-US" sz="1600" dirty="0" smtClean="0">
                <a:latin typeface="Arial" pitchFamily="34" charset="0"/>
                <a:cs typeface="Arial" pitchFamily="34" charset="0"/>
              </a:rPr>
              <a:t>This style suits his characters and backdrop.</a:t>
            </a:r>
          </a:p>
          <a:p>
            <a:pPr algn="just"/>
            <a:r>
              <a:rPr lang="en-US" sz="1600" dirty="0" smtClean="0">
                <a:latin typeface="Arial" pitchFamily="34" charset="0"/>
                <a:cs typeface="Arial" pitchFamily="34" charset="0"/>
              </a:rPr>
              <a:t>A variation from simple to complex.</a:t>
            </a:r>
          </a:p>
          <a:p>
            <a:pPr algn="just">
              <a:buNone/>
            </a:pP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smtClean="0"/>
              <a:t>Tess of the d’Urbervilles</a:t>
            </a:r>
            <a:r>
              <a:rPr lang="en-US" sz="2800" b="1" dirty="0" smtClean="0"/>
              <a:t>: </a:t>
            </a:r>
            <a:r>
              <a:rPr lang="en-US" sz="2800" b="1" dirty="0" smtClean="0">
                <a:solidFill>
                  <a:srgbClr val="FF0000"/>
                </a:solidFill>
              </a:rPr>
              <a:t>Themes</a:t>
            </a:r>
            <a:endParaRPr lang="en-US" sz="2800" b="1" dirty="0">
              <a:solidFill>
                <a:srgbClr val="FF0000"/>
              </a:solidFill>
            </a:endParaRPr>
          </a:p>
        </p:txBody>
      </p:sp>
      <p:sp>
        <p:nvSpPr>
          <p:cNvPr id="3" name="Content Placeholder 2"/>
          <p:cNvSpPr>
            <a:spLocks noGrp="1"/>
          </p:cNvSpPr>
          <p:nvPr>
            <p:ph idx="1"/>
          </p:nvPr>
        </p:nvSpPr>
        <p:spPr/>
        <p:txBody>
          <a:bodyPr>
            <a:normAutofit/>
          </a:bodyPr>
          <a:lstStyle/>
          <a:p>
            <a:r>
              <a:rPr lang="en-US" sz="2000" dirty="0" smtClean="0">
                <a:latin typeface="Arial" pitchFamily="34" charset="0"/>
                <a:cs typeface="Arial" pitchFamily="34" charset="0"/>
              </a:rPr>
              <a:t>Inevitable Suffering</a:t>
            </a:r>
          </a:p>
          <a:p>
            <a:r>
              <a:rPr lang="en-US" sz="2000" dirty="0" smtClean="0">
                <a:latin typeface="Arial" pitchFamily="34" charset="0"/>
                <a:cs typeface="Arial" pitchFamily="34" charset="0"/>
              </a:rPr>
              <a:t>Permanence of Sin</a:t>
            </a:r>
          </a:p>
          <a:p>
            <a:r>
              <a:rPr lang="en-US" sz="2000" dirty="0" smtClean="0">
                <a:latin typeface="Arial" pitchFamily="34" charset="0"/>
                <a:cs typeface="Arial" pitchFamily="34" charset="0"/>
              </a:rPr>
              <a:t>Social Class</a:t>
            </a:r>
          </a:p>
          <a:p>
            <a:r>
              <a:rPr lang="en-US" sz="2000" dirty="0" smtClean="0">
                <a:latin typeface="Arial" pitchFamily="34" charset="0"/>
                <a:cs typeface="Arial" pitchFamily="34" charset="0"/>
              </a:rPr>
              <a:t>Changing ideas of Social Class in Victorian England</a:t>
            </a:r>
          </a:p>
          <a:p>
            <a:r>
              <a:rPr lang="en-US" sz="2000" dirty="0" smtClean="0">
                <a:latin typeface="Arial" pitchFamily="34" charset="0"/>
                <a:cs typeface="Arial" pitchFamily="34" charset="0"/>
              </a:rPr>
              <a:t>Economic Repression</a:t>
            </a:r>
          </a:p>
          <a:p>
            <a:r>
              <a:rPr lang="en-US" sz="2000" dirty="0" smtClean="0">
                <a:latin typeface="Arial" pitchFamily="34" charset="0"/>
                <a:cs typeface="Arial" pitchFamily="34" charset="0"/>
              </a:rPr>
              <a:t>Fate</a:t>
            </a:r>
          </a:p>
          <a:p>
            <a:r>
              <a:rPr lang="en-US" sz="2000" dirty="0" smtClean="0">
                <a:latin typeface="Arial" pitchFamily="34" charset="0"/>
                <a:cs typeface="Arial" pitchFamily="34" charset="0"/>
              </a:rPr>
              <a:t>Male Dominance</a:t>
            </a:r>
          </a:p>
          <a:p>
            <a:r>
              <a:rPr lang="en-US" sz="2000" dirty="0" smtClean="0">
                <a:latin typeface="Arial" pitchFamily="34" charset="0"/>
                <a:cs typeface="Arial" pitchFamily="34" charset="0"/>
              </a:rPr>
              <a:t>Responsibility</a:t>
            </a:r>
          </a:p>
          <a:p>
            <a:r>
              <a:rPr lang="en-US" sz="2000" dirty="0" smtClean="0">
                <a:latin typeface="Arial" pitchFamily="34" charset="0"/>
                <a:cs typeface="Arial" pitchFamily="34" charset="0"/>
              </a:rPr>
              <a:t>Guilt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Hardy’s Concept of Religion</a:t>
            </a:r>
            <a:endParaRPr lang="en-US" sz="2800" b="1" dirty="0"/>
          </a:p>
        </p:txBody>
      </p:sp>
      <p:sp>
        <p:nvSpPr>
          <p:cNvPr id="3" name="Content Placeholder 2"/>
          <p:cNvSpPr>
            <a:spLocks noGrp="1"/>
          </p:cNvSpPr>
          <p:nvPr>
            <p:ph idx="1"/>
          </p:nvPr>
        </p:nvSpPr>
        <p:spPr>
          <a:xfrm>
            <a:off x="152400" y="838200"/>
            <a:ext cx="7010400" cy="5287963"/>
          </a:xfrm>
        </p:spPr>
        <p:txBody>
          <a:bodyPr>
            <a:normAutofit/>
          </a:bodyPr>
          <a:lstStyle/>
          <a:p>
            <a:r>
              <a:rPr lang="en-US" sz="1800" dirty="0" smtClean="0">
                <a:latin typeface="Arial" pitchFamily="34" charset="0"/>
                <a:cs typeface="Arial" pitchFamily="34" charset="0"/>
              </a:rPr>
              <a:t>Criticism on Religion</a:t>
            </a:r>
          </a:p>
          <a:p>
            <a:r>
              <a:rPr lang="en-US" sz="1800" dirty="0" smtClean="0">
                <a:latin typeface="Arial" pitchFamily="34" charset="0"/>
                <a:cs typeface="Arial" pitchFamily="34" charset="0"/>
              </a:rPr>
              <a:t>Expression of doubts</a:t>
            </a:r>
          </a:p>
          <a:p>
            <a:r>
              <a:rPr lang="en-US" sz="1800" dirty="0" smtClean="0">
                <a:latin typeface="Arial" pitchFamily="34" charset="0"/>
                <a:cs typeface="Arial" pitchFamily="34" charset="0"/>
              </a:rPr>
              <a:t>Challenging religious practices</a:t>
            </a:r>
          </a:p>
          <a:p>
            <a:r>
              <a:rPr lang="en-US" sz="1800" dirty="0" smtClean="0">
                <a:latin typeface="Arial" pitchFamily="34" charset="0"/>
                <a:cs typeface="Arial" pitchFamily="34" charset="0"/>
              </a:rPr>
              <a:t>Non-conservative view </a:t>
            </a:r>
          </a:p>
          <a:p>
            <a:r>
              <a:rPr lang="en-US" sz="1800" dirty="0" smtClean="0">
                <a:latin typeface="Arial" pitchFamily="34" charset="0"/>
                <a:cs typeface="Arial" pitchFamily="34" charset="0"/>
              </a:rPr>
              <a:t>Mocking </a:t>
            </a:r>
          </a:p>
          <a:p>
            <a:r>
              <a:rPr lang="en-US" sz="1800" dirty="0" smtClean="0">
                <a:latin typeface="Arial" pitchFamily="34" charset="0"/>
                <a:cs typeface="Arial" pitchFamily="34" charset="0"/>
              </a:rPr>
              <a:t>Exposing superficiality of knowledge</a:t>
            </a:r>
          </a:p>
          <a:p>
            <a:r>
              <a:rPr lang="en-US" sz="1800" dirty="0" smtClean="0">
                <a:latin typeface="Arial" pitchFamily="34" charset="0"/>
                <a:cs typeface="Arial" pitchFamily="34" charset="0"/>
              </a:rPr>
              <a:t>Role of clergymen</a:t>
            </a:r>
          </a:p>
          <a:p>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t>Characters in </a:t>
            </a:r>
            <a:r>
              <a:rPr lang="en-US" sz="2800" b="1" i="1" dirty="0" smtClean="0"/>
              <a:t>Tess of the d’Urbervilles</a:t>
            </a:r>
            <a:endParaRPr lang="en-US" sz="2800" b="1" dirty="0"/>
          </a:p>
        </p:txBody>
      </p:sp>
      <p:sp>
        <p:nvSpPr>
          <p:cNvPr id="3" name="Content Placeholder 2"/>
          <p:cNvSpPr>
            <a:spLocks noGrp="1"/>
          </p:cNvSpPr>
          <p:nvPr>
            <p:ph idx="1"/>
          </p:nvPr>
        </p:nvSpPr>
        <p:spPr>
          <a:xfrm>
            <a:off x="457200" y="1600200"/>
            <a:ext cx="5105400" cy="4525963"/>
          </a:xfrm>
        </p:spPr>
        <p:txBody>
          <a:bodyPr>
            <a:normAutofit/>
          </a:bodyPr>
          <a:lstStyle/>
          <a:p>
            <a:pPr fontAlgn="base">
              <a:buNone/>
            </a:pPr>
            <a:r>
              <a:rPr lang="en-US" sz="1800" b="1" dirty="0" smtClean="0">
                <a:latin typeface="Arial" pitchFamily="34" charset="0"/>
                <a:cs typeface="Arial" pitchFamily="34" charset="0"/>
              </a:rPr>
              <a:t>Tess </a:t>
            </a:r>
            <a:r>
              <a:rPr lang="en-US" sz="1800" b="1" dirty="0" err="1" smtClean="0">
                <a:latin typeface="Arial" pitchFamily="34" charset="0"/>
                <a:cs typeface="Arial" pitchFamily="34" charset="0"/>
              </a:rPr>
              <a:t>Durbeyfield</a:t>
            </a:r>
            <a:r>
              <a:rPr lang="en-US" sz="1800" b="1" dirty="0" smtClean="0">
                <a:latin typeface="Arial" pitchFamily="34" charset="0"/>
                <a:cs typeface="Arial" pitchFamily="34" charset="0"/>
              </a:rPr>
              <a:t> / </a:t>
            </a:r>
            <a:r>
              <a:rPr lang="en-US" sz="1800" dirty="0" smtClean="0">
                <a:latin typeface="Arial" pitchFamily="34" charset="0"/>
                <a:cs typeface="Arial" pitchFamily="34" charset="0"/>
              </a:rPr>
              <a:t> </a:t>
            </a:r>
            <a:r>
              <a:rPr lang="en-US" sz="1800" b="1" dirty="0" smtClean="0">
                <a:latin typeface="Arial" pitchFamily="34" charset="0"/>
                <a:cs typeface="Arial" pitchFamily="34" charset="0"/>
              </a:rPr>
              <a:t> Tess of the d’Urbervilles</a:t>
            </a:r>
            <a:endParaRPr lang="en-US" sz="1800" dirty="0" smtClean="0">
              <a:latin typeface="Arial" pitchFamily="34" charset="0"/>
              <a:cs typeface="Arial" pitchFamily="34" charset="0"/>
            </a:endParaRPr>
          </a:p>
          <a:p>
            <a:pPr fontAlgn="base">
              <a:buNone/>
            </a:pPr>
            <a:r>
              <a:rPr lang="en-US" sz="1800" dirty="0" smtClean="0">
                <a:latin typeface="Arial" pitchFamily="34" charset="0"/>
                <a:cs typeface="Arial" pitchFamily="34" charset="0"/>
              </a:rPr>
              <a:t>	Female protagonist. </a:t>
            </a:r>
          </a:p>
          <a:p>
            <a:pPr fontAlgn="base">
              <a:buNone/>
            </a:pPr>
            <a:r>
              <a:rPr lang="en-US" sz="1800" dirty="0" smtClean="0">
                <a:latin typeface="Arial" pitchFamily="34" charset="0"/>
                <a:cs typeface="Arial" pitchFamily="34" charset="0"/>
              </a:rPr>
              <a:t>	Beautiful</a:t>
            </a:r>
          </a:p>
          <a:p>
            <a:pPr fontAlgn="base">
              <a:buNone/>
            </a:pPr>
            <a:r>
              <a:rPr lang="en-US" sz="1800" dirty="0" smtClean="0">
                <a:latin typeface="Arial" pitchFamily="34" charset="0"/>
                <a:cs typeface="Arial" pitchFamily="34" charset="0"/>
              </a:rPr>
              <a:t>	Loyal</a:t>
            </a:r>
          </a:p>
          <a:p>
            <a:pPr fontAlgn="base">
              <a:buNone/>
            </a:pPr>
            <a:r>
              <a:rPr lang="en-US" sz="1800" dirty="0" smtClean="0">
                <a:latin typeface="Arial" pitchFamily="34" charset="0"/>
                <a:cs typeface="Arial" pitchFamily="34" charset="0"/>
              </a:rPr>
              <a:t>	Young</a:t>
            </a:r>
          </a:p>
          <a:p>
            <a:pPr fontAlgn="base">
              <a:buNone/>
            </a:pPr>
            <a:r>
              <a:rPr lang="en-US" sz="1800" dirty="0" smtClean="0">
                <a:latin typeface="Arial" pitchFamily="34" charset="0"/>
                <a:cs typeface="Arial" pitchFamily="34" charset="0"/>
              </a:rPr>
              <a:t>	Poor</a:t>
            </a:r>
          </a:p>
          <a:p>
            <a:pPr fontAlgn="base">
              <a:buNone/>
            </a:pPr>
            <a:r>
              <a:rPr lang="en-US" sz="1800" dirty="0" smtClean="0">
                <a:latin typeface="Arial" pitchFamily="34" charset="0"/>
                <a:cs typeface="Arial" pitchFamily="34" charset="0"/>
              </a:rPr>
              <a:t>	Responsible</a:t>
            </a:r>
          </a:p>
          <a:p>
            <a:pPr fontAlgn="base">
              <a:buNone/>
            </a:pPr>
            <a:r>
              <a:rPr lang="en-US" sz="1800" dirty="0" smtClean="0">
                <a:latin typeface="Arial" pitchFamily="34" charset="0"/>
                <a:cs typeface="Arial" pitchFamily="34" charset="0"/>
              </a:rPr>
              <a:t>	Committed to the family</a:t>
            </a:r>
          </a:p>
          <a:p>
            <a:pPr fontAlgn="base">
              <a:buNone/>
            </a:pPr>
            <a:r>
              <a:rPr lang="en-US" sz="1800" dirty="0" smtClean="0">
                <a:latin typeface="Arial" pitchFamily="34" charset="0"/>
                <a:cs typeface="Arial" pitchFamily="34" charset="0"/>
              </a:rPr>
              <a:t>	Lives with her family in the village of </a:t>
            </a:r>
            <a:r>
              <a:rPr lang="en-US" sz="1800" dirty="0" err="1" smtClean="0">
                <a:latin typeface="Arial" pitchFamily="34" charset="0"/>
                <a:cs typeface="Arial" pitchFamily="34" charset="0"/>
              </a:rPr>
              <a:t>Marlott</a:t>
            </a:r>
            <a:r>
              <a:rPr lang="en-US" sz="1800" dirty="0" smtClean="0">
                <a:latin typeface="Arial" pitchFamily="34" charset="0"/>
                <a:cs typeface="Arial" pitchFamily="34" charset="0"/>
              </a:rPr>
              <a:t>.</a:t>
            </a:r>
          </a:p>
          <a:p>
            <a:pPr fontAlgn="base">
              <a:buNone/>
            </a:pPr>
            <a:r>
              <a:rPr lang="en-US" sz="1800" dirty="0" smtClean="0">
                <a:latin typeface="Arial" pitchFamily="34" charset="0"/>
                <a:cs typeface="Arial" pitchFamily="34" charset="0"/>
              </a:rPr>
              <a:t>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1066801"/>
            <a:ext cx="8229600" cy="2438399"/>
          </a:xfrm>
        </p:spPr>
        <p:txBody>
          <a:bodyPr>
            <a:normAutofit fontScale="92500" lnSpcReduction="20000"/>
          </a:bodyPr>
          <a:lstStyle/>
          <a:p>
            <a:pPr>
              <a:buNone/>
            </a:pPr>
            <a:r>
              <a:rPr lang="en-US" sz="1800" b="1" dirty="0" smtClean="0">
                <a:latin typeface="Arial" pitchFamily="34" charset="0"/>
                <a:cs typeface="Arial" pitchFamily="34" charset="0"/>
              </a:rPr>
              <a:t>Angel Clare</a:t>
            </a:r>
            <a:r>
              <a:rPr lang="en-US" sz="1800" dirty="0" smtClean="0">
                <a:latin typeface="Arial" pitchFamily="34" charset="0"/>
                <a:cs typeface="Arial" pitchFamily="34" charset="0"/>
              </a:rPr>
              <a:t> </a:t>
            </a:r>
          </a:p>
          <a:p>
            <a:r>
              <a:rPr lang="en-US" sz="1800" dirty="0" smtClean="0">
                <a:latin typeface="Arial" pitchFamily="34" charset="0"/>
                <a:cs typeface="Arial" pitchFamily="34" charset="0"/>
              </a:rPr>
              <a:t>Male protagonist</a:t>
            </a:r>
          </a:p>
          <a:p>
            <a:r>
              <a:rPr lang="en-US" sz="1800" dirty="0" smtClean="0">
                <a:latin typeface="Arial" pitchFamily="34" charset="0"/>
                <a:cs typeface="Arial" pitchFamily="34" charset="0"/>
              </a:rPr>
              <a:t>An intelligent young man</a:t>
            </a:r>
          </a:p>
          <a:p>
            <a:r>
              <a:rPr lang="en-US" sz="1800" dirty="0" smtClean="0">
                <a:latin typeface="Arial" pitchFamily="34" charset="0"/>
                <a:cs typeface="Arial" pitchFamily="34" charset="0"/>
              </a:rPr>
              <a:t>Does not want to be clergyman</a:t>
            </a:r>
          </a:p>
          <a:p>
            <a:r>
              <a:rPr lang="en-US" sz="1800" dirty="0" smtClean="0">
                <a:latin typeface="Arial" pitchFamily="34" charset="0"/>
                <a:cs typeface="Arial" pitchFamily="34" charset="0"/>
              </a:rPr>
              <a:t>Wants to be a farmer</a:t>
            </a:r>
          </a:p>
          <a:p>
            <a:r>
              <a:rPr lang="en-US" sz="1800" dirty="0" smtClean="0">
                <a:latin typeface="Arial" pitchFamily="34" charset="0"/>
                <a:cs typeface="Arial" pitchFamily="34" charset="0"/>
              </a:rPr>
              <a:t>Wants to preserve his intellectual freedom from the pressures of city life</a:t>
            </a:r>
          </a:p>
          <a:p>
            <a:r>
              <a:rPr lang="en-US" sz="1800" dirty="0" smtClean="0">
                <a:latin typeface="Arial" pitchFamily="34" charset="0"/>
                <a:cs typeface="Arial" pitchFamily="34" charset="0"/>
              </a:rPr>
              <a:t> Doubts certain religious matters</a:t>
            </a:r>
          </a:p>
          <a:p>
            <a:r>
              <a:rPr lang="en-US" sz="1800" dirty="0" smtClean="0">
                <a:latin typeface="Arial" pitchFamily="34" charset="0"/>
                <a:cs typeface="Arial" pitchFamily="34" charset="0"/>
              </a:rPr>
              <a:t>Meets Tess when she is a milkmaid at the </a:t>
            </a:r>
            <a:r>
              <a:rPr lang="en-US" sz="1800" dirty="0" err="1" smtClean="0">
                <a:latin typeface="Arial" pitchFamily="34" charset="0"/>
                <a:cs typeface="Arial" pitchFamily="34" charset="0"/>
              </a:rPr>
              <a:t>Talbothays</a:t>
            </a:r>
            <a:r>
              <a:rPr lang="en-US" sz="1800" dirty="0" smtClean="0">
                <a:latin typeface="Arial" pitchFamily="34" charset="0"/>
                <a:cs typeface="Arial" pitchFamily="34" charset="0"/>
              </a:rPr>
              <a:t> Dairy and quickly falls in love with her.</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2895601"/>
          </a:xfrm>
        </p:spPr>
        <p:txBody>
          <a:bodyPr>
            <a:normAutofit lnSpcReduction="10000"/>
          </a:bodyPr>
          <a:lstStyle/>
          <a:p>
            <a:pPr>
              <a:buNone/>
            </a:pPr>
            <a:r>
              <a:rPr lang="en-US" sz="1800" b="1" dirty="0" smtClean="0">
                <a:latin typeface="Arial" pitchFamily="34" charset="0"/>
                <a:cs typeface="Arial" pitchFamily="34" charset="0"/>
              </a:rPr>
              <a:t>Alec:</a:t>
            </a:r>
          </a:p>
          <a:p>
            <a:r>
              <a:rPr lang="en-US" sz="1800" dirty="0" smtClean="0">
                <a:latin typeface="Arial" pitchFamily="34" charset="0"/>
                <a:cs typeface="Arial" pitchFamily="34" charset="0"/>
              </a:rPr>
              <a:t>Handsome</a:t>
            </a:r>
          </a:p>
          <a:p>
            <a:r>
              <a:rPr lang="en-US" sz="1800" dirty="0" smtClean="0">
                <a:latin typeface="Arial" pitchFamily="34" charset="0"/>
                <a:cs typeface="Arial" pitchFamily="34" charset="0"/>
              </a:rPr>
              <a:t>Amoral</a:t>
            </a:r>
          </a:p>
          <a:p>
            <a:r>
              <a:rPr lang="en-US" sz="1800" dirty="0" smtClean="0">
                <a:latin typeface="Arial" pitchFamily="34" charset="0"/>
                <a:cs typeface="Arial" pitchFamily="34" charset="0"/>
              </a:rPr>
              <a:t>Son of a wealthy merchant </a:t>
            </a:r>
          </a:p>
          <a:p>
            <a:r>
              <a:rPr lang="en-US" sz="1800" dirty="0" smtClean="0">
                <a:latin typeface="Arial" pitchFamily="34" charset="0"/>
                <a:cs typeface="Arial" pitchFamily="34" charset="0"/>
              </a:rPr>
              <a:t>He is not really a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as his father simply took on the name of the ancient noble family after he built his mansion and retired. </a:t>
            </a:r>
          </a:p>
          <a:p>
            <a:r>
              <a:rPr lang="en-US" sz="1800" dirty="0" smtClean="0">
                <a:latin typeface="Arial" pitchFamily="34" charset="0"/>
                <a:cs typeface="Arial" pitchFamily="34" charset="0"/>
              </a:rPr>
              <a:t>Manipulative</a:t>
            </a:r>
          </a:p>
          <a:p>
            <a:r>
              <a:rPr lang="en-US" sz="1800" dirty="0" smtClean="0">
                <a:latin typeface="Arial" pitchFamily="34" charset="0"/>
                <a:cs typeface="Arial" pitchFamily="34" charset="0"/>
              </a:rPr>
              <a:t>Use money for power</a:t>
            </a:r>
          </a:p>
          <a:p>
            <a:r>
              <a:rPr lang="en-US" sz="1800" dirty="0" smtClean="0">
                <a:latin typeface="Arial" pitchFamily="34" charset="0"/>
                <a:cs typeface="Arial" pitchFamily="34" charset="0"/>
              </a:rPr>
              <a:t>Exploits situations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4572000" cy="4525963"/>
          </a:xfrm>
        </p:spPr>
        <p:txBody>
          <a:bodyPr>
            <a:noAutofit/>
          </a:bodyPr>
          <a:lstStyle/>
          <a:p>
            <a:pPr fontAlgn="base">
              <a:buNone/>
            </a:pPr>
            <a:r>
              <a:rPr lang="en-US" sz="1800" b="1" dirty="0" smtClean="0">
                <a:latin typeface="Arial" pitchFamily="34" charset="0"/>
                <a:cs typeface="Arial" pitchFamily="34" charset="0"/>
              </a:rPr>
              <a:t>Mr. John </a:t>
            </a:r>
            <a:r>
              <a:rPr lang="en-US" sz="1800" b="1" dirty="0" err="1" smtClean="0">
                <a:latin typeface="Arial" pitchFamily="34" charset="0"/>
                <a:cs typeface="Arial" pitchFamily="34" charset="0"/>
              </a:rPr>
              <a:t>Durbeyfield</a:t>
            </a:r>
            <a:r>
              <a:rPr lang="en-US" sz="1800" dirty="0" smtClean="0">
                <a:latin typeface="Arial" pitchFamily="34" charset="0"/>
                <a:cs typeface="Arial" pitchFamily="34" charset="0"/>
              </a:rPr>
              <a:t> - </a:t>
            </a:r>
          </a:p>
          <a:p>
            <a:pPr fontAlgn="base"/>
            <a:r>
              <a:rPr lang="en-US" sz="1800" dirty="0" smtClean="0">
                <a:latin typeface="Arial" pitchFamily="34" charset="0"/>
                <a:cs typeface="Arial" pitchFamily="34" charset="0"/>
              </a:rPr>
              <a:t>Tess’s father</a:t>
            </a:r>
          </a:p>
          <a:p>
            <a:pPr fontAlgn="base"/>
            <a:r>
              <a:rPr lang="en-US" sz="1800" dirty="0" smtClean="0">
                <a:latin typeface="Arial" pitchFamily="34" charset="0"/>
                <a:cs typeface="Arial" pitchFamily="34" charset="0"/>
              </a:rPr>
              <a:t>Lazy</a:t>
            </a:r>
          </a:p>
          <a:p>
            <a:pPr fontAlgn="base"/>
            <a:r>
              <a:rPr lang="en-US" sz="1800" dirty="0" smtClean="0">
                <a:latin typeface="Arial" pitchFamily="34" charset="0"/>
                <a:cs typeface="Arial" pitchFamily="34" charset="0"/>
              </a:rPr>
              <a:t>Day dreamer</a:t>
            </a:r>
          </a:p>
          <a:p>
            <a:pPr fontAlgn="base"/>
            <a:r>
              <a:rPr lang="en-US" sz="1800" dirty="0" smtClean="0">
                <a:latin typeface="Arial" pitchFamily="34" charset="0"/>
                <a:cs typeface="Arial" pitchFamily="34" charset="0"/>
              </a:rPr>
              <a:t>A peddler in </a:t>
            </a:r>
            <a:r>
              <a:rPr lang="en-US" sz="1800" dirty="0" err="1" smtClean="0">
                <a:latin typeface="Arial" pitchFamily="34" charset="0"/>
                <a:cs typeface="Arial" pitchFamily="34" charset="0"/>
              </a:rPr>
              <a:t>Marlott</a:t>
            </a:r>
            <a:endParaRPr lang="en-US" sz="1800" dirty="0" smtClean="0">
              <a:latin typeface="Arial" pitchFamily="34" charset="0"/>
              <a:cs typeface="Arial" pitchFamily="34" charset="0"/>
            </a:endParaRPr>
          </a:p>
          <a:p>
            <a:pPr fontAlgn="base"/>
            <a:r>
              <a:rPr lang="en-US" sz="1800" dirty="0" smtClean="0">
                <a:latin typeface="Arial" pitchFamily="34" charset="0"/>
                <a:cs typeface="Arial" pitchFamily="34" charset="0"/>
              </a:rPr>
              <a:t>Takes pride in his family background</a:t>
            </a:r>
          </a:p>
          <a:p>
            <a:pPr fontAlgn="base">
              <a:buNone/>
            </a:pPr>
            <a:r>
              <a:rPr lang="en-US" sz="1800" b="1" dirty="0" smtClean="0">
                <a:latin typeface="Arial" pitchFamily="34" charset="0"/>
                <a:cs typeface="Arial" pitchFamily="34" charset="0"/>
              </a:rPr>
              <a:t>Mrs. Joan </a:t>
            </a:r>
            <a:r>
              <a:rPr lang="en-US" sz="1800" b="1" dirty="0" err="1" smtClean="0">
                <a:latin typeface="Arial" pitchFamily="34" charset="0"/>
                <a:cs typeface="Arial" pitchFamily="34" charset="0"/>
              </a:rPr>
              <a:t>Durbeyfield</a:t>
            </a:r>
            <a:r>
              <a:rPr lang="en-US" sz="1800" dirty="0" smtClean="0">
                <a:latin typeface="Arial" pitchFamily="34" charset="0"/>
                <a:cs typeface="Arial" pitchFamily="34" charset="0"/>
              </a:rPr>
              <a:t> </a:t>
            </a:r>
          </a:p>
          <a:p>
            <a:pPr fontAlgn="base"/>
            <a:r>
              <a:rPr lang="en-US" sz="1800" dirty="0" smtClean="0">
                <a:latin typeface="Arial" pitchFamily="34" charset="0"/>
                <a:cs typeface="Arial" pitchFamily="34" charset="0"/>
              </a:rPr>
              <a:t>Tess’s mother</a:t>
            </a:r>
          </a:p>
          <a:p>
            <a:pPr fontAlgn="base"/>
            <a:r>
              <a:rPr lang="en-US" sz="1800" dirty="0" smtClean="0">
                <a:latin typeface="Arial" pitchFamily="34" charset="0"/>
                <a:cs typeface="Arial" pitchFamily="34" charset="0"/>
              </a:rPr>
              <a:t>Simpleminded</a:t>
            </a:r>
          </a:p>
          <a:p>
            <a:pPr fontAlgn="base"/>
            <a:r>
              <a:rPr lang="en-US" sz="1800" dirty="0" smtClean="0">
                <a:latin typeface="Arial" pitchFamily="34" charset="0"/>
                <a:cs typeface="Arial" pitchFamily="34" charset="0"/>
              </a:rPr>
              <a:t>Forgiving</a:t>
            </a:r>
          </a:p>
          <a:p>
            <a:pPr fontAlgn="base"/>
            <a:r>
              <a:rPr lang="en-US" sz="1800" dirty="0" smtClean="0">
                <a:latin typeface="Arial" pitchFamily="34" charset="0"/>
                <a:cs typeface="Arial" pitchFamily="34" charset="0"/>
              </a:rPr>
              <a:t>Unable to understand the intricacies of situations</a:t>
            </a:r>
          </a:p>
          <a:p>
            <a:pPr fontAlgn="base"/>
            <a:r>
              <a:rPr lang="en-US" sz="1800" dirty="0" smtClean="0">
                <a:latin typeface="Arial" pitchFamily="34" charset="0"/>
                <a:cs typeface="Arial" pitchFamily="34" charset="0"/>
              </a:rPr>
              <a:t> Not very responsible</a:t>
            </a:r>
          </a:p>
          <a:p>
            <a:pPr fontAlgn="base"/>
            <a:r>
              <a:rPr lang="en-US" sz="1800" dirty="0" smtClean="0">
                <a:latin typeface="Arial" pitchFamily="34" charset="0"/>
                <a:cs typeface="Arial" pitchFamily="34" charset="0"/>
              </a:rPr>
              <a:t>Wise in some worldly ways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b="1" dirty="0" smtClean="0">
                <a:latin typeface="Arial" pitchFamily="34" charset="0"/>
                <a:cs typeface="Arial" pitchFamily="34" charset="0"/>
              </a:rPr>
              <a:t>Mrs. </a:t>
            </a:r>
            <a:r>
              <a:rPr lang="en-US" sz="1800" b="1" dirty="0" err="1" smtClean="0">
                <a:latin typeface="Arial" pitchFamily="34" charset="0"/>
                <a:cs typeface="Arial" pitchFamily="34" charset="0"/>
              </a:rPr>
              <a:t>d’Urberville</a:t>
            </a:r>
            <a:endParaRPr lang="en-US" sz="1800" b="1" dirty="0" smtClean="0">
              <a:latin typeface="Arial" pitchFamily="34" charset="0"/>
              <a:cs typeface="Arial" pitchFamily="34" charset="0"/>
            </a:endParaRPr>
          </a:p>
          <a:p>
            <a:r>
              <a:rPr lang="en-US" sz="1800" dirty="0" smtClean="0">
                <a:latin typeface="Arial" pitchFamily="34" charset="0"/>
                <a:cs typeface="Arial" pitchFamily="34" charset="0"/>
              </a:rPr>
              <a:t>Alec’s mother </a:t>
            </a:r>
          </a:p>
          <a:p>
            <a:r>
              <a:rPr lang="en-US" sz="1800" dirty="0" smtClean="0">
                <a:latin typeface="Arial" pitchFamily="34" charset="0"/>
                <a:cs typeface="Arial" pitchFamily="34" charset="0"/>
              </a:rPr>
              <a:t>The widow of Simon Stokes</a:t>
            </a:r>
          </a:p>
          <a:p>
            <a:r>
              <a:rPr lang="en-US" sz="1800" dirty="0" smtClean="0">
                <a:latin typeface="Arial" pitchFamily="34" charset="0"/>
                <a:cs typeface="Arial" pitchFamily="34" charset="0"/>
              </a:rPr>
              <a:t>Blind </a:t>
            </a:r>
          </a:p>
          <a:p>
            <a:r>
              <a:rPr lang="en-US" sz="1800" dirty="0" smtClean="0">
                <a:latin typeface="Arial" pitchFamily="34" charset="0"/>
                <a:cs typeface="Arial" pitchFamily="34" charset="0"/>
              </a:rPr>
              <a:t>Not well and often ill</a:t>
            </a:r>
          </a:p>
          <a:p>
            <a:r>
              <a:rPr lang="en-US" sz="1800" dirty="0" smtClean="0">
                <a:latin typeface="Arial" pitchFamily="34" charset="0"/>
                <a:cs typeface="Arial" pitchFamily="34" charset="0"/>
              </a:rPr>
              <a:t>Loves her animals</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fontAlgn="base">
              <a:buNone/>
            </a:pPr>
            <a:r>
              <a:rPr lang="en-US" sz="1800" b="1" dirty="0" smtClean="0">
                <a:latin typeface="Arial" pitchFamily="34" charset="0"/>
                <a:cs typeface="Arial" pitchFamily="34" charset="0"/>
              </a:rPr>
              <a:t>Reverend Clare</a:t>
            </a:r>
          </a:p>
          <a:p>
            <a:pPr algn="just" fontAlgn="base"/>
            <a:r>
              <a:rPr lang="en-US" sz="1800" dirty="0" smtClean="0">
                <a:latin typeface="Arial" pitchFamily="34" charset="0"/>
                <a:cs typeface="Arial" pitchFamily="34" charset="0"/>
              </a:rPr>
              <a:t>Angel’s father</a:t>
            </a:r>
          </a:p>
          <a:p>
            <a:pPr algn="just" fontAlgn="base"/>
            <a:r>
              <a:rPr lang="en-US" sz="1800" dirty="0" smtClean="0">
                <a:latin typeface="Arial" pitchFamily="34" charset="0"/>
                <a:cs typeface="Arial" pitchFamily="34" charset="0"/>
              </a:rPr>
              <a:t>A clergyman in the town of </a:t>
            </a:r>
            <a:r>
              <a:rPr lang="en-US" sz="1800" dirty="0" err="1" smtClean="0">
                <a:latin typeface="Arial" pitchFamily="34" charset="0"/>
                <a:cs typeface="Arial" pitchFamily="34" charset="0"/>
              </a:rPr>
              <a:t>Emminster</a:t>
            </a:r>
            <a:endParaRPr lang="en-US" sz="1800" dirty="0" smtClean="0">
              <a:latin typeface="Arial" pitchFamily="34" charset="0"/>
              <a:cs typeface="Arial" pitchFamily="34" charset="0"/>
            </a:endParaRPr>
          </a:p>
          <a:p>
            <a:pPr algn="just" fontAlgn="base"/>
            <a:r>
              <a:rPr lang="en-US" sz="1800" dirty="0" smtClean="0">
                <a:latin typeface="Arial" pitchFamily="34" charset="0"/>
                <a:cs typeface="Arial" pitchFamily="34" charset="0"/>
              </a:rPr>
              <a:t>Focused on converting people</a:t>
            </a:r>
          </a:p>
          <a:p>
            <a:pPr algn="just" fontAlgn="base"/>
            <a:r>
              <a:rPr lang="en-US" sz="1800" dirty="0" smtClean="0">
                <a:latin typeface="Arial" pitchFamily="34" charset="0"/>
                <a:cs typeface="Arial" pitchFamily="34" charset="0"/>
              </a:rPr>
              <a:t>Strict</a:t>
            </a:r>
          </a:p>
          <a:p>
            <a:pPr algn="just" fontAlgn="base"/>
            <a:r>
              <a:rPr lang="en-US" sz="1800" dirty="0" smtClean="0">
                <a:latin typeface="Arial" pitchFamily="34" charset="0"/>
                <a:cs typeface="Arial" pitchFamily="34" charset="0"/>
              </a:rPr>
              <a:t>Principled</a:t>
            </a:r>
          </a:p>
          <a:p>
            <a:pPr algn="just" fontAlgn="base"/>
            <a:r>
              <a:rPr lang="en-US" sz="1800" dirty="0" smtClean="0">
                <a:latin typeface="Arial" pitchFamily="34" charset="0"/>
                <a:cs typeface="Arial" pitchFamily="34" charset="0"/>
              </a:rPr>
              <a:t>Conservative</a:t>
            </a:r>
          </a:p>
          <a:p>
            <a:pPr algn="just" fontAlgn="base">
              <a:buNone/>
            </a:pPr>
            <a:r>
              <a:rPr lang="en-US" sz="1800" b="1" dirty="0" smtClean="0">
                <a:latin typeface="Arial" pitchFamily="34" charset="0"/>
                <a:cs typeface="Arial" pitchFamily="34" charset="0"/>
              </a:rPr>
              <a:t>Mrs. Clare</a:t>
            </a:r>
          </a:p>
          <a:p>
            <a:pPr algn="just" fontAlgn="base"/>
            <a:r>
              <a:rPr lang="en-US" sz="1800" dirty="0" smtClean="0">
                <a:latin typeface="Arial" pitchFamily="34" charset="0"/>
                <a:cs typeface="Arial" pitchFamily="34" charset="0"/>
              </a:rPr>
              <a:t>Angel’s mother</a:t>
            </a:r>
          </a:p>
          <a:p>
            <a:pPr algn="just" fontAlgn="base"/>
            <a:r>
              <a:rPr lang="en-US" sz="1800" dirty="0" smtClean="0">
                <a:latin typeface="Arial" pitchFamily="34" charset="0"/>
                <a:cs typeface="Arial" pitchFamily="34" charset="0"/>
              </a:rPr>
              <a:t>Loves her son</a:t>
            </a:r>
          </a:p>
          <a:p>
            <a:pPr algn="just" fontAlgn="base"/>
            <a:r>
              <a:rPr lang="en-US" sz="1800" dirty="0" smtClean="0">
                <a:latin typeface="Arial" pitchFamily="34" charset="0"/>
                <a:cs typeface="Arial" pitchFamily="34" charset="0"/>
              </a:rPr>
              <a:t>Snobbish</a:t>
            </a:r>
          </a:p>
          <a:p>
            <a:pPr algn="just" fontAlgn="base"/>
            <a:r>
              <a:rPr lang="en-US" sz="1800" dirty="0" smtClean="0">
                <a:latin typeface="Arial" pitchFamily="34" charset="0"/>
                <a:cs typeface="Arial" pitchFamily="34" charset="0"/>
              </a:rPr>
              <a:t>Reasonable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2000" b="1" dirty="0"/>
          </a:p>
        </p:txBody>
      </p:sp>
      <p:sp>
        <p:nvSpPr>
          <p:cNvPr id="3" name="Content Placeholder 2"/>
          <p:cNvSpPr>
            <a:spLocks noGrp="1"/>
          </p:cNvSpPr>
          <p:nvPr>
            <p:ph idx="1"/>
          </p:nvPr>
        </p:nvSpPr>
        <p:spPr/>
        <p:txBody>
          <a:bodyPr>
            <a:normAutofit/>
          </a:bodyPr>
          <a:lstStyle/>
          <a:p>
            <a:pPr>
              <a:buNone/>
            </a:pPr>
            <a:r>
              <a:rPr lang="en-US" sz="1600" dirty="0" smtClean="0">
                <a:latin typeface="Arial" pitchFamily="34" charset="0"/>
                <a:cs typeface="Arial" pitchFamily="34" charset="0"/>
              </a:rPr>
              <a:t>As far as References of Materials Used are concerned at the end of the novel the whole list of references would be given in the last session of the novel.</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Review of the Current Session</a:t>
            </a:r>
            <a:endParaRPr lang="en-US" sz="28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Introduction to Thomas Hardy- The author of Tess of d’Urbervilles</a:t>
            </a:r>
          </a:p>
          <a:p>
            <a:r>
              <a:rPr lang="en-US" sz="1800" dirty="0" smtClean="0">
                <a:latin typeface="Arial" pitchFamily="34" charset="0"/>
                <a:cs typeface="Arial" pitchFamily="34" charset="0"/>
              </a:rPr>
              <a:t>His birth and Early Education</a:t>
            </a:r>
          </a:p>
          <a:p>
            <a:r>
              <a:rPr lang="en-US" sz="1800" dirty="0" smtClean="0">
                <a:latin typeface="Arial" pitchFamily="34" charset="0"/>
                <a:cs typeface="Arial" pitchFamily="34" charset="0"/>
              </a:rPr>
              <a:t>His Career</a:t>
            </a:r>
          </a:p>
          <a:p>
            <a:r>
              <a:rPr lang="en-US" sz="1800" dirty="0" smtClean="0">
                <a:latin typeface="Arial" pitchFamily="34" charset="0"/>
                <a:cs typeface="Arial" pitchFamily="34" charset="0"/>
              </a:rPr>
              <a:t>His Works</a:t>
            </a:r>
          </a:p>
          <a:p>
            <a:r>
              <a:rPr lang="en-US" sz="1800" dirty="0" smtClean="0">
                <a:latin typeface="Arial" pitchFamily="34" charset="0"/>
                <a:cs typeface="Arial" pitchFamily="34" charset="0"/>
              </a:rPr>
              <a:t>His Influence </a:t>
            </a:r>
          </a:p>
          <a:p>
            <a:r>
              <a:rPr lang="en-US" sz="1800" dirty="0" smtClean="0">
                <a:latin typeface="Arial" pitchFamily="34" charset="0"/>
                <a:cs typeface="Arial" pitchFamily="34" charset="0"/>
              </a:rPr>
              <a:t>Introduction to the Novel</a:t>
            </a:r>
          </a:p>
          <a:p>
            <a:r>
              <a:rPr lang="en-US" sz="1800" dirty="0" smtClean="0">
                <a:latin typeface="Arial" pitchFamily="34" charset="0"/>
                <a:cs typeface="Arial" pitchFamily="34" charset="0"/>
              </a:rPr>
              <a:t>Genre of the novel</a:t>
            </a:r>
          </a:p>
          <a:p>
            <a:r>
              <a:rPr lang="en-US" sz="1800" dirty="0" smtClean="0">
                <a:latin typeface="Arial" pitchFamily="34" charset="0"/>
                <a:cs typeface="Arial" pitchFamily="34" charset="0"/>
              </a:rPr>
              <a:t>Setting of the novel</a:t>
            </a:r>
          </a:p>
          <a:p>
            <a:r>
              <a:rPr lang="en-US" sz="1800" dirty="0" smtClean="0">
                <a:latin typeface="Arial" pitchFamily="34" charset="0"/>
                <a:cs typeface="Arial" pitchFamily="34" charset="0"/>
              </a:rPr>
              <a:t>Times and Religion with reference to Hardy and his novel</a:t>
            </a:r>
          </a:p>
          <a:p>
            <a:r>
              <a:rPr lang="en-US" sz="1800" dirty="0" smtClean="0">
                <a:latin typeface="Arial" pitchFamily="34" charset="0"/>
                <a:cs typeface="Arial" pitchFamily="34" charset="0"/>
              </a:rPr>
              <a:t>Themes of the novel </a:t>
            </a:r>
          </a:p>
          <a:p>
            <a:r>
              <a:rPr lang="en-US" sz="1800" dirty="0" smtClean="0">
                <a:latin typeface="Arial" pitchFamily="34" charset="0"/>
                <a:cs typeface="Arial" pitchFamily="34" charset="0"/>
              </a:rPr>
              <a:t>Important characters in the novel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b="1" dirty="0" smtClean="0"/>
              <a:t>Thank you very much!</a:t>
            </a:r>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641</TotalTime>
  <Words>2628</Words>
  <Application>Microsoft Office PowerPoint</Application>
  <PresentationFormat>On-screen Show (4:3)</PresentationFormat>
  <Paragraphs>286</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Introduction to Thomas Hardy and Tess</vt:lpstr>
      <vt:lpstr>Previous Session</vt:lpstr>
      <vt:lpstr>Scheme of Presentation of the novel: Tess of d’Urbervilles</vt:lpstr>
      <vt:lpstr>Today’s Session</vt:lpstr>
      <vt:lpstr>About the author: Early Life of Hardy</vt:lpstr>
      <vt:lpstr>Early Education of Hardy</vt:lpstr>
      <vt:lpstr>Beginning of Hardy’s Career as a Novelist</vt:lpstr>
      <vt:lpstr>Hardy’s Famous Novels</vt:lpstr>
      <vt:lpstr>Poetry and Novels: Hardy’s Choices</vt:lpstr>
      <vt:lpstr>Personal Life</vt:lpstr>
      <vt:lpstr>His Achievements</vt:lpstr>
      <vt:lpstr>Death of Thomas Hardy</vt:lpstr>
      <vt:lpstr>Hardy as a Novelist</vt:lpstr>
      <vt:lpstr>Slide 14</vt:lpstr>
      <vt:lpstr>Tess of the d’Urbervilles </vt:lpstr>
      <vt:lpstr>Criticism on Tess of the d’Urbervilles</vt:lpstr>
      <vt:lpstr>Criticism on Tess of the d’Urbervilles</vt:lpstr>
      <vt:lpstr>Introduction to Tess of the d'Urbervilles </vt:lpstr>
      <vt:lpstr>Introduction to Tess of the d'Urbervilles </vt:lpstr>
      <vt:lpstr>Setting in Tess of the d'Urbervilles: The Role of Nature</vt:lpstr>
      <vt:lpstr>Cont… Setting in Tess of the d'Urbervilles: The Role of Nature</vt:lpstr>
      <vt:lpstr>Introduction to Tess of the d'Urbervilles </vt:lpstr>
      <vt:lpstr>Introduction to Tess of the D'Urbervilles </vt:lpstr>
      <vt:lpstr>Tess of the d’Urbervilles: Themes</vt:lpstr>
      <vt:lpstr>Hardy’s Concept of Religion</vt:lpstr>
      <vt:lpstr>Characters in Tess of the d’Urbervilles</vt:lpstr>
      <vt:lpstr>Slide 27</vt:lpstr>
      <vt:lpstr>Slide 28</vt:lpstr>
      <vt:lpstr>Slide 29</vt:lpstr>
      <vt:lpstr>Slide 30</vt:lpstr>
      <vt:lpstr>Slide 31</vt:lpstr>
      <vt:lpstr>Slide 32</vt:lpstr>
      <vt:lpstr>Review of the Current Session</vt:lpstr>
      <vt:lpstr>Slide 34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Hardy and Tess</dc:title>
  <dc:creator>fjwu</dc:creator>
  <cp:lastModifiedBy>NTS</cp:lastModifiedBy>
  <cp:revision>156</cp:revision>
  <dcterms:created xsi:type="dcterms:W3CDTF">2006-08-16T00:00:00Z</dcterms:created>
  <dcterms:modified xsi:type="dcterms:W3CDTF">2013-06-01T11:44:19Z</dcterms:modified>
</cp:coreProperties>
</file>