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257" r:id="rId3"/>
    <p:sldId id="293"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2" r:id="rId24"/>
    <p:sldId id="296" r:id="rId25"/>
    <p:sldId id="260" r:id="rId26"/>
    <p:sldId id="261" r:id="rId27"/>
    <p:sldId id="262" r:id="rId28"/>
    <p:sldId id="264" r:id="rId29"/>
    <p:sldId id="297" r:id="rId30"/>
    <p:sldId id="29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3A7F72-5015-47AD-A3E4-CDDEDE9ED810}" type="datetimeFigureOut">
              <a:rPr lang="en-US" smtClean="0"/>
              <a:t>6/1/2013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5FC97A-7FCE-427B-8B69-C6054DCBD03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BCEEEA-C466-487C-9BE1-C48DB0778E55}" type="datetime1">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BF5A2F-35C4-4EF9-8ECA-5EA32AB9E8D9}" type="datetime1">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8C419F-9B5C-4D10-A894-57C1B46FAC73}" type="datetime1">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C063AA-4243-4942-A721-C800DBC8DB26}" type="datetime1">
              <a:rPr lang="en-US" smtClean="0"/>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B3578E-AA81-4F6B-8EEE-47987CC6023C}" type="datetime1">
              <a:rPr lang="en-US" smtClean="0"/>
              <a:t>6/1/2013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36D367-B2B6-4E59-82C5-B3B02FE0BB19}" type="datetime1">
              <a:rPr lang="en-US" smtClean="0"/>
              <a:t>6/1/2013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F390F8-E3B8-4277-A218-C47584C64A18}" type="datetime1">
              <a:rPr lang="en-US" smtClean="0"/>
              <a:t>6/1/2013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DBD418-D6E8-4FE7-A288-2882400610A6}" type="datetime1">
              <a:rPr lang="en-US" smtClean="0"/>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AFDB5F-18EB-4BCD-AE90-8FE3FCCDAB6D}" type="datetime1">
              <a:rPr lang="en-US" smtClean="0"/>
              <a:t>6/1/2013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EDF238-7E5D-4C7D-A254-6DF4D7A1F752}" type="datetime1">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5BB87D-ADFE-4D02-81FA-8BBCF1751440}" type="datetime1">
              <a:rPr lang="en-US" smtClean="0"/>
              <a:t>6/1/2013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810D49-896F-4828-81A6-45F384859FE4}" type="datetime1">
              <a:rPr lang="en-US" smtClean="0"/>
              <a:t>6/1/2013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Great Expectations: Story, Textual Analysis and Critical Evaluation: </a:t>
            </a:r>
            <a:br>
              <a:rPr lang="en-US" dirty="0" smtClean="0"/>
            </a:br>
            <a:r>
              <a:rPr lang="en-US" dirty="0" smtClean="0"/>
              <a:t>Part 3 Continues</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dirty="0" smtClean="0"/>
              <a:t>Review of the previous Session</a:t>
            </a:r>
            <a:endParaRPr lang="en-SG" dirty="0"/>
          </a:p>
        </p:txBody>
      </p:sp>
      <p:sp>
        <p:nvSpPr>
          <p:cNvPr id="3" name="Content Placeholder 2"/>
          <p:cNvSpPr>
            <a:spLocks noGrp="1"/>
          </p:cNvSpPr>
          <p:nvPr>
            <p:ph idx="1"/>
          </p:nvPr>
        </p:nvSpPr>
        <p:spPr/>
        <p:txBody>
          <a:bodyPr/>
          <a:lstStyle/>
          <a:p>
            <a:r>
              <a:rPr lang="en-SG" sz="1800" dirty="0" smtClean="0">
                <a:latin typeface="Arial" pitchFamily="34" charset="0"/>
                <a:cs typeface="Arial" pitchFamily="34" charset="0"/>
              </a:rPr>
              <a:t>We started Part III.</a:t>
            </a:r>
          </a:p>
          <a:p>
            <a:r>
              <a:rPr lang="en-SG" sz="1800" dirty="0" smtClean="0">
                <a:latin typeface="Arial" pitchFamily="34" charset="0"/>
                <a:cs typeface="Arial" pitchFamily="34" charset="0"/>
              </a:rPr>
              <a:t>We  covered  Chapters 1-10 of part 3</a:t>
            </a:r>
          </a:p>
          <a:p>
            <a:pPr algn="just"/>
            <a:r>
              <a:rPr lang="en-SG" sz="1800" dirty="0" smtClean="0">
                <a:latin typeface="Arial" pitchFamily="34" charset="0"/>
                <a:cs typeface="Arial" pitchFamily="34" charset="0"/>
              </a:rPr>
              <a:t>We followed the same scheme of analysis:</a:t>
            </a:r>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SG" sz="1800" dirty="0" smtClean="0">
              <a:latin typeface="Arial" pitchFamily="34" charset="0"/>
              <a:cs typeface="Arial" pitchFamily="34" charset="0"/>
            </a:endParaRPr>
          </a:p>
          <a:p>
            <a:endParaRPr lang="en-US" sz="1800"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Today’s Session</a:t>
            </a:r>
            <a:endParaRPr lang="en-US" sz="2800" b="1" dirty="0"/>
          </a:p>
        </p:txBody>
      </p:sp>
      <p:sp>
        <p:nvSpPr>
          <p:cNvPr id="3" name="Content Placeholder 2"/>
          <p:cNvSpPr>
            <a:spLocks noGrp="1"/>
          </p:cNvSpPr>
          <p:nvPr>
            <p:ph idx="1"/>
          </p:nvPr>
        </p:nvSpPr>
        <p:spPr/>
        <p:txBody>
          <a:bodyPr>
            <a:normAutofit/>
          </a:bodyPr>
          <a:lstStyle/>
          <a:p>
            <a:pPr algn="just"/>
            <a:r>
              <a:rPr lang="en-SG" sz="1600" dirty="0" smtClean="0">
                <a:latin typeface="Arial" pitchFamily="34" charset="0"/>
                <a:cs typeface="Arial" pitchFamily="34" charset="0"/>
              </a:rPr>
              <a:t>We will continue Part III.</a:t>
            </a:r>
          </a:p>
          <a:p>
            <a:pPr algn="just"/>
            <a:r>
              <a:rPr lang="en-SG" sz="1600" dirty="0" smtClean="0">
                <a:latin typeface="Arial" pitchFamily="34" charset="0"/>
                <a:cs typeface="Arial" pitchFamily="34" charset="0"/>
              </a:rPr>
              <a:t>We  will cover Chapters 11 onwards till the end of the novel</a:t>
            </a:r>
          </a:p>
          <a:p>
            <a:pPr algn="just"/>
            <a:r>
              <a:rPr lang="en-SG" sz="1600" dirty="0" smtClean="0">
                <a:latin typeface="Arial" pitchFamily="34" charset="0"/>
                <a:cs typeface="Arial" pitchFamily="34" charset="0"/>
              </a:rPr>
              <a:t>We will follow the same scheme of analysis:</a:t>
            </a:r>
          </a:p>
          <a:p>
            <a:pPr lvl="1" algn="just"/>
            <a:r>
              <a:rPr lang="en-SG" sz="1600" dirty="0" smtClean="0">
                <a:latin typeface="Arial" pitchFamily="34" charset="0"/>
                <a:cs typeface="Arial" pitchFamily="34" charset="0"/>
              </a:rPr>
              <a:t>Will </a:t>
            </a:r>
            <a:r>
              <a:rPr lang="en-US" sz="1600" dirty="0" smtClean="0">
                <a:latin typeface="Arial" pitchFamily="34" charset="0"/>
                <a:cs typeface="Arial" pitchFamily="34" charset="0"/>
              </a:rPr>
              <a:t>explore the text of these chapters, and critically analyze the selected parts of text </a:t>
            </a:r>
          </a:p>
          <a:p>
            <a:pPr lvl="1" algn="just"/>
            <a:r>
              <a:rPr lang="en-US" sz="1600" dirty="0" smtClean="0">
                <a:latin typeface="Arial" pitchFamily="34" charset="0"/>
                <a:cs typeface="Arial" pitchFamily="34" charset="0"/>
              </a:rPr>
              <a:t>Will explore related themes</a:t>
            </a:r>
          </a:p>
          <a:p>
            <a:pPr lvl="1" algn="just"/>
            <a:r>
              <a:rPr lang="en-US" sz="1600" dirty="0" smtClean="0">
                <a:latin typeface="Arial" pitchFamily="34" charset="0"/>
                <a:cs typeface="Arial" pitchFamily="34" charset="0"/>
              </a:rPr>
              <a:t>Will discuss the development of characters</a:t>
            </a:r>
          </a:p>
          <a:p>
            <a:pPr algn="just"/>
            <a:endParaRPr lang="en-SG" sz="1600" dirty="0" smtClean="0">
              <a:latin typeface="Arial" pitchFamily="34" charset="0"/>
              <a:cs typeface="Arial" pitchFamily="34" charset="0"/>
            </a:endParaRPr>
          </a:p>
          <a:p>
            <a:pPr algn="just"/>
            <a:endParaRPr lang="en-US" sz="1600" dirty="0" smtClean="0">
              <a:latin typeface="Arial" pitchFamily="34" charset="0"/>
              <a:cs typeface="Arial" pitchFamily="34" charset="0"/>
            </a:endParaRP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SG" sz="2800" b="1" dirty="0" smtClean="0"/>
              <a:t>Part III: Chapter 11 :50</a:t>
            </a:r>
            <a:endParaRPr lang="en-SG" sz="2800" dirty="0"/>
          </a:p>
        </p:txBody>
      </p:sp>
      <p:sp>
        <p:nvSpPr>
          <p:cNvPr id="3" name="Content Placeholder 2"/>
          <p:cNvSpPr>
            <a:spLocks noGrp="1"/>
          </p:cNvSpPr>
          <p:nvPr>
            <p:ph idx="1"/>
          </p:nvPr>
        </p:nvSpPr>
        <p:spPr>
          <a:xfrm>
            <a:off x="457200" y="1600200"/>
            <a:ext cx="6019800" cy="4525963"/>
          </a:xfrm>
        </p:spPr>
        <p:txBody>
          <a:bodyPr>
            <a:normAutofit fontScale="55000" lnSpcReduction="20000"/>
          </a:bodyPr>
          <a:lstStyle/>
          <a:p>
            <a:pPr algn="just"/>
            <a:r>
              <a:rPr lang="en-US" dirty="0" smtClean="0">
                <a:latin typeface="Arial" pitchFamily="34" charset="0"/>
                <a:cs typeface="Arial" pitchFamily="34" charset="0"/>
              </a:rPr>
              <a:t>Pip himself was badly burned while he was trying to save Miss </a:t>
            </a:r>
            <a:r>
              <a:rPr lang="en-US" dirty="0" err="1" smtClean="0">
                <a:latin typeface="Arial" pitchFamily="34" charset="0"/>
                <a:cs typeface="Arial" pitchFamily="34" charset="0"/>
              </a:rPr>
              <a:t>Havisham</a:t>
            </a:r>
            <a:r>
              <a:rPr lang="en-US" dirty="0" smtClean="0">
                <a:latin typeface="Arial" pitchFamily="34" charset="0"/>
                <a:cs typeface="Arial" pitchFamily="34" charset="0"/>
              </a:rPr>
              <a:t>.</a:t>
            </a:r>
          </a:p>
          <a:p>
            <a:pPr algn="just"/>
            <a:r>
              <a:rPr lang="en-SG" dirty="0" smtClean="0">
                <a:latin typeface="Arial" pitchFamily="34" charset="0"/>
                <a:cs typeface="Arial" pitchFamily="34" charset="0"/>
              </a:rPr>
              <a:t>Herbert takes care of his burns when he goes home.</a:t>
            </a:r>
          </a:p>
          <a:p>
            <a:pPr algn="just"/>
            <a:r>
              <a:rPr lang="en-SG" dirty="0" smtClean="0">
                <a:latin typeface="Arial" pitchFamily="34" charset="0"/>
                <a:cs typeface="Arial" pitchFamily="34" charset="0"/>
              </a:rPr>
              <a:t>Herbert has been spending some time with </a:t>
            </a:r>
            <a:r>
              <a:rPr lang="en-SG" dirty="0" err="1" smtClean="0">
                <a:latin typeface="Arial" pitchFamily="34" charset="0"/>
                <a:cs typeface="Arial" pitchFamily="34" charset="0"/>
              </a:rPr>
              <a:t>Magwitch</a:t>
            </a:r>
            <a:r>
              <a:rPr lang="en-SG" dirty="0" smtClean="0">
                <a:latin typeface="Arial" pitchFamily="34" charset="0"/>
                <a:cs typeface="Arial" pitchFamily="34" charset="0"/>
              </a:rPr>
              <a:t>  at Clara’s where he comes to know about the story of </a:t>
            </a:r>
            <a:r>
              <a:rPr lang="en-SG" dirty="0" err="1" smtClean="0">
                <a:latin typeface="Arial" pitchFamily="34" charset="0"/>
                <a:cs typeface="Arial" pitchFamily="34" charset="0"/>
              </a:rPr>
              <a:t>Magwitch</a:t>
            </a:r>
            <a:r>
              <a:rPr lang="en-SG" dirty="0" smtClean="0">
                <a:latin typeface="Arial" pitchFamily="34" charset="0"/>
                <a:cs typeface="Arial" pitchFamily="34" charset="0"/>
              </a:rPr>
              <a:t>.</a:t>
            </a:r>
          </a:p>
          <a:p>
            <a:pPr algn="just"/>
            <a:r>
              <a:rPr lang="en-US" dirty="0" smtClean="0">
                <a:latin typeface="Arial" pitchFamily="34" charset="0"/>
                <a:cs typeface="Arial" pitchFamily="34" charset="0"/>
              </a:rPr>
              <a:t>The story matches that of </a:t>
            </a:r>
            <a:r>
              <a:rPr lang="en-US" dirty="0" err="1" smtClean="0">
                <a:latin typeface="Arial" pitchFamily="34" charset="0"/>
                <a:cs typeface="Arial" pitchFamily="34" charset="0"/>
              </a:rPr>
              <a:t>Jaggers’s</a:t>
            </a:r>
            <a:r>
              <a:rPr lang="en-US" dirty="0" smtClean="0">
                <a:latin typeface="Arial" pitchFamily="34" charset="0"/>
                <a:cs typeface="Arial" pitchFamily="34" charset="0"/>
              </a:rPr>
              <a:t> housekeeper, Molly. </a:t>
            </a:r>
          </a:p>
          <a:p>
            <a:pPr algn="just"/>
            <a:r>
              <a:rPr lang="en-US" dirty="0" smtClean="0">
                <a:latin typeface="Arial" pitchFamily="34" charset="0"/>
                <a:cs typeface="Arial" pitchFamily="34" charset="0"/>
              </a:rPr>
              <a:t>Thus, we come to know that </a:t>
            </a:r>
            <a:r>
              <a:rPr lang="en-US" dirty="0" err="1" smtClean="0">
                <a:latin typeface="Arial" pitchFamily="34" charset="0"/>
                <a:cs typeface="Arial" pitchFamily="34" charset="0"/>
              </a:rPr>
              <a:t>Magwitch</a:t>
            </a:r>
            <a:r>
              <a:rPr lang="en-US" dirty="0" smtClean="0">
                <a:latin typeface="Arial" pitchFamily="34" charset="0"/>
                <a:cs typeface="Arial" pitchFamily="34" charset="0"/>
              </a:rPr>
              <a:t> is Molly’s former husband and Estella’s father.</a:t>
            </a:r>
          </a:p>
          <a:p>
            <a:pPr algn="just"/>
            <a:r>
              <a:rPr lang="en-SG" dirty="0" smtClean="0">
                <a:latin typeface="Arial" pitchFamily="34" charset="0"/>
                <a:cs typeface="Arial" pitchFamily="34" charset="0"/>
              </a:rPr>
              <a:t>The woman had come to </a:t>
            </a:r>
            <a:r>
              <a:rPr lang="en-SG" dirty="0" err="1" smtClean="0">
                <a:latin typeface="Arial" pitchFamily="34" charset="0"/>
                <a:cs typeface="Arial" pitchFamily="34" charset="0"/>
              </a:rPr>
              <a:t>Magwitch</a:t>
            </a:r>
            <a:r>
              <a:rPr lang="en-SG" dirty="0" smtClean="0">
                <a:latin typeface="Arial" pitchFamily="34" charset="0"/>
                <a:cs typeface="Arial" pitchFamily="34" charset="0"/>
              </a:rPr>
              <a:t> on the day she murdered the other woman and told him she was going to kill their child and that </a:t>
            </a:r>
            <a:r>
              <a:rPr lang="en-SG" dirty="0" err="1" smtClean="0">
                <a:latin typeface="Arial" pitchFamily="34" charset="0"/>
                <a:cs typeface="Arial" pitchFamily="34" charset="0"/>
              </a:rPr>
              <a:t>Magwitch</a:t>
            </a:r>
            <a:r>
              <a:rPr lang="en-SG" dirty="0" smtClean="0">
                <a:latin typeface="Arial" pitchFamily="34" charset="0"/>
                <a:cs typeface="Arial" pitchFamily="34" charset="0"/>
              </a:rPr>
              <a:t> would never see the baby again. And actually </a:t>
            </a:r>
            <a:r>
              <a:rPr lang="en-SG" dirty="0" err="1" smtClean="0">
                <a:latin typeface="Arial" pitchFamily="34" charset="0"/>
                <a:cs typeface="Arial" pitchFamily="34" charset="0"/>
              </a:rPr>
              <a:t>Magwitch</a:t>
            </a:r>
            <a:r>
              <a:rPr lang="en-SG" dirty="0" smtClean="0">
                <a:latin typeface="Arial" pitchFamily="34" charset="0"/>
                <a:cs typeface="Arial" pitchFamily="34" charset="0"/>
              </a:rPr>
              <a:t> never knew anything about the child.</a:t>
            </a:r>
          </a:p>
          <a:p>
            <a:pPr algn="just"/>
            <a:r>
              <a:rPr lang="en-SG" dirty="0" smtClean="0">
                <a:latin typeface="Arial" pitchFamily="34" charset="0"/>
                <a:cs typeface="Arial" pitchFamily="34" charset="0"/>
              </a:rPr>
              <a:t>Pip puts </a:t>
            </a:r>
            <a:r>
              <a:rPr lang="en-SG" dirty="0" smtClean="0">
                <a:latin typeface="Arial" pitchFamily="34" charset="0"/>
                <a:cs typeface="Arial" pitchFamily="34" charset="0"/>
              </a:rPr>
              <a:t>the pieces </a:t>
            </a:r>
            <a:r>
              <a:rPr lang="en-SG" dirty="0" smtClean="0">
                <a:latin typeface="Arial" pitchFamily="34" charset="0"/>
                <a:cs typeface="Arial" pitchFamily="34" charset="0"/>
              </a:rPr>
              <a:t>of this </a:t>
            </a:r>
            <a:r>
              <a:rPr lang="en-SG" dirty="0" smtClean="0">
                <a:latin typeface="Arial" pitchFamily="34" charset="0"/>
                <a:cs typeface="Arial" pitchFamily="34" charset="0"/>
              </a:rPr>
              <a:t>puzzle </a:t>
            </a:r>
            <a:r>
              <a:rPr lang="en-SG" dirty="0" smtClean="0">
                <a:latin typeface="Arial" pitchFamily="34" charset="0"/>
                <a:cs typeface="Arial" pitchFamily="34" charset="0"/>
              </a:rPr>
              <a:t>together to reach a conclusion, and tells Herbert that </a:t>
            </a:r>
            <a:r>
              <a:rPr lang="en-SG" dirty="0" err="1" smtClean="0">
                <a:latin typeface="Arial" pitchFamily="34" charset="0"/>
                <a:cs typeface="Arial" pitchFamily="34" charset="0"/>
              </a:rPr>
              <a:t>Magwitch</a:t>
            </a:r>
            <a:r>
              <a:rPr lang="en-SG" dirty="0" smtClean="0">
                <a:latin typeface="Arial" pitchFamily="34" charset="0"/>
                <a:cs typeface="Arial" pitchFamily="34" charset="0"/>
              </a:rPr>
              <a:t> is Estella’s father.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SG" dirty="0"/>
          </a:p>
        </p:txBody>
      </p:sp>
      <p:sp>
        <p:nvSpPr>
          <p:cNvPr id="3" name="Content Placeholder 2"/>
          <p:cNvSpPr>
            <a:spLocks noGrp="1"/>
          </p:cNvSpPr>
          <p:nvPr>
            <p:ph idx="1"/>
          </p:nvPr>
        </p:nvSpPr>
        <p:spPr>
          <a:xfrm>
            <a:off x="457200" y="1600200"/>
            <a:ext cx="6400800" cy="4525963"/>
          </a:xfrm>
        </p:spPr>
        <p:txBody>
          <a:bodyPr>
            <a:noAutofit/>
          </a:bodyPr>
          <a:lstStyle/>
          <a:p>
            <a:pPr algn="just"/>
            <a:r>
              <a:rPr lang="en-SG" sz="1800" dirty="0" smtClean="0">
                <a:latin typeface="Arial" pitchFamily="34" charset="0"/>
                <a:cs typeface="Arial" pitchFamily="34" charset="0"/>
              </a:rPr>
              <a:t>Yet other identities are revealed in this chapter.</a:t>
            </a:r>
          </a:p>
          <a:p>
            <a:pPr algn="just"/>
            <a:r>
              <a:rPr lang="en-SG" sz="1800" dirty="0" smtClean="0">
                <a:latin typeface="Arial" pitchFamily="34" charset="0"/>
                <a:cs typeface="Arial" pitchFamily="34" charset="0"/>
              </a:rPr>
              <a:t>With the revelation of the identity of Estella we can see a lot of things in a </a:t>
            </a:r>
            <a:r>
              <a:rPr lang="en-SG" sz="1800" dirty="0" smtClean="0">
                <a:latin typeface="Arial" pitchFamily="34" charset="0"/>
                <a:cs typeface="Arial" pitchFamily="34" charset="0"/>
              </a:rPr>
              <a:t>different </a:t>
            </a:r>
            <a:r>
              <a:rPr lang="en-SG" sz="1800" dirty="0" smtClean="0">
                <a:latin typeface="Arial" pitchFamily="34" charset="0"/>
                <a:cs typeface="Arial" pitchFamily="34" charset="0"/>
              </a:rPr>
              <a:t>light.</a:t>
            </a:r>
          </a:p>
          <a:p>
            <a:pPr algn="just"/>
            <a:r>
              <a:rPr lang="en-SG" sz="1800" dirty="0" smtClean="0">
                <a:latin typeface="Arial" pitchFamily="34" charset="0"/>
                <a:cs typeface="Arial" pitchFamily="34" charset="0"/>
              </a:rPr>
              <a:t>There are many ironies and implications of this revelation.</a:t>
            </a:r>
          </a:p>
          <a:p>
            <a:pPr algn="just"/>
            <a:r>
              <a:rPr lang="en-SG" sz="1800" dirty="0" smtClean="0">
                <a:latin typeface="Arial" pitchFamily="34" charset="0"/>
                <a:cs typeface="Arial" pitchFamily="34" charset="0"/>
              </a:rPr>
              <a:t>Estella is the daughter of a convict and a murderous tigress. On the other hand Pip has always conceived Estella as wealthy, beautiful and uncommon.</a:t>
            </a:r>
          </a:p>
          <a:p>
            <a:pPr algn="just"/>
            <a:r>
              <a:rPr lang="en-SG" sz="1800" dirty="0" smtClean="0">
                <a:latin typeface="Arial" pitchFamily="34" charset="0"/>
                <a:cs typeface="Arial" pitchFamily="34" charset="0"/>
              </a:rPr>
              <a:t>Again the theme of criminality runs through the text. Estella is more closely related to the world of criminals and convicts than even Pip does. </a:t>
            </a:r>
          </a:p>
          <a:p>
            <a:pPr algn="just"/>
            <a:r>
              <a:rPr lang="en-SG" sz="1800" dirty="0" smtClean="0">
                <a:latin typeface="Arial" pitchFamily="34" charset="0"/>
                <a:cs typeface="Arial" pitchFamily="34" charset="0"/>
              </a:rPr>
              <a:t>Also ironically Pip feels he has not become what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had hoped for him.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wanted him to be a gentlemanly son that he could not be. On the other hand the very own daughter of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becomes ladylike.</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b="1" dirty="0" smtClean="0"/>
              <a:t>Part III: Chapter 12: 51</a:t>
            </a:r>
            <a:endParaRPr lang="en-SG" sz="2800" b="1" dirty="0"/>
          </a:p>
        </p:txBody>
      </p:sp>
      <p:sp>
        <p:nvSpPr>
          <p:cNvPr id="3" name="Content Placeholder 2"/>
          <p:cNvSpPr>
            <a:spLocks noGrp="1"/>
          </p:cNvSpPr>
          <p:nvPr>
            <p:ph idx="1"/>
          </p:nvPr>
        </p:nvSpPr>
        <p:spPr>
          <a:xfrm>
            <a:off x="0" y="1600200"/>
            <a:ext cx="7010400" cy="4525963"/>
          </a:xfrm>
        </p:spPr>
        <p:txBody>
          <a:bodyPr>
            <a:normAutofit fontScale="55000" lnSpcReduction="20000"/>
          </a:bodyPr>
          <a:lstStyle/>
          <a:p>
            <a:pPr algn="just"/>
            <a:r>
              <a:rPr lang="en-SG" dirty="0" smtClean="0">
                <a:latin typeface="Arial" pitchFamily="34" charset="0"/>
                <a:cs typeface="Arial" pitchFamily="34" charset="0"/>
              </a:rPr>
              <a:t>Pip wants to make sure that he </a:t>
            </a:r>
            <a:r>
              <a:rPr lang="en-US" dirty="0" smtClean="0">
                <a:latin typeface="Arial" pitchFamily="34" charset="0"/>
                <a:cs typeface="Arial" pitchFamily="34" charset="0"/>
              </a:rPr>
              <a:t>learns the whole truth.</a:t>
            </a:r>
            <a:r>
              <a:rPr lang="en-SG" dirty="0" smtClean="0">
                <a:latin typeface="Arial" pitchFamily="34" charset="0"/>
                <a:cs typeface="Arial" pitchFamily="34" charset="0"/>
              </a:rPr>
              <a:t> </a:t>
            </a:r>
          </a:p>
          <a:p>
            <a:pPr algn="just"/>
            <a:r>
              <a:rPr lang="en-SG" dirty="0" smtClean="0">
                <a:latin typeface="Arial" pitchFamily="34" charset="0"/>
                <a:cs typeface="Arial" pitchFamily="34" charset="0"/>
              </a:rPr>
              <a:t>Pip tells </a:t>
            </a:r>
            <a:r>
              <a:rPr lang="en-SG" dirty="0" err="1" smtClean="0">
                <a:latin typeface="Arial" pitchFamily="34" charset="0"/>
                <a:cs typeface="Arial" pitchFamily="34" charset="0"/>
              </a:rPr>
              <a:t>Jaggers</a:t>
            </a:r>
            <a:r>
              <a:rPr lang="en-SG" dirty="0" smtClean="0">
                <a:latin typeface="Arial" pitchFamily="34" charset="0"/>
                <a:cs typeface="Arial" pitchFamily="34" charset="0"/>
              </a:rPr>
              <a:t> that he knows his servant woman is the mother of Estella and that </a:t>
            </a:r>
            <a:r>
              <a:rPr lang="en-SG" dirty="0" err="1" smtClean="0">
                <a:latin typeface="Arial" pitchFamily="34" charset="0"/>
                <a:cs typeface="Arial" pitchFamily="34" charset="0"/>
              </a:rPr>
              <a:t>Jaggers</a:t>
            </a:r>
            <a:r>
              <a:rPr lang="en-SG" dirty="0" smtClean="0">
                <a:latin typeface="Arial" pitchFamily="34" charset="0"/>
                <a:cs typeface="Arial" pitchFamily="34" charset="0"/>
              </a:rPr>
              <a:t> brought her to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a:t>
            </a:r>
          </a:p>
          <a:p>
            <a:pPr algn="just"/>
            <a:r>
              <a:rPr lang="en-SG" dirty="0" smtClean="0">
                <a:latin typeface="Arial" pitchFamily="34" charset="0"/>
                <a:cs typeface="Arial" pitchFamily="34" charset="0"/>
              </a:rPr>
              <a:t>He also tells him </a:t>
            </a:r>
            <a:r>
              <a:rPr lang="en-SG" dirty="0" err="1" smtClean="0">
                <a:latin typeface="Arial" pitchFamily="34" charset="0"/>
                <a:cs typeface="Arial" pitchFamily="34" charset="0"/>
              </a:rPr>
              <a:t>Magwitch</a:t>
            </a:r>
            <a:r>
              <a:rPr lang="en-SG" dirty="0" smtClean="0">
                <a:latin typeface="Arial" pitchFamily="34" charset="0"/>
                <a:cs typeface="Arial" pitchFamily="34" charset="0"/>
              </a:rPr>
              <a:t> is the father. </a:t>
            </a:r>
          </a:p>
          <a:p>
            <a:pPr algn="just"/>
            <a:r>
              <a:rPr lang="en-SG" dirty="0" err="1" smtClean="0">
                <a:latin typeface="Arial" pitchFamily="34" charset="0"/>
                <a:cs typeface="Arial" pitchFamily="34" charset="0"/>
              </a:rPr>
              <a:t>Jaggers</a:t>
            </a:r>
            <a:r>
              <a:rPr lang="en-SG" dirty="0" smtClean="0">
                <a:latin typeface="Arial" pitchFamily="34" charset="0"/>
                <a:cs typeface="Arial" pitchFamily="34" charset="0"/>
              </a:rPr>
              <a:t> was not aware of this and is surprised to know this.</a:t>
            </a:r>
          </a:p>
          <a:p>
            <a:pPr algn="just"/>
            <a:r>
              <a:rPr lang="en-SG" dirty="0" smtClean="0">
                <a:latin typeface="Arial" pitchFamily="34" charset="0"/>
                <a:cs typeface="Arial" pitchFamily="34" charset="0"/>
              </a:rPr>
              <a:t>Pip requests for more details in this regard. He also requests </a:t>
            </a:r>
            <a:r>
              <a:rPr lang="en-SG" dirty="0" err="1" smtClean="0">
                <a:latin typeface="Arial" pitchFamily="34" charset="0"/>
                <a:cs typeface="Arial" pitchFamily="34" charset="0"/>
              </a:rPr>
              <a:t>Wemmick</a:t>
            </a:r>
            <a:r>
              <a:rPr lang="en-SG" dirty="0" smtClean="0">
                <a:latin typeface="Arial" pitchFamily="34" charset="0"/>
                <a:cs typeface="Arial" pitchFamily="34" charset="0"/>
              </a:rPr>
              <a:t> standing by, to help him. While doing so, he tells </a:t>
            </a:r>
            <a:r>
              <a:rPr lang="en-SG" dirty="0" err="1" smtClean="0">
                <a:latin typeface="Arial" pitchFamily="34" charset="0"/>
                <a:cs typeface="Arial" pitchFamily="34" charset="0"/>
              </a:rPr>
              <a:t>Jaggers</a:t>
            </a:r>
            <a:r>
              <a:rPr lang="en-SG" dirty="0" smtClean="0">
                <a:latin typeface="Arial" pitchFamily="34" charset="0"/>
                <a:cs typeface="Arial" pitchFamily="34" charset="0"/>
              </a:rPr>
              <a:t> of </a:t>
            </a:r>
            <a:r>
              <a:rPr lang="en-SG" dirty="0" err="1" smtClean="0">
                <a:latin typeface="Arial" pitchFamily="34" charset="0"/>
                <a:cs typeface="Arial" pitchFamily="34" charset="0"/>
              </a:rPr>
              <a:t>Wemmick's</a:t>
            </a:r>
            <a:r>
              <a:rPr lang="en-SG" dirty="0" smtClean="0">
                <a:latin typeface="Arial" pitchFamily="34" charset="0"/>
                <a:cs typeface="Arial" pitchFamily="34" charset="0"/>
              </a:rPr>
              <a:t> warm castle and of his "Aged" relative. </a:t>
            </a:r>
          </a:p>
          <a:p>
            <a:pPr algn="just"/>
            <a:r>
              <a:rPr lang="en-SG" dirty="0" err="1" smtClean="0">
                <a:latin typeface="Arial" pitchFamily="34" charset="0"/>
                <a:cs typeface="Arial" pitchFamily="34" charset="0"/>
              </a:rPr>
              <a:t>Jaggers</a:t>
            </a:r>
            <a:r>
              <a:rPr lang="en-SG" dirty="0" smtClean="0">
                <a:latin typeface="Arial" pitchFamily="34" charset="0"/>
                <a:cs typeface="Arial" pitchFamily="34" charset="0"/>
              </a:rPr>
              <a:t> is amazed at this as well, and tells Pip more of the story. </a:t>
            </a:r>
          </a:p>
          <a:p>
            <a:pPr algn="just"/>
            <a:r>
              <a:rPr lang="en-SG" dirty="0" err="1" smtClean="0">
                <a:latin typeface="Arial" pitchFamily="34" charset="0"/>
                <a:cs typeface="Arial" pitchFamily="34" charset="0"/>
              </a:rPr>
              <a:t>Jaggers</a:t>
            </a:r>
            <a:r>
              <a:rPr lang="en-SG" dirty="0" smtClean="0">
                <a:latin typeface="Arial" pitchFamily="34" charset="0"/>
                <a:cs typeface="Arial" pitchFamily="34" charset="0"/>
              </a:rPr>
              <a:t> had, in fact, talked (or rather threatened) his servant woman out of keeping the child and knew that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was looking to adopt. </a:t>
            </a:r>
          </a:p>
          <a:p>
            <a:pPr algn="just"/>
            <a:r>
              <a:rPr lang="en-SG" dirty="0" smtClean="0">
                <a:latin typeface="Arial" pitchFamily="34" charset="0"/>
                <a:cs typeface="Arial" pitchFamily="34" charset="0"/>
              </a:rPr>
              <a:t>He said he wanted to save the child, to give it a chance in life, because he had seen too many children in her situation grow up in and out of jails, affected by the surroundings of criminal environment.</a:t>
            </a:r>
          </a:p>
          <a:p>
            <a:pPr algn="just">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SG" dirty="0"/>
          </a:p>
        </p:txBody>
      </p:sp>
      <p:sp>
        <p:nvSpPr>
          <p:cNvPr id="3" name="Content Placeholder 2"/>
          <p:cNvSpPr>
            <a:spLocks noGrp="1"/>
          </p:cNvSpPr>
          <p:nvPr>
            <p:ph idx="1"/>
          </p:nvPr>
        </p:nvSpPr>
        <p:spPr/>
        <p:txBody>
          <a:bodyPr>
            <a:normAutofit/>
          </a:bodyPr>
          <a:lstStyle/>
          <a:p>
            <a:pPr algn="just"/>
            <a:r>
              <a:rPr lang="en-SG" sz="1800" dirty="0" smtClean="0">
                <a:latin typeface="Arial" pitchFamily="34" charset="0"/>
                <a:cs typeface="Arial" pitchFamily="34" charset="0"/>
              </a:rPr>
              <a:t>Over all the chapter is more focused on revelation of identities and relationships.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b="1" dirty="0" smtClean="0"/>
              <a:t>Part III: Chapter 13: 52</a:t>
            </a:r>
            <a:endParaRPr lang="en-SG" sz="2800" dirty="0"/>
          </a:p>
        </p:txBody>
      </p:sp>
      <p:sp>
        <p:nvSpPr>
          <p:cNvPr id="3" name="Content Placeholder 2"/>
          <p:cNvSpPr>
            <a:spLocks noGrp="1"/>
          </p:cNvSpPr>
          <p:nvPr>
            <p:ph idx="1"/>
          </p:nvPr>
        </p:nvSpPr>
        <p:spPr>
          <a:xfrm>
            <a:off x="0" y="1295400"/>
            <a:ext cx="6858000" cy="5334000"/>
          </a:xfrm>
        </p:spPr>
        <p:txBody>
          <a:bodyPr>
            <a:noAutofit/>
          </a:bodyPr>
          <a:lstStyle/>
          <a:p>
            <a:pPr algn="just"/>
            <a:r>
              <a:rPr lang="en-US" sz="1600" dirty="0" smtClean="0">
                <a:latin typeface="Arial" pitchFamily="34" charset="0"/>
                <a:cs typeface="Arial" pitchFamily="34" charset="0"/>
              </a:rPr>
              <a:t>A message from </a:t>
            </a:r>
            <a:r>
              <a:rPr lang="en-US" sz="1600" dirty="0" err="1" smtClean="0">
                <a:latin typeface="Arial" pitchFamily="34" charset="0"/>
                <a:cs typeface="Arial" pitchFamily="34" charset="0"/>
              </a:rPr>
              <a:t>Wemmick</a:t>
            </a:r>
            <a:r>
              <a:rPr lang="en-US" sz="1600" dirty="0" smtClean="0">
                <a:latin typeface="Arial" pitchFamily="34" charset="0"/>
                <a:cs typeface="Arial" pitchFamily="34" charset="0"/>
              </a:rPr>
              <a:t> arrives.</a:t>
            </a:r>
          </a:p>
          <a:p>
            <a:pPr algn="just"/>
            <a:r>
              <a:rPr lang="en-US" sz="1600" dirty="0" smtClean="0">
                <a:latin typeface="Arial" pitchFamily="34" charset="0"/>
                <a:cs typeface="Arial" pitchFamily="34" charset="0"/>
              </a:rPr>
              <a:t>The message indicates </a:t>
            </a:r>
            <a:r>
              <a:rPr lang="en-SG" sz="1600" dirty="0" smtClean="0">
                <a:latin typeface="Arial" pitchFamily="34" charset="0"/>
                <a:cs typeface="Arial" pitchFamily="34" charset="0"/>
              </a:rPr>
              <a:t>that may be now is a good time to escape with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and get him out of England. </a:t>
            </a:r>
          </a:p>
          <a:p>
            <a:pPr algn="just"/>
            <a:r>
              <a:rPr lang="en-SG" sz="1600" dirty="0" smtClean="0">
                <a:latin typeface="Arial" pitchFamily="34" charset="0"/>
                <a:cs typeface="Arial" pitchFamily="34" charset="0"/>
              </a:rPr>
              <a:t>Herbert and Pip plan to take the boat out with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in a few days, take him down the Thames until they run into a steamer headed for a foreign port. </a:t>
            </a:r>
          </a:p>
          <a:p>
            <a:pPr algn="just"/>
            <a:r>
              <a:rPr lang="en-SG" sz="1600" dirty="0" smtClean="0">
                <a:latin typeface="Arial" pitchFamily="34" charset="0"/>
                <a:cs typeface="Arial" pitchFamily="34" charset="0"/>
              </a:rPr>
              <a:t>In the meantime, Pip gets another letter, this one by an anonymous author, telling him to come down to the limekiln in the marshes that night </a:t>
            </a:r>
            <a:r>
              <a:rPr lang="en-US" sz="1600" dirty="0" smtClean="0">
                <a:latin typeface="Arial" pitchFamily="34" charset="0"/>
                <a:cs typeface="Arial" pitchFamily="34" charset="0"/>
              </a:rPr>
              <a:t>in secret</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Once again, Pip goes to his hometown and walks out to the marshes. </a:t>
            </a:r>
          </a:p>
          <a:p>
            <a:pPr algn="just"/>
            <a:r>
              <a:rPr lang="en-US" sz="1600" dirty="0" smtClean="0">
                <a:latin typeface="Arial" pitchFamily="34" charset="0"/>
                <a:cs typeface="Arial" pitchFamily="34" charset="0"/>
              </a:rPr>
              <a:t>As Pip travels to the inn near his childhood home, is reminded of his past, his past relations, and how badly he neglected Joe since he became a gentleman. </a:t>
            </a:r>
          </a:p>
          <a:p>
            <a:pPr algn="just"/>
            <a:r>
              <a:rPr lang="en-US" sz="1600" dirty="0" smtClean="0">
                <a:latin typeface="Arial" pitchFamily="34" charset="0"/>
                <a:cs typeface="Arial" pitchFamily="34" charset="0"/>
              </a:rPr>
              <a:t>Of all his losses, Pip thinks he regrets the loss of Joe’s friendship the most. </a:t>
            </a:r>
          </a:p>
          <a:p>
            <a:pPr algn="just"/>
            <a:r>
              <a:rPr lang="en-US" sz="1600" dirty="0" smtClean="0">
                <a:latin typeface="Arial" pitchFamily="34" charset="0"/>
                <a:cs typeface="Arial" pitchFamily="34" charset="0"/>
              </a:rPr>
              <a:t>Thus, a changes, and a more humbled Pip, with the realization of his follies, starts out to have the mysterious meeting on the marshes.</a:t>
            </a:r>
          </a:p>
          <a:p>
            <a:pPr algn="just"/>
            <a:endParaRPr lang="en-SG" sz="1600" dirty="0" smtClean="0">
              <a:latin typeface="Arial" pitchFamily="34" charset="0"/>
              <a:cs typeface="Arial" pitchFamily="34" charset="0"/>
            </a:endParaRP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SG" dirty="0"/>
          </a:p>
        </p:txBody>
      </p:sp>
      <p:sp>
        <p:nvSpPr>
          <p:cNvPr id="3" name="Content Placeholder 2"/>
          <p:cNvSpPr>
            <a:spLocks noGrp="1"/>
          </p:cNvSpPr>
          <p:nvPr>
            <p:ph idx="1"/>
          </p:nvPr>
        </p:nvSpPr>
        <p:spPr/>
        <p:txBody>
          <a:bodyPr>
            <a:normAutofit/>
          </a:bodyPr>
          <a:lstStyle/>
          <a:p>
            <a:pPr algn="just"/>
            <a:r>
              <a:rPr lang="en-SG" sz="1800" dirty="0" smtClean="0">
                <a:latin typeface="Arial" pitchFamily="34" charset="0"/>
                <a:cs typeface="Arial" pitchFamily="34" charset="0"/>
              </a:rPr>
              <a:t>We notice once again that the process of learning for Pip is getting faster.</a:t>
            </a:r>
          </a:p>
          <a:p>
            <a:pPr algn="just"/>
            <a:r>
              <a:rPr lang="en-SG" sz="1800" dirty="0" smtClean="0">
                <a:latin typeface="Arial" pitchFamily="34" charset="0"/>
                <a:cs typeface="Arial" pitchFamily="34" charset="0"/>
              </a:rPr>
              <a:t>He is on his journey from a snob to a humbled man.</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SG" sz="2800" b="1" dirty="0" smtClean="0"/>
              <a:t>Part III: Chapter 14: 53</a:t>
            </a:r>
            <a:endParaRPr lang="en-SG" sz="2800" dirty="0"/>
          </a:p>
        </p:txBody>
      </p:sp>
      <p:sp>
        <p:nvSpPr>
          <p:cNvPr id="3" name="Content Placeholder 2"/>
          <p:cNvSpPr>
            <a:spLocks noGrp="1"/>
          </p:cNvSpPr>
          <p:nvPr>
            <p:ph idx="1"/>
          </p:nvPr>
        </p:nvSpPr>
        <p:spPr>
          <a:xfrm>
            <a:off x="0" y="457200"/>
            <a:ext cx="7239000" cy="6400800"/>
          </a:xfrm>
        </p:spPr>
        <p:txBody>
          <a:bodyPr>
            <a:noAutofit/>
          </a:bodyPr>
          <a:lstStyle/>
          <a:p>
            <a:pPr algn="just"/>
            <a:r>
              <a:rPr lang="en-SG" sz="1600" dirty="0" smtClean="0">
                <a:latin typeface="Arial" pitchFamily="34" charset="0"/>
                <a:cs typeface="Arial" pitchFamily="34" charset="0"/>
              </a:rPr>
              <a:t>It is a dark night that envelops the marshes.</a:t>
            </a:r>
          </a:p>
          <a:p>
            <a:pPr algn="just"/>
            <a:r>
              <a:rPr lang="en-SG" sz="1600" dirty="0" smtClean="0">
                <a:latin typeface="Arial" pitchFamily="34" charset="0"/>
                <a:cs typeface="Arial" pitchFamily="34" charset="0"/>
              </a:rPr>
              <a:t>Everything is wrapped in mist.</a:t>
            </a:r>
          </a:p>
          <a:p>
            <a:pPr algn="just"/>
            <a:r>
              <a:rPr lang="en-SG" sz="1600" dirty="0" smtClean="0">
                <a:latin typeface="Arial" pitchFamily="34" charset="0"/>
                <a:cs typeface="Arial" pitchFamily="34" charset="0"/>
              </a:rPr>
              <a:t>Pip goes to the marshes to a shack near the limekiln where he is to meet the anonymous writer. </a:t>
            </a:r>
          </a:p>
          <a:p>
            <a:pPr algn="just"/>
            <a:r>
              <a:rPr lang="en-US" sz="1600" dirty="0" smtClean="0">
                <a:latin typeface="Arial" pitchFamily="34" charset="0"/>
                <a:cs typeface="Arial" pitchFamily="34" charset="0"/>
              </a:rPr>
              <a:t>He enters an abandoned stone quarry and suddenly finds his candle extinguished.</a:t>
            </a:r>
          </a:p>
          <a:p>
            <a:pPr algn="just"/>
            <a:r>
              <a:rPr lang="en-US" sz="1600" dirty="0" err="1" smtClean="0">
                <a:latin typeface="Arial" pitchFamily="34" charset="0"/>
                <a:cs typeface="Arial" pitchFamily="34" charset="0"/>
              </a:rPr>
              <a:t>Th</a:t>
            </a:r>
            <a:r>
              <a:rPr lang="en-SG" sz="1600" dirty="0" smtClean="0">
                <a:latin typeface="Arial" pitchFamily="34" charset="0"/>
                <a:cs typeface="Arial" pitchFamily="34" charset="0"/>
              </a:rPr>
              <a:t>ere suddenly somebody attacks him. It is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who catches and ties him up.</a:t>
            </a:r>
          </a:p>
          <a:p>
            <a:pPr algn="just"/>
            <a:r>
              <a:rPr lang="en-SG" sz="1600" dirty="0" smtClean="0">
                <a:latin typeface="Arial" pitchFamily="34" charset="0"/>
                <a:cs typeface="Arial" pitchFamily="34" charset="0"/>
              </a:rPr>
              <a:t>Pip does not want to die, not because he values his own life, but because he still has moral obligations to </a:t>
            </a:r>
            <a:r>
              <a:rPr lang="en-SG" sz="1600" dirty="0" err="1" smtClean="0">
                <a:latin typeface="Arial" pitchFamily="34" charset="0"/>
                <a:cs typeface="Arial" pitchFamily="34" charset="0"/>
              </a:rPr>
              <a:t>fulfill</a:t>
            </a:r>
            <a:r>
              <a:rPr lang="en-SG" sz="1600" dirty="0" smtClean="0">
                <a:latin typeface="Arial" pitchFamily="34" charset="0"/>
                <a:cs typeface="Arial" pitchFamily="34" charset="0"/>
              </a:rPr>
              <a:t> with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that is getting him out of the country, and asking Joe for forgiveness. </a:t>
            </a:r>
          </a:p>
          <a:p>
            <a:pPr algn="just"/>
            <a:r>
              <a:rPr lang="en-US" sz="1600" dirty="0" err="1" smtClean="0">
                <a:latin typeface="Arial" pitchFamily="34" charset="0"/>
                <a:cs typeface="Arial" pitchFamily="34" charset="0"/>
              </a:rPr>
              <a:t>Orlick</a:t>
            </a:r>
            <a:r>
              <a:rPr lang="en-US" sz="1600" dirty="0" smtClean="0">
                <a:latin typeface="Arial" pitchFamily="34" charset="0"/>
                <a:cs typeface="Arial" pitchFamily="34" charset="0"/>
              </a:rPr>
              <a:t> accuses Pip of coming between him and a young woman he fancied, among other things, and declares his intention to have revenge. </a:t>
            </a:r>
          </a:p>
          <a:p>
            <a:pPr algn="just"/>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also admits to hitting Mrs. Joe over the head, but says it was Pip's fault because Pip was the </a:t>
            </a:r>
            <a:r>
              <a:rPr lang="en-SG" sz="1600" dirty="0" err="1" smtClean="0">
                <a:latin typeface="Arial" pitchFamily="34" charset="0"/>
                <a:cs typeface="Arial" pitchFamily="34" charset="0"/>
              </a:rPr>
              <a:t>favored</a:t>
            </a:r>
            <a:r>
              <a:rPr lang="en-SG" sz="1600" dirty="0" smtClean="0">
                <a:latin typeface="Arial" pitchFamily="34" charset="0"/>
                <a:cs typeface="Arial" pitchFamily="34" charset="0"/>
              </a:rPr>
              <a:t> one and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was jealous of him.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says he is working for </a:t>
            </a:r>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He further claims that </a:t>
            </a:r>
            <a:r>
              <a:rPr lang="en-SG" sz="1600" dirty="0" err="1" smtClean="0">
                <a:latin typeface="Arial" pitchFamily="34" charset="0"/>
                <a:cs typeface="Arial" pitchFamily="34" charset="0"/>
              </a:rPr>
              <a:t>Compeyson</a:t>
            </a:r>
            <a:r>
              <a:rPr lang="en-SG" sz="1600" dirty="0" smtClean="0">
                <a:latin typeface="Arial" pitchFamily="34" charset="0"/>
                <a:cs typeface="Arial" pitchFamily="34" charset="0"/>
              </a:rPr>
              <a:t> will make sure that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does not leave the country. </a:t>
            </a:r>
          </a:p>
          <a:p>
            <a:pPr algn="just"/>
            <a:r>
              <a:rPr lang="en-SG" sz="1600" dirty="0" smtClean="0">
                <a:latin typeface="Arial" pitchFamily="34" charset="0"/>
                <a:cs typeface="Arial" pitchFamily="34" charset="0"/>
              </a:rPr>
              <a:t>Just as it appears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is going to kill him, suddenly Herbert, </a:t>
            </a:r>
            <a:r>
              <a:rPr lang="en-SG" sz="1600" dirty="0" err="1" smtClean="0">
                <a:latin typeface="Arial" pitchFamily="34" charset="0"/>
                <a:cs typeface="Arial" pitchFamily="34" charset="0"/>
              </a:rPr>
              <a:t>Startop</a:t>
            </a:r>
            <a:r>
              <a:rPr lang="en-SG" sz="1600" dirty="0" smtClean="0">
                <a:latin typeface="Arial" pitchFamily="34" charset="0"/>
                <a:cs typeface="Arial" pitchFamily="34" charset="0"/>
              </a:rPr>
              <a:t> and </a:t>
            </a:r>
            <a:r>
              <a:rPr lang="en-SG" sz="1600" dirty="0" err="1" smtClean="0">
                <a:latin typeface="Arial" pitchFamily="34" charset="0"/>
                <a:cs typeface="Arial" pitchFamily="34" charset="0"/>
              </a:rPr>
              <a:t>Trabb's</a:t>
            </a:r>
            <a:r>
              <a:rPr lang="en-SG" sz="1600" dirty="0" smtClean="0">
                <a:latin typeface="Arial" pitchFamily="34" charset="0"/>
                <a:cs typeface="Arial" pitchFamily="34" charset="0"/>
              </a:rPr>
              <a:t> boy appear from nowhere, upon which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escapes. </a:t>
            </a:r>
          </a:p>
          <a:p>
            <a:pPr algn="just"/>
            <a:r>
              <a:rPr lang="en-SG" sz="1600" dirty="0" smtClean="0">
                <a:latin typeface="Arial" pitchFamily="34" charset="0"/>
                <a:cs typeface="Arial" pitchFamily="34" charset="0"/>
              </a:rPr>
              <a:t>It turns out that Pip had dropped the anonymous letter at home and Herbert found it. He and </a:t>
            </a:r>
            <a:r>
              <a:rPr lang="en-SG" sz="1600" dirty="0" err="1" smtClean="0">
                <a:latin typeface="Arial" pitchFamily="34" charset="0"/>
                <a:cs typeface="Arial" pitchFamily="34" charset="0"/>
              </a:rPr>
              <a:t>Startop</a:t>
            </a:r>
            <a:r>
              <a:rPr lang="en-SG" sz="1600" dirty="0" smtClean="0">
                <a:latin typeface="Arial" pitchFamily="34" charset="0"/>
                <a:cs typeface="Arial" pitchFamily="34" charset="0"/>
              </a:rPr>
              <a:t> came to the town and got </a:t>
            </a:r>
            <a:r>
              <a:rPr lang="en-SG" sz="1600" dirty="0" err="1" smtClean="0">
                <a:latin typeface="Arial" pitchFamily="34" charset="0"/>
                <a:cs typeface="Arial" pitchFamily="34" charset="0"/>
              </a:rPr>
              <a:t>Trabb's</a:t>
            </a:r>
            <a:r>
              <a:rPr lang="en-SG" sz="1600" dirty="0" smtClean="0">
                <a:latin typeface="Arial" pitchFamily="34" charset="0"/>
                <a:cs typeface="Arial" pitchFamily="34" charset="0"/>
              </a:rPr>
              <a:t> boy to show them where the shack was. </a:t>
            </a:r>
          </a:p>
          <a:p>
            <a:pPr algn="just"/>
            <a:r>
              <a:rPr lang="en-SG" sz="1600" dirty="0" smtClean="0">
                <a:latin typeface="Arial" pitchFamily="34" charset="0"/>
                <a:cs typeface="Arial" pitchFamily="34" charset="0"/>
              </a:rPr>
              <a:t>Anyhow, after this rescue Pip rests a day at home. The next day they plan to escape with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a:t>
            </a:r>
          </a:p>
          <a:p>
            <a:pPr algn="just"/>
            <a:endParaRPr lang="en-SG" sz="1600" dirty="0" smtClean="0">
              <a:latin typeface="Arial" pitchFamily="34" charset="0"/>
              <a:cs typeface="Arial" pitchFamily="34" charset="0"/>
            </a:endParaRP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SG" dirty="0"/>
          </a:p>
        </p:txBody>
      </p:sp>
      <p:sp>
        <p:nvSpPr>
          <p:cNvPr id="3" name="Content Placeholder 2"/>
          <p:cNvSpPr>
            <a:spLocks noGrp="1"/>
          </p:cNvSpPr>
          <p:nvPr>
            <p:ph idx="1"/>
          </p:nvPr>
        </p:nvSpPr>
        <p:spPr/>
        <p:txBody>
          <a:bodyPr>
            <a:normAutofit/>
          </a:bodyPr>
          <a:lstStyle/>
          <a:p>
            <a:r>
              <a:rPr lang="en-SG" sz="1800" dirty="0" err="1" smtClean="0">
                <a:latin typeface="Arial" pitchFamily="34" charset="0"/>
                <a:cs typeface="Arial" pitchFamily="34" charset="0"/>
              </a:rPr>
              <a:t>Orlick</a:t>
            </a:r>
            <a:r>
              <a:rPr lang="en-SG" sz="1800" dirty="0" smtClean="0">
                <a:latin typeface="Arial" pitchFamily="34" charset="0"/>
                <a:cs typeface="Arial" pitchFamily="34" charset="0"/>
              </a:rPr>
              <a:t> symbolically stands for random forces of violence.</a:t>
            </a:r>
          </a:p>
          <a:p>
            <a:r>
              <a:rPr lang="en-SG" sz="1800" dirty="0" smtClean="0">
                <a:latin typeface="Arial" pitchFamily="34" charset="0"/>
                <a:cs typeface="Arial" pitchFamily="34" charset="0"/>
              </a:rPr>
              <a:t>He is probably the only truly evil character in the novel, who never learns and remains the same evil till the end of the novel.</a:t>
            </a:r>
          </a:p>
          <a:p>
            <a:pPr>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SG" sz="2800" b="1" dirty="0" smtClean="0"/>
              <a:t>Part III: Chapter 15: 54</a:t>
            </a:r>
            <a:endParaRPr lang="en-SG" sz="2800" dirty="0"/>
          </a:p>
        </p:txBody>
      </p:sp>
      <p:sp>
        <p:nvSpPr>
          <p:cNvPr id="3" name="Content Placeholder 2"/>
          <p:cNvSpPr>
            <a:spLocks noGrp="1"/>
          </p:cNvSpPr>
          <p:nvPr>
            <p:ph idx="1"/>
          </p:nvPr>
        </p:nvSpPr>
        <p:spPr>
          <a:xfrm>
            <a:off x="0" y="457200"/>
            <a:ext cx="6858000" cy="6400800"/>
          </a:xfrm>
        </p:spPr>
        <p:txBody>
          <a:bodyPr>
            <a:noAutofit/>
          </a:bodyPr>
          <a:lstStyle/>
          <a:p>
            <a:pPr algn="just"/>
            <a:r>
              <a:rPr lang="en-SG" sz="1400" dirty="0" smtClean="0">
                <a:latin typeface="Arial" pitchFamily="34" charset="0"/>
                <a:cs typeface="Arial" pitchFamily="34" charset="0"/>
              </a:rPr>
              <a:t>The day of escape is ironically a bright sunny morning.</a:t>
            </a:r>
          </a:p>
          <a:p>
            <a:pPr algn="just"/>
            <a:r>
              <a:rPr lang="en-US" sz="1400" dirty="0" smtClean="0">
                <a:latin typeface="Arial" pitchFamily="34" charset="0"/>
                <a:cs typeface="Arial" pitchFamily="34" charset="0"/>
              </a:rPr>
              <a:t>A sparkling sunrise dazzles the whole London as Pip and Herbert prepare to put their plan into action. </a:t>
            </a:r>
          </a:p>
          <a:p>
            <a:pPr algn="just"/>
            <a:r>
              <a:rPr lang="en-SG" sz="1400" dirty="0" smtClean="0">
                <a:latin typeface="Arial" pitchFamily="34" charset="0"/>
                <a:cs typeface="Arial" pitchFamily="34" charset="0"/>
              </a:rPr>
              <a:t>They start rowing down the river, picking up </a:t>
            </a:r>
            <a:r>
              <a:rPr lang="en-SG" sz="1400" dirty="0" err="1" smtClean="0">
                <a:latin typeface="Arial" pitchFamily="34" charset="0"/>
                <a:cs typeface="Arial" pitchFamily="34" charset="0"/>
              </a:rPr>
              <a:t>Magwitch</a:t>
            </a:r>
            <a:r>
              <a:rPr lang="en-SG" sz="1400" dirty="0" smtClean="0">
                <a:latin typeface="Arial" pitchFamily="34" charset="0"/>
                <a:cs typeface="Arial" pitchFamily="34" charset="0"/>
              </a:rPr>
              <a:t> at the already fixed time.</a:t>
            </a:r>
          </a:p>
          <a:p>
            <a:pPr algn="just"/>
            <a:r>
              <a:rPr lang="en-SG" sz="1400" dirty="0" smtClean="0">
                <a:latin typeface="Arial" pitchFamily="34" charset="0"/>
                <a:cs typeface="Arial" pitchFamily="34" charset="0"/>
              </a:rPr>
              <a:t>All the day they rowed downstream, stopping at an inn when night fell.</a:t>
            </a:r>
          </a:p>
          <a:p>
            <a:pPr algn="just"/>
            <a:r>
              <a:rPr lang="en-US" sz="1400" dirty="0" smtClean="0">
                <a:latin typeface="Arial" pitchFamily="34" charset="0"/>
                <a:cs typeface="Arial" pitchFamily="34" charset="0"/>
              </a:rPr>
              <a:t>At the filthy inn where they stop that night, a servant tells them that he saw a suspicious boat around. </a:t>
            </a:r>
          </a:p>
          <a:p>
            <a:pPr algn="just"/>
            <a:r>
              <a:rPr lang="en-US" sz="1400" dirty="0" smtClean="0">
                <a:latin typeface="Arial" pitchFamily="34" charset="0"/>
                <a:cs typeface="Arial" pitchFamily="34" charset="0"/>
              </a:rPr>
              <a:t>Pip gets worried that it could be either the police or </a:t>
            </a:r>
            <a:r>
              <a:rPr lang="en-US" sz="1400" dirty="0" err="1" smtClean="0">
                <a:latin typeface="Arial" pitchFamily="34" charset="0"/>
                <a:cs typeface="Arial" pitchFamily="34" charset="0"/>
              </a:rPr>
              <a:t>Compeyson</a:t>
            </a:r>
            <a:r>
              <a:rPr lang="en-US" sz="1400" dirty="0" smtClean="0">
                <a:latin typeface="Arial" pitchFamily="34" charset="0"/>
                <a:cs typeface="Arial" pitchFamily="34" charset="0"/>
              </a:rPr>
              <a:t>. </a:t>
            </a:r>
          </a:p>
          <a:p>
            <a:pPr algn="just"/>
            <a:r>
              <a:rPr lang="en-US" sz="1400" dirty="0" smtClean="0">
                <a:latin typeface="Arial" pitchFamily="34" charset="0"/>
                <a:cs typeface="Arial" pitchFamily="34" charset="0"/>
              </a:rPr>
              <a:t>Also that night Pip sees two men looking into his boat, so the get more worried and they arrange for Pip and </a:t>
            </a:r>
            <a:r>
              <a:rPr lang="en-US" sz="1400" dirty="0" err="1" smtClean="0">
                <a:latin typeface="Arial" pitchFamily="34" charset="0"/>
                <a:cs typeface="Arial" pitchFamily="34" charset="0"/>
              </a:rPr>
              <a:t>Magwitch</a:t>
            </a:r>
            <a:r>
              <a:rPr lang="en-US" sz="1400" dirty="0" smtClean="0">
                <a:latin typeface="Arial" pitchFamily="34" charset="0"/>
                <a:cs typeface="Arial" pitchFamily="34" charset="0"/>
              </a:rPr>
              <a:t> to sneak out early the next morning.</a:t>
            </a:r>
          </a:p>
          <a:p>
            <a:pPr algn="just"/>
            <a:r>
              <a:rPr lang="en-SG" sz="1400" dirty="0" smtClean="0">
                <a:latin typeface="Arial" pitchFamily="34" charset="0"/>
                <a:cs typeface="Arial" pitchFamily="34" charset="0"/>
              </a:rPr>
              <a:t>Next day their journey begins again.</a:t>
            </a:r>
          </a:p>
          <a:p>
            <a:pPr algn="just"/>
            <a:r>
              <a:rPr lang="en-SG" sz="1400" dirty="0" smtClean="0">
                <a:latin typeface="Arial" pitchFamily="34" charset="0"/>
                <a:cs typeface="Arial" pitchFamily="34" charset="0"/>
              </a:rPr>
              <a:t>They are just within a few feet of a steamer that they hope to board when another boat pulls alongside to stop them. </a:t>
            </a:r>
          </a:p>
          <a:p>
            <a:pPr algn="just"/>
            <a:r>
              <a:rPr lang="en-SG" sz="1400" dirty="0" smtClean="0">
                <a:latin typeface="Arial" pitchFamily="34" charset="0"/>
                <a:cs typeface="Arial" pitchFamily="34" charset="0"/>
              </a:rPr>
              <a:t>In the confusion, Pip sees </a:t>
            </a:r>
            <a:r>
              <a:rPr lang="en-SG" sz="1400" dirty="0" err="1" smtClean="0">
                <a:latin typeface="Arial" pitchFamily="34" charset="0"/>
                <a:cs typeface="Arial" pitchFamily="34" charset="0"/>
              </a:rPr>
              <a:t>Compeyson</a:t>
            </a:r>
            <a:r>
              <a:rPr lang="en-SG" sz="1400" dirty="0" smtClean="0">
                <a:latin typeface="Arial" pitchFamily="34" charset="0"/>
                <a:cs typeface="Arial" pitchFamily="34" charset="0"/>
              </a:rPr>
              <a:t> leading the other boat, but the steamer is on top of them. The steamer crushes Pip's boat, </a:t>
            </a:r>
            <a:r>
              <a:rPr lang="en-SG" sz="1400" dirty="0" err="1" smtClean="0">
                <a:latin typeface="Arial" pitchFamily="34" charset="0"/>
                <a:cs typeface="Arial" pitchFamily="34" charset="0"/>
              </a:rPr>
              <a:t>Compeyson</a:t>
            </a:r>
            <a:r>
              <a:rPr lang="en-SG" sz="1400" dirty="0" smtClean="0">
                <a:latin typeface="Arial" pitchFamily="34" charset="0"/>
                <a:cs typeface="Arial" pitchFamily="34" charset="0"/>
              </a:rPr>
              <a:t> and </a:t>
            </a:r>
            <a:r>
              <a:rPr lang="en-SG" sz="1400" dirty="0" err="1" smtClean="0">
                <a:latin typeface="Arial" pitchFamily="34" charset="0"/>
                <a:cs typeface="Arial" pitchFamily="34" charset="0"/>
              </a:rPr>
              <a:t>Magwitch</a:t>
            </a:r>
            <a:r>
              <a:rPr lang="en-SG" sz="1400" dirty="0" smtClean="0">
                <a:latin typeface="Arial" pitchFamily="34" charset="0"/>
                <a:cs typeface="Arial" pitchFamily="34" charset="0"/>
              </a:rPr>
              <a:t> disappear under the water, and Pip, </a:t>
            </a:r>
            <a:r>
              <a:rPr lang="en-SG" sz="1400" dirty="0" err="1" smtClean="0">
                <a:latin typeface="Arial" pitchFamily="34" charset="0"/>
                <a:cs typeface="Arial" pitchFamily="34" charset="0"/>
              </a:rPr>
              <a:t>Startop</a:t>
            </a:r>
            <a:r>
              <a:rPr lang="en-SG" sz="1400" dirty="0" smtClean="0">
                <a:latin typeface="Arial" pitchFamily="34" charset="0"/>
                <a:cs typeface="Arial" pitchFamily="34" charset="0"/>
              </a:rPr>
              <a:t> and Herbert find themselves in a police boat. </a:t>
            </a:r>
          </a:p>
          <a:p>
            <a:pPr algn="just"/>
            <a:r>
              <a:rPr lang="en-SG" sz="1400" dirty="0" err="1" smtClean="0">
                <a:latin typeface="Arial" pitchFamily="34" charset="0"/>
                <a:cs typeface="Arial" pitchFamily="34" charset="0"/>
              </a:rPr>
              <a:t>Magwitch</a:t>
            </a:r>
            <a:r>
              <a:rPr lang="en-SG" sz="1400" dirty="0" smtClean="0">
                <a:latin typeface="Arial" pitchFamily="34" charset="0"/>
                <a:cs typeface="Arial" pitchFamily="34" charset="0"/>
              </a:rPr>
              <a:t> finally comes up from the water. </a:t>
            </a:r>
            <a:r>
              <a:rPr lang="en-US" sz="1400" dirty="0" smtClean="0">
                <a:latin typeface="Arial" pitchFamily="34" charset="0"/>
                <a:cs typeface="Arial" pitchFamily="34" charset="0"/>
              </a:rPr>
              <a:t>They grapple, and each slips under the surface, but only </a:t>
            </a:r>
            <a:r>
              <a:rPr lang="en-US" sz="1400" dirty="0" err="1" smtClean="0">
                <a:latin typeface="Arial" pitchFamily="34" charset="0"/>
                <a:cs typeface="Arial" pitchFamily="34" charset="0"/>
              </a:rPr>
              <a:t>Magwitch</a:t>
            </a:r>
            <a:r>
              <a:rPr lang="en-US" sz="1400" dirty="0" smtClean="0">
                <a:latin typeface="Arial" pitchFamily="34" charset="0"/>
                <a:cs typeface="Arial" pitchFamily="34" charset="0"/>
              </a:rPr>
              <a:t> appears on the surface. He claims not to have drowned </a:t>
            </a:r>
            <a:r>
              <a:rPr lang="en-US" sz="1400" dirty="0" err="1" smtClean="0">
                <a:latin typeface="Arial" pitchFamily="34" charset="0"/>
                <a:cs typeface="Arial" pitchFamily="34" charset="0"/>
              </a:rPr>
              <a:t>Compeyson</a:t>
            </a:r>
            <a:r>
              <a:rPr lang="en-US" sz="1400" dirty="0" smtClean="0">
                <a:latin typeface="Arial" pitchFamily="34" charset="0"/>
                <a:cs typeface="Arial" pitchFamily="34" charset="0"/>
              </a:rPr>
              <a:t>, though he says he would have liked to.</a:t>
            </a:r>
          </a:p>
          <a:p>
            <a:pPr algn="just"/>
            <a:r>
              <a:rPr lang="en-US" sz="1400" dirty="0" smtClean="0">
                <a:latin typeface="Arial" pitchFamily="34" charset="0"/>
                <a:cs typeface="Arial" pitchFamily="34" charset="0"/>
              </a:rPr>
              <a:t>However, is </a:t>
            </a:r>
            <a:r>
              <a:rPr lang="en-US" sz="1400" dirty="0" err="1" smtClean="0">
                <a:latin typeface="Arial" pitchFamily="34" charset="0"/>
                <a:cs typeface="Arial" pitchFamily="34" charset="0"/>
              </a:rPr>
              <a:t>is</a:t>
            </a:r>
            <a:r>
              <a:rPr lang="en-US" sz="1400" dirty="0" smtClean="0">
                <a:latin typeface="Arial" pitchFamily="34" charset="0"/>
                <a:cs typeface="Arial" pitchFamily="34" charset="0"/>
              </a:rPr>
              <a:t> suspected of drowning </a:t>
            </a:r>
            <a:r>
              <a:rPr lang="en-US" sz="1400" dirty="0" err="1" smtClean="0">
                <a:latin typeface="Arial" pitchFamily="34" charset="0"/>
                <a:cs typeface="Arial" pitchFamily="34" charset="0"/>
              </a:rPr>
              <a:t>Compeyson</a:t>
            </a:r>
            <a:r>
              <a:rPr lang="en-US" sz="1400" dirty="0" smtClean="0">
                <a:latin typeface="Arial" pitchFamily="34" charset="0"/>
                <a:cs typeface="Arial" pitchFamily="34" charset="0"/>
              </a:rPr>
              <a:t>, and </a:t>
            </a:r>
            <a:r>
              <a:rPr lang="en-SG" sz="1400" dirty="0" smtClean="0">
                <a:latin typeface="Arial" pitchFamily="34" charset="0"/>
                <a:cs typeface="Arial" pitchFamily="34" charset="0"/>
              </a:rPr>
              <a:t>is shackled and arrested. </a:t>
            </a:r>
          </a:p>
          <a:p>
            <a:pPr algn="just"/>
            <a:r>
              <a:rPr lang="en-SG" sz="1400" dirty="0" smtClean="0">
                <a:latin typeface="Arial" pitchFamily="34" charset="0"/>
                <a:cs typeface="Arial" pitchFamily="34" charset="0"/>
              </a:rPr>
              <a:t>Pip sits down next to the injured and exhausted </a:t>
            </a:r>
            <a:r>
              <a:rPr lang="en-SG" sz="1400" dirty="0" err="1" smtClean="0">
                <a:latin typeface="Arial" pitchFamily="34" charset="0"/>
                <a:cs typeface="Arial" pitchFamily="34" charset="0"/>
              </a:rPr>
              <a:t>Magwitch</a:t>
            </a:r>
            <a:r>
              <a:rPr lang="en-SG" sz="1400" dirty="0" smtClean="0">
                <a:latin typeface="Arial" pitchFamily="34" charset="0"/>
                <a:cs typeface="Arial" pitchFamily="34" charset="0"/>
              </a:rPr>
              <a:t>, and feels that he will stay by </a:t>
            </a:r>
            <a:r>
              <a:rPr lang="en-SG" sz="1400" dirty="0" err="1" smtClean="0">
                <a:latin typeface="Arial" pitchFamily="34" charset="0"/>
                <a:cs typeface="Arial" pitchFamily="34" charset="0"/>
              </a:rPr>
              <a:t>Magwitch's</a:t>
            </a:r>
            <a:r>
              <a:rPr lang="en-SG" sz="1400" dirty="0" smtClean="0">
                <a:latin typeface="Arial" pitchFamily="34" charset="0"/>
                <a:cs typeface="Arial" pitchFamily="34" charset="0"/>
              </a:rPr>
              <a:t> side until the end. Pip also realizes that the English government will take all of </a:t>
            </a:r>
            <a:r>
              <a:rPr lang="en-SG" sz="1400" dirty="0" err="1" smtClean="0">
                <a:latin typeface="Arial" pitchFamily="34" charset="0"/>
                <a:cs typeface="Arial" pitchFamily="34" charset="0"/>
              </a:rPr>
              <a:t>Magwitch's</a:t>
            </a:r>
            <a:r>
              <a:rPr lang="en-SG" sz="1400" dirty="0" smtClean="0">
                <a:latin typeface="Arial" pitchFamily="34" charset="0"/>
                <a:cs typeface="Arial" pitchFamily="34" charset="0"/>
              </a:rPr>
              <a:t> fortune. </a:t>
            </a:r>
          </a:p>
          <a:p>
            <a:pPr algn="just">
              <a:buNone/>
            </a:pPr>
            <a:endParaRPr lang="en-SG" sz="1400" dirty="0" smtClean="0">
              <a:latin typeface="Arial" pitchFamily="34" charset="0"/>
              <a:cs typeface="Arial" pitchFamily="34" charset="0"/>
            </a:endParaRPr>
          </a:p>
          <a:p>
            <a:pPr algn="just"/>
            <a:endParaRPr lang="en-SG"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152400" y="838200"/>
            <a:ext cx="6553200" cy="6019800"/>
          </a:xfrm>
        </p:spPr>
        <p:txBody>
          <a:bodyPr>
            <a:normAutofit/>
          </a:bodyPr>
          <a:lstStyle/>
          <a:p>
            <a:pPr algn="just"/>
            <a:r>
              <a:rPr lang="en-SG" sz="1800" dirty="0" smtClean="0">
                <a:latin typeface="Arial" pitchFamily="34" charset="0"/>
                <a:cs typeface="Arial" pitchFamily="34" charset="0"/>
              </a:rPr>
              <a:t>The chapter is full of intrigue and action.</a:t>
            </a:r>
          </a:p>
          <a:p>
            <a:pPr algn="just"/>
            <a:r>
              <a:rPr lang="en-SG" sz="1800" dirty="0" smtClean="0">
                <a:latin typeface="Arial" pitchFamily="34" charset="0"/>
                <a:cs typeface="Arial" pitchFamily="34" charset="0"/>
              </a:rPr>
              <a:t>We see </a:t>
            </a:r>
            <a:r>
              <a:rPr lang="en-SG" sz="1800" dirty="0" err="1" smtClean="0">
                <a:latin typeface="Arial" pitchFamily="34" charset="0"/>
                <a:cs typeface="Arial" pitchFamily="34" charset="0"/>
              </a:rPr>
              <a:t>Magwitch’s</a:t>
            </a:r>
            <a:r>
              <a:rPr lang="en-SG" sz="1800" dirty="0" smtClean="0">
                <a:latin typeface="Arial" pitchFamily="34" charset="0"/>
                <a:cs typeface="Arial" pitchFamily="34" charset="0"/>
              </a:rPr>
              <a:t> final fate.</a:t>
            </a:r>
          </a:p>
          <a:p>
            <a:pPr algn="just"/>
            <a:r>
              <a:rPr lang="en-SG" sz="1800" dirty="0" smtClean="0">
                <a:latin typeface="Arial" pitchFamily="34" charset="0"/>
                <a:cs typeface="Arial" pitchFamily="34" charset="0"/>
              </a:rPr>
              <a:t>We see Pip relating himself to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Caring for him, not ashamed of being associated with him, and genuinely concerned about him.</a:t>
            </a:r>
          </a:p>
          <a:p>
            <a:pPr algn="just"/>
            <a:r>
              <a:rPr lang="en-SG" sz="1800" dirty="0" smtClean="0">
                <a:latin typeface="Arial" pitchFamily="34" charset="0"/>
                <a:cs typeface="Arial" pitchFamily="34" charset="0"/>
              </a:rPr>
              <a:t>Also we notice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seemingly unworried about the future. He is contented to be free for the moment and sitting next to the boy he considers a son. </a:t>
            </a:r>
          </a:p>
          <a:p>
            <a:pPr algn="just"/>
            <a:r>
              <a:rPr lang="en-SG" sz="1800" dirty="0" smtClean="0">
                <a:latin typeface="Arial" pitchFamily="34" charset="0"/>
                <a:cs typeface="Arial" pitchFamily="34" charset="0"/>
              </a:rPr>
              <a:t>The very factor that the loss of </a:t>
            </a:r>
            <a:r>
              <a:rPr lang="en-SG" sz="1800" dirty="0" err="1" smtClean="0">
                <a:latin typeface="Arial" pitchFamily="34" charset="0"/>
                <a:cs typeface="Arial" pitchFamily="34" charset="0"/>
              </a:rPr>
              <a:t>Magwitch's</a:t>
            </a:r>
            <a:r>
              <a:rPr lang="en-SG" sz="1800" dirty="0" smtClean="0">
                <a:latin typeface="Arial" pitchFamily="34" charset="0"/>
                <a:cs typeface="Arial" pitchFamily="34" charset="0"/>
              </a:rPr>
              <a:t> fortune does not bother Pip demonstrates the extent and power of his transformation.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a:bodyPr>
          <a:lstStyle/>
          <a:p>
            <a:r>
              <a:rPr lang="en-SG" sz="2800" b="1" dirty="0" smtClean="0"/>
              <a:t>Part III: Chapter 16: 55</a:t>
            </a:r>
            <a:endParaRPr lang="en-SG" sz="2800" dirty="0"/>
          </a:p>
        </p:txBody>
      </p:sp>
      <p:sp>
        <p:nvSpPr>
          <p:cNvPr id="3" name="Content Placeholder 2"/>
          <p:cNvSpPr>
            <a:spLocks noGrp="1"/>
          </p:cNvSpPr>
          <p:nvPr>
            <p:ph idx="1"/>
          </p:nvPr>
        </p:nvSpPr>
        <p:spPr>
          <a:xfrm>
            <a:off x="0" y="609600"/>
            <a:ext cx="6629400" cy="6248400"/>
          </a:xfrm>
        </p:spPr>
        <p:txBody>
          <a:bodyPr>
            <a:noAutofit/>
          </a:bodyPr>
          <a:lstStyle/>
          <a:p>
            <a:pPr algn="just"/>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is in jail and quite ill. </a:t>
            </a:r>
          </a:p>
          <a:p>
            <a:pPr algn="just"/>
            <a:r>
              <a:rPr lang="en-US" sz="1800" dirty="0" err="1" smtClean="0">
                <a:latin typeface="Arial" pitchFamily="34" charset="0"/>
                <a:cs typeface="Arial" pitchFamily="34" charset="0"/>
              </a:rPr>
              <a:t>Jaggers</a:t>
            </a:r>
            <a:r>
              <a:rPr lang="en-US" sz="1800" dirty="0" smtClean="0">
                <a:latin typeface="Arial" pitchFamily="34" charset="0"/>
                <a:cs typeface="Arial" pitchFamily="34" charset="0"/>
              </a:rPr>
              <a:t> is certain that </a:t>
            </a:r>
            <a:r>
              <a:rPr lang="en-US" sz="1800" dirty="0" err="1" smtClean="0">
                <a:latin typeface="Arial" pitchFamily="34" charset="0"/>
                <a:cs typeface="Arial" pitchFamily="34" charset="0"/>
              </a:rPr>
              <a:t>Magwitch</a:t>
            </a:r>
            <a:r>
              <a:rPr lang="en-US" sz="1800" dirty="0" smtClean="0">
                <a:latin typeface="Arial" pitchFamily="34" charset="0"/>
                <a:cs typeface="Arial" pitchFamily="34" charset="0"/>
              </a:rPr>
              <a:t> will be found guilty.</a:t>
            </a:r>
          </a:p>
          <a:p>
            <a:pPr algn="just"/>
            <a:r>
              <a:rPr lang="en-US" sz="1800" dirty="0" smtClean="0">
                <a:latin typeface="Arial" pitchFamily="34" charset="0"/>
                <a:cs typeface="Arial" pitchFamily="34" charset="0"/>
              </a:rPr>
              <a:t>We notice that it does not affect Pip’s loyalty to </a:t>
            </a:r>
            <a:r>
              <a:rPr lang="en-US" sz="1800" dirty="0" err="1" smtClean="0">
                <a:latin typeface="Arial" pitchFamily="34" charset="0"/>
                <a:cs typeface="Arial" pitchFamily="34" charset="0"/>
              </a:rPr>
              <a:t>Magwitch</a:t>
            </a:r>
            <a:r>
              <a:rPr lang="en-US" sz="1800" dirty="0" smtClean="0">
                <a:latin typeface="Arial" pitchFamily="34" charset="0"/>
                <a:cs typeface="Arial" pitchFamily="34" charset="0"/>
              </a:rPr>
              <a:t>.</a:t>
            </a:r>
          </a:p>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He is not even bothered by the fact that the government will appropriate </a:t>
            </a:r>
            <a:r>
              <a:rPr lang="en-US" sz="1800" dirty="0" err="1" smtClean="0">
                <a:latin typeface="Arial" pitchFamily="34" charset="0"/>
                <a:cs typeface="Arial" pitchFamily="34" charset="0"/>
              </a:rPr>
              <a:t>Magwitch’s</a:t>
            </a:r>
            <a:r>
              <a:rPr lang="en-US" sz="1800" dirty="0" smtClean="0">
                <a:latin typeface="Arial" pitchFamily="34" charset="0"/>
                <a:cs typeface="Arial" pitchFamily="34" charset="0"/>
              </a:rPr>
              <a:t> fortune, including Pip’s money. </a:t>
            </a:r>
          </a:p>
          <a:p>
            <a:pPr algn="just"/>
            <a:r>
              <a:rPr lang="en-SG" sz="1800" dirty="0" smtClean="0">
                <a:latin typeface="Arial" pitchFamily="34" charset="0"/>
                <a:cs typeface="Arial" pitchFamily="34" charset="0"/>
              </a:rPr>
              <a:t>Herbert is leaving for Egypt with the firm in the position that Pip, and now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had secretly set up for him. </a:t>
            </a:r>
          </a:p>
          <a:p>
            <a:pPr algn="just"/>
            <a:r>
              <a:rPr lang="en-SG" sz="1800" dirty="0" smtClean="0">
                <a:latin typeface="Arial" pitchFamily="34" charset="0"/>
                <a:cs typeface="Arial" pitchFamily="34" charset="0"/>
              </a:rPr>
              <a:t>Herbert plans to marry Clara soon.</a:t>
            </a:r>
          </a:p>
          <a:p>
            <a:pPr algn="just"/>
            <a:r>
              <a:rPr lang="en-SG" sz="1800" dirty="0" smtClean="0">
                <a:latin typeface="Arial" pitchFamily="34" charset="0"/>
                <a:cs typeface="Arial" pitchFamily="34" charset="0"/>
              </a:rPr>
              <a:t>He offers Pip a job as his clerk in the company </a:t>
            </a:r>
            <a:r>
              <a:rPr lang="en-US" sz="1800" dirty="0" smtClean="0">
                <a:latin typeface="Arial" pitchFamily="34" charset="0"/>
                <a:cs typeface="Arial" pitchFamily="34" charset="0"/>
              </a:rPr>
              <a:t>Pip delays his answer.</a:t>
            </a:r>
          </a:p>
          <a:p>
            <a:pPr algn="just"/>
            <a:r>
              <a:rPr lang="en-US" sz="1800" dirty="0" smtClean="0">
                <a:latin typeface="Arial" pitchFamily="34" charset="0"/>
                <a:cs typeface="Arial" pitchFamily="34" charset="0"/>
              </a:rPr>
              <a:t>The reason of this delay on part of Pip is that he  wants to know about the fate of </a:t>
            </a:r>
            <a:r>
              <a:rPr lang="en-US" sz="1800" dirty="0" err="1" smtClean="0">
                <a:latin typeface="Arial" pitchFamily="34" charset="0"/>
                <a:cs typeface="Arial" pitchFamily="34" charset="0"/>
              </a:rPr>
              <a:t>Magwitch</a:t>
            </a:r>
            <a:r>
              <a:rPr lang="en-US" sz="1800" dirty="0" smtClean="0">
                <a:latin typeface="Arial" pitchFamily="34" charset="0"/>
                <a:cs typeface="Arial" pitchFamily="34" charset="0"/>
              </a:rPr>
              <a:t>.</a:t>
            </a:r>
          </a:p>
          <a:p>
            <a:pPr algn="just"/>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invites Pip to his castle on a Monday. We come to know that this is the first holiday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has taken in over twelve years of his career. </a:t>
            </a:r>
          </a:p>
          <a:p>
            <a:pPr algn="just"/>
            <a:r>
              <a:rPr lang="en-SG" sz="1800" dirty="0" smtClean="0">
                <a:latin typeface="Arial" pitchFamily="34" charset="0"/>
                <a:cs typeface="Arial" pitchFamily="34" charset="0"/>
              </a:rPr>
              <a:t>He and Pip go for a walk till they reach a church, where to Pip’s surprise Miss </a:t>
            </a:r>
            <a:r>
              <a:rPr lang="en-SG" sz="1800" dirty="0" err="1" smtClean="0">
                <a:latin typeface="Arial" pitchFamily="34" charset="0"/>
                <a:cs typeface="Arial" pitchFamily="34" charset="0"/>
              </a:rPr>
              <a:t>Skiffins</a:t>
            </a:r>
            <a:r>
              <a:rPr lang="en-SG" sz="1800" dirty="0" smtClean="0">
                <a:latin typeface="Arial" pitchFamily="34" charset="0"/>
                <a:cs typeface="Arial" pitchFamily="34" charset="0"/>
              </a:rPr>
              <a:t>, who is waiting there, and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proceed to get married.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228600" y="1143000"/>
            <a:ext cx="5867400" cy="5562600"/>
          </a:xfrm>
        </p:spPr>
        <p:txBody>
          <a:bodyPr>
            <a:normAutofit/>
          </a:bodyPr>
          <a:lstStyle/>
          <a:p>
            <a:pPr algn="just"/>
            <a:r>
              <a:rPr lang="en-SG" sz="1800" dirty="0" smtClean="0">
                <a:latin typeface="Arial" pitchFamily="34" charset="0"/>
                <a:cs typeface="Arial" pitchFamily="34" charset="0"/>
              </a:rPr>
              <a:t>Strands are being brought together. Neat ending to the lives of different characters is given.</a:t>
            </a:r>
          </a:p>
          <a:p>
            <a:pPr algn="just"/>
            <a:r>
              <a:rPr lang="en-SG" sz="1800" dirty="0" smtClean="0">
                <a:latin typeface="Arial" pitchFamily="34" charset="0"/>
                <a:cs typeface="Arial" pitchFamily="34" charset="0"/>
              </a:rPr>
              <a:t>Two of Pip's best friends have found happiness. Herbert is settled in his new job;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has found Miss </a:t>
            </a:r>
            <a:r>
              <a:rPr lang="en-SG" sz="1800" dirty="0" err="1" smtClean="0">
                <a:latin typeface="Arial" pitchFamily="34" charset="0"/>
                <a:cs typeface="Arial" pitchFamily="34" charset="0"/>
              </a:rPr>
              <a:t>Skiffins</a:t>
            </a:r>
            <a:r>
              <a:rPr lang="en-SG" sz="1800" dirty="0" smtClean="0">
                <a:latin typeface="Arial" pitchFamily="34" charset="0"/>
                <a:cs typeface="Arial" pitchFamily="34" charset="0"/>
              </a:rPr>
              <a:t> to complete his life.</a:t>
            </a:r>
          </a:p>
          <a:p>
            <a:pPr algn="just"/>
            <a:r>
              <a:rPr lang="en-SG" sz="1800" dirty="0" smtClean="0">
                <a:latin typeface="Arial" pitchFamily="34" charset="0"/>
                <a:cs typeface="Arial" pitchFamily="34" charset="0"/>
              </a:rPr>
              <a:t>Currently Pip is in the worst situation.</a:t>
            </a:r>
          </a:p>
          <a:p>
            <a:pPr algn="just"/>
            <a:r>
              <a:rPr lang="en-SG" sz="1800" dirty="0" smtClean="0">
                <a:latin typeface="Arial" pitchFamily="34" charset="0"/>
                <a:cs typeface="Arial" pitchFamily="34" charset="0"/>
              </a:rPr>
              <a:t>With no job, no hopes for future he is left in a very critical situation. On top of it Estella has married someone else, and his adoptive father is dying in prison. </a:t>
            </a:r>
          </a:p>
          <a:p>
            <a:pPr algn="just"/>
            <a:r>
              <a:rPr lang="en-SG" sz="1800" dirty="0" smtClean="0">
                <a:latin typeface="Arial" pitchFamily="34" charset="0"/>
                <a:cs typeface="Arial" pitchFamily="34" charset="0"/>
              </a:rPr>
              <a:t>Pip’s great expectations have evaporated. He has failed to achieve any of them, and now does not have even the smallest expectation of a good honest living with a good loving wife that any common man could think of. </a:t>
            </a:r>
          </a:p>
          <a:p>
            <a:pPr algn="just"/>
            <a:r>
              <a:rPr lang="en-SG" sz="1800" dirty="0" smtClean="0">
                <a:latin typeface="Arial" pitchFamily="34" charset="0"/>
                <a:cs typeface="Arial" pitchFamily="34" charset="0"/>
              </a:rPr>
              <a:t>However, Pip has learnt, and is a transformed person now.</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b="1" dirty="0" smtClean="0"/>
              <a:t>Part III: Chapter 17: 56</a:t>
            </a:r>
            <a:endParaRPr lang="en-SG" sz="2800" dirty="0"/>
          </a:p>
        </p:txBody>
      </p:sp>
      <p:sp>
        <p:nvSpPr>
          <p:cNvPr id="3" name="Content Placeholder 2"/>
          <p:cNvSpPr>
            <a:spLocks noGrp="1"/>
          </p:cNvSpPr>
          <p:nvPr>
            <p:ph idx="1"/>
          </p:nvPr>
        </p:nvSpPr>
        <p:spPr>
          <a:xfrm>
            <a:off x="0" y="914400"/>
            <a:ext cx="6172200" cy="5943600"/>
          </a:xfrm>
        </p:spPr>
        <p:txBody>
          <a:bodyPr>
            <a:normAutofit/>
          </a:bodyPr>
          <a:lstStyle/>
          <a:p>
            <a:pPr algn="just"/>
            <a:r>
              <a:rPr lang="en-US" sz="1800" dirty="0" smtClean="0">
                <a:latin typeface="Arial" pitchFamily="34" charset="0"/>
                <a:cs typeface="Arial" pitchFamily="34" charset="0"/>
              </a:rPr>
              <a:t>Pip visits </a:t>
            </a:r>
            <a:r>
              <a:rPr lang="en-US" sz="1800" dirty="0" err="1" smtClean="0">
                <a:latin typeface="Arial" pitchFamily="34" charset="0"/>
                <a:cs typeface="Arial" pitchFamily="34" charset="0"/>
              </a:rPr>
              <a:t>Magwitch</a:t>
            </a:r>
            <a:r>
              <a:rPr lang="en-US" sz="1800" dirty="0" smtClean="0">
                <a:latin typeface="Arial" pitchFamily="34" charset="0"/>
                <a:cs typeface="Arial" pitchFamily="34" charset="0"/>
              </a:rPr>
              <a:t> </a:t>
            </a:r>
            <a:r>
              <a:rPr lang="en-SG" sz="1800" dirty="0" smtClean="0">
                <a:latin typeface="Arial" pitchFamily="34" charset="0"/>
                <a:cs typeface="Arial" pitchFamily="34" charset="0"/>
              </a:rPr>
              <a:t>daily in prison.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is ill and "The kind of... resignation that he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showed, was that of a man who was tired out." </a:t>
            </a:r>
          </a:p>
          <a:p>
            <a:pPr algn="just"/>
            <a:r>
              <a:rPr lang="en-US" sz="1800" dirty="0" smtClean="0">
                <a:latin typeface="Arial" pitchFamily="34" charset="0"/>
                <a:cs typeface="Arial" pitchFamily="34" charset="0"/>
              </a:rPr>
              <a:t>As </a:t>
            </a:r>
            <a:r>
              <a:rPr lang="en-US" sz="1800" dirty="0" err="1" smtClean="0">
                <a:latin typeface="Arial" pitchFamily="34" charset="0"/>
                <a:cs typeface="Arial" pitchFamily="34" charset="0"/>
              </a:rPr>
              <a:t>Jaggers</a:t>
            </a:r>
            <a:r>
              <a:rPr lang="en-US" sz="1800" dirty="0" smtClean="0">
                <a:latin typeface="Arial" pitchFamily="34" charset="0"/>
                <a:cs typeface="Arial" pitchFamily="34" charset="0"/>
              </a:rPr>
              <a:t> had already predicted, </a:t>
            </a:r>
            <a:r>
              <a:rPr lang="en-US" sz="1800" dirty="0" err="1" smtClean="0">
                <a:latin typeface="Arial" pitchFamily="34" charset="0"/>
                <a:cs typeface="Arial" pitchFamily="34" charset="0"/>
              </a:rPr>
              <a:t>Magwitch</a:t>
            </a:r>
            <a:r>
              <a:rPr lang="en-US" sz="1800" dirty="0" smtClean="0">
                <a:latin typeface="Arial" pitchFamily="34" charset="0"/>
                <a:cs typeface="Arial" pitchFamily="34" charset="0"/>
              </a:rPr>
              <a:t> was found guilty and sentenced to death. The sentencing was</a:t>
            </a:r>
            <a:r>
              <a:rPr lang="en-SG" sz="1800" dirty="0" smtClean="0">
                <a:latin typeface="Arial" pitchFamily="34" charset="0"/>
                <a:cs typeface="Arial" pitchFamily="34" charset="0"/>
              </a:rPr>
              <a:t> carried out with thirty two other convicts also condemned to die. </a:t>
            </a:r>
          </a:p>
          <a:p>
            <a:pPr algn="just"/>
            <a:r>
              <a:rPr lang="en-SG" sz="1800" dirty="0" smtClean="0">
                <a:latin typeface="Arial" pitchFamily="34" charset="0"/>
                <a:cs typeface="Arial" pitchFamily="34" charset="0"/>
              </a:rPr>
              <a:t>However, within ten days of the sentencing,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dies in prison. </a:t>
            </a:r>
          </a:p>
          <a:p>
            <a:pPr algn="just"/>
            <a:r>
              <a:rPr lang="en-SG" sz="1800" dirty="0" smtClean="0">
                <a:latin typeface="Arial" pitchFamily="34" charset="0"/>
                <a:cs typeface="Arial" pitchFamily="34" charset="0"/>
              </a:rPr>
              <a:t>Before he dies, to ease his final moments and to give him a happy moment Pip whispers to him that the daughter he thought was dead is quite alive. "She is a lady and very beautiful," </a:t>
            </a:r>
          </a:p>
          <a:p>
            <a:pPr algn="just"/>
            <a:r>
              <a:rPr lang="en-SG" sz="1800" dirty="0" smtClean="0">
                <a:latin typeface="Arial" pitchFamily="34" charset="0"/>
                <a:cs typeface="Arial" pitchFamily="34" charset="0"/>
              </a:rPr>
              <a:t>Pip also assets, "And I love her." </a:t>
            </a:r>
          </a:p>
          <a:p>
            <a:pPr algn="just"/>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kisses Pip's hand in response and </a:t>
            </a:r>
            <a:r>
              <a:rPr lang="en-US" sz="1800" dirty="0" smtClean="0">
                <a:latin typeface="Arial" pitchFamily="34" charset="0"/>
                <a:cs typeface="Arial" pitchFamily="34" charset="0"/>
              </a:rPr>
              <a:t>dies in peace.</a:t>
            </a:r>
          </a:p>
          <a:p>
            <a:pPr algn="just"/>
            <a:r>
              <a:rPr lang="en-US" sz="1800" dirty="0" smtClean="0">
                <a:latin typeface="Arial" pitchFamily="34" charset="0"/>
                <a:cs typeface="Arial" pitchFamily="34" charset="0"/>
              </a:rPr>
              <a:t>Pip prays over his body, pleading with God to forgive his lost benefactor.</a:t>
            </a:r>
            <a:endParaRPr lang="en-SG"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914400"/>
            <a:ext cx="6781800" cy="5943600"/>
          </a:xfrm>
        </p:spPr>
        <p:txBody>
          <a:bodyPr>
            <a:normAutofit/>
          </a:bodyPr>
          <a:lstStyle/>
          <a:p>
            <a:pPr algn="just"/>
            <a:r>
              <a:rPr lang="en-SG" sz="1800" dirty="0" smtClean="0">
                <a:latin typeface="Arial" pitchFamily="34" charset="0"/>
                <a:cs typeface="Arial" pitchFamily="34" charset="0"/>
              </a:rPr>
              <a:t>This chapter serves to present the ending of </a:t>
            </a:r>
            <a:r>
              <a:rPr lang="en-SG" sz="1800" dirty="0" err="1" smtClean="0">
                <a:latin typeface="Arial" pitchFamily="34" charset="0"/>
                <a:cs typeface="Arial" pitchFamily="34" charset="0"/>
              </a:rPr>
              <a:t>Magwitch’s</a:t>
            </a:r>
            <a:r>
              <a:rPr lang="en-SG" sz="1800" dirty="0" smtClean="0">
                <a:latin typeface="Arial" pitchFamily="34" charset="0"/>
                <a:cs typeface="Arial" pitchFamily="34" charset="0"/>
              </a:rPr>
              <a:t> life.</a:t>
            </a:r>
          </a:p>
          <a:p>
            <a:pPr algn="just"/>
            <a:r>
              <a:rPr lang="en-SG" sz="1800" dirty="0" smtClean="0">
                <a:latin typeface="Arial" pitchFamily="34" charset="0"/>
                <a:cs typeface="Arial" pitchFamily="34" charset="0"/>
              </a:rPr>
              <a:t>It also shows clearly Pip's transformation.</a:t>
            </a:r>
          </a:p>
          <a:p>
            <a:pPr algn="just"/>
            <a:r>
              <a:rPr lang="en-SG" sz="1800" dirty="0" smtClean="0">
                <a:latin typeface="Arial" pitchFamily="34" charset="0"/>
                <a:cs typeface="Arial" pitchFamily="34" charset="0"/>
              </a:rPr>
              <a:t>We notice that during the trial of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and then his sentencing Pip stands by him.</a:t>
            </a:r>
          </a:p>
          <a:p>
            <a:pPr algn="just"/>
            <a:r>
              <a:rPr lang="en-SG" sz="1800" dirty="0" smtClean="0">
                <a:latin typeface="Arial" pitchFamily="34" charset="0"/>
                <a:cs typeface="Arial" pitchFamily="34" charset="0"/>
              </a:rPr>
              <a:t>At the sentencing, Pip assists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out of the chambers while onlookers point their fingers at them.</a:t>
            </a:r>
          </a:p>
          <a:p>
            <a:pPr algn="just"/>
            <a:r>
              <a:rPr lang="en-SG" sz="1800" dirty="0" smtClean="0">
                <a:latin typeface="Arial" pitchFamily="34" charset="0"/>
                <a:cs typeface="Arial" pitchFamily="34" charset="0"/>
              </a:rPr>
              <a:t>We notice that Pip is no longer a snobbish man who bothers about his image. </a:t>
            </a:r>
          </a:p>
          <a:p>
            <a:pPr algn="just"/>
            <a:r>
              <a:rPr lang="en-SG" sz="1800" dirty="0" smtClean="0">
                <a:latin typeface="Arial" pitchFamily="34" charset="0"/>
                <a:cs typeface="Arial" pitchFamily="34" charset="0"/>
              </a:rPr>
              <a:t>He face the reality and his association with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with grace.</a:t>
            </a:r>
          </a:p>
          <a:p>
            <a:pPr algn="just"/>
            <a:r>
              <a:rPr lang="en-SG" sz="1800" dirty="0" smtClean="0">
                <a:latin typeface="Arial" pitchFamily="34" charset="0"/>
                <a:cs typeface="Arial" pitchFamily="34" charset="0"/>
              </a:rPr>
              <a:t>He honestly loves </a:t>
            </a:r>
            <a:r>
              <a:rPr lang="en-SG" sz="1800" dirty="0" err="1" smtClean="0">
                <a:latin typeface="Arial" pitchFamily="34" charset="0"/>
                <a:cs typeface="Arial" pitchFamily="34" charset="0"/>
              </a:rPr>
              <a:t>Magwitch</a:t>
            </a:r>
            <a:r>
              <a:rPr lang="en-SG" sz="1800" dirty="0" smtClean="0">
                <a:latin typeface="Arial" pitchFamily="34" charset="0"/>
                <a:cs typeface="Arial" pitchFamily="34" charset="0"/>
              </a:rPr>
              <a:t> and therefore does not fear showing this love in public. </a:t>
            </a:r>
          </a:p>
          <a:p>
            <a:pPr algn="just"/>
            <a:r>
              <a:rPr lang="en-SG" sz="1800" dirty="0" smtClean="0">
                <a:latin typeface="Arial" pitchFamily="34" charset="0"/>
                <a:cs typeface="Arial" pitchFamily="34" charset="0"/>
              </a:rPr>
              <a:t>This reminds us of a different Pip who would not visit Joe and Biddy for fear that his gentlemanly image in the eyes of people would be affected.</a:t>
            </a:r>
          </a:p>
          <a:p>
            <a:pPr algn="just">
              <a:buNone/>
            </a:pPr>
            <a:endParaRPr lang="en-SG" sz="1800" dirty="0" smtClean="0">
              <a:latin typeface="Arial" pitchFamily="34" charset="0"/>
              <a:cs typeface="Arial" pitchFamily="34" charset="0"/>
            </a:endParaRP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SG" sz="2800" b="1" dirty="0" smtClean="0"/>
              <a:t>Part III: Chapter 18: 57</a:t>
            </a:r>
            <a:endParaRPr lang="en-SG" sz="2800" dirty="0"/>
          </a:p>
        </p:txBody>
      </p:sp>
      <p:sp>
        <p:nvSpPr>
          <p:cNvPr id="3" name="Content Placeholder 2"/>
          <p:cNvSpPr>
            <a:spLocks noGrp="1"/>
          </p:cNvSpPr>
          <p:nvPr>
            <p:ph idx="1"/>
          </p:nvPr>
        </p:nvSpPr>
        <p:spPr>
          <a:xfrm>
            <a:off x="0" y="457200"/>
            <a:ext cx="6629400" cy="6400800"/>
          </a:xfrm>
        </p:spPr>
        <p:txBody>
          <a:bodyPr>
            <a:noAutofit/>
          </a:bodyPr>
          <a:lstStyle/>
          <a:p>
            <a:pPr algn="just"/>
            <a:r>
              <a:rPr lang="en-SG" sz="1600" dirty="0" smtClean="0">
                <a:latin typeface="Arial" pitchFamily="34" charset="0"/>
                <a:cs typeface="Arial" pitchFamily="34" charset="0"/>
              </a:rPr>
              <a:t>Pip has suffered a lot of physical and emotional stress during the past few weeks. </a:t>
            </a:r>
          </a:p>
          <a:p>
            <a:pPr algn="just"/>
            <a:r>
              <a:rPr lang="en-SG" sz="1600" dirty="0" smtClean="0">
                <a:latin typeface="Arial" pitchFamily="34" charset="0"/>
                <a:cs typeface="Arial" pitchFamily="34" charset="0"/>
              </a:rPr>
              <a:t>The weakness caused by burns that he got while saving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and the fight with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combined with the stress caused by </a:t>
            </a:r>
            <a:r>
              <a:rPr lang="en-SG" sz="1600" dirty="0" err="1" smtClean="0">
                <a:latin typeface="Arial" pitchFamily="34" charset="0"/>
                <a:cs typeface="Arial" pitchFamily="34" charset="0"/>
              </a:rPr>
              <a:t>Magwitch’s</a:t>
            </a:r>
            <a:r>
              <a:rPr lang="en-SG" sz="1600" dirty="0" smtClean="0">
                <a:latin typeface="Arial" pitchFamily="34" charset="0"/>
                <a:cs typeface="Arial" pitchFamily="34" charset="0"/>
              </a:rPr>
              <a:t> arrest and his death makes him fall into a fever for nearly a month. </a:t>
            </a:r>
          </a:p>
          <a:p>
            <a:pPr algn="just"/>
            <a:r>
              <a:rPr lang="en-US" sz="1600" dirty="0" smtClean="0">
                <a:latin typeface="Arial" pitchFamily="34" charset="0"/>
                <a:cs typeface="Arial" pitchFamily="34" charset="0"/>
              </a:rPr>
              <a:t>He is also arrested for debt and face the danger of being sent to prison. It is only because of his extreme ill health that he is spared.</a:t>
            </a:r>
          </a:p>
          <a:p>
            <a:pPr algn="just"/>
            <a:r>
              <a:rPr lang="en-US" sz="1600" dirty="0" smtClean="0">
                <a:latin typeface="Arial" pitchFamily="34" charset="0"/>
                <a:cs typeface="Arial" pitchFamily="34" charset="0"/>
              </a:rPr>
              <a:t>He experiences wild hallucinations. </a:t>
            </a:r>
            <a:r>
              <a:rPr lang="en-SG" sz="1600" dirty="0" smtClean="0">
                <a:latin typeface="Arial" pitchFamily="34" charset="0"/>
                <a:cs typeface="Arial" pitchFamily="34" charset="0"/>
              </a:rPr>
              <a:t>Creditors and Joe fall in and out of his dreams. </a:t>
            </a:r>
          </a:p>
          <a:p>
            <a:pPr algn="just"/>
            <a:r>
              <a:rPr lang="en-SG" sz="1600" dirty="0" smtClean="0">
                <a:latin typeface="Arial" pitchFamily="34" charset="0"/>
                <a:cs typeface="Arial" pitchFamily="34" charset="0"/>
              </a:rPr>
              <a:t>Finally, he regains his senses. As he comes back to senses he realizes that Joe has been there the whole time, nursing him and taking his care.</a:t>
            </a:r>
          </a:p>
          <a:p>
            <a:pPr algn="just"/>
            <a:r>
              <a:rPr lang="en-SG" sz="1600" dirty="0" smtClean="0">
                <a:latin typeface="Arial" pitchFamily="34" charset="0"/>
                <a:cs typeface="Arial" pitchFamily="34" charset="0"/>
              </a:rPr>
              <a:t>Joe tells him that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died during his illness.</a:t>
            </a:r>
          </a:p>
          <a:p>
            <a:pPr algn="just"/>
            <a:r>
              <a:rPr lang="en-SG" sz="1600" dirty="0" smtClean="0">
                <a:latin typeface="Arial" pitchFamily="34" charset="0"/>
                <a:cs typeface="Arial" pitchFamily="34" charset="0"/>
              </a:rPr>
              <a:t>He further informs that she left Estella nearly all of her property, and also gave Mathew Pocket a great deal. The rest of the relatives were given very little. </a:t>
            </a:r>
          </a:p>
          <a:p>
            <a:pPr algn="just"/>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has been put in jail because he broke into </a:t>
            </a:r>
            <a:r>
              <a:rPr lang="en-SG" sz="1600" dirty="0" err="1" smtClean="0">
                <a:latin typeface="Arial" pitchFamily="34" charset="0"/>
                <a:cs typeface="Arial" pitchFamily="34" charset="0"/>
              </a:rPr>
              <a:t>Pumblechook's</a:t>
            </a:r>
            <a:r>
              <a:rPr lang="en-SG" sz="1600" dirty="0" smtClean="0">
                <a:latin typeface="Arial" pitchFamily="34" charset="0"/>
                <a:cs typeface="Arial" pitchFamily="34" charset="0"/>
              </a:rPr>
              <a:t> house. </a:t>
            </a:r>
          </a:p>
          <a:p>
            <a:pPr algn="just"/>
            <a:r>
              <a:rPr lang="en-SG" sz="1600" dirty="0" smtClean="0">
                <a:latin typeface="Arial" pitchFamily="34" charset="0"/>
                <a:cs typeface="Arial" pitchFamily="34" charset="0"/>
              </a:rPr>
              <a:t>As Pip slowly regains his strength, Joe, without saying anything, leaves one morning leaving only a note behind. </a:t>
            </a:r>
          </a:p>
          <a:p>
            <a:pPr algn="just"/>
            <a:r>
              <a:rPr lang="en-SG" sz="1600" dirty="0" smtClean="0">
                <a:latin typeface="Arial" pitchFamily="34" charset="0"/>
                <a:cs typeface="Arial" pitchFamily="34" charset="0"/>
              </a:rPr>
              <a:t>Pip comes to know that Joe has paid off all his debtors. </a:t>
            </a:r>
          </a:p>
          <a:p>
            <a:pPr algn="just"/>
            <a:r>
              <a:rPr lang="en-SG" sz="1600" dirty="0" smtClean="0">
                <a:latin typeface="Arial" pitchFamily="34" charset="0"/>
                <a:cs typeface="Arial" pitchFamily="34" charset="0"/>
              </a:rPr>
              <a:t>Pip now wants to go to the forge to ask for forgiveness from Joe for everything he has done. He also wants to ask Biddy to marry him.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152400" y="838200"/>
            <a:ext cx="6629400" cy="5867400"/>
          </a:xfrm>
        </p:spPr>
        <p:txBody>
          <a:bodyPr>
            <a:normAutofit/>
          </a:bodyPr>
          <a:lstStyle/>
          <a:p>
            <a:pPr algn="just"/>
            <a:r>
              <a:rPr lang="en-SG" sz="1800" dirty="0" smtClean="0">
                <a:latin typeface="Arial" pitchFamily="34" charset="0"/>
                <a:cs typeface="Arial" pitchFamily="34" charset="0"/>
              </a:rPr>
              <a:t>Once again Joe proves to be a very good human being.</a:t>
            </a:r>
          </a:p>
          <a:p>
            <a:pPr algn="just"/>
            <a:r>
              <a:rPr lang="en-SG" sz="1800" dirty="0" smtClean="0">
                <a:latin typeface="Arial" pitchFamily="34" charset="0"/>
                <a:cs typeface="Arial" pitchFamily="34" charset="0"/>
              </a:rPr>
              <a:t>His love for Pip is also proved. It is he who nurses him, who pays off his bills and who forgives him before even he asks for it. </a:t>
            </a:r>
          </a:p>
          <a:p>
            <a:pPr algn="just"/>
            <a:r>
              <a:rPr lang="en-SG" sz="1800" dirty="0" smtClean="0">
                <a:latin typeface="Arial" pitchFamily="34" charset="0"/>
                <a:cs typeface="Arial" pitchFamily="34" charset="0"/>
              </a:rPr>
              <a:t>Like Pip’s childhood, Joe supports him when he is weak. Even now Joe is most comfortable when Pip is at his weakest. As Pip grows stronger, Joe begins to distance himself. Finally, he leaves. </a:t>
            </a:r>
          </a:p>
          <a:p>
            <a:pPr algn="just"/>
            <a:r>
              <a:rPr lang="en-SG" sz="1800" dirty="0" smtClean="0">
                <a:latin typeface="Arial" pitchFamily="34" charset="0"/>
                <a:cs typeface="Arial" pitchFamily="34" charset="0"/>
              </a:rPr>
              <a:t>This chapter provides a neat ending to the character of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as well.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SG" sz="2800" b="1" dirty="0" smtClean="0"/>
              <a:t>Part III: Chapter 19: 58</a:t>
            </a:r>
            <a:endParaRPr lang="en-SG" sz="2800" dirty="0"/>
          </a:p>
        </p:txBody>
      </p:sp>
      <p:sp>
        <p:nvSpPr>
          <p:cNvPr id="3" name="Content Placeholder 2"/>
          <p:cNvSpPr>
            <a:spLocks noGrp="1"/>
          </p:cNvSpPr>
          <p:nvPr>
            <p:ph idx="1"/>
          </p:nvPr>
        </p:nvSpPr>
        <p:spPr>
          <a:xfrm>
            <a:off x="0" y="838200"/>
            <a:ext cx="6705600" cy="5791200"/>
          </a:xfrm>
        </p:spPr>
        <p:txBody>
          <a:bodyPr>
            <a:normAutofit/>
          </a:bodyPr>
          <a:lstStyle/>
          <a:p>
            <a:pPr algn="just"/>
            <a:r>
              <a:rPr lang="en-SG" sz="1800" dirty="0" smtClean="0">
                <a:latin typeface="Arial" pitchFamily="34" charset="0"/>
                <a:cs typeface="Arial" pitchFamily="34" charset="0"/>
              </a:rPr>
              <a:t>Pip returns to his home town and is treated with a certain coldness by the town that was so kind to him when he was on his way to great expectations. </a:t>
            </a:r>
          </a:p>
          <a:p>
            <a:pPr algn="just"/>
            <a:r>
              <a:rPr lang="en-SG" sz="1800" dirty="0" smtClean="0">
                <a:latin typeface="Arial" pitchFamily="34" charset="0"/>
                <a:cs typeface="Arial" pitchFamily="34" charset="0"/>
              </a:rPr>
              <a:t>Pip walks toward the forge. All he wishes now is to live a simple happy life at the forge with Biddy.</a:t>
            </a:r>
          </a:p>
          <a:p>
            <a:pPr algn="just"/>
            <a:r>
              <a:rPr lang="en-SG" sz="1800" dirty="0" smtClean="0">
                <a:latin typeface="Arial" pitchFamily="34" charset="0"/>
                <a:cs typeface="Arial" pitchFamily="34" charset="0"/>
              </a:rPr>
              <a:t>When he reaches there, he discovers that it the wedding day of Joe and Biddy. </a:t>
            </a:r>
          </a:p>
          <a:p>
            <a:pPr algn="just"/>
            <a:r>
              <a:rPr lang="en-SG" sz="1800" dirty="0" smtClean="0">
                <a:latin typeface="Arial" pitchFamily="34" charset="0"/>
                <a:cs typeface="Arial" pitchFamily="34" charset="0"/>
              </a:rPr>
              <a:t>Pip wishes them well with all his sincerity. He asks them for their forgiveness for all he has done.</a:t>
            </a:r>
          </a:p>
          <a:p>
            <a:pPr algn="just"/>
            <a:r>
              <a:rPr lang="en-SG" sz="1800" dirty="0" smtClean="0">
                <a:latin typeface="Arial" pitchFamily="34" charset="0"/>
                <a:cs typeface="Arial" pitchFamily="34" charset="0"/>
              </a:rPr>
              <a:t>Now Pip goes to work for Herbert‘s firm. He starts living with now married Clara and Herbert. </a:t>
            </a:r>
          </a:p>
          <a:p>
            <a:pPr algn="just"/>
            <a:r>
              <a:rPr lang="en-SG" sz="1800" dirty="0" smtClean="0">
                <a:latin typeface="Arial" pitchFamily="34" charset="0"/>
                <a:cs typeface="Arial" pitchFamily="34" charset="0"/>
              </a:rPr>
              <a:t>Life goes on. Within a year, he becomes a partner. He pays off his debts and works hard.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SG" dirty="0"/>
          </a:p>
        </p:txBody>
      </p:sp>
      <p:sp>
        <p:nvSpPr>
          <p:cNvPr id="3" name="Content Placeholder 2"/>
          <p:cNvSpPr>
            <a:spLocks noGrp="1"/>
          </p:cNvSpPr>
          <p:nvPr>
            <p:ph idx="1"/>
          </p:nvPr>
        </p:nvSpPr>
        <p:spPr/>
        <p:txBody>
          <a:bodyPr>
            <a:normAutofit/>
          </a:bodyPr>
          <a:lstStyle/>
          <a:p>
            <a:pPr>
              <a:buNone/>
            </a:pPr>
            <a:r>
              <a:rPr lang="en-SG" sz="1800" dirty="0" smtClean="0">
                <a:latin typeface="Arial" pitchFamily="34" charset="0"/>
                <a:cs typeface="Arial" pitchFamily="34" charset="0"/>
              </a:rPr>
              <a:t>There are two main points related to this chapter:</a:t>
            </a:r>
          </a:p>
          <a:p>
            <a:r>
              <a:rPr lang="en-SG" sz="1800" dirty="0" smtClean="0">
                <a:latin typeface="Arial" pitchFamily="34" charset="0"/>
                <a:cs typeface="Arial" pitchFamily="34" charset="0"/>
              </a:rPr>
              <a:t>Pip’s return to his original</a:t>
            </a:r>
          </a:p>
          <a:p>
            <a:r>
              <a:rPr lang="en-SG" sz="1800" dirty="0" smtClean="0">
                <a:latin typeface="Arial" pitchFamily="34" charset="0"/>
                <a:cs typeface="Arial" pitchFamily="34" charset="0"/>
              </a:rPr>
              <a:t>Marriage of Biddy with Joe: A lesson for Pip</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SG" sz="2800" b="1" dirty="0" smtClean="0"/>
              <a:t>Part III: Chapter 20: 59</a:t>
            </a:r>
            <a:endParaRPr lang="en-SG" sz="2800" dirty="0"/>
          </a:p>
        </p:txBody>
      </p:sp>
      <p:sp>
        <p:nvSpPr>
          <p:cNvPr id="3" name="Content Placeholder 2"/>
          <p:cNvSpPr>
            <a:spLocks noGrp="1"/>
          </p:cNvSpPr>
          <p:nvPr>
            <p:ph idx="1"/>
          </p:nvPr>
        </p:nvSpPr>
        <p:spPr>
          <a:xfrm>
            <a:off x="152400" y="838200"/>
            <a:ext cx="6477000" cy="6019800"/>
          </a:xfrm>
        </p:spPr>
        <p:txBody>
          <a:bodyPr>
            <a:normAutofit/>
          </a:bodyPr>
          <a:lstStyle/>
          <a:p>
            <a:pPr algn="just"/>
            <a:r>
              <a:rPr lang="en-SG" sz="1800" dirty="0" smtClean="0">
                <a:latin typeface="Arial" pitchFamily="34" charset="0"/>
                <a:cs typeface="Arial" pitchFamily="34" charset="0"/>
              </a:rPr>
              <a:t>As we move to the last chapter of the novel, we notice a time lapse of eleven years. </a:t>
            </a:r>
          </a:p>
          <a:p>
            <a:pPr algn="just"/>
            <a:r>
              <a:rPr lang="en-SG" sz="1800" dirty="0" smtClean="0">
                <a:latin typeface="Arial" pitchFamily="34" charset="0"/>
                <a:cs typeface="Arial" pitchFamily="34" charset="0"/>
              </a:rPr>
              <a:t>Being out of the country working for Herbert's firm, Pip has not seen Biddy or Joe in eleven years. Now he visits them finally and meets their son. Pip, can immediately identify himself with this little Pip, sitting by the fire with Joe just like Pip himself did years ago. </a:t>
            </a:r>
          </a:p>
          <a:p>
            <a:pPr algn="just"/>
            <a:r>
              <a:rPr lang="en-SG" sz="1800" dirty="0" smtClean="0">
                <a:latin typeface="Arial" pitchFamily="34" charset="0"/>
                <a:cs typeface="Arial" pitchFamily="34" charset="0"/>
              </a:rPr>
              <a:t>Pip tells Biddy that he is quite the settled old bachelor, living with Clara and Herbert and he thinks he will never marry. </a:t>
            </a:r>
          </a:p>
          <a:p>
            <a:pPr algn="just"/>
            <a:r>
              <a:rPr lang="en-SG" sz="1800" dirty="0" smtClean="0">
                <a:latin typeface="Arial" pitchFamily="34" charset="0"/>
                <a:cs typeface="Arial" pitchFamily="34" charset="0"/>
              </a:rPr>
              <a:t>Pip also visits </a:t>
            </a:r>
            <a:r>
              <a:rPr lang="en-SG" sz="1800" dirty="0" err="1" smtClean="0">
                <a:latin typeface="Arial" pitchFamily="34" charset="0"/>
                <a:cs typeface="Arial" pitchFamily="34" charset="0"/>
              </a:rPr>
              <a:t>Satis</a:t>
            </a:r>
            <a:r>
              <a:rPr lang="en-SG" sz="1800" dirty="0" smtClean="0">
                <a:latin typeface="Arial" pitchFamily="34" charset="0"/>
                <a:cs typeface="Arial" pitchFamily="34" charset="0"/>
              </a:rPr>
              <a:t> House that night. </a:t>
            </a:r>
          </a:p>
          <a:p>
            <a:pPr algn="just"/>
            <a:r>
              <a:rPr lang="en-SG" sz="1800" dirty="0" smtClean="0">
                <a:latin typeface="Arial" pitchFamily="34" charset="0"/>
                <a:cs typeface="Arial" pitchFamily="34" charset="0"/>
              </a:rPr>
              <a:t>There he meets Estella. Her husband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treated her roughly and recently died. </a:t>
            </a:r>
          </a:p>
          <a:p>
            <a:pPr algn="just"/>
            <a:r>
              <a:rPr lang="en-SG" sz="1800" dirty="0" smtClean="0">
                <a:latin typeface="Arial" pitchFamily="34" charset="0"/>
                <a:cs typeface="Arial" pitchFamily="34" charset="0"/>
              </a:rPr>
              <a:t>She tells Pip that she has learned the feeling of heartbreak the hard way and now seeks his forgiveness for what she did to him. </a:t>
            </a:r>
          </a:p>
          <a:p>
            <a:pPr algn="just"/>
            <a:r>
              <a:rPr lang="en-US" sz="1800" dirty="0" smtClean="0">
                <a:latin typeface="Arial" pitchFamily="34" charset="0"/>
                <a:cs typeface="Arial" pitchFamily="34" charset="0"/>
              </a:rPr>
              <a:t>They discuss the past fondly; as the mists rise, they</a:t>
            </a:r>
            <a:r>
              <a:rPr lang="en-SG" sz="1800" dirty="0" smtClean="0">
                <a:latin typeface="Arial" pitchFamily="34" charset="0"/>
                <a:cs typeface="Arial" pitchFamily="34" charset="0"/>
              </a:rPr>
              <a:t> walk out of the garden hand in hand, and Pip "saw no shadow of another parting from her."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152400" y="914400"/>
            <a:ext cx="6629400" cy="5943600"/>
          </a:xfrm>
        </p:spPr>
        <p:txBody>
          <a:bodyPr>
            <a:noAutofit/>
          </a:bodyPr>
          <a:lstStyle/>
          <a:p>
            <a:pPr algn="just"/>
            <a:r>
              <a:rPr lang="en-SG" sz="1800" dirty="0" smtClean="0">
                <a:latin typeface="Arial" pitchFamily="34" charset="0"/>
                <a:cs typeface="Arial" pitchFamily="34" charset="0"/>
              </a:rPr>
              <a:t>The final chapter of  the novel remains a controversy with critics even today. </a:t>
            </a:r>
          </a:p>
          <a:p>
            <a:pPr algn="just">
              <a:buNone/>
            </a:pPr>
            <a:endParaRPr lang="en-SG"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Discussion on the Ending </a:t>
            </a:r>
            <a:endParaRPr lang="en-US" sz="2800" b="1" dirty="0"/>
          </a:p>
        </p:txBody>
      </p:sp>
      <p:sp>
        <p:nvSpPr>
          <p:cNvPr id="3" name="Content Placeholder 2"/>
          <p:cNvSpPr>
            <a:spLocks noGrp="1"/>
          </p:cNvSpPr>
          <p:nvPr>
            <p:ph idx="1"/>
          </p:nvPr>
        </p:nvSpPr>
        <p:spPr>
          <a:xfrm>
            <a:off x="0" y="685800"/>
            <a:ext cx="6934200" cy="6172200"/>
          </a:xfrm>
        </p:spPr>
        <p:txBody>
          <a:bodyPr>
            <a:noAutofit/>
          </a:bodyPr>
          <a:lstStyle/>
          <a:p>
            <a:pPr algn="just" fontAlgn="base"/>
            <a:r>
              <a:rPr lang="en-US" sz="1400" dirty="0" smtClean="0">
                <a:latin typeface="Arial" pitchFamily="34" charset="0"/>
                <a:cs typeface="Arial" pitchFamily="34" charset="0"/>
              </a:rPr>
              <a:t>The ending </a:t>
            </a:r>
            <a:r>
              <a:rPr lang="en-US" sz="1400" dirty="0" err="1" smtClean="0">
                <a:latin typeface="Arial" pitchFamily="34" charset="0"/>
                <a:cs typeface="Arial" pitchFamily="34" charset="0"/>
              </a:rPr>
              <a:t>of</a:t>
            </a:r>
            <a:r>
              <a:rPr lang="en-US" sz="1400" i="1" dirty="0" err="1" smtClean="0">
                <a:latin typeface="Arial" pitchFamily="34" charset="0"/>
                <a:cs typeface="Arial" pitchFamily="34" charset="0"/>
              </a:rPr>
              <a:t>Great</a:t>
            </a:r>
            <a:r>
              <a:rPr lang="en-US" sz="1400" i="1" dirty="0" smtClean="0">
                <a:latin typeface="Arial" pitchFamily="34" charset="0"/>
                <a:cs typeface="Arial" pitchFamily="34" charset="0"/>
              </a:rPr>
              <a:t> Expectations</a:t>
            </a:r>
            <a:r>
              <a:rPr lang="en-US" sz="1400" dirty="0" smtClean="0">
                <a:latin typeface="Arial" pitchFamily="34" charset="0"/>
                <a:cs typeface="Arial" pitchFamily="34" charset="0"/>
              </a:rPr>
              <a:t> is more controversial than it may seem at first. Before writing the scene in which Pip finds Estella in the garden and sees “no shadow of another parting from her,” Dickens wrote another, less romantic ending to the book. In this version, Pip hears that, after </a:t>
            </a:r>
            <a:r>
              <a:rPr lang="en-US" sz="1400" dirty="0" err="1" smtClean="0">
                <a:latin typeface="Arial" pitchFamily="34" charset="0"/>
                <a:cs typeface="Arial" pitchFamily="34" charset="0"/>
              </a:rPr>
              <a:t>Drummle’s</a:t>
            </a:r>
            <a:r>
              <a:rPr lang="en-US" sz="1400" dirty="0" smtClean="0">
                <a:latin typeface="Arial" pitchFamily="34" charset="0"/>
                <a:cs typeface="Arial" pitchFamily="34" charset="0"/>
              </a:rPr>
              <a:t> death, Estella married a country doctor in </a:t>
            </a:r>
            <a:r>
              <a:rPr lang="en-US" sz="1400" dirty="0" err="1" smtClean="0">
                <a:latin typeface="Arial" pitchFamily="34" charset="0"/>
                <a:cs typeface="Arial" pitchFamily="34" charset="0"/>
              </a:rPr>
              <a:t>Shropshire</a:t>
            </a:r>
            <a:r>
              <a:rPr lang="en-US" sz="1400" dirty="0" smtClean="0">
                <a:latin typeface="Arial" pitchFamily="34" charset="0"/>
                <a:cs typeface="Arial" pitchFamily="34" charset="0"/>
              </a:rPr>
              <a:t>. Walking through London one day with Joe and Biddy’s son, Pip runs into Estella and they have a very brief meeting and shake hands. Though they do not discuss the past, Pip says he could see that “suffering had been stronger than Miss </a:t>
            </a:r>
            <a:r>
              <a:rPr lang="en-US" sz="1400" dirty="0" err="1" smtClean="0">
                <a:latin typeface="Arial" pitchFamily="34" charset="0"/>
                <a:cs typeface="Arial" pitchFamily="34" charset="0"/>
              </a:rPr>
              <a:t>Havisham’s</a:t>
            </a:r>
            <a:r>
              <a:rPr lang="en-US" sz="1400" dirty="0" smtClean="0">
                <a:latin typeface="Arial" pitchFamily="34" charset="0"/>
                <a:cs typeface="Arial" pitchFamily="34" charset="0"/>
              </a:rPr>
              <a:t> teaching and had given her a heart to understand what my heart used to be.”</a:t>
            </a:r>
          </a:p>
          <a:p>
            <a:pPr algn="just" fontAlgn="base"/>
            <a:r>
              <a:rPr lang="en-US" sz="1400" dirty="0" smtClean="0">
                <a:latin typeface="Arial" pitchFamily="34" charset="0"/>
                <a:cs typeface="Arial" pitchFamily="34" charset="0"/>
              </a:rPr>
              <a:t>Dickens changed this ending at the suggestion of a friend, the novelist Edward Bulwer Lytton. He seems to have been motivated, at least in part, by the desire to please his reading public with a happy ending. </a:t>
            </a:r>
          </a:p>
          <a:p>
            <a:pPr algn="just"/>
            <a:r>
              <a:rPr lang="en-SG" sz="1400" dirty="0" smtClean="0">
                <a:latin typeface="Arial" pitchFamily="34" charset="0"/>
                <a:cs typeface="Arial" pitchFamily="34" charset="0"/>
              </a:rPr>
              <a:t>Though much more depressing, many critics consider the first ending more true to the story's themes. Their argument, in some cases, is that the entire point of the book was that Pip must come to realize happiness through his own internal process and not through some external situation (such as position or wealth) or person (like Estella). </a:t>
            </a:r>
          </a:p>
          <a:p>
            <a:pPr algn="just"/>
            <a:r>
              <a:rPr lang="en-SG" sz="1400" dirty="0" smtClean="0">
                <a:latin typeface="Arial" pitchFamily="34" charset="0"/>
                <a:cs typeface="Arial" pitchFamily="34" charset="0"/>
              </a:rPr>
              <a:t>However, there is some justice in Estella and Pip finally finding love in each other. Because of their difficulties, they seem both to have come to a realization of what it means to be happy and therefore are ready for a healthy relationship with each other. Chapter Nineteen demonstrated that Pip had been living an upright life for 11 years when he finally runs into Estella again. Estella might be seen as the final reward for a true Victorian gentleman</a:t>
            </a:r>
            <a:endParaRPr lang="en-US" sz="1400" dirty="0" smtClean="0">
              <a:latin typeface="Arial" pitchFamily="34" charset="0"/>
              <a:cs typeface="Arial" pitchFamily="34" charset="0"/>
            </a:endParaRPr>
          </a:p>
          <a:p>
            <a:pPr algn="just" fontAlgn="base"/>
            <a:r>
              <a:rPr lang="en-US" sz="1400" dirty="0" smtClean="0">
                <a:latin typeface="Arial" pitchFamily="34" charset="0"/>
                <a:cs typeface="Arial" pitchFamily="34" charset="0"/>
              </a:rPr>
              <a:t>Which ending to be </a:t>
            </a:r>
            <a:r>
              <a:rPr lang="en-US" sz="1400" dirty="0" err="1" smtClean="0">
                <a:latin typeface="Arial" pitchFamily="34" charset="0"/>
                <a:cs typeface="Arial" pitchFamily="34" charset="0"/>
              </a:rPr>
              <a:t>favoured</a:t>
            </a:r>
            <a:r>
              <a:rPr lang="en-US" sz="1400" dirty="0" smtClean="0">
                <a:latin typeface="Arial" pitchFamily="34" charset="0"/>
                <a:cs typeface="Arial" pitchFamily="34" charset="0"/>
              </a:rPr>
              <a:t> is readers choice anyhow. </a:t>
            </a:r>
          </a:p>
          <a:p>
            <a:pPr algn="just"/>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Great Expectations : Revisiting the Title</a:t>
            </a:r>
            <a:endParaRPr lang="en-SG" sz="2800" b="1" dirty="0"/>
          </a:p>
        </p:txBody>
      </p:sp>
      <p:sp>
        <p:nvSpPr>
          <p:cNvPr id="3" name="Content Placeholder 2"/>
          <p:cNvSpPr>
            <a:spLocks noGrp="1"/>
          </p:cNvSpPr>
          <p:nvPr>
            <p:ph idx="1"/>
          </p:nvPr>
        </p:nvSpPr>
        <p:spPr>
          <a:xfrm>
            <a:off x="457200" y="990600"/>
            <a:ext cx="6629400" cy="5135563"/>
          </a:xfrm>
        </p:spPr>
        <p:txBody>
          <a:bodyPr>
            <a:normAutofit/>
          </a:bodyPr>
          <a:lstStyle/>
          <a:p>
            <a:pPr algn="just"/>
            <a:r>
              <a:rPr lang="en-SG" sz="1800" b="1" dirty="0" smtClean="0">
                <a:latin typeface="Arial" pitchFamily="34" charset="0"/>
                <a:cs typeface="Arial" pitchFamily="34" charset="0"/>
              </a:rPr>
              <a:t>The title is ironic.</a:t>
            </a:r>
          </a:p>
          <a:p>
            <a:pPr algn="just"/>
            <a:r>
              <a:rPr lang="en-SG" sz="1800" dirty="0" smtClean="0">
                <a:latin typeface="Arial" pitchFamily="34" charset="0"/>
                <a:cs typeface="Arial" pitchFamily="34" charset="0"/>
              </a:rPr>
              <a:t>The title comes from a speech in which a lawyer (Mr.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explains to young Pip (the protagonist) that he is to be taken from his poor home, where he has had expectations of following in his brother-in-law’s footsteps to become a blacksmith, and instead educated to become a gentleman. </a:t>
            </a:r>
          </a:p>
          <a:p>
            <a:pPr algn="just"/>
            <a:endParaRPr lang="en-SG" sz="1800" dirty="0" smtClean="0">
              <a:latin typeface="Arial" pitchFamily="34" charset="0"/>
              <a:cs typeface="Arial" pitchFamily="34" charset="0"/>
            </a:endParaRPr>
          </a:p>
          <a:p>
            <a:pPr algn="just">
              <a:buNone/>
            </a:pPr>
            <a:r>
              <a:rPr lang="en-SG" sz="1800" dirty="0" smtClean="0">
                <a:latin typeface="Arial" pitchFamily="34" charset="0"/>
                <a:cs typeface="Arial" pitchFamily="34" charset="0"/>
              </a:rPr>
              <a:t>	In Ch18,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announces:</a:t>
            </a:r>
          </a:p>
          <a:p>
            <a:pPr algn="just"/>
            <a:r>
              <a:rPr lang="en-SG" sz="1800" dirty="0" smtClean="0">
                <a:latin typeface="Arial" pitchFamily="34" charset="0"/>
                <a:cs typeface="Arial" pitchFamily="34" charset="0"/>
              </a:rPr>
              <a:t>`I am instructed to communicate to him,' said Mr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throwing his finger at me sideways, `that he will come into a handsome property. Further, that it is the desire of the present possessor of that property, that he be immediately removed from his present sphere of life and from this place, and be brought up as a gentleman -- </a:t>
            </a:r>
            <a:r>
              <a:rPr lang="en-SG" sz="1800" b="1" i="1" dirty="0" smtClean="0">
                <a:latin typeface="Arial" pitchFamily="34" charset="0"/>
                <a:cs typeface="Arial" pitchFamily="34" charset="0"/>
              </a:rPr>
              <a:t>in a word, as a young fellow of great expectations.’</a:t>
            </a:r>
            <a:endParaRPr lang="en-SG"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Title</a:t>
            </a:r>
            <a:endParaRPr lang="en-SG" b="1" dirty="0"/>
          </a:p>
        </p:txBody>
      </p:sp>
      <p:sp>
        <p:nvSpPr>
          <p:cNvPr id="3" name="Content Placeholder 2"/>
          <p:cNvSpPr>
            <a:spLocks noGrp="1"/>
          </p:cNvSpPr>
          <p:nvPr>
            <p:ph idx="1"/>
          </p:nvPr>
        </p:nvSpPr>
        <p:spPr/>
        <p:txBody>
          <a:bodyPr>
            <a:normAutofit/>
          </a:bodyPr>
          <a:lstStyle/>
          <a:p>
            <a:r>
              <a:rPr lang="en-SG" sz="1800" dirty="0" smtClean="0">
                <a:latin typeface="Arial" pitchFamily="34" charset="0"/>
                <a:cs typeface="Arial" pitchFamily="34" charset="0"/>
              </a:rPr>
              <a:t>The interpretations of the title</a:t>
            </a:r>
          </a:p>
          <a:p>
            <a:r>
              <a:rPr lang="en-SG" sz="1800" dirty="0" smtClean="0">
                <a:latin typeface="Arial" pitchFamily="34" charset="0"/>
                <a:cs typeface="Arial" pitchFamily="34" charset="0"/>
              </a:rPr>
              <a:t>Symbolic nature of the title</a:t>
            </a:r>
          </a:p>
          <a:p>
            <a:r>
              <a:rPr lang="en-SG" sz="1800" dirty="0" smtClean="0">
                <a:latin typeface="Arial" pitchFamily="34" charset="0"/>
                <a:cs typeface="Arial" pitchFamily="34" charset="0"/>
              </a:rPr>
              <a:t>Ironic nature of the title</a:t>
            </a:r>
          </a:p>
          <a:p>
            <a:pPr>
              <a:buNone/>
            </a:pPr>
            <a:r>
              <a:rPr lang="en-SG" sz="1800" dirty="0" smtClean="0">
                <a:latin typeface="Arial" pitchFamily="34" charset="0"/>
                <a:cs typeface="Arial" pitchFamily="34" charset="0"/>
              </a:rPr>
              <a: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Role of the Narrator</a:t>
            </a:r>
            <a:endParaRPr lang="en-SG" sz="2800" b="1" dirty="0"/>
          </a:p>
        </p:txBody>
      </p:sp>
      <p:sp>
        <p:nvSpPr>
          <p:cNvPr id="3" name="Content Placeholder 2"/>
          <p:cNvSpPr>
            <a:spLocks noGrp="1"/>
          </p:cNvSpPr>
          <p:nvPr>
            <p:ph idx="1"/>
          </p:nvPr>
        </p:nvSpPr>
        <p:spPr/>
        <p:txBody>
          <a:bodyPr>
            <a:normAutofit/>
          </a:bodyPr>
          <a:lstStyle/>
          <a:p>
            <a:r>
              <a:rPr lang="en-SG" sz="1800" dirty="0" smtClean="0">
                <a:latin typeface="Arial" pitchFamily="34" charset="0"/>
                <a:cs typeface="Arial" pitchFamily="34" charset="0"/>
              </a:rPr>
              <a:t>Objective view</a:t>
            </a:r>
          </a:p>
          <a:p>
            <a:r>
              <a:rPr lang="en-SG" sz="1800" dirty="0" smtClean="0">
                <a:latin typeface="Arial" pitchFamily="34" charset="0"/>
                <a:cs typeface="Arial" pitchFamily="34" charset="0"/>
              </a:rPr>
              <a:t>More matured view</a:t>
            </a:r>
          </a:p>
          <a:p>
            <a:r>
              <a:rPr lang="en-SG" sz="1800" dirty="0" smtClean="0">
                <a:latin typeface="Arial" pitchFamily="34" charset="0"/>
                <a:cs typeface="Arial" pitchFamily="34" charset="0"/>
              </a:rPr>
              <a:t>Additional information</a:t>
            </a:r>
          </a:p>
          <a:p>
            <a:r>
              <a:rPr lang="en-SG" sz="1800" dirty="0" smtClean="0">
                <a:latin typeface="Arial" pitchFamily="34" charset="0"/>
                <a:cs typeface="Arial" pitchFamily="34" charset="0"/>
              </a:rPr>
              <a:t>Sights into child psychology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b="1" dirty="0" smtClean="0"/>
              <a:t>End of the novel</a:t>
            </a:r>
            <a:endParaRPr lang="en-SG" sz="2800" b="1" dirty="0"/>
          </a:p>
        </p:txBody>
      </p:sp>
      <p:sp>
        <p:nvSpPr>
          <p:cNvPr id="3" name="Content Placeholder 2"/>
          <p:cNvSpPr>
            <a:spLocks noGrp="1"/>
          </p:cNvSpPr>
          <p:nvPr>
            <p:ph idx="1"/>
          </p:nvPr>
        </p:nvSpPr>
        <p:spPr/>
        <p:txBody>
          <a:bodyPr/>
          <a:lstStyle/>
          <a:p>
            <a:r>
              <a:rPr lang="en-SG" dirty="0" smtClean="0"/>
              <a:t>Final comments</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References</a:t>
            </a:r>
            <a:endParaRPr lang="en-US" sz="2800" b="1" dirty="0"/>
          </a:p>
        </p:txBody>
      </p:sp>
      <p:sp>
        <p:nvSpPr>
          <p:cNvPr id="3" name="Content Placeholder 2"/>
          <p:cNvSpPr>
            <a:spLocks noGrp="1"/>
          </p:cNvSpPr>
          <p:nvPr>
            <p:ph idx="1"/>
          </p:nvPr>
        </p:nvSpPr>
        <p:spPr/>
        <p:txBody>
          <a:bodyPr>
            <a:normAutofit/>
          </a:bodyPr>
          <a:lstStyle/>
          <a:p>
            <a:r>
              <a:rPr lang="en-SG" sz="1400" u="sng" dirty="0" smtClean="0">
                <a:solidFill>
                  <a:srgbClr val="1306BA"/>
                </a:solidFill>
                <a:latin typeface="Arial" pitchFamily="34" charset="0"/>
                <a:cs typeface="Arial" pitchFamily="34" charset="0"/>
              </a:rPr>
              <a:t>CHARLES DICKEN’S GREAT EXPECTATIONS</a:t>
            </a:r>
            <a:r>
              <a:rPr lang="en-SG" sz="1400" dirty="0" smtClean="0">
                <a:solidFill>
                  <a:srgbClr val="1306BA"/>
                </a:solidFill>
                <a:latin typeface="Arial" pitchFamily="34" charset="0"/>
                <a:cs typeface="Arial" pitchFamily="34" charset="0"/>
              </a:rPr>
              <a:t>. (2007) Edited and with an introduction by Harold Bloom. Viva Books Private Limited: New Delhi </a:t>
            </a:r>
          </a:p>
          <a:p>
            <a:r>
              <a:rPr lang="en-SG" sz="1400" u="sng" dirty="0" smtClean="0">
                <a:solidFill>
                  <a:srgbClr val="1306BA"/>
                </a:solidFill>
                <a:latin typeface="Arial" pitchFamily="34" charset="0"/>
                <a:cs typeface="Arial" pitchFamily="34" charset="0"/>
              </a:rPr>
              <a:t>DICKENS: A COLLECTION OF CRITICAL ESSAYS (1967)</a:t>
            </a:r>
            <a:r>
              <a:rPr lang="en-SG" sz="1400" dirty="0" smtClean="0">
                <a:solidFill>
                  <a:srgbClr val="1306BA"/>
                </a:solidFill>
                <a:latin typeface="Arial" pitchFamily="34" charset="0"/>
                <a:cs typeface="Arial" pitchFamily="34" charset="0"/>
              </a:rPr>
              <a:t>. Edited by Martin Price. Prentice-Hall, Inc., Englewood Cliffs. New Jersey</a:t>
            </a:r>
            <a:r>
              <a:rPr lang="en-SG" sz="1400" b="1" dirty="0" smtClean="0">
                <a:solidFill>
                  <a:srgbClr val="1306BA"/>
                </a:solidFill>
                <a:latin typeface="Arial" pitchFamily="34" charset="0"/>
                <a:cs typeface="Arial" pitchFamily="34" charset="0"/>
              </a:rPr>
              <a:t> </a:t>
            </a:r>
          </a:p>
          <a:p>
            <a:r>
              <a:rPr lang="en-SG" sz="1400" u="sng" dirty="0" smtClean="0">
                <a:solidFill>
                  <a:srgbClr val="1306BA"/>
                </a:solidFill>
                <a:latin typeface="Arial" pitchFamily="34" charset="0"/>
                <a:cs typeface="Arial" pitchFamily="34" charset="0"/>
                <a:hlinkClick r:id="rId2"/>
              </a:rPr>
              <a:t>http://www.cliffsnotes.com</a:t>
            </a:r>
            <a:endParaRPr lang="en-SG" sz="1400" dirty="0" smtClean="0">
              <a:solidFill>
                <a:srgbClr val="1306BA"/>
              </a:solidFill>
              <a:latin typeface="Arial" pitchFamily="34" charset="0"/>
              <a:cs typeface="Arial" pitchFamily="34" charset="0"/>
            </a:endParaRPr>
          </a:p>
          <a:p>
            <a:r>
              <a:rPr lang="en-SG" sz="1400" i="1" dirty="0" smtClean="0">
                <a:solidFill>
                  <a:srgbClr val="1306BA"/>
                </a:solidFill>
                <a:latin typeface="Arial" pitchFamily="34" charset="0"/>
                <a:cs typeface="Arial" pitchFamily="34" charset="0"/>
                <a:hlinkClick r:id="rId3"/>
              </a:rPr>
              <a:t>www.gradesaver.com</a:t>
            </a:r>
            <a:endParaRPr lang="en-SG" sz="1400" i="1" dirty="0" smtClean="0">
              <a:solidFill>
                <a:srgbClr val="1306BA"/>
              </a:solidFill>
              <a:latin typeface="Arial" pitchFamily="34" charset="0"/>
              <a:cs typeface="Arial" pitchFamily="34" charset="0"/>
            </a:endParaRPr>
          </a:p>
          <a:p>
            <a:r>
              <a:rPr lang="en-SG" sz="1400" i="1" dirty="0" smtClean="0">
                <a:solidFill>
                  <a:srgbClr val="1306BA"/>
                </a:solidFill>
                <a:latin typeface="Arial" pitchFamily="34" charset="0"/>
                <a:cs typeface="Arial" pitchFamily="34" charset="0"/>
                <a:hlinkClick r:id="rId4"/>
              </a:rPr>
              <a:t>www.enotes.com</a:t>
            </a:r>
            <a:endParaRPr lang="en-SG" sz="1400" i="1" dirty="0" smtClean="0">
              <a:solidFill>
                <a:srgbClr val="1306BA"/>
              </a:solidFill>
              <a:latin typeface="Arial" pitchFamily="34" charset="0"/>
              <a:cs typeface="Arial" pitchFamily="34" charset="0"/>
            </a:endParaRPr>
          </a:p>
          <a:p>
            <a:r>
              <a:rPr lang="en-SG" sz="1400" i="1" dirty="0" smtClean="0">
                <a:solidFill>
                  <a:srgbClr val="1306BA"/>
                </a:solidFill>
                <a:latin typeface="Arial" pitchFamily="34" charset="0"/>
                <a:cs typeface="Arial" pitchFamily="34" charset="0"/>
              </a:rPr>
              <a:t>www.bartleby.com </a:t>
            </a:r>
          </a:p>
          <a:p>
            <a:r>
              <a:rPr lang="en-SG" sz="1400" i="1" dirty="0" smtClean="0">
                <a:solidFill>
                  <a:srgbClr val="1306BA"/>
                </a:solidFill>
                <a:latin typeface="Arial" pitchFamily="34" charset="0"/>
                <a:cs typeface="Arial" pitchFamily="34" charset="0"/>
                <a:hlinkClick r:id="rId5"/>
              </a:rPr>
              <a:t>www.gutenberg.org</a:t>
            </a:r>
            <a:endParaRPr lang="en-SG" sz="1400" i="1" dirty="0" smtClean="0">
              <a:solidFill>
                <a:srgbClr val="1306BA"/>
              </a:solidFill>
              <a:latin typeface="Arial" pitchFamily="34" charset="0"/>
              <a:cs typeface="Arial" pitchFamily="34" charset="0"/>
            </a:endParaRPr>
          </a:p>
          <a:p>
            <a:r>
              <a:rPr lang="en-SG" sz="1400" u="sng" dirty="0" smtClean="0">
                <a:solidFill>
                  <a:srgbClr val="1306BA"/>
                </a:solidFill>
                <a:latin typeface="Arial" pitchFamily="34" charset="0"/>
                <a:cs typeface="Arial" pitchFamily="34" charset="0"/>
                <a:hlinkClick r:id="rId6"/>
              </a:rPr>
              <a:t>http://www.helium.com</a:t>
            </a:r>
            <a:endParaRPr lang="en-SG" sz="1400" dirty="0" smtClean="0">
              <a:solidFill>
                <a:srgbClr val="1306BA"/>
              </a:solidFill>
              <a:latin typeface="Arial" pitchFamily="34" charset="0"/>
              <a:cs typeface="Arial" pitchFamily="34" charset="0"/>
            </a:endParaRPr>
          </a:p>
          <a:p>
            <a:r>
              <a:rPr lang="en-SG" sz="1400" dirty="0" smtClean="0">
                <a:solidFill>
                  <a:srgbClr val="1306BA"/>
                </a:solidFill>
                <a:latin typeface="Arial" pitchFamily="34" charset="0"/>
                <a:cs typeface="Arial" pitchFamily="34" charset="0"/>
                <a:hlinkClick r:id="rId7"/>
              </a:rPr>
              <a:t>http://www.studymode.com</a:t>
            </a:r>
            <a:endParaRPr lang="en-SG" sz="1400" dirty="0" smtClean="0">
              <a:solidFill>
                <a:srgbClr val="1306BA"/>
              </a:solidFill>
              <a:latin typeface="Arial" pitchFamily="34" charset="0"/>
              <a:cs typeface="Arial" pitchFamily="34" charset="0"/>
            </a:endParaRPr>
          </a:p>
          <a:p>
            <a:r>
              <a:rPr lang="en-SG" sz="1400" u="sng" dirty="0" smtClean="0">
                <a:latin typeface="Arial" pitchFamily="34" charset="0"/>
                <a:cs typeface="Arial" pitchFamily="34" charset="0"/>
                <a:hlinkClick r:id="rId8"/>
              </a:rPr>
              <a:t>http://thebestnotes.com</a:t>
            </a:r>
            <a:endParaRPr lang="en-SG" sz="1400" dirty="0" smtClean="0">
              <a:latin typeface="Arial" pitchFamily="34" charset="0"/>
              <a:cs typeface="Arial" pitchFamily="34" charset="0"/>
            </a:endParaRPr>
          </a:p>
          <a:p>
            <a:pPr>
              <a:buNone/>
            </a:pPr>
            <a:endParaRPr lang="en-SG" sz="1400" dirty="0" smtClean="0">
              <a:solidFill>
                <a:srgbClr val="1306BA"/>
              </a:solidFill>
              <a:latin typeface="Arial" pitchFamily="34" charset="0"/>
              <a:cs typeface="Arial" pitchFamily="34" charset="0"/>
            </a:endParaRPr>
          </a:p>
          <a:p>
            <a:pPr>
              <a:buNone/>
            </a:pPr>
            <a:endParaRPr lang="en-SG" sz="1400" dirty="0" smtClean="0">
              <a:solidFill>
                <a:srgbClr val="1306BA"/>
              </a:solidFill>
              <a:latin typeface="Arial" pitchFamily="34" charset="0"/>
              <a:cs typeface="Arial" pitchFamily="34" charset="0"/>
            </a:endParaRPr>
          </a:p>
          <a:p>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3091</Words>
  <Application>Microsoft Office PowerPoint</Application>
  <PresentationFormat>On-screen Show (4:3)</PresentationFormat>
  <Paragraphs>231</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Great Expectations: Story, Textual Analysis and Critical Evaluation:  Part 3 Continues</vt:lpstr>
      <vt:lpstr>Review of the previous Session</vt:lpstr>
      <vt:lpstr>Today’s Session</vt:lpstr>
      <vt:lpstr>Part III: Chapter 11 :50</vt:lpstr>
      <vt:lpstr>Discussion points</vt:lpstr>
      <vt:lpstr>Part III: Chapter 12: 51</vt:lpstr>
      <vt:lpstr>Discussion points</vt:lpstr>
      <vt:lpstr>Part III: Chapter 13: 52</vt:lpstr>
      <vt:lpstr>Discussion points</vt:lpstr>
      <vt:lpstr>Part III: Chapter 14: 53</vt:lpstr>
      <vt:lpstr>Discussion points</vt:lpstr>
      <vt:lpstr>Part III: Chapter 15: 54</vt:lpstr>
      <vt:lpstr>Discussion points</vt:lpstr>
      <vt:lpstr>Part III: Chapter 16: 55</vt:lpstr>
      <vt:lpstr>Discussion points</vt:lpstr>
      <vt:lpstr>Part III: Chapter 17: 56</vt:lpstr>
      <vt:lpstr>Discussion points</vt:lpstr>
      <vt:lpstr>Part III: Chapter 18: 57</vt:lpstr>
      <vt:lpstr>Discussion points</vt:lpstr>
      <vt:lpstr>Part III: Chapter 19: 58</vt:lpstr>
      <vt:lpstr>Discussion points</vt:lpstr>
      <vt:lpstr>Part III: Chapter 20: 59</vt:lpstr>
      <vt:lpstr>Discussion points</vt:lpstr>
      <vt:lpstr>Discussion on the Ending </vt:lpstr>
      <vt:lpstr>Great Expectations : Revisiting the Title</vt:lpstr>
      <vt:lpstr>Title</vt:lpstr>
      <vt:lpstr>Role of the Narrator</vt:lpstr>
      <vt:lpstr>End of the novel</vt:lpstr>
      <vt:lpstr>References</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Sarwet</dc:creator>
  <cp:lastModifiedBy>NTS</cp:lastModifiedBy>
  <cp:revision>90</cp:revision>
  <dcterms:created xsi:type="dcterms:W3CDTF">2006-08-16T00:00:00Z</dcterms:created>
  <dcterms:modified xsi:type="dcterms:W3CDTF">2013-06-01T09:45:24Z</dcterms:modified>
</cp:coreProperties>
</file>