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257" r:id="rId3"/>
    <p:sldId id="288" r:id="rId4"/>
    <p:sldId id="289" r:id="rId5"/>
    <p:sldId id="299" r:id="rId6"/>
    <p:sldId id="300" r:id="rId7"/>
    <p:sldId id="290" r:id="rId8"/>
    <p:sldId id="291" r:id="rId9"/>
    <p:sldId id="292" r:id="rId10"/>
    <p:sldId id="293" r:id="rId11"/>
    <p:sldId id="301" r:id="rId12"/>
    <p:sldId id="294" r:id="rId13"/>
    <p:sldId id="295" r:id="rId14"/>
    <p:sldId id="302" r:id="rId15"/>
    <p:sldId id="303" r:id="rId16"/>
    <p:sldId id="296" r:id="rId17"/>
    <p:sldId id="297" r:id="rId18"/>
    <p:sldId id="304" r:id="rId19"/>
    <p:sldId id="305" r:id="rId20"/>
    <p:sldId id="298" r:id="rId21"/>
    <p:sldId id="266" r:id="rId22"/>
    <p:sldId id="267" r:id="rId23"/>
    <p:sldId id="268" r:id="rId24"/>
    <p:sldId id="269" r:id="rId25"/>
    <p:sldId id="270" r:id="rId26"/>
    <p:sldId id="271" r:id="rId27"/>
    <p:sldId id="272" r:id="rId28"/>
    <p:sldId id="273" r:id="rId29"/>
    <p:sldId id="274" r:id="rId30"/>
    <p:sldId id="306" r:id="rId31"/>
    <p:sldId id="307" r:id="rId32"/>
    <p:sldId id="308" r:id="rId33"/>
    <p:sldId id="309" r:id="rId34"/>
    <p:sldId id="310" r:id="rId35"/>
    <p:sldId id="275" r:id="rId36"/>
    <p:sldId id="314" r:id="rId37"/>
    <p:sldId id="312" r:id="rId38"/>
    <p:sldId id="31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8A6A56-1C77-45B2-A3FD-7B333129C23D}" type="datetimeFigureOut">
              <a:rPr lang="en-US" smtClean="0"/>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A759E1-B437-4EF1-A2A1-6BB87A5C09C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0A759E1-B437-4EF1-A2A1-6BB87A5C09C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fld id="{53186935-A407-4F11-83EA-858AD3DD9A35}" type="slidenum">
              <a:rPr lang="en-SG" smtClean="0"/>
              <a:pPr/>
              <a:t>9</a:t>
            </a:fld>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67C45A-FB80-4A61-9564-5803B1B0E96C}"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4985F-E16B-4AD4-8466-844038CFDB5C}"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EC6BAA-D193-4217-BCD9-B9BB39B82D99}"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BBA070-2C6F-4489-9AED-6E9DCABA59ED}"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F16CCF-1073-478E-9EDB-95E698B1BF05}" type="datetime1">
              <a:rPr lang="en-US" smtClean="0"/>
              <a:pPr/>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022ADD-5004-4BEC-9DED-AFA2110086B7}" type="datetime1">
              <a:rPr lang="en-US" smtClean="0"/>
              <a:pPr/>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8E12D-6B67-4EF3-A024-7819D5694E97}" type="datetime1">
              <a:rPr lang="en-US" smtClean="0"/>
              <a:pPr/>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C6F106-42EE-47BE-A956-4BFF4325C6C0}"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AB2116-F376-4923-9BAE-5DF23649A5F6}" type="datetime1">
              <a:rPr lang="en-US" smtClean="0"/>
              <a:pPr/>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0727F7-2F21-4944-8279-F57E749FE237}"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35042A-14AA-401B-9BDE-7791B7BF3248}" type="datetime1">
              <a:rPr lang="en-US" smtClean="0"/>
              <a:pPr/>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DAC6B-0EED-4EC6-BAAB-75628112F538}" type="datetime1">
              <a:rPr lang="en-US" smtClean="0"/>
              <a:pPr/>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Story, Textual Analysis and Critical Evaluation</a:t>
            </a:r>
            <a:r>
              <a:rPr lang="en-US" smtClean="0"/>
              <a:t>: </a:t>
            </a:r>
            <a:br>
              <a:rPr lang="en-US" smtClean="0"/>
            </a:br>
            <a:r>
              <a:rPr lang="en-US" smtClean="0"/>
              <a:t>Part </a:t>
            </a:r>
            <a:r>
              <a:rPr lang="en-US" dirty="0" smtClean="0"/>
              <a:t>3 Starts </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dirty="0" smtClean="0"/>
              <a:t>Review of the Previous  Session</a:t>
            </a:r>
            <a:endParaRPr lang="en-SG" sz="2800" dirty="0"/>
          </a:p>
        </p:txBody>
      </p:sp>
      <p:sp>
        <p:nvSpPr>
          <p:cNvPr id="3" name="Content Placeholder 2"/>
          <p:cNvSpPr>
            <a:spLocks noGrp="1"/>
          </p:cNvSpPr>
          <p:nvPr>
            <p:ph idx="1"/>
          </p:nvPr>
        </p:nvSpPr>
        <p:spPr>
          <a:xfrm>
            <a:off x="457200" y="1600200"/>
            <a:ext cx="6400800" cy="4525963"/>
          </a:xfrm>
        </p:spPr>
        <p:txBody>
          <a:bodyPr>
            <a:normAutofit/>
          </a:bodyPr>
          <a:lstStyle/>
          <a:p>
            <a:pPr algn="just"/>
            <a:r>
              <a:rPr lang="en-US" sz="1800" dirty="0" smtClean="0">
                <a:latin typeface="Arial" pitchFamily="34" charset="0"/>
                <a:cs typeface="Arial" pitchFamily="34" charset="0"/>
              </a:rPr>
              <a:t>We continued Part 2 and covered (Chapters 11- 19) of this part of the novel</a:t>
            </a:r>
          </a:p>
          <a:p>
            <a:pPr algn="just"/>
            <a:r>
              <a:rPr lang="en-US" sz="1800" dirty="0" smtClean="0">
                <a:latin typeface="Arial" pitchFamily="34" charset="0"/>
                <a:cs typeface="Arial" pitchFamily="34" charset="0"/>
              </a:rPr>
              <a:t>Thus we have finished Part 2</a:t>
            </a:r>
          </a:p>
          <a:p>
            <a:pPr algn="just"/>
            <a:r>
              <a:rPr lang="en-US" sz="1800" dirty="0" smtClean="0">
                <a:latin typeface="Arial" pitchFamily="34" charset="0"/>
                <a:cs typeface="Arial" pitchFamily="34" charset="0"/>
              </a:rPr>
              <a:t>Explored the text of these chapters </a:t>
            </a:r>
          </a:p>
          <a:p>
            <a:pPr algn="just"/>
            <a:r>
              <a:rPr lang="en-US" sz="1800" dirty="0" smtClean="0">
                <a:latin typeface="Arial" pitchFamily="34" charset="0"/>
                <a:cs typeface="Arial" pitchFamily="34" charset="0"/>
              </a:rPr>
              <a:t>Explored related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analyzed the selected parts of text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dirty="0" smtClean="0"/>
              <a:t>Today’s Session</a:t>
            </a:r>
            <a:endParaRPr lang="en-SG" dirty="0"/>
          </a:p>
        </p:txBody>
      </p:sp>
      <p:sp>
        <p:nvSpPr>
          <p:cNvPr id="3" name="Content Placeholder 2"/>
          <p:cNvSpPr>
            <a:spLocks noGrp="1"/>
          </p:cNvSpPr>
          <p:nvPr>
            <p:ph idx="1"/>
          </p:nvPr>
        </p:nvSpPr>
        <p:spPr/>
        <p:txBody>
          <a:bodyPr>
            <a:normAutofit/>
          </a:bodyPr>
          <a:lstStyle/>
          <a:p>
            <a:r>
              <a:rPr lang="en-SG" sz="1800" dirty="0" smtClean="0">
                <a:latin typeface="Arial" pitchFamily="34" charset="0"/>
                <a:cs typeface="Arial" pitchFamily="34" charset="0"/>
              </a:rPr>
              <a:t>We will start Part III.</a:t>
            </a:r>
          </a:p>
          <a:p>
            <a:r>
              <a:rPr lang="en-SG" sz="1800" dirty="0" smtClean="0">
                <a:latin typeface="Arial" pitchFamily="34" charset="0"/>
                <a:cs typeface="Arial" pitchFamily="34" charset="0"/>
              </a:rPr>
              <a:t>We will cover  Chapters 1-10 of part 3</a:t>
            </a:r>
          </a:p>
          <a:p>
            <a:r>
              <a:rPr lang="en-SG" sz="1800" dirty="0" smtClean="0">
                <a:latin typeface="Arial" pitchFamily="34" charset="0"/>
                <a:cs typeface="Arial" pitchFamily="34" charset="0"/>
              </a:rPr>
              <a:t>We will follow the same scheme of analysis.</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b="1" dirty="0" smtClean="0"/>
              <a:t>Part III: Chapter 1</a:t>
            </a:r>
            <a:br>
              <a:rPr lang="en-SG" b="1" dirty="0" smtClean="0"/>
            </a:br>
            <a:endParaRPr lang="en-SG" dirty="0"/>
          </a:p>
        </p:txBody>
      </p:sp>
      <p:sp>
        <p:nvSpPr>
          <p:cNvPr id="3" name="Content Placeholder 2"/>
          <p:cNvSpPr>
            <a:spLocks noGrp="1"/>
          </p:cNvSpPr>
          <p:nvPr>
            <p:ph idx="1"/>
          </p:nvPr>
        </p:nvSpPr>
        <p:spPr>
          <a:xfrm>
            <a:off x="228600" y="914400"/>
            <a:ext cx="7239000" cy="5715000"/>
          </a:xfrm>
        </p:spPr>
        <p:txBody>
          <a:bodyPr>
            <a:normAutofit/>
          </a:bodyPr>
          <a:lstStyle/>
          <a:p>
            <a:pPr algn="just"/>
            <a:r>
              <a:rPr lang="en-SG" sz="1800" dirty="0" smtClean="0">
                <a:latin typeface="Arial" pitchFamily="34" charset="0"/>
                <a:cs typeface="Arial" pitchFamily="34" charset="0"/>
              </a:rPr>
              <a:t>Next morning Pip gets up and eats breakfast with the convict.</a:t>
            </a:r>
          </a:p>
          <a:p>
            <a:pPr algn="just"/>
            <a:r>
              <a:rPr lang="en-SG" sz="1800" dirty="0" smtClean="0">
                <a:latin typeface="Arial" pitchFamily="34" charset="0"/>
                <a:cs typeface="Arial" pitchFamily="34" charset="0"/>
              </a:rPr>
              <a:t>The convict tells him his name that is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He also tells that he is in England with a fake name </a:t>
            </a:r>
            <a:r>
              <a:rPr lang="en-SG" sz="1800" dirty="0" err="1" smtClean="0">
                <a:latin typeface="Arial" pitchFamily="34" charset="0"/>
                <a:cs typeface="Arial" pitchFamily="34" charset="0"/>
              </a:rPr>
              <a:t>Provis</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Pip is disturbed with his presence.</a:t>
            </a:r>
          </a:p>
          <a:p>
            <a:pPr algn="just"/>
            <a:r>
              <a:rPr lang="en-SG" sz="1800" dirty="0" smtClean="0">
                <a:latin typeface="Arial" pitchFamily="34" charset="0"/>
                <a:cs typeface="Arial" pitchFamily="34" charset="0"/>
              </a:rPr>
              <a:t>But, at the same time, he wants to protect him and make sure that he is not caught and put to death. Pip buys some clothes for him that will make him look like a "prosperous farmer." </a:t>
            </a:r>
          </a:p>
          <a:p>
            <a:pPr algn="just"/>
            <a:r>
              <a:rPr lang="en-SG" sz="1800" dirty="0" smtClean="0">
                <a:latin typeface="Arial" pitchFamily="34" charset="0"/>
                <a:cs typeface="Arial" pitchFamily="34" charset="0"/>
              </a:rPr>
              <a:t>Further, Pip goes to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to verify that this man is his benefactor. </a:t>
            </a: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also confirms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had nothing to do with his great expectations, and she did not have any role in the fortune that he received.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FF0000"/>
                </a:solidFill>
              </a:rPr>
              <a:t>Part III Text Chapter 1: Pip’s Problem</a:t>
            </a:r>
            <a:endParaRPr lang="en-US" sz="2800" dirty="0">
              <a:solidFill>
                <a:srgbClr val="FF0000"/>
              </a:solidFill>
            </a:endParaRPr>
          </a:p>
        </p:txBody>
      </p:sp>
      <p:sp>
        <p:nvSpPr>
          <p:cNvPr id="3" name="Content Placeholder 2"/>
          <p:cNvSpPr>
            <a:spLocks noGrp="1"/>
          </p:cNvSpPr>
          <p:nvPr>
            <p:ph idx="1"/>
          </p:nvPr>
        </p:nvSpPr>
        <p:spPr>
          <a:xfrm>
            <a:off x="0" y="838200"/>
            <a:ext cx="6934200" cy="5287963"/>
          </a:xfrm>
        </p:spPr>
        <p:txBody>
          <a:bodyPr>
            <a:normAutofit/>
          </a:bodyPr>
          <a:lstStyle/>
          <a:p>
            <a:pPr algn="just"/>
            <a:r>
              <a:rPr lang="en-US" sz="1800" dirty="0" smtClean="0">
                <a:latin typeface="Arial" pitchFamily="34" charset="0"/>
                <a:cs typeface="Arial" pitchFamily="34" charset="0"/>
              </a:rPr>
              <a:t>The impossibility of keeping him concealed in the chambers was self-evident. It could not be done, and the attempt to do it would inevitably engender suspicion. True, I had no Avenger in my service now, but I was looked after by an inflammatory old female, assisted by an animated rag-bag whom she called her niece, and to keep a room secret from them would be to invite curiosity and exaggeration. They both had weak eyes, which I had long attributed to their chronically looking in at keyholes, and they were always at hand when not wanted; indeed that was their only reliable quality besides larceny. Not to get up a mystery with these people, I resolved to announce in the morning that my uncle had unexpectedly come from the country.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US" sz="2800" b="1" dirty="0" smtClean="0">
                <a:solidFill>
                  <a:srgbClr val="FF0000"/>
                </a:solidFill>
              </a:rPr>
              <a:t>Text: What the Convict Says</a:t>
            </a:r>
            <a:endParaRPr lang="en-US" sz="2800" b="1" dirty="0">
              <a:solidFill>
                <a:srgbClr val="FF0000"/>
              </a:solidFill>
            </a:endParaRPr>
          </a:p>
        </p:txBody>
      </p:sp>
      <p:sp>
        <p:nvSpPr>
          <p:cNvPr id="3" name="Content Placeholder 2"/>
          <p:cNvSpPr>
            <a:spLocks noGrp="1"/>
          </p:cNvSpPr>
          <p:nvPr>
            <p:ph idx="1"/>
          </p:nvPr>
        </p:nvSpPr>
        <p:spPr>
          <a:xfrm>
            <a:off x="0" y="609600"/>
            <a:ext cx="7086600" cy="6096000"/>
          </a:xfrm>
        </p:spPr>
        <p:txBody>
          <a:bodyPr>
            <a:noAutofit/>
          </a:bodyPr>
          <a:lstStyle/>
          <a:p>
            <a:pPr algn="just">
              <a:buNone/>
            </a:pPr>
            <a:r>
              <a:rPr lang="en-US" sz="1600" dirty="0" smtClean="0">
                <a:latin typeface="Arial" pitchFamily="34" charset="0"/>
                <a:cs typeface="Arial" pitchFamily="34" charset="0"/>
              </a:rPr>
              <a:t>	As he said so, he got up from the table, and putting his hand into the breast of the pea-coat he wore, brought out a short black pipe, and a handful of loose tobacco of the kind that is called Negro-head. Having filled his pipe, he put the surplus tobacco back again, as if his pocket were a drawer. Then, he took a live coal from the fire with the tongs, and lighted his pipe at it, and then turned round on the hearth-rug with his back to the fire, and went through his favorite action of holding out both his hands for mine. </a:t>
            </a:r>
          </a:p>
          <a:p>
            <a:pPr algn="just">
              <a:buNone/>
            </a:pPr>
            <a:r>
              <a:rPr lang="en-US" sz="1600" dirty="0" smtClean="0">
                <a:latin typeface="Arial" pitchFamily="34" charset="0"/>
                <a:cs typeface="Arial" pitchFamily="34" charset="0"/>
              </a:rPr>
              <a:t>	‘And this,’ said he, dandling my hands up and down in his, as he puffed at his pipe; ‘and this is the gentleman what I made! The real genuine One! It does me good fur to look at you, Pip. All I </a:t>
            </a:r>
            <a:r>
              <a:rPr lang="en-US" sz="1600" dirty="0" err="1" smtClean="0">
                <a:latin typeface="Arial" pitchFamily="34" charset="0"/>
                <a:cs typeface="Arial" pitchFamily="34" charset="0"/>
              </a:rPr>
              <a:t>stip’late</a:t>
            </a:r>
            <a:r>
              <a:rPr lang="en-US" sz="1600" dirty="0" smtClean="0">
                <a:latin typeface="Arial" pitchFamily="34" charset="0"/>
                <a:cs typeface="Arial" pitchFamily="34" charset="0"/>
              </a:rPr>
              <a:t>, is, to stand by and look at you, dear boy!’ </a:t>
            </a:r>
          </a:p>
          <a:p>
            <a:pPr algn="just">
              <a:buNone/>
            </a:pPr>
            <a:r>
              <a:rPr lang="en-US" sz="1600" dirty="0" smtClean="0">
                <a:latin typeface="Arial" pitchFamily="34" charset="0"/>
                <a:cs typeface="Arial" pitchFamily="34" charset="0"/>
              </a:rPr>
              <a:t>	I released my hands as soon as I could, and found that I was beginning slowly to settle down to the contemplation of my condition. What I was chained to, and how heavily, became intelligible to me, as I heard his hoarse voice, and sat looking up at his furrowed bald head with its iron grey hair at the sides. </a:t>
            </a:r>
          </a:p>
          <a:p>
            <a:pPr algn="just">
              <a:buNone/>
            </a:pPr>
            <a:r>
              <a:rPr lang="en-US" sz="1600" dirty="0" smtClean="0">
                <a:latin typeface="Arial" pitchFamily="34" charset="0"/>
                <a:cs typeface="Arial" pitchFamily="34" charset="0"/>
              </a:rPr>
              <a:t>	‘I mustn’t see my gentleman a footing it in the mire of the streets; there mustn’t be no mud on his boots. My gentleman must have horses, Pip! Horses to ride, and horses to drive, and horses for his servant to ride and drive as well. Shall colonists have their horses (and blood ‘</a:t>
            </a:r>
            <a:r>
              <a:rPr lang="en-US" sz="1600" dirty="0" err="1" smtClean="0">
                <a:latin typeface="Arial" pitchFamily="34" charset="0"/>
                <a:cs typeface="Arial" pitchFamily="34" charset="0"/>
              </a:rPr>
              <a:t>uns</a:t>
            </a:r>
            <a:r>
              <a:rPr lang="en-US" sz="1600" dirty="0" smtClean="0">
                <a:latin typeface="Arial" pitchFamily="34" charset="0"/>
                <a:cs typeface="Arial" pitchFamily="34" charset="0"/>
              </a:rPr>
              <a:t>, if you please, good Lord!) and not my London gentleman? No, no. We’ll show ‘</a:t>
            </a:r>
            <a:r>
              <a:rPr lang="en-US" sz="1600" dirty="0" err="1" smtClean="0">
                <a:latin typeface="Arial" pitchFamily="34" charset="0"/>
                <a:cs typeface="Arial" pitchFamily="34" charset="0"/>
              </a:rPr>
              <a:t>em</a:t>
            </a:r>
            <a:r>
              <a:rPr lang="en-US" sz="1600" dirty="0" smtClean="0">
                <a:latin typeface="Arial" pitchFamily="34" charset="0"/>
                <a:cs typeface="Arial" pitchFamily="34" charset="0"/>
              </a:rPr>
              <a:t> another pair of shoes than that, Pip; won’t us?’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1219200"/>
            <a:ext cx="6553200" cy="5638800"/>
          </a:xfrm>
        </p:spPr>
        <p:txBody>
          <a:bodyPr>
            <a:normAutofit/>
          </a:bodyPr>
          <a:lstStyle/>
          <a:p>
            <a:pPr algn="just">
              <a:buNone/>
            </a:pPr>
            <a:r>
              <a:rPr lang="en-SG" sz="1800" b="1" dirty="0" smtClean="0">
                <a:solidFill>
                  <a:srgbClr val="FF0000"/>
                </a:solidFill>
                <a:latin typeface="Arial" pitchFamily="34" charset="0"/>
                <a:cs typeface="Arial" pitchFamily="34" charset="0"/>
              </a:rPr>
              <a:t>Theme of social Hierarchy and Class Value:</a:t>
            </a:r>
          </a:p>
          <a:p>
            <a:pPr algn="just"/>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he has spent his life working for money to make a poor blacksmith boy a "gentleman." </a:t>
            </a:r>
          </a:p>
          <a:p>
            <a:pPr algn="just"/>
            <a:r>
              <a:rPr lang="en-SG" sz="1800" dirty="0" smtClean="0">
                <a:latin typeface="Arial" pitchFamily="34" charset="0"/>
                <a:cs typeface="Arial" pitchFamily="34" charset="0"/>
              </a:rPr>
              <a:t> dislikes him because he thinks that the value of people is based on social hierarchal setup. According to him one's value is decided by the class one is born in or adopted, into. </a:t>
            </a:r>
          </a:p>
          <a:p>
            <a:pPr algn="just"/>
            <a:r>
              <a:rPr lang="en-SG" sz="1800" dirty="0" smtClean="0">
                <a:latin typeface="Arial" pitchFamily="34" charset="0"/>
                <a:cs typeface="Arial" pitchFamily="34" charset="0"/>
              </a:rPr>
              <a:t>He thinks of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as very low, and therefore, he thinks of himself as very low because of his association with him.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SG" sz="2800" b="1" dirty="0" smtClean="0"/>
              <a:t>Part III: Chapter 2</a:t>
            </a:r>
            <a:endParaRPr lang="en-SG" sz="2800" dirty="0"/>
          </a:p>
        </p:txBody>
      </p:sp>
      <p:sp>
        <p:nvSpPr>
          <p:cNvPr id="3" name="Content Placeholder 2"/>
          <p:cNvSpPr>
            <a:spLocks noGrp="1"/>
          </p:cNvSpPr>
          <p:nvPr>
            <p:ph idx="1"/>
          </p:nvPr>
        </p:nvSpPr>
        <p:spPr>
          <a:xfrm>
            <a:off x="152400" y="838200"/>
            <a:ext cx="6934200" cy="5287963"/>
          </a:xfrm>
        </p:spPr>
        <p:txBody>
          <a:bodyPr>
            <a:noAutofit/>
          </a:bodyPr>
          <a:lstStyle/>
          <a:p>
            <a:pPr algn="just"/>
            <a:r>
              <a:rPr lang="en-SG" sz="1800" dirty="0" smtClean="0">
                <a:latin typeface="Arial" pitchFamily="34" charset="0"/>
                <a:cs typeface="Arial" pitchFamily="34" charset="0"/>
              </a:rPr>
              <a:t>Herbert meets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Pip brings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to a nearby inn, then returns to discuss with Herbert about how to solve this problem.</a:t>
            </a:r>
          </a:p>
          <a:p>
            <a:pPr algn="just"/>
            <a:r>
              <a:rPr lang="en-SG" sz="1800" dirty="0" smtClean="0">
                <a:latin typeface="Arial" pitchFamily="34" charset="0"/>
                <a:cs typeface="Arial" pitchFamily="34" charset="0"/>
              </a:rPr>
              <a:t>Pip is of the view that he cannot take any more of </a:t>
            </a:r>
            <a:r>
              <a:rPr lang="en-SG" sz="1800" dirty="0" err="1" smtClean="0">
                <a:latin typeface="Arial" pitchFamily="34" charset="0"/>
                <a:cs typeface="Arial" pitchFamily="34" charset="0"/>
              </a:rPr>
              <a:t>Magwitch's</a:t>
            </a:r>
            <a:r>
              <a:rPr lang="en-SG" sz="1800" dirty="0" smtClean="0">
                <a:latin typeface="Arial" pitchFamily="34" charset="0"/>
                <a:cs typeface="Arial" pitchFamily="34" charset="0"/>
              </a:rPr>
              <a:t> money for a couple of reasons: he thinks that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is a criminal so he does not consider his money right; secondly Pip is still proud and a snob who thinks himself far superior than the convict.</a:t>
            </a:r>
          </a:p>
          <a:p>
            <a:pPr algn="just"/>
            <a:r>
              <a:rPr lang="en-SG" sz="1800" dirty="0" smtClean="0">
                <a:latin typeface="Arial" pitchFamily="34" charset="0"/>
                <a:cs typeface="Arial" pitchFamily="34" charset="0"/>
              </a:rPr>
              <a:t>However, simultaneously we notice that the conscience of Pip makes him take </a:t>
            </a:r>
            <a:r>
              <a:rPr lang="en-SG" sz="1800" smtClean="0">
                <a:latin typeface="Arial" pitchFamily="34" charset="0"/>
                <a:cs typeface="Arial" pitchFamily="34" charset="0"/>
              </a:rPr>
              <a:t>care </a:t>
            </a:r>
            <a:r>
              <a:rPr lang="en-SG" sz="1800" smtClean="0">
                <a:latin typeface="Arial" pitchFamily="34" charset="0"/>
                <a:cs typeface="Arial" pitchFamily="34" charset="0"/>
              </a:rPr>
              <a:t>of </a:t>
            </a:r>
            <a:r>
              <a:rPr lang="en-SG" sz="1800" dirty="0" smtClean="0">
                <a:latin typeface="Arial" pitchFamily="34" charset="0"/>
                <a:cs typeface="Arial" pitchFamily="34" charset="0"/>
              </a:rPr>
              <a:t>the </a:t>
            </a:r>
            <a:r>
              <a:rPr lang="en-SG" sz="1800" dirty="0" smtClean="0">
                <a:latin typeface="Arial" pitchFamily="34" charset="0"/>
                <a:cs typeface="Arial" pitchFamily="34" charset="0"/>
              </a:rPr>
              <a:t>convict so that he is not found. Pip wants to protect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since he has risked his life to come back to see him. </a:t>
            </a:r>
          </a:p>
          <a:p>
            <a:pPr algn="just"/>
            <a:r>
              <a:rPr lang="en-SG" sz="1800" dirty="0" smtClean="0">
                <a:latin typeface="Arial" pitchFamily="34" charset="0"/>
                <a:cs typeface="Arial" pitchFamily="34" charset="0"/>
              </a:rPr>
              <a:t>He and Herbert decide that Pip will try and convince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to leave England with him. After that, they will further plan what to do.</a:t>
            </a:r>
          </a:p>
          <a:p>
            <a:pPr algn="just"/>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returns for breakfast the next morning.</a:t>
            </a:r>
          </a:p>
          <a:p>
            <a:pPr algn="just"/>
            <a:r>
              <a:rPr lang="en-SG" sz="1800" dirty="0" smtClean="0">
                <a:latin typeface="Arial" pitchFamily="34" charset="0"/>
                <a:cs typeface="Arial" pitchFamily="34" charset="0"/>
              </a:rPr>
              <a:t>Now Pip asks him about the other convict that Pip had seen him fighting with in the marshes on the Christmas day many years ago.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SG" dirty="0"/>
          </a:p>
        </p:txBody>
      </p:sp>
      <p:sp>
        <p:nvSpPr>
          <p:cNvPr id="3" name="Content Placeholder 2"/>
          <p:cNvSpPr>
            <a:spLocks noGrp="1"/>
          </p:cNvSpPr>
          <p:nvPr>
            <p:ph idx="1"/>
          </p:nvPr>
        </p:nvSpPr>
        <p:spPr>
          <a:xfrm>
            <a:off x="152400" y="609600"/>
            <a:ext cx="7315200" cy="6096000"/>
          </a:xfrm>
        </p:spPr>
        <p:txBody>
          <a:bodyPr>
            <a:noAutofit/>
          </a:bodyPr>
          <a:lstStyle/>
          <a:p>
            <a:pPr algn="just"/>
            <a:r>
              <a:rPr lang="en-SG" sz="1600" b="1" dirty="0" smtClean="0">
                <a:solidFill>
                  <a:srgbClr val="FF0000"/>
                </a:solidFill>
                <a:latin typeface="Arial" pitchFamily="34" charset="0"/>
                <a:cs typeface="Arial" pitchFamily="34" charset="0"/>
              </a:rPr>
              <a:t>The concept of Happiness:</a:t>
            </a:r>
          </a:p>
          <a:p>
            <a:pPr algn="just"/>
            <a:r>
              <a:rPr lang="en-SG" sz="1600" dirty="0" smtClean="0">
                <a:latin typeface="Arial" pitchFamily="34" charset="0"/>
                <a:cs typeface="Arial" pitchFamily="34" charset="0"/>
              </a:rPr>
              <a:t>Dickens conveys his idea is happiness is not dependent upon any circumstances. It is mainly the way you look at your circumstances that make you happy or unhappy. In other words it is your perspective on things that brings you sorrow or happiness instead of the real circumstances.</a:t>
            </a:r>
          </a:p>
          <a:p>
            <a:pPr algn="just"/>
            <a:r>
              <a:rPr lang="en-SG" sz="1600" dirty="0" smtClean="0">
                <a:latin typeface="Arial" pitchFamily="34" charset="0"/>
                <a:cs typeface="Arial" pitchFamily="34" charset="0"/>
              </a:rPr>
              <a:t>What we notice about Pip and is that he is unhappy most of the times.</a:t>
            </a:r>
          </a:p>
          <a:p>
            <a:pPr algn="just"/>
            <a:r>
              <a:rPr lang="en-SG" sz="1600" dirty="0" smtClean="0">
                <a:latin typeface="Arial" pitchFamily="34" charset="0"/>
                <a:cs typeface="Arial" pitchFamily="34" charset="0"/>
              </a:rPr>
              <a:t>There were only very few moments when Young Pip was happy. Pip was unhappy even when he should have been happy that is his time during his apprenticeship with Joe but we found him unhappy. He somehow continued to be unhappy even when great expectations were announced for him. </a:t>
            </a:r>
          </a:p>
          <a:p>
            <a:pPr algn="just"/>
            <a:r>
              <a:rPr lang="en-SG" sz="1600" dirty="0" smtClean="0">
                <a:latin typeface="Arial" pitchFamily="34" charset="0"/>
                <a:cs typeface="Arial" pitchFamily="34" charset="0"/>
              </a:rPr>
              <a:t>Now a great mystery has been solved with reference to Pip's benefactor, and Pip is, once again, unhappy. We notice, however, that Pip is unhappy not so much because of his circumstances but because of how he views those circumstances. </a:t>
            </a:r>
          </a:p>
          <a:p>
            <a:pPr algn="just"/>
            <a:r>
              <a:rPr lang="en-SG" sz="1600" dirty="0" smtClean="0">
                <a:latin typeface="Arial" pitchFamily="34" charset="0"/>
                <a:cs typeface="Arial" pitchFamily="34" charset="0"/>
              </a:rPr>
              <a:t>If we compare his circumstances to those of Joe and Biddy it is quite evident that they are living a much worse life than. Even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a:t>
            </a:r>
            <a:r>
              <a:rPr lang="en-SG" sz="1600" dirty="0" err="1" smtClean="0">
                <a:latin typeface="Arial" pitchFamily="34" charset="0"/>
                <a:cs typeface="Arial" pitchFamily="34" charset="0"/>
              </a:rPr>
              <a:t>Wemmick</a:t>
            </a:r>
            <a:r>
              <a:rPr lang="en-SG" sz="1600" dirty="0" smtClean="0">
                <a:latin typeface="Arial" pitchFamily="34" charset="0"/>
                <a:cs typeface="Arial" pitchFamily="34" charset="0"/>
              </a:rPr>
              <a:t>, </a:t>
            </a:r>
            <a:r>
              <a:rPr lang="en-SG" sz="1600" dirty="0" err="1" smtClean="0">
                <a:latin typeface="Arial" pitchFamily="34" charset="0"/>
                <a:cs typeface="Arial" pitchFamily="34" charset="0"/>
              </a:rPr>
              <a:t>Jaggers</a:t>
            </a:r>
            <a:r>
              <a:rPr lang="en-SG" sz="1600" dirty="0" smtClean="0">
                <a:latin typeface="Arial" pitchFamily="34" charset="0"/>
                <a:cs typeface="Arial" pitchFamily="34" charset="0"/>
              </a:rPr>
              <a:t>, Herbert and many other around have worse circumstances but they do not seem to be as unhappy as Pip.</a:t>
            </a:r>
          </a:p>
          <a:p>
            <a:pPr algn="just"/>
            <a:r>
              <a:rPr lang="en-SG" sz="1600" dirty="0" smtClean="0">
                <a:latin typeface="Arial" pitchFamily="34" charset="0"/>
                <a:cs typeface="Arial" pitchFamily="34" charset="0"/>
              </a:rPr>
              <a:t>So, Pip still has a lot to learn. He has to learn that happiness emerges from inside. It has very little to do with the outer world circumstances. It even does not have anything to do with belonging to  the upper class society or the romantic concepts of love  or home, can offer him. </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SG" sz="2400" b="1" dirty="0" smtClean="0"/>
              <a:t>Part III: Chapter 3</a:t>
            </a:r>
            <a:endParaRPr lang="en-SG" sz="2400" dirty="0"/>
          </a:p>
        </p:txBody>
      </p:sp>
      <p:sp>
        <p:nvSpPr>
          <p:cNvPr id="3" name="Content Placeholder 2"/>
          <p:cNvSpPr>
            <a:spLocks noGrp="1"/>
          </p:cNvSpPr>
          <p:nvPr>
            <p:ph idx="1"/>
          </p:nvPr>
        </p:nvSpPr>
        <p:spPr>
          <a:xfrm>
            <a:off x="0" y="304800"/>
            <a:ext cx="7467600" cy="6553200"/>
          </a:xfrm>
        </p:spPr>
        <p:txBody>
          <a:bodyPr>
            <a:noAutofit/>
          </a:bodyPr>
          <a:lstStyle/>
          <a:p>
            <a:pPr algn="just"/>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tells them the story of his life. </a:t>
            </a:r>
          </a:p>
          <a:p>
            <a:pPr algn="just"/>
            <a:r>
              <a:rPr lang="en-SG" sz="1600" dirty="0" smtClean="0">
                <a:latin typeface="Arial" pitchFamily="34" charset="0"/>
                <a:cs typeface="Arial" pitchFamily="34" charset="0"/>
              </a:rPr>
              <a:t>He did not know anything about his  parentage or family. </a:t>
            </a:r>
          </a:p>
          <a:p>
            <a:pPr algn="just"/>
            <a:r>
              <a:rPr lang="en-SG" sz="1600" dirty="0" smtClean="0">
                <a:latin typeface="Arial" pitchFamily="34" charset="0"/>
                <a:cs typeface="Arial" pitchFamily="34" charset="0"/>
              </a:rPr>
              <a:t>From a very young age, he was alone and got into trouble. </a:t>
            </a:r>
          </a:p>
          <a:p>
            <a:pPr algn="just"/>
            <a:r>
              <a:rPr lang="en-SG" sz="1600" dirty="0" smtClean="0">
                <a:latin typeface="Arial" pitchFamily="34" charset="0"/>
                <a:cs typeface="Arial" pitchFamily="34" charset="0"/>
              </a:rPr>
              <a:t>Hunger and cold forced him to steal. </a:t>
            </a:r>
          </a:p>
          <a:p>
            <a:pPr algn="just"/>
            <a:r>
              <a:rPr lang="en-SG" sz="1600" dirty="0" smtClean="0">
                <a:latin typeface="Arial" pitchFamily="34" charset="0"/>
                <a:cs typeface="Arial" pitchFamily="34" charset="0"/>
              </a:rPr>
              <a:t>Gradually he was impressed with the fact that others referred to him as hard and criminal, and predicted that he would spend his life in and out of jail. </a:t>
            </a:r>
          </a:p>
          <a:p>
            <a:pPr algn="just"/>
            <a:r>
              <a:rPr lang="en-SG" sz="1600" dirty="0" smtClean="0">
                <a:latin typeface="Arial" pitchFamily="34" charset="0"/>
                <a:cs typeface="Arial" pitchFamily="34" charset="0"/>
              </a:rPr>
              <a:t>Actually he spent his life like that. Most of the times being in the jail, coming out for very short intervals.</a:t>
            </a:r>
          </a:p>
          <a:p>
            <a:pPr algn="just"/>
            <a:r>
              <a:rPr lang="en-SG" sz="1600" dirty="0" smtClean="0">
                <a:latin typeface="Arial" pitchFamily="34" charset="0"/>
                <a:cs typeface="Arial" pitchFamily="34" charset="0"/>
              </a:rPr>
              <a:t>It was during his one stay out of jail that he met a young well-to-do gentleman whose name was Campbell. He was a very clever man with a devilish nature.</a:t>
            </a:r>
          </a:p>
          <a:p>
            <a:pPr algn="just"/>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was a criminal involved in everything illegal. We was into swindling, forgery, and other white collar crimes. </a:t>
            </a:r>
          </a:p>
          <a:p>
            <a:pPr algn="just"/>
            <a:r>
              <a:rPr lang="en-SG" sz="1600" dirty="0" smtClean="0">
                <a:latin typeface="Arial" pitchFamily="34" charset="0"/>
                <a:cs typeface="Arial" pitchFamily="34" charset="0"/>
              </a:rPr>
              <a:t>When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met him, </a:t>
            </a:r>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was working with a half-crazed man called Arthur, who saw visions of a woman dressed all in white, with a broken heart, who came to haunt him. On one of these haunts, Arthur himself died. </a:t>
            </a:r>
          </a:p>
          <a:p>
            <a:pPr algn="just"/>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then asked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to do his dirty work. Result was that soon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got into trouble with the law. </a:t>
            </a:r>
          </a:p>
          <a:p>
            <a:pPr algn="just"/>
            <a:r>
              <a:rPr lang="en-SG" sz="1600" dirty="0" smtClean="0">
                <a:latin typeface="Arial" pitchFamily="34" charset="0"/>
                <a:cs typeface="Arial" pitchFamily="34" charset="0"/>
              </a:rPr>
              <a:t>However, since </a:t>
            </a:r>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was a gentleman, he was given lesser punishment than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who was considered to be a career criminal. </a:t>
            </a:r>
          </a:p>
          <a:p>
            <a:pPr algn="just"/>
            <a:r>
              <a:rPr lang="en-SG" sz="1600" dirty="0" smtClean="0">
                <a:latin typeface="Arial" pitchFamily="34" charset="0"/>
                <a:cs typeface="Arial" pitchFamily="34" charset="0"/>
              </a:rPr>
              <a:t>At this time point Herbert passes a note to Pip: "Young </a:t>
            </a:r>
            <a:r>
              <a:rPr lang="en-SG" sz="1600" dirty="0" err="1" smtClean="0">
                <a:latin typeface="Arial" pitchFamily="34" charset="0"/>
                <a:cs typeface="Arial" pitchFamily="34" charset="0"/>
              </a:rPr>
              <a:t>Havisham's</a:t>
            </a:r>
            <a:r>
              <a:rPr lang="en-SG" sz="1600" dirty="0" smtClean="0">
                <a:latin typeface="Arial" pitchFamily="34" charset="0"/>
                <a:cs typeface="Arial" pitchFamily="34" charset="0"/>
              </a:rPr>
              <a:t> name was Arthur. </a:t>
            </a:r>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is the man who professed to be Miss </a:t>
            </a:r>
            <a:r>
              <a:rPr lang="en-SG" sz="1600" dirty="0" err="1" smtClean="0">
                <a:latin typeface="Arial" pitchFamily="34" charset="0"/>
                <a:cs typeface="Arial" pitchFamily="34" charset="0"/>
              </a:rPr>
              <a:t>Havisham's</a:t>
            </a:r>
            <a:r>
              <a:rPr lang="en-SG" sz="1600" dirty="0" smtClean="0">
                <a:latin typeface="Arial" pitchFamily="34" charset="0"/>
                <a:cs typeface="Arial" pitchFamily="34" charset="0"/>
              </a:rPr>
              <a:t> lover." </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solidFill>
                  <a:srgbClr val="FF0000"/>
                </a:solidFill>
              </a:rPr>
              <a:t>Opening Text of Part III, Chapter 42</a:t>
            </a:r>
            <a:endParaRPr lang="en-US" sz="2800" dirty="0">
              <a:solidFill>
                <a:srgbClr val="FF0000"/>
              </a:solidFill>
            </a:endParaRPr>
          </a:p>
        </p:txBody>
      </p:sp>
      <p:sp>
        <p:nvSpPr>
          <p:cNvPr id="3" name="Content Placeholder 2"/>
          <p:cNvSpPr>
            <a:spLocks noGrp="1"/>
          </p:cNvSpPr>
          <p:nvPr>
            <p:ph idx="1"/>
          </p:nvPr>
        </p:nvSpPr>
        <p:spPr>
          <a:xfrm>
            <a:off x="0" y="762000"/>
            <a:ext cx="6553200" cy="6096000"/>
          </a:xfrm>
        </p:spPr>
        <p:txBody>
          <a:bodyPr>
            <a:noAutofit/>
          </a:bodyPr>
          <a:lstStyle/>
          <a:p>
            <a:pPr algn="just">
              <a:buNone/>
            </a:pPr>
            <a:r>
              <a:rPr lang="en-US" sz="1800" dirty="0" smtClean="0">
                <a:latin typeface="Arial" pitchFamily="34" charset="0"/>
                <a:cs typeface="Arial" pitchFamily="34" charset="0"/>
              </a:rPr>
              <a:t>	‘Dear boy and Pip’s comrade. I am not a-going fur to tell you my life, like a song or a story-book. But to give it you short and handy, I’ll put it at once into a mouthful of English. In jail and out of jail, in jail and out of jail, in jail and out of jail. There, you got it. That’s my life pretty much, down to such times as I got shipped off, </a:t>
            </a:r>
            <a:r>
              <a:rPr lang="en-US" sz="1800" dirty="0" err="1" smtClean="0">
                <a:latin typeface="Arial" pitchFamily="34" charset="0"/>
                <a:cs typeface="Arial" pitchFamily="34" charset="0"/>
              </a:rPr>
              <a:t>arter</a:t>
            </a:r>
            <a:r>
              <a:rPr lang="en-US" sz="1800" dirty="0" smtClean="0">
                <a:latin typeface="Arial" pitchFamily="34" charset="0"/>
                <a:cs typeface="Arial" pitchFamily="34" charset="0"/>
              </a:rPr>
              <a:t> Pip stood my friend. </a:t>
            </a:r>
          </a:p>
          <a:p>
            <a:pPr algn="just">
              <a:buNone/>
            </a:pPr>
            <a:r>
              <a:rPr lang="en-US" sz="1800" dirty="0" smtClean="0">
                <a:latin typeface="Arial" pitchFamily="34" charset="0"/>
                <a:cs typeface="Arial" pitchFamily="34" charset="0"/>
              </a:rPr>
              <a:t>	‘I’ve been done everything to, pretty well - except hanged. I’ve been locked up, as much as a silver tea-kettle. I’ve been carted here and carted there, and put out of this town and put out of that town, and stuck in the stocks, and whipped and worried and drove. I’ve no more notion where I was born, than you have - if so much. I first become aware of myself, down in Essex, a thieving turnips for my living. </a:t>
            </a:r>
            <a:r>
              <a:rPr lang="en-US" sz="1800" dirty="0" err="1" smtClean="0">
                <a:latin typeface="Arial" pitchFamily="34" charset="0"/>
                <a:cs typeface="Arial" pitchFamily="34" charset="0"/>
              </a:rPr>
              <a:t>Summun</a:t>
            </a:r>
            <a:r>
              <a:rPr lang="en-US" sz="1800" dirty="0" smtClean="0">
                <a:latin typeface="Arial" pitchFamily="34" charset="0"/>
                <a:cs typeface="Arial" pitchFamily="34" charset="0"/>
              </a:rPr>
              <a:t> had run away from me - a man - a tinker - and he’d took the fire with him, and left me </a:t>
            </a:r>
            <a:r>
              <a:rPr lang="en-US" sz="1800" dirty="0" err="1" smtClean="0">
                <a:latin typeface="Arial" pitchFamily="34" charset="0"/>
                <a:cs typeface="Arial" pitchFamily="34" charset="0"/>
              </a:rPr>
              <a:t>wery</a:t>
            </a:r>
            <a:r>
              <a:rPr lang="en-US" sz="1800" dirty="0" smtClean="0">
                <a:latin typeface="Arial" pitchFamily="34" charset="0"/>
                <a:cs typeface="Arial" pitchFamily="34" charset="0"/>
              </a:rPr>
              <a:t> cold. </a:t>
            </a:r>
          </a:p>
          <a:p>
            <a:pPr algn="just">
              <a:buNone/>
            </a:pPr>
            <a:r>
              <a:rPr lang="en-US" sz="1800" dirty="0" smtClean="0">
                <a:latin typeface="Arial" pitchFamily="34" charset="0"/>
                <a:cs typeface="Arial" pitchFamily="34" charset="0"/>
              </a:rPr>
              <a:t>	‘I </a:t>
            </a:r>
            <a:r>
              <a:rPr lang="en-US" sz="1800" dirty="0" err="1" smtClean="0">
                <a:latin typeface="Arial" pitchFamily="34" charset="0"/>
                <a:cs typeface="Arial" pitchFamily="34" charset="0"/>
              </a:rPr>
              <a:t>know’d</a:t>
            </a:r>
            <a:r>
              <a:rPr lang="en-US" sz="1800" dirty="0" smtClean="0">
                <a:latin typeface="Arial" pitchFamily="34" charset="0"/>
                <a:cs typeface="Arial" pitchFamily="34" charset="0"/>
              </a:rPr>
              <a:t> my name to be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chrisen’d</a:t>
            </a:r>
            <a:r>
              <a:rPr lang="en-US" sz="1800" dirty="0" smtClean="0">
                <a:latin typeface="Arial" pitchFamily="34" charset="0"/>
                <a:cs typeface="Arial" pitchFamily="34" charset="0"/>
              </a:rPr>
              <a:t> Abel. How did I know it? Much as I </a:t>
            </a:r>
            <a:r>
              <a:rPr lang="en-US" sz="1800" dirty="0" err="1" smtClean="0">
                <a:latin typeface="Arial" pitchFamily="34" charset="0"/>
                <a:cs typeface="Arial" pitchFamily="34" charset="0"/>
              </a:rPr>
              <a:t>know’d</a:t>
            </a:r>
            <a:r>
              <a:rPr lang="en-US" sz="1800" dirty="0" smtClean="0">
                <a:latin typeface="Arial" pitchFamily="34" charset="0"/>
                <a:cs typeface="Arial" pitchFamily="34" charset="0"/>
              </a:rPr>
              <a:t> the birds’ names in the hedges to be chaffinch, </a:t>
            </a:r>
            <a:r>
              <a:rPr lang="en-US" sz="1800" dirty="0" err="1" smtClean="0">
                <a:latin typeface="Arial" pitchFamily="34" charset="0"/>
                <a:cs typeface="Arial" pitchFamily="34" charset="0"/>
              </a:rPr>
              <a:t>sparrer</a:t>
            </a:r>
            <a:r>
              <a:rPr lang="en-US" sz="1800" dirty="0" smtClean="0">
                <a:latin typeface="Arial" pitchFamily="34" charset="0"/>
                <a:cs typeface="Arial" pitchFamily="34" charset="0"/>
              </a:rPr>
              <a:t>, thrush. I might have thought it was all lies together, only as the birds’ names come out true, I supposed mine did.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Discussion Points</a:t>
            </a:r>
            <a:endParaRPr lang="en-SG" sz="2800" dirty="0"/>
          </a:p>
        </p:txBody>
      </p:sp>
      <p:sp>
        <p:nvSpPr>
          <p:cNvPr id="3" name="Content Placeholder 2"/>
          <p:cNvSpPr>
            <a:spLocks noGrp="1"/>
          </p:cNvSpPr>
          <p:nvPr>
            <p:ph idx="1"/>
          </p:nvPr>
        </p:nvSpPr>
        <p:spPr>
          <a:xfrm>
            <a:off x="0" y="1524000"/>
            <a:ext cx="6705600" cy="4525963"/>
          </a:xfrm>
        </p:spPr>
        <p:txBody>
          <a:bodyPr>
            <a:normAutofit/>
          </a:bodyPr>
          <a:lstStyle/>
          <a:p>
            <a:pPr algn="just"/>
            <a:r>
              <a:rPr lang="en-SG" sz="1800" dirty="0" smtClean="0">
                <a:latin typeface="Arial" pitchFamily="34" charset="0"/>
                <a:cs typeface="Arial" pitchFamily="34" charset="0"/>
              </a:rPr>
              <a:t>The loose strands of the story start coming together.</a:t>
            </a:r>
          </a:p>
          <a:p>
            <a:pPr algn="just"/>
            <a:r>
              <a:rPr lang="en-SG" sz="1800" dirty="0" smtClean="0">
                <a:latin typeface="Arial" pitchFamily="34" charset="0"/>
                <a:cs typeface="Arial" pitchFamily="34" charset="0"/>
              </a:rPr>
              <a:t>Previously non-related story lines now seem to establish links.</a:t>
            </a:r>
          </a:p>
          <a:p>
            <a:pPr algn="just"/>
            <a:r>
              <a:rPr lang="en-SG" sz="1800" dirty="0" smtClean="0">
                <a:latin typeface="Arial" pitchFamily="34" charset="0"/>
                <a:cs typeface="Arial" pitchFamily="34" charset="0"/>
              </a:rPr>
              <a:t>The connections are established that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worked with the man who had jilted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on her wedding day. And </a:t>
            </a:r>
            <a:r>
              <a:rPr lang="en-SG" sz="1800" dirty="0" err="1" smtClean="0">
                <a:latin typeface="Arial" pitchFamily="34" charset="0"/>
                <a:cs typeface="Arial" pitchFamily="34" charset="0"/>
              </a:rPr>
              <a:t>Compeyson's</a:t>
            </a:r>
            <a:r>
              <a:rPr lang="en-SG" sz="1800" dirty="0" smtClean="0">
                <a:latin typeface="Arial" pitchFamily="34" charset="0"/>
                <a:cs typeface="Arial" pitchFamily="34" charset="0"/>
              </a:rPr>
              <a:t> work horse Arthur turns out to be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half brother who worked against her, haunted by her until the end. </a:t>
            </a:r>
          </a:p>
          <a:p>
            <a:pPr algn="just"/>
            <a:r>
              <a:rPr lang="en-SG" sz="1800" dirty="0" smtClean="0">
                <a:latin typeface="Arial" pitchFamily="34" charset="0"/>
                <a:cs typeface="Arial" pitchFamily="34" charset="0"/>
              </a:rPr>
              <a:t>Dickens not only points out the social but also the legal injustice that has seeped into the society of his times. </a:t>
            </a:r>
          </a:p>
          <a:p>
            <a:pPr algn="just"/>
            <a:r>
              <a:rPr lang="en-SG" sz="1800" dirty="0" err="1" smtClean="0">
                <a:latin typeface="Arial" pitchFamily="34" charset="0"/>
                <a:cs typeface="Arial" pitchFamily="34" charset="0"/>
              </a:rPr>
              <a:t>Compeyson</a:t>
            </a:r>
            <a:r>
              <a:rPr lang="en-SG" sz="1800" dirty="0" smtClean="0">
                <a:latin typeface="Arial" pitchFamily="34" charset="0"/>
                <a:cs typeface="Arial" pitchFamily="34" charset="0"/>
              </a:rPr>
              <a:t> getting a lighter punishment as compared to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shows the legal injustice.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SG" sz="2800" b="1" dirty="0" smtClean="0"/>
              <a:t>Part III: Chapter 4</a:t>
            </a:r>
            <a:endParaRPr lang="en-SG" sz="2800" dirty="0"/>
          </a:p>
        </p:txBody>
      </p:sp>
      <p:sp>
        <p:nvSpPr>
          <p:cNvPr id="3" name="Content Placeholder 2"/>
          <p:cNvSpPr>
            <a:spLocks noGrp="1"/>
          </p:cNvSpPr>
          <p:nvPr>
            <p:ph idx="1"/>
          </p:nvPr>
        </p:nvSpPr>
        <p:spPr>
          <a:xfrm>
            <a:off x="228600" y="685800"/>
            <a:ext cx="7010400" cy="5943600"/>
          </a:xfrm>
        </p:spPr>
        <p:txBody>
          <a:bodyPr>
            <a:normAutofit/>
          </a:bodyPr>
          <a:lstStyle/>
          <a:p>
            <a:pPr algn="just"/>
            <a:r>
              <a:rPr lang="en-SG" sz="2000" dirty="0" smtClean="0">
                <a:latin typeface="Arial" pitchFamily="34" charset="0"/>
                <a:cs typeface="Arial" pitchFamily="34" charset="0"/>
              </a:rPr>
              <a:t>In this chapter Pip comes to know that Estella is at the </a:t>
            </a:r>
            <a:r>
              <a:rPr lang="en-SG" sz="2000" dirty="0" err="1" smtClean="0">
                <a:latin typeface="Arial" pitchFamily="34" charset="0"/>
                <a:cs typeface="Arial" pitchFamily="34" charset="0"/>
              </a:rPr>
              <a:t>Satis</a:t>
            </a:r>
            <a:r>
              <a:rPr lang="en-SG" sz="2000" dirty="0" smtClean="0">
                <a:latin typeface="Arial" pitchFamily="34" charset="0"/>
                <a:cs typeface="Arial" pitchFamily="34" charset="0"/>
              </a:rPr>
              <a:t> House. He wants to meet her.</a:t>
            </a:r>
          </a:p>
          <a:p>
            <a:pPr algn="just"/>
            <a:r>
              <a:rPr lang="en-SG" sz="2000" dirty="0" smtClean="0">
                <a:latin typeface="Arial" pitchFamily="34" charset="0"/>
                <a:cs typeface="Arial" pitchFamily="34" charset="0"/>
              </a:rPr>
              <a:t>In fact he wants to go back to visit both she and Miss </a:t>
            </a:r>
            <a:r>
              <a:rPr lang="en-SG" sz="2000" dirty="0" err="1" smtClean="0">
                <a:latin typeface="Arial" pitchFamily="34" charset="0"/>
                <a:cs typeface="Arial" pitchFamily="34" charset="0"/>
              </a:rPr>
              <a:t>Havisham</a:t>
            </a:r>
            <a:r>
              <a:rPr lang="en-SG" sz="2000" dirty="0" smtClean="0">
                <a:latin typeface="Arial" pitchFamily="34" charset="0"/>
                <a:cs typeface="Arial" pitchFamily="34" charset="0"/>
              </a:rPr>
              <a:t>. </a:t>
            </a:r>
          </a:p>
          <a:p>
            <a:pPr algn="just"/>
            <a:r>
              <a:rPr lang="en-SG" sz="2000" dirty="0" smtClean="0">
                <a:latin typeface="Arial" pitchFamily="34" charset="0"/>
                <a:cs typeface="Arial" pitchFamily="34" charset="0"/>
              </a:rPr>
              <a:t>He returns to his home town and, at the town inn, meets </a:t>
            </a:r>
            <a:r>
              <a:rPr lang="en-SG" sz="2000" dirty="0" err="1" smtClean="0">
                <a:latin typeface="Arial" pitchFamily="34" charset="0"/>
                <a:cs typeface="Arial" pitchFamily="34" charset="0"/>
              </a:rPr>
              <a:t>Drummle</a:t>
            </a:r>
            <a:r>
              <a:rPr lang="en-SG" sz="2000" dirty="0" smtClean="0">
                <a:latin typeface="Arial" pitchFamily="34" charset="0"/>
                <a:cs typeface="Arial" pitchFamily="34" charset="0"/>
              </a:rPr>
              <a:t>.</a:t>
            </a:r>
          </a:p>
          <a:p>
            <a:pPr algn="just"/>
            <a:r>
              <a:rPr lang="en-SG" sz="2000" dirty="0" smtClean="0">
                <a:latin typeface="Arial" pitchFamily="34" charset="0"/>
                <a:cs typeface="Arial" pitchFamily="34" charset="0"/>
              </a:rPr>
              <a:t>Pip realizes that </a:t>
            </a:r>
            <a:r>
              <a:rPr lang="en-SG" sz="2000" dirty="0" err="1" smtClean="0">
                <a:latin typeface="Arial" pitchFamily="34" charset="0"/>
                <a:cs typeface="Arial" pitchFamily="34" charset="0"/>
              </a:rPr>
              <a:t>Drummle</a:t>
            </a:r>
            <a:r>
              <a:rPr lang="en-SG" sz="2000" dirty="0" smtClean="0">
                <a:latin typeface="Arial" pitchFamily="34" charset="0"/>
                <a:cs typeface="Arial" pitchFamily="34" charset="0"/>
              </a:rPr>
              <a:t> is courting Estella. </a:t>
            </a:r>
          </a:p>
          <a:p>
            <a:pPr algn="just"/>
            <a:r>
              <a:rPr lang="en-SG" sz="2000" dirty="0" smtClean="0">
                <a:latin typeface="Arial" pitchFamily="34" charset="0"/>
                <a:cs typeface="Arial" pitchFamily="34" charset="0"/>
              </a:rPr>
              <a:t>Both of them behave rudely towards each other. </a:t>
            </a:r>
          </a:p>
          <a:p>
            <a:pPr algn="just"/>
            <a:r>
              <a:rPr lang="en-SG" sz="2000" dirty="0" smtClean="0">
                <a:latin typeface="Arial" pitchFamily="34" charset="0"/>
                <a:cs typeface="Arial" pitchFamily="34" charset="0"/>
              </a:rPr>
              <a:t>(To understand all this let us read some text.)</a:t>
            </a: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solidFill>
                  <a:srgbClr val="FF0000"/>
                </a:solidFill>
              </a:rPr>
              <a:t>Text</a:t>
            </a:r>
            <a:endParaRPr lang="en-US" dirty="0">
              <a:solidFill>
                <a:srgbClr val="FF0000"/>
              </a:solidFill>
            </a:endParaRPr>
          </a:p>
        </p:txBody>
      </p:sp>
      <p:sp>
        <p:nvSpPr>
          <p:cNvPr id="3" name="Content Placeholder 2"/>
          <p:cNvSpPr>
            <a:spLocks noGrp="1"/>
          </p:cNvSpPr>
          <p:nvPr>
            <p:ph idx="1"/>
          </p:nvPr>
        </p:nvSpPr>
        <p:spPr>
          <a:xfrm>
            <a:off x="152400" y="838200"/>
            <a:ext cx="6858000" cy="5791200"/>
          </a:xfrm>
        </p:spPr>
        <p:txBody>
          <a:bodyPr>
            <a:normAutofit fontScale="62500" lnSpcReduction="20000"/>
          </a:bodyPr>
          <a:lstStyle/>
          <a:p>
            <a:pPr algn="just">
              <a:buNone/>
            </a:pPr>
            <a:r>
              <a:rPr lang="en-US" dirty="0" smtClean="0">
                <a:latin typeface="Arial" pitchFamily="34" charset="0"/>
                <a:cs typeface="Arial" pitchFamily="34" charset="0"/>
              </a:rPr>
              <a:t>	As he pretended not to see me, I pretended not to see him. It was a very lame pretence on both sides; the lamer, because we both went into the coffee-room, where he had just finished his breakfast, and where I ordered mine. It was poisonous to me to see him in the town, for I very well knew why he had come there. </a:t>
            </a:r>
          </a:p>
          <a:p>
            <a:pPr algn="just">
              <a:buNone/>
            </a:pPr>
            <a:r>
              <a:rPr lang="en-US" dirty="0" smtClean="0">
                <a:latin typeface="Arial" pitchFamily="34" charset="0"/>
                <a:cs typeface="Arial" pitchFamily="34" charset="0"/>
              </a:rPr>
              <a:t>	Pretending to read a smeary newspaper long out of date, which had nothing half so legible in its local news, as the foreign matter of coffee, pickles, fish-sauces, gravy, melted butter, and wine, with which it was sprinkled all over, as if it had taken the measles in a highly irregular form, I sat at my table while he stood before the fire. By degrees it became an enormous injury to me that he stood before the fire, and I got up, determined to have my share of it. I had to put my hand behind his legs for the poker when I went up to the fire-place to stir the fire, but still pretended not to know him. </a:t>
            </a:r>
          </a:p>
          <a:p>
            <a:pPr algn="just">
              <a:buNone/>
            </a:pPr>
            <a:r>
              <a:rPr lang="en-US" dirty="0" smtClean="0">
                <a:latin typeface="Arial" pitchFamily="34" charset="0"/>
                <a:cs typeface="Arial" pitchFamily="34" charset="0"/>
              </a:rPr>
              <a:t>	‘Is this a cut?’ said Mr. </a:t>
            </a:r>
            <a:r>
              <a:rPr lang="en-US" dirty="0" err="1" smtClean="0">
                <a:latin typeface="Arial" pitchFamily="34" charset="0"/>
                <a:cs typeface="Arial" pitchFamily="34" charset="0"/>
              </a:rPr>
              <a:t>Drummle</a:t>
            </a:r>
            <a:r>
              <a:rPr lang="en-US" dirty="0" smtClean="0">
                <a:latin typeface="Arial" pitchFamily="34" charset="0"/>
                <a:cs typeface="Arial" pitchFamily="34" charset="0"/>
              </a:rPr>
              <a:t>. </a:t>
            </a:r>
          </a:p>
          <a:p>
            <a:pPr algn="just">
              <a:buNone/>
            </a:pPr>
            <a:r>
              <a:rPr lang="en-US" dirty="0" smtClean="0">
                <a:latin typeface="Arial" pitchFamily="34" charset="0"/>
                <a:cs typeface="Arial" pitchFamily="34" charset="0"/>
              </a:rPr>
              <a:t>	‘Oh!’ said I, poker in hand; ‘it’s you, is it? How do you do? I was wondering who it was, who kept the fire off.’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t>Cont… </a:t>
            </a:r>
            <a:r>
              <a:rPr lang="en-US" sz="2800" dirty="0" smtClean="0">
                <a:solidFill>
                  <a:srgbClr val="FF0000"/>
                </a:solidFill>
              </a:rPr>
              <a:t>Text</a:t>
            </a:r>
            <a:endParaRPr lang="en-US" sz="2800" dirty="0">
              <a:solidFill>
                <a:srgbClr val="FF0000"/>
              </a:solidFill>
            </a:endParaRPr>
          </a:p>
        </p:txBody>
      </p:sp>
      <p:sp>
        <p:nvSpPr>
          <p:cNvPr id="3" name="Content Placeholder 2"/>
          <p:cNvSpPr>
            <a:spLocks noGrp="1"/>
          </p:cNvSpPr>
          <p:nvPr>
            <p:ph idx="1"/>
          </p:nvPr>
        </p:nvSpPr>
        <p:spPr>
          <a:xfrm>
            <a:off x="0" y="838200"/>
            <a:ext cx="6705600" cy="6019800"/>
          </a:xfrm>
        </p:spPr>
        <p:txBody>
          <a:bodyPr>
            <a:normAutofit fontScale="55000" lnSpcReduction="20000"/>
          </a:bodyPr>
          <a:lstStyle/>
          <a:p>
            <a:pPr algn="just">
              <a:buNone/>
            </a:pPr>
            <a:r>
              <a:rPr lang="en-US" dirty="0" smtClean="0">
                <a:latin typeface="Arial" pitchFamily="34" charset="0"/>
                <a:cs typeface="Arial" pitchFamily="34" charset="0"/>
              </a:rPr>
              <a:t>	……… I am going out for a ride in the saddle. I mean to explore those marshes for amusement. Out-of-the-way villages there, they tell me. Curious little public-houses - and smithies - and that. Waiter!’ </a:t>
            </a:r>
          </a:p>
          <a:p>
            <a:pPr algn="just">
              <a:buNone/>
            </a:pPr>
            <a:r>
              <a:rPr lang="en-US" dirty="0" smtClean="0">
                <a:latin typeface="Arial" pitchFamily="34" charset="0"/>
                <a:cs typeface="Arial" pitchFamily="34" charset="0"/>
              </a:rPr>
              <a:t>	‘Yes, sir.’ </a:t>
            </a:r>
          </a:p>
          <a:p>
            <a:pPr algn="just">
              <a:buNone/>
            </a:pPr>
            <a:r>
              <a:rPr lang="en-US" dirty="0" smtClean="0">
                <a:latin typeface="Arial" pitchFamily="34" charset="0"/>
                <a:cs typeface="Arial" pitchFamily="34" charset="0"/>
              </a:rPr>
              <a:t>	‘Is that horse of mine ready?’ </a:t>
            </a:r>
          </a:p>
          <a:p>
            <a:pPr algn="just">
              <a:buNone/>
            </a:pPr>
            <a:r>
              <a:rPr lang="en-US" dirty="0" smtClean="0">
                <a:latin typeface="Arial" pitchFamily="34" charset="0"/>
                <a:cs typeface="Arial" pitchFamily="34" charset="0"/>
              </a:rPr>
              <a:t>	‘Brought round to the door, sir.’ </a:t>
            </a:r>
          </a:p>
          <a:p>
            <a:pPr algn="just">
              <a:buNone/>
            </a:pPr>
            <a:r>
              <a:rPr lang="en-US" dirty="0" smtClean="0">
                <a:latin typeface="Arial" pitchFamily="34" charset="0"/>
                <a:cs typeface="Arial" pitchFamily="34" charset="0"/>
              </a:rPr>
              <a:t>	‘I say. Look here, you sir. The lady won’t ride to-day; the weather won’t do.’ </a:t>
            </a:r>
          </a:p>
          <a:p>
            <a:pPr algn="just">
              <a:buNone/>
            </a:pPr>
            <a:r>
              <a:rPr lang="en-US" dirty="0" smtClean="0">
                <a:latin typeface="Arial" pitchFamily="34" charset="0"/>
                <a:cs typeface="Arial" pitchFamily="34" charset="0"/>
              </a:rPr>
              <a:t>	‘Very good, sir.’ </a:t>
            </a:r>
          </a:p>
          <a:p>
            <a:pPr algn="just">
              <a:buNone/>
            </a:pPr>
            <a:r>
              <a:rPr lang="en-US" dirty="0" smtClean="0">
                <a:latin typeface="Arial" pitchFamily="34" charset="0"/>
                <a:cs typeface="Arial" pitchFamily="34" charset="0"/>
              </a:rPr>
              <a:t>	‘And I don’t dine, because I’m going to dine at the lady’s.’ </a:t>
            </a:r>
          </a:p>
          <a:p>
            <a:pPr algn="just">
              <a:buNone/>
            </a:pPr>
            <a:r>
              <a:rPr lang="en-US" dirty="0" smtClean="0">
                <a:latin typeface="Arial" pitchFamily="34" charset="0"/>
                <a:cs typeface="Arial" pitchFamily="34" charset="0"/>
              </a:rPr>
              <a:t>	‘Very good, sir.’ Then, </a:t>
            </a:r>
            <a:r>
              <a:rPr lang="en-US" dirty="0" err="1" smtClean="0">
                <a:latin typeface="Arial" pitchFamily="34" charset="0"/>
                <a:cs typeface="Arial" pitchFamily="34" charset="0"/>
              </a:rPr>
              <a:t>Drummle</a:t>
            </a:r>
            <a:r>
              <a:rPr lang="en-US" dirty="0" smtClean="0">
                <a:latin typeface="Arial" pitchFamily="34" charset="0"/>
                <a:cs typeface="Arial" pitchFamily="34" charset="0"/>
              </a:rPr>
              <a:t> glanced at me, with an insolent triumph on his great-</a:t>
            </a:r>
            <a:r>
              <a:rPr lang="en-US" dirty="0" err="1" smtClean="0">
                <a:latin typeface="Arial" pitchFamily="34" charset="0"/>
                <a:cs typeface="Arial" pitchFamily="34" charset="0"/>
              </a:rPr>
              <a:t>jowled</a:t>
            </a:r>
            <a:r>
              <a:rPr lang="en-US" dirty="0" smtClean="0">
                <a:latin typeface="Arial" pitchFamily="34" charset="0"/>
                <a:cs typeface="Arial" pitchFamily="34" charset="0"/>
              </a:rPr>
              <a:t> face that cut me to the heart, dull as he was, and so exasperated me, that I felt inclined to take him in my arms (as the robber in the story-book is said to have taken the old lady), and seat him on the fire. </a:t>
            </a:r>
          </a:p>
          <a:p>
            <a:pPr algn="just">
              <a:buNone/>
            </a:pPr>
            <a:r>
              <a:rPr lang="en-US" dirty="0" smtClean="0">
                <a:latin typeface="Arial" pitchFamily="34" charset="0"/>
                <a:cs typeface="Arial" pitchFamily="34" charset="0"/>
              </a:rPr>
              <a:t>	One thing was manifest to both of us, and that was, that until relief came, neither of us could relinquish the fire. There we stood, well squared up before it, shoulder to shoulder and foot to foot, with our hands behind us, not budging an inch. The horse was visible outside in the drizzle at the door, my breakfast was put on the table, </a:t>
            </a:r>
            <a:r>
              <a:rPr lang="en-US" dirty="0" err="1" smtClean="0">
                <a:latin typeface="Arial" pitchFamily="34" charset="0"/>
                <a:cs typeface="Arial" pitchFamily="34" charset="0"/>
              </a:rPr>
              <a:t>Drummle’s</a:t>
            </a:r>
            <a:r>
              <a:rPr lang="en-US" dirty="0" smtClean="0">
                <a:latin typeface="Arial" pitchFamily="34" charset="0"/>
                <a:cs typeface="Arial" pitchFamily="34" charset="0"/>
              </a:rPr>
              <a:t> was cleared away, the waiter invited me to begin, I nodded, we both stood our ground.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800" b="1" dirty="0" smtClean="0"/>
              <a:t>Some Discussion Points</a:t>
            </a:r>
            <a:endParaRPr lang="en-SG" sz="2800" b="1" dirty="0"/>
          </a:p>
        </p:txBody>
      </p:sp>
      <p:sp>
        <p:nvSpPr>
          <p:cNvPr id="3" name="Content Placeholder 2"/>
          <p:cNvSpPr>
            <a:spLocks noGrp="1"/>
          </p:cNvSpPr>
          <p:nvPr>
            <p:ph idx="1"/>
          </p:nvPr>
        </p:nvSpPr>
        <p:spPr>
          <a:xfrm>
            <a:off x="0" y="990600"/>
            <a:ext cx="6324600" cy="5135563"/>
          </a:xfrm>
        </p:spPr>
        <p:txBody>
          <a:bodyPr>
            <a:normAutofit fontScale="62500" lnSpcReduction="20000"/>
          </a:bodyPr>
          <a:lstStyle/>
          <a:p>
            <a:pPr algn="just"/>
            <a:r>
              <a:rPr lang="en-SG" dirty="0" smtClean="0">
                <a:latin typeface="Arial" pitchFamily="34" charset="0"/>
                <a:cs typeface="Arial" pitchFamily="34" charset="0"/>
              </a:rPr>
              <a:t>Pip’s disillusionment starts rapidly.</a:t>
            </a:r>
          </a:p>
          <a:p>
            <a:pPr algn="just"/>
            <a:r>
              <a:rPr lang="en-SG" b="1" dirty="0" smtClean="0">
                <a:solidFill>
                  <a:srgbClr val="FF0000"/>
                </a:solidFill>
                <a:latin typeface="Arial" pitchFamily="34" charset="0"/>
                <a:cs typeface="Arial" pitchFamily="34" charset="0"/>
              </a:rPr>
              <a:t>Role of </a:t>
            </a:r>
            <a:r>
              <a:rPr lang="en-SG" b="1" dirty="0" err="1" smtClean="0">
                <a:solidFill>
                  <a:srgbClr val="FF0000"/>
                </a:solidFill>
                <a:latin typeface="Arial" pitchFamily="34" charset="0"/>
                <a:cs typeface="Arial" pitchFamily="34" charset="0"/>
              </a:rPr>
              <a:t>Magwitch</a:t>
            </a:r>
            <a:r>
              <a:rPr lang="en-SG" b="1" dirty="0" smtClean="0">
                <a:solidFill>
                  <a:srgbClr val="FF0000"/>
                </a:solidFill>
                <a:latin typeface="Arial" pitchFamily="34" charset="0"/>
                <a:cs typeface="Arial" pitchFamily="34" charset="0"/>
              </a:rPr>
              <a:t> in Pip’s learning:</a:t>
            </a:r>
          </a:p>
          <a:p>
            <a:pPr lvl="1" algn="just"/>
            <a:r>
              <a:rPr lang="en-SG" dirty="0" smtClean="0">
                <a:latin typeface="Arial" pitchFamily="34" charset="0"/>
                <a:cs typeface="Arial" pitchFamily="34" charset="0"/>
              </a:rPr>
              <a:t>Learning the ways of upper class</a:t>
            </a:r>
          </a:p>
          <a:p>
            <a:pPr lvl="1" algn="just"/>
            <a:r>
              <a:rPr lang="en-SG" dirty="0" smtClean="0">
                <a:latin typeface="Arial" pitchFamily="34" charset="0"/>
                <a:cs typeface="Arial" pitchFamily="34" charset="0"/>
              </a:rPr>
              <a:t>Learning the truth of life</a:t>
            </a:r>
          </a:p>
          <a:p>
            <a:pPr algn="just"/>
            <a:r>
              <a:rPr lang="en-SG" dirty="0" err="1" smtClean="0">
                <a:latin typeface="Arial" pitchFamily="34" charset="0"/>
                <a:cs typeface="Arial" pitchFamily="34" charset="0"/>
              </a:rPr>
              <a:t>Magwitch</a:t>
            </a:r>
            <a:r>
              <a:rPr lang="en-SG" dirty="0" smtClean="0">
                <a:latin typeface="Arial" pitchFamily="34" charset="0"/>
                <a:cs typeface="Arial" pitchFamily="34" charset="0"/>
              </a:rPr>
              <a:t> has turned Pip's world upside down, just as he had turned the Young Pip upside down to get some bread when they first for the first time. Again he has horrified Pip with the knowledge of the reality that he brought with him. </a:t>
            </a:r>
          </a:p>
          <a:p>
            <a:pPr algn="just"/>
            <a:r>
              <a:rPr lang="en-SG" b="1" dirty="0" smtClean="0">
                <a:solidFill>
                  <a:srgbClr val="FF0000"/>
                </a:solidFill>
                <a:latin typeface="Arial" pitchFamily="34" charset="0"/>
                <a:cs typeface="Arial" pitchFamily="34" charset="0"/>
              </a:rPr>
              <a:t>Role of Estella in Pip’s Learning:</a:t>
            </a:r>
          </a:p>
          <a:p>
            <a:pPr algn="just"/>
            <a:r>
              <a:rPr lang="en-SG" dirty="0" smtClean="0">
                <a:latin typeface="Arial" pitchFamily="34" charset="0"/>
                <a:cs typeface="Arial" pitchFamily="34" charset="0"/>
              </a:rPr>
              <a:t>Estella was not for him. </a:t>
            </a:r>
          </a:p>
          <a:p>
            <a:pPr algn="just"/>
            <a:r>
              <a:rPr lang="en-SG" dirty="0" smtClean="0">
                <a:latin typeface="Arial" pitchFamily="34" charset="0"/>
                <a:cs typeface="Arial" pitchFamily="34" charset="0"/>
              </a:rPr>
              <a:t>Estella was being groomed as a lady for a man of greater fortune, in this case, may be </a:t>
            </a:r>
            <a:r>
              <a:rPr lang="en-SG" dirty="0" err="1" smtClean="0">
                <a:latin typeface="Arial" pitchFamily="34" charset="0"/>
                <a:cs typeface="Arial" pitchFamily="34" charset="0"/>
              </a:rPr>
              <a:t>Drummle</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The high-class life that Pip thought he wanted, and that he wanted to be a part of with Estella does not prove to be a very pleasant place.</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SG" b="1" dirty="0" smtClean="0"/>
              <a:t>Part III: Chapter 5</a:t>
            </a:r>
            <a:endParaRPr lang="en-SG" dirty="0"/>
          </a:p>
        </p:txBody>
      </p:sp>
      <p:sp>
        <p:nvSpPr>
          <p:cNvPr id="3" name="Content Placeholder 2"/>
          <p:cNvSpPr>
            <a:spLocks noGrp="1"/>
          </p:cNvSpPr>
          <p:nvPr>
            <p:ph idx="1"/>
          </p:nvPr>
        </p:nvSpPr>
        <p:spPr>
          <a:xfrm>
            <a:off x="0" y="990600"/>
            <a:ext cx="7162800" cy="5867400"/>
          </a:xfrm>
        </p:spPr>
        <p:txBody>
          <a:bodyPr>
            <a:noAutofit/>
          </a:bodyPr>
          <a:lstStyle/>
          <a:p>
            <a:pPr algn="just"/>
            <a:r>
              <a:rPr lang="en-SG" sz="1600" dirty="0" smtClean="0">
                <a:latin typeface="Arial" pitchFamily="34" charset="0"/>
                <a:cs typeface="Arial" pitchFamily="34" charset="0"/>
              </a:rPr>
              <a:t>Pip comes to meet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and Estella.</a:t>
            </a:r>
          </a:p>
          <a:p>
            <a:pPr algn="just"/>
            <a:r>
              <a:rPr lang="en-SG" sz="1600" dirty="0" smtClean="0">
                <a:latin typeface="Arial" pitchFamily="34" charset="0"/>
                <a:cs typeface="Arial" pitchFamily="34" charset="0"/>
              </a:rPr>
              <a:t>They are found in the banquet room in the </a:t>
            </a:r>
            <a:r>
              <a:rPr lang="en-SG" sz="1600" dirty="0" err="1" smtClean="0">
                <a:latin typeface="Arial" pitchFamily="34" charset="0"/>
                <a:cs typeface="Arial" pitchFamily="34" charset="0"/>
              </a:rPr>
              <a:t>Satis</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Pip tells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that he is unhappy with the way things have turned out.</a:t>
            </a:r>
          </a:p>
          <a:p>
            <a:pPr algn="just"/>
            <a:r>
              <a:rPr lang="en-SG" sz="1600" dirty="0" smtClean="0">
                <a:latin typeface="Arial" pitchFamily="34" charset="0"/>
                <a:cs typeface="Arial" pitchFamily="34" charset="0"/>
              </a:rPr>
              <a:t>He </a:t>
            </a:r>
            <a:r>
              <a:rPr lang="en-SG" sz="1600" smtClean="0">
                <a:latin typeface="Arial" pitchFamily="34" charset="0"/>
                <a:cs typeface="Arial" pitchFamily="34" charset="0"/>
              </a:rPr>
              <a:t>blames her for leading him to think that </a:t>
            </a:r>
            <a:r>
              <a:rPr lang="en-SG" sz="1600" dirty="0" smtClean="0">
                <a:latin typeface="Arial" pitchFamily="34" charset="0"/>
                <a:cs typeface="Arial" pitchFamily="34" charset="0"/>
              </a:rPr>
              <a:t>she was his benefactor and the manner in which she hinted that he and Estella were destined to be </a:t>
            </a:r>
            <a:r>
              <a:rPr lang="en-SG" sz="1600" smtClean="0">
                <a:latin typeface="Arial" pitchFamily="34" charset="0"/>
                <a:cs typeface="Arial" pitchFamily="34" charset="0"/>
              </a:rPr>
              <a:t>together.</a:t>
            </a:r>
          </a:p>
          <a:p>
            <a:pPr algn="just"/>
            <a:r>
              <a:rPr lang="en-SG" sz="1600" smtClean="0">
                <a:latin typeface="Arial" pitchFamily="34" charset="0"/>
                <a:cs typeface="Arial" pitchFamily="34" charset="0"/>
              </a:rPr>
              <a:t>Miss Havisham asserts that it was his own fault.</a:t>
            </a:r>
          </a:p>
          <a:p>
            <a:pPr algn="just"/>
            <a:r>
              <a:rPr lang="en-SG" sz="1600" smtClean="0">
                <a:latin typeface="Arial" pitchFamily="34" charset="0"/>
                <a:cs typeface="Arial" pitchFamily="34" charset="0"/>
              </a:rPr>
              <a:t>Miss Havisham also says it was his fault just </a:t>
            </a:r>
            <a:r>
              <a:rPr lang="en-SG" sz="1600" dirty="0" smtClean="0">
                <a:latin typeface="Arial" pitchFamily="34" charset="0"/>
                <a:cs typeface="Arial" pitchFamily="34" charset="0"/>
              </a:rPr>
              <a:t>like it was the fault of her relatives to believe this was </a:t>
            </a:r>
            <a:r>
              <a:rPr lang="en-SG" sz="1600" smtClean="0">
                <a:latin typeface="Arial" pitchFamily="34" charset="0"/>
                <a:cs typeface="Arial" pitchFamily="34" charset="0"/>
              </a:rPr>
              <a:t>the case. </a:t>
            </a:r>
            <a:endParaRPr lang="en-SG" sz="1600" dirty="0" smtClean="0">
              <a:latin typeface="Arial" pitchFamily="34" charset="0"/>
              <a:cs typeface="Arial" pitchFamily="34" charset="0"/>
            </a:endParaRPr>
          </a:p>
          <a:p>
            <a:pPr algn="just"/>
            <a:r>
              <a:rPr lang="en-SG" sz="1600" dirty="0" smtClean="0">
                <a:latin typeface="Arial" pitchFamily="34" charset="0"/>
                <a:cs typeface="Arial" pitchFamily="34" charset="0"/>
              </a:rPr>
              <a:t>Pip tells her that </a:t>
            </a:r>
            <a:r>
              <a:rPr lang="en-SG" sz="1600" smtClean="0">
                <a:latin typeface="Arial" pitchFamily="34" charset="0"/>
                <a:cs typeface="Arial" pitchFamily="34" charset="0"/>
              </a:rPr>
              <a:t>Herbert and Mathew Pocket are </a:t>
            </a:r>
            <a:r>
              <a:rPr lang="en-SG" sz="1600" dirty="0" smtClean="0">
                <a:latin typeface="Arial" pitchFamily="34" charset="0"/>
                <a:cs typeface="Arial" pitchFamily="34" charset="0"/>
              </a:rPr>
              <a:t>different from her other relatives. They are the same blood but they are kind </a:t>
            </a:r>
            <a:r>
              <a:rPr lang="en-SG" sz="1600" smtClean="0">
                <a:latin typeface="Arial" pitchFamily="34" charset="0"/>
                <a:cs typeface="Arial" pitchFamily="34" charset="0"/>
              </a:rPr>
              <a:t>and good.</a:t>
            </a:r>
          </a:p>
          <a:p>
            <a:pPr algn="just"/>
            <a:r>
              <a:rPr lang="en-SG" sz="1600" smtClean="0">
                <a:latin typeface="Arial" pitchFamily="34" charset="0"/>
                <a:cs typeface="Arial" pitchFamily="34" charset="0"/>
              </a:rPr>
              <a:t>This chapter is impportant as Pip confesses </a:t>
            </a:r>
            <a:r>
              <a:rPr lang="en-SG" sz="1600" dirty="0" smtClean="0">
                <a:latin typeface="Arial" pitchFamily="34" charset="0"/>
                <a:cs typeface="Arial" pitchFamily="34" charset="0"/>
              </a:rPr>
              <a:t>his love for Estella</a:t>
            </a:r>
            <a:r>
              <a:rPr lang="en-SG" sz="1600" smtClean="0">
                <a:latin typeface="Arial" pitchFamily="34" charset="0"/>
                <a:cs typeface="Arial" pitchFamily="34" charset="0"/>
              </a:rPr>
              <a:t>. </a:t>
            </a:r>
          </a:p>
          <a:p>
            <a:pPr algn="just"/>
            <a:r>
              <a:rPr lang="en-SG" sz="1600" smtClean="0">
                <a:latin typeface="Arial" pitchFamily="34" charset="0"/>
                <a:cs typeface="Arial" pitchFamily="34" charset="0"/>
              </a:rPr>
              <a:t>Estella </a:t>
            </a:r>
            <a:r>
              <a:rPr lang="en-SG" sz="1600" dirty="0" smtClean="0">
                <a:latin typeface="Arial" pitchFamily="34" charset="0"/>
                <a:cs typeface="Arial" pitchFamily="34" charset="0"/>
              </a:rPr>
              <a:t>tells him straight that she is incapable </a:t>
            </a:r>
            <a:r>
              <a:rPr lang="en-SG" sz="1600" smtClean="0">
                <a:latin typeface="Arial" pitchFamily="34" charset="0"/>
                <a:cs typeface="Arial" pitchFamily="34" charset="0"/>
              </a:rPr>
              <a:t>of love. She says that she had </a:t>
            </a:r>
            <a:r>
              <a:rPr lang="en-SG" sz="1600" dirty="0" smtClean="0">
                <a:latin typeface="Arial" pitchFamily="34" charset="0"/>
                <a:cs typeface="Arial" pitchFamily="34" charset="0"/>
              </a:rPr>
              <a:t>warned him of as </a:t>
            </a:r>
            <a:r>
              <a:rPr lang="en-SG" sz="1600" smtClean="0">
                <a:latin typeface="Arial" pitchFamily="34" charset="0"/>
                <a:cs typeface="Arial" pitchFamily="34" charset="0"/>
              </a:rPr>
              <a:t>much before, and futher informs that she </a:t>
            </a:r>
            <a:r>
              <a:rPr lang="en-SG" sz="1600" dirty="0" smtClean="0">
                <a:latin typeface="Arial" pitchFamily="34" charset="0"/>
                <a:cs typeface="Arial" pitchFamily="34" charset="0"/>
              </a:rPr>
              <a:t>will soon be married to </a:t>
            </a:r>
            <a:r>
              <a:rPr lang="en-SG" sz="1600" dirty="0" err="1" smtClean="0">
                <a:latin typeface="Arial" pitchFamily="34" charset="0"/>
                <a:cs typeface="Arial" pitchFamily="34" charset="0"/>
              </a:rPr>
              <a:t>Drummle</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Even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seems to be finally feeling sympathy toward Pip, holding her heart as if remember how her own was broken.</a:t>
            </a:r>
          </a:p>
          <a:p>
            <a:pPr algn="just"/>
            <a:r>
              <a:rPr lang="en-SG" sz="1600" smtClean="0">
                <a:latin typeface="Arial" pitchFamily="34" charset="0"/>
                <a:cs typeface="Arial" pitchFamily="34" charset="0"/>
              </a:rPr>
              <a:t>So, Pip now decides to go back to London. </a:t>
            </a:r>
          </a:p>
          <a:p>
            <a:pPr algn="just"/>
            <a:r>
              <a:rPr lang="en-SG" sz="1600" smtClean="0">
                <a:latin typeface="Arial" pitchFamily="34" charset="0"/>
                <a:cs typeface="Arial" pitchFamily="34" charset="0"/>
              </a:rPr>
              <a:t>At </a:t>
            </a:r>
            <a:r>
              <a:rPr lang="en-SG" sz="1600" dirty="0" smtClean="0">
                <a:latin typeface="Arial" pitchFamily="34" charset="0"/>
                <a:cs typeface="Arial" pitchFamily="34" charset="0"/>
              </a:rPr>
              <a:t>the gate to his house he is given a note by the Porter written by </a:t>
            </a:r>
            <a:r>
              <a:rPr lang="en-SG" sz="1600" dirty="0" err="1" smtClean="0">
                <a:latin typeface="Arial" pitchFamily="34" charset="0"/>
                <a:cs typeface="Arial" pitchFamily="34" charset="0"/>
              </a:rPr>
              <a:t>Wemmick</a:t>
            </a:r>
            <a:r>
              <a:rPr lang="en-SG" sz="1600" dirty="0" smtClean="0">
                <a:latin typeface="Arial" pitchFamily="34" charset="0"/>
                <a:cs typeface="Arial" pitchFamily="34" charset="0"/>
              </a:rPr>
              <a:t>: "Don't Go Home." </a:t>
            </a:r>
          </a:p>
          <a:p>
            <a:pPr algn="just">
              <a:buNone/>
            </a:pPr>
            <a:endParaRPr lang="en-SG" sz="1600" dirty="0" smtClean="0">
              <a:latin typeface="Arial" pitchFamily="34" charset="0"/>
              <a:cs typeface="Arial" pitchFamily="34" charset="0"/>
            </a:endParaRP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FF0000"/>
                </a:solidFill>
              </a:rPr>
              <a:t>Opening text</a:t>
            </a:r>
            <a:endParaRPr lang="en-US" sz="2800" b="1" dirty="0">
              <a:solidFill>
                <a:srgbClr val="FF0000"/>
              </a:solidFill>
            </a:endParaRPr>
          </a:p>
        </p:txBody>
      </p:sp>
      <p:sp>
        <p:nvSpPr>
          <p:cNvPr id="3" name="Content Placeholder 2"/>
          <p:cNvSpPr>
            <a:spLocks noGrp="1"/>
          </p:cNvSpPr>
          <p:nvPr>
            <p:ph idx="1"/>
          </p:nvPr>
        </p:nvSpPr>
        <p:spPr>
          <a:xfrm>
            <a:off x="0" y="762000"/>
            <a:ext cx="6858000" cy="6096000"/>
          </a:xfrm>
        </p:spPr>
        <p:txBody>
          <a:bodyPr>
            <a:normAutofit/>
          </a:bodyPr>
          <a:lstStyle/>
          <a:p>
            <a:pPr algn="just">
              <a:buNone/>
            </a:pPr>
            <a:r>
              <a:rPr lang="en-US" sz="2000" dirty="0" smtClean="0">
                <a:latin typeface="Arial" pitchFamily="34" charset="0"/>
                <a:cs typeface="Arial" pitchFamily="34" charset="0"/>
              </a:rPr>
              <a:t>	In the room where the dressing-table stood, and where the wax candles burnt on the wall, I found Miss </a:t>
            </a:r>
            <a:r>
              <a:rPr lang="en-US" sz="2000" dirty="0" err="1" smtClean="0">
                <a:latin typeface="Arial" pitchFamily="34" charset="0"/>
                <a:cs typeface="Arial" pitchFamily="34" charset="0"/>
              </a:rPr>
              <a:t>Havisham</a:t>
            </a:r>
            <a:r>
              <a:rPr lang="en-US" sz="2000" dirty="0" smtClean="0">
                <a:latin typeface="Arial" pitchFamily="34" charset="0"/>
                <a:cs typeface="Arial" pitchFamily="34" charset="0"/>
              </a:rPr>
              <a:t> and Estella; Miss </a:t>
            </a:r>
            <a:r>
              <a:rPr lang="en-US" sz="2000" dirty="0" err="1" smtClean="0">
                <a:latin typeface="Arial" pitchFamily="34" charset="0"/>
                <a:cs typeface="Arial" pitchFamily="34" charset="0"/>
              </a:rPr>
              <a:t>Havisham</a:t>
            </a:r>
            <a:r>
              <a:rPr lang="en-US" sz="2000" dirty="0" smtClean="0">
                <a:latin typeface="Arial" pitchFamily="34" charset="0"/>
                <a:cs typeface="Arial" pitchFamily="34" charset="0"/>
              </a:rPr>
              <a:t> seated on a settee near the fire, and Estella on a cushion at her feet. Estella was knitting, and Miss </a:t>
            </a:r>
            <a:r>
              <a:rPr lang="en-US" sz="2000" dirty="0" err="1" smtClean="0">
                <a:latin typeface="Arial" pitchFamily="34" charset="0"/>
                <a:cs typeface="Arial" pitchFamily="34" charset="0"/>
              </a:rPr>
              <a:t>Havisham</a:t>
            </a:r>
            <a:r>
              <a:rPr lang="en-US" sz="2000" dirty="0" smtClean="0">
                <a:latin typeface="Arial" pitchFamily="34" charset="0"/>
                <a:cs typeface="Arial" pitchFamily="34" charset="0"/>
              </a:rPr>
              <a:t> was looking on. They both raised their eyes as I went in, and both saw an alteration in me. I derived that, from the look they interchanged. </a:t>
            </a:r>
          </a:p>
          <a:p>
            <a:pPr algn="just">
              <a:buNone/>
            </a:pPr>
            <a:r>
              <a:rPr lang="en-US" sz="2000" dirty="0" smtClean="0">
                <a:latin typeface="Arial" pitchFamily="34" charset="0"/>
                <a:cs typeface="Arial" pitchFamily="34" charset="0"/>
              </a:rPr>
              <a:t>	‘And what wind,’ said Miss </a:t>
            </a:r>
            <a:r>
              <a:rPr lang="en-US" sz="2000" dirty="0" err="1" smtClean="0">
                <a:latin typeface="Arial" pitchFamily="34" charset="0"/>
                <a:cs typeface="Arial" pitchFamily="34" charset="0"/>
              </a:rPr>
              <a:t>Havisham</a:t>
            </a:r>
            <a:r>
              <a:rPr lang="en-US" sz="2000" dirty="0" smtClean="0">
                <a:latin typeface="Arial" pitchFamily="34" charset="0"/>
                <a:cs typeface="Arial" pitchFamily="34" charset="0"/>
              </a:rPr>
              <a:t>, ‘blows you here, Pip?’ </a:t>
            </a:r>
          </a:p>
          <a:p>
            <a:pPr algn="just">
              <a:buNone/>
            </a:pPr>
            <a:r>
              <a:rPr lang="en-US" sz="2000" dirty="0" smtClean="0">
                <a:latin typeface="Arial" pitchFamily="34" charset="0"/>
                <a:cs typeface="Arial" pitchFamily="34" charset="0"/>
              </a:rPr>
              <a:t>	Though she looked steadily at me, I saw that she was rather confused. Estella, pausing a moment in her knitting with her eyes upon me, and then going on, I fancied that I read in the action of her fingers, as plainly as if she had told me in the dumb alphabet, that she perceived I had discovered my real benefactor. </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b="1" dirty="0" smtClean="0">
                <a:solidFill>
                  <a:srgbClr val="FF0000"/>
                </a:solidFill>
              </a:rPr>
              <a:t>Some more Text: Pip and Miss </a:t>
            </a:r>
            <a:r>
              <a:rPr lang="en-US" sz="2400" b="1" dirty="0" err="1" smtClean="0">
                <a:solidFill>
                  <a:srgbClr val="FF0000"/>
                </a:solidFill>
              </a:rPr>
              <a:t>Havisham</a:t>
            </a:r>
            <a:endParaRPr lang="en-US" sz="2400" b="1" dirty="0">
              <a:solidFill>
                <a:srgbClr val="FF0000"/>
              </a:solidFill>
            </a:endParaRPr>
          </a:p>
        </p:txBody>
      </p:sp>
      <p:sp>
        <p:nvSpPr>
          <p:cNvPr id="3" name="Content Placeholder 2"/>
          <p:cNvSpPr>
            <a:spLocks noGrp="1"/>
          </p:cNvSpPr>
          <p:nvPr>
            <p:ph idx="1"/>
          </p:nvPr>
        </p:nvSpPr>
        <p:spPr>
          <a:xfrm>
            <a:off x="152400" y="609600"/>
            <a:ext cx="6553200" cy="6248400"/>
          </a:xfrm>
        </p:spPr>
        <p:txBody>
          <a:bodyPr>
            <a:noAutofit/>
          </a:bodyPr>
          <a:lstStyle/>
          <a:p>
            <a:pPr algn="just">
              <a:buNone/>
            </a:pPr>
            <a:r>
              <a:rPr lang="en-US" sz="1600" dirty="0" smtClean="0">
                <a:latin typeface="Arial" pitchFamily="34" charset="0"/>
                <a:cs typeface="Arial" pitchFamily="34" charset="0"/>
              </a:rPr>
              <a:t>	‘When you first caused me to be brought here,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when I belonged to the village over yonder, that I wish I had never left; I suppose I did really come here, as any other chance boy might have come - as a kind of servant, to gratify a want or a whim, and to be paid for it?’ ‘Ay, Pip,’ replied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steadily nodding her head; ‘you did.’ </a:t>
            </a:r>
          </a:p>
          <a:p>
            <a:pPr algn="just">
              <a:buNone/>
            </a:pPr>
            <a:r>
              <a:rPr lang="en-US" sz="1600" dirty="0" smtClean="0">
                <a:latin typeface="Arial" pitchFamily="34" charset="0"/>
                <a:cs typeface="Arial" pitchFamily="34" charset="0"/>
              </a:rPr>
              <a:t>	‘And that Mr. </a:t>
            </a:r>
            <a:r>
              <a:rPr lang="en-US" sz="1600" dirty="0" err="1" smtClean="0">
                <a:latin typeface="Arial" pitchFamily="34" charset="0"/>
                <a:cs typeface="Arial" pitchFamily="34" charset="0"/>
              </a:rPr>
              <a:t>Jaggers</a:t>
            </a:r>
            <a:r>
              <a:rPr lang="en-US" sz="1600" dirty="0" smtClean="0">
                <a:latin typeface="Arial" pitchFamily="34" charset="0"/>
                <a:cs typeface="Arial" pitchFamily="34" charset="0"/>
              </a:rPr>
              <a:t>—‘ </a:t>
            </a:r>
          </a:p>
          <a:p>
            <a:pPr algn="just">
              <a:buNone/>
            </a:pPr>
            <a:r>
              <a:rPr lang="en-US" sz="1600" dirty="0" smtClean="0">
                <a:latin typeface="Arial" pitchFamily="34" charset="0"/>
                <a:cs typeface="Arial" pitchFamily="34" charset="0"/>
              </a:rPr>
              <a:t>	‘Mr. </a:t>
            </a:r>
            <a:r>
              <a:rPr lang="en-US" sz="1600" dirty="0" err="1" smtClean="0">
                <a:latin typeface="Arial" pitchFamily="34" charset="0"/>
                <a:cs typeface="Arial" pitchFamily="34" charset="0"/>
              </a:rPr>
              <a:t>Jaggers</a:t>
            </a:r>
            <a:r>
              <a:rPr lang="en-US" sz="1600" dirty="0" smtClean="0">
                <a:latin typeface="Arial" pitchFamily="34" charset="0"/>
                <a:cs typeface="Arial" pitchFamily="34" charset="0"/>
              </a:rPr>
              <a:t>,’ said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taking me up in a firm tone, ‘had nothing to do with it, and knew nothing of it. His being my lawyer, and his being the lawyer of your patron, is a coincidence. He holds the same relation towards numbers of people, and it might easily arise. Be that as it may, it did arise, and was not brought about by any one.’ Any one might have seen in her haggard face that there was no suppression or evasion so far. </a:t>
            </a:r>
          </a:p>
          <a:p>
            <a:pPr algn="just">
              <a:buNone/>
            </a:pPr>
            <a:r>
              <a:rPr lang="en-US" sz="1600" dirty="0" smtClean="0">
                <a:latin typeface="Arial" pitchFamily="34" charset="0"/>
                <a:cs typeface="Arial" pitchFamily="34" charset="0"/>
              </a:rPr>
              <a:t>	‘But when I fell into the mistake I have so long remained in, at least you led me on?’ said I. </a:t>
            </a:r>
          </a:p>
          <a:p>
            <a:pPr algn="just">
              <a:buNone/>
            </a:pPr>
            <a:r>
              <a:rPr lang="en-US" sz="1600" dirty="0" smtClean="0">
                <a:latin typeface="Arial" pitchFamily="34" charset="0"/>
                <a:cs typeface="Arial" pitchFamily="34" charset="0"/>
              </a:rPr>
              <a:t>	‘Yes,’ she returned, again nodding, steadily, ‘I let you go on.’ </a:t>
            </a:r>
          </a:p>
          <a:p>
            <a:pPr algn="just">
              <a:buNone/>
            </a:pPr>
            <a:r>
              <a:rPr lang="en-US" sz="1600" dirty="0" smtClean="0">
                <a:latin typeface="Arial" pitchFamily="34" charset="0"/>
                <a:cs typeface="Arial" pitchFamily="34" charset="0"/>
              </a:rPr>
              <a:t>	‘Was that kind?’ </a:t>
            </a:r>
          </a:p>
          <a:p>
            <a:pPr algn="just">
              <a:buNone/>
            </a:pPr>
            <a:r>
              <a:rPr lang="en-US" sz="1600" dirty="0" smtClean="0">
                <a:latin typeface="Arial" pitchFamily="34" charset="0"/>
                <a:cs typeface="Arial" pitchFamily="34" charset="0"/>
              </a:rPr>
              <a:t>	‘Who am I,’ cried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striking her stick upon the floor and flashing into wrath so suddenly that Estella glanced up at her in surprise, ‘who am I, for God’s sake, that I should be kind?’ </a:t>
            </a:r>
          </a:p>
          <a:p>
            <a:pPr algn="just">
              <a:buNone/>
            </a:pPr>
            <a:r>
              <a:rPr lang="en-US" sz="1600" dirty="0" smtClean="0">
                <a:latin typeface="Arial" pitchFamily="34" charset="0"/>
                <a:cs typeface="Arial" pitchFamily="34" charset="0"/>
              </a:rPr>
              <a:t>	It was a weak complaint to have made, and I had not meant to make it. I told her so, as she sat brooding after this outburst.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Some Discussion Points</a:t>
            </a:r>
            <a:endParaRPr lang="en-SG" b="1" dirty="0"/>
          </a:p>
        </p:txBody>
      </p:sp>
      <p:sp>
        <p:nvSpPr>
          <p:cNvPr id="3" name="Content Placeholder 2"/>
          <p:cNvSpPr>
            <a:spLocks noGrp="1"/>
          </p:cNvSpPr>
          <p:nvPr>
            <p:ph idx="1"/>
          </p:nvPr>
        </p:nvSpPr>
        <p:spPr>
          <a:xfrm>
            <a:off x="0" y="914400"/>
            <a:ext cx="6781800" cy="5791200"/>
          </a:xfrm>
        </p:spPr>
        <p:txBody>
          <a:bodyPr>
            <a:normAutofit/>
          </a:bodyPr>
          <a:lstStyle/>
          <a:p>
            <a:pPr algn="just"/>
            <a:r>
              <a:rPr lang="en-SG" sz="1800" dirty="0" smtClean="0">
                <a:latin typeface="Arial" pitchFamily="34" charset="0"/>
                <a:cs typeface="Arial" pitchFamily="34" charset="0"/>
              </a:rPr>
              <a:t>Pip is angry at both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and Estella.</a:t>
            </a:r>
          </a:p>
          <a:p>
            <a:pPr algn="just"/>
            <a:r>
              <a:rPr lang="en-SG" sz="1800" dirty="0" smtClean="0">
                <a:latin typeface="Arial" pitchFamily="34" charset="0"/>
                <a:cs typeface="Arial" pitchFamily="34" charset="0"/>
              </a:rPr>
              <a:t>But he forgives them both without them even asking because he realizes it was his own folly that brought him to unreal expectations.</a:t>
            </a:r>
          </a:p>
          <a:p>
            <a:pPr algn="just"/>
            <a:r>
              <a:rPr lang="en-SG" sz="1800" b="1" dirty="0" smtClean="0">
                <a:solidFill>
                  <a:srgbClr val="FF0000"/>
                </a:solidFill>
                <a:latin typeface="Arial" pitchFamily="34" charset="0"/>
                <a:cs typeface="Arial" pitchFamily="34" charset="0"/>
              </a:rPr>
              <a:t>Reactions of both the ladies:</a:t>
            </a:r>
          </a:p>
          <a:p>
            <a:pPr algn="just"/>
            <a:r>
              <a:rPr lang="en-SG" sz="1800" dirty="0" smtClean="0">
                <a:latin typeface="Arial" pitchFamily="34" charset="0"/>
                <a:cs typeface="Arial" pitchFamily="34" charset="0"/>
              </a:rPr>
              <a:t>Estella's and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have vastly different reactions to Pip's confession of his love for Estella in front of them.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feels sympathy and appears to be touched. She can relate Pip's broken heart to her own experience. </a:t>
            </a:r>
          </a:p>
          <a:p>
            <a:pPr algn="just"/>
            <a:r>
              <a:rPr lang="en-SG" sz="1800" dirty="0" smtClean="0">
                <a:latin typeface="Arial" pitchFamily="34" charset="0"/>
                <a:cs typeface="Arial" pitchFamily="34" charset="0"/>
              </a:rPr>
              <a:t>Estella, on the other hand, appears amazed at the show of emotion and doesn't seem to understand it. She is not angry, she is curious, as she really doesn't know what it means to love as Pip is now loving her. This is </a:t>
            </a:r>
            <a:r>
              <a:rPr lang="en-SG" sz="1800" dirty="0" err="1" smtClean="0">
                <a:latin typeface="Arial" pitchFamily="34" charset="0"/>
                <a:cs typeface="Arial" pitchFamily="34" charset="0"/>
              </a:rPr>
              <a:t>purly</a:t>
            </a:r>
            <a:r>
              <a:rPr lang="en-SG" sz="1800" dirty="0" smtClean="0">
                <a:latin typeface="Arial" pitchFamily="34" charset="0"/>
                <a:cs typeface="Arial" pitchFamily="34" charset="0"/>
              </a:rPr>
              <a:t> because she is trained and brought up that way.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b="1" dirty="0" smtClean="0"/>
              <a:t>Part III: Chapter 6:45</a:t>
            </a:r>
            <a:endParaRPr lang="en-SG" dirty="0"/>
          </a:p>
        </p:txBody>
      </p:sp>
      <p:sp>
        <p:nvSpPr>
          <p:cNvPr id="3" name="Content Placeholder 2"/>
          <p:cNvSpPr>
            <a:spLocks noGrp="1"/>
          </p:cNvSpPr>
          <p:nvPr>
            <p:ph idx="1"/>
          </p:nvPr>
        </p:nvSpPr>
        <p:spPr>
          <a:xfrm>
            <a:off x="152400" y="1295400"/>
            <a:ext cx="6248400" cy="5410200"/>
          </a:xfrm>
        </p:spPr>
        <p:txBody>
          <a:bodyPr>
            <a:normAutofit/>
          </a:bodyPr>
          <a:lstStyle/>
          <a:p>
            <a:pPr algn="just"/>
            <a:r>
              <a:rPr lang="en-SG" sz="1800" dirty="0" smtClean="0">
                <a:latin typeface="Arial" pitchFamily="34" charset="0"/>
                <a:cs typeface="Arial" pitchFamily="34" charset="0"/>
              </a:rPr>
              <a:t>Pip gets a room at a nearby inn and in the morning visits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at his castle. </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tells Pip some important things that he has learned from the prisoners at </a:t>
            </a:r>
            <a:r>
              <a:rPr lang="en-SG" sz="1800" dirty="0" err="1" smtClean="0">
                <a:latin typeface="Arial" pitchFamily="34" charset="0"/>
                <a:cs typeface="Arial" pitchFamily="34" charset="0"/>
              </a:rPr>
              <a:t>Newgate</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He warns Pip that he is being watched, he says, and may be in some danger.</a:t>
            </a:r>
          </a:p>
          <a:p>
            <a:pPr algn="just"/>
            <a:r>
              <a:rPr lang="en-SG" sz="1800" dirty="0" smtClean="0">
                <a:latin typeface="Arial" pitchFamily="34" charset="0"/>
                <a:cs typeface="Arial" pitchFamily="34" charset="0"/>
              </a:rPr>
              <a:t>He also informs that </a:t>
            </a:r>
            <a:r>
              <a:rPr lang="en-SG" sz="1800" dirty="0" err="1" smtClean="0">
                <a:latin typeface="Arial" pitchFamily="34" charset="0"/>
                <a:cs typeface="Arial" pitchFamily="34" charset="0"/>
              </a:rPr>
              <a:t>Compeyson</a:t>
            </a:r>
            <a:r>
              <a:rPr lang="en-SG" sz="1800" dirty="0" smtClean="0">
                <a:latin typeface="Arial" pitchFamily="34" charset="0"/>
                <a:cs typeface="Arial" pitchFamily="34" charset="0"/>
              </a:rPr>
              <a:t> has made his presence known in London. </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has already warned Herbert as well who, as a result of the warning, brought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to his fiancé Clara's house in a neighbourhood where Pip does not go often. </a:t>
            </a:r>
          </a:p>
          <a:p>
            <a:pPr algn="just"/>
            <a:r>
              <a:rPr lang="en-SG" sz="1800" dirty="0" smtClean="0">
                <a:latin typeface="Arial" pitchFamily="34" charset="0"/>
                <a:cs typeface="Arial" pitchFamily="34" charset="0"/>
              </a:rPr>
              <a:t>There is another reason of shifting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there. The house is right next to a dock on the Thames, making the possibilities of escape by river more easy when the time comes. </a:t>
            </a:r>
          </a:p>
          <a:p>
            <a:pPr algn="just"/>
            <a:r>
              <a:rPr lang="en-SG" sz="1800" dirty="0" smtClean="0">
                <a:latin typeface="Arial" pitchFamily="34" charset="0"/>
                <a:cs typeface="Arial" pitchFamily="34" charset="0"/>
              </a:rPr>
              <a:t>Pip spends the day with </a:t>
            </a:r>
            <a:r>
              <a:rPr lang="en-SG" sz="1800" dirty="0" err="1" smtClean="0">
                <a:latin typeface="Arial" pitchFamily="34" charset="0"/>
                <a:cs typeface="Arial" pitchFamily="34" charset="0"/>
              </a:rPr>
              <a:t>Wemmick's</a:t>
            </a:r>
            <a:r>
              <a:rPr lang="en-SG" sz="1800" dirty="0" smtClean="0">
                <a:latin typeface="Arial" pitchFamily="34" charset="0"/>
                <a:cs typeface="Arial" pitchFamily="34" charset="0"/>
              </a:rPr>
              <a:t> deaf old relative, the "Aged," and leaves as it starts to grow dark.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228600" y="990600"/>
            <a:ext cx="7010400" cy="5135563"/>
          </a:xfrm>
        </p:spPr>
        <p:txBody>
          <a:bodyPr>
            <a:normAutofit/>
          </a:bodyPr>
          <a:lstStyle/>
          <a:p>
            <a:pPr algn="just"/>
            <a:r>
              <a:rPr lang="en-SG" sz="1800" dirty="0" smtClean="0">
                <a:latin typeface="Arial" pitchFamily="34" charset="0"/>
                <a:cs typeface="Arial" pitchFamily="34" charset="0"/>
              </a:rPr>
              <a:t>We notice that Pip cares about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The more the threat on </a:t>
            </a:r>
            <a:r>
              <a:rPr lang="en-SG" sz="1800" dirty="0" err="1" smtClean="0">
                <a:latin typeface="Arial" pitchFamily="34" charset="0"/>
                <a:cs typeface="Arial" pitchFamily="34" charset="0"/>
              </a:rPr>
              <a:t>Magwitch's</a:t>
            </a:r>
            <a:r>
              <a:rPr lang="en-SG" sz="1800" dirty="0" smtClean="0">
                <a:latin typeface="Arial" pitchFamily="34" charset="0"/>
                <a:cs typeface="Arial" pitchFamily="34" charset="0"/>
              </a:rPr>
              <a:t> life grows, the more Pip's affection and worry for him increases.</a:t>
            </a:r>
          </a:p>
          <a:p>
            <a:pPr algn="just"/>
            <a:r>
              <a:rPr lang="en-SG" sz="1800" dirty="0" smtClean="0">
                <a:latin typeface="Arial" pitchFamily="34" charset="0"/>
                <a:cs typeface="Arial" pitchFamily="34" charset="0"/>
              </a:rPr>
              <a:t>Pip is no longer worried about himself, or even about having the blood of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on his hands, he is worried about his life. </a:t>
            </a:r>
          </a:p>
          <a:p>
            <a:pPr algn="just"/>
            <a:r>
              <a:rPr lang="en-SG" sz="1800" dirty="0" smtClean="0">
                <a:latin typeface="Arial" pitchFamily="34" charset="0"/>
                <a:cs typeface="Arial" pitchFamily="34" charset="0"/>
              </a:rPr>
              <a:t>Pip is </a:t>
            </a:r>
            <a:r>
              <a:rPr lang="en-SG" sz="1800" dirty="0" err="1" smtClean="0">
                <a:latin typeface="Arial" pitchFamily="34" charset="0"/>
                <a:cs typeface="Arial" pitchFamily="34" charset="0"/>
              </a:rPr>
              <a:t>learninig</a:t>
            </a:r>
            <a:r>
              <a:rPr lang="en-SG" sz="1800" dirty="0" smtClean="0">
                <a:latin typeface="Arial" pitchFamily="34" charset="0"/>
                <a:cs typeface="Arial" pitchFamily="34" charset="0"/>
              </a:rPr>
              <a:t> in the true sense.</a:t>
            </a:r>
          </a:p>
          <a:p>
            <a:pPr algn="just"/>
            <a:r>
              <a:rPr lang="en-SG" sz="1800" dirty="0" smtClean="0">
                <a:latin typeface="Arial" pitchFamily="34" charset="0"/>
                <a:cs typeface="Arial" pitchFamily="34" charset="0"/>
              </a:rPr>
              <a:t>Time teach him who is his true friend. He starts valuing his friends: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who is willing to be unprofessional and ask questions around the criminal areas of town and Herbert, who is risking his own life by helping Pip enabling  a wanted man to escape.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SG" b="1" dirty="0" smtClean="0"/>
              <a:t>Part III: Chapter 7</a:t>
            </a:r>
            <a:endParaRPr lang="en-SG" dirty="0"/>
          </a:p>
        </p:txBody>
      </p:sp>
      <p:sp>
        <p:nvSpPr>
          <p:cNvPr id="3" name="Content Placeholder 2"/>
          <p:cNvSpPr>
            <a:spLocks noGrp="1"/>
          </p:cNvSpPr>
          <p:nvPr>
            <p:ph idx="1"/>
          </p:nvPr>
        </p:nvSpPr>
        <p:spPr>
          <a:xfrm>
            <a:off x="152400" y="762000"/>
            <a:ext cx="7010400" cy="5867400"/>
          </a:xfrm>
        </p:spPr>
        <p:txBody>
          <a:bodyPr>
            <a:normAutofit/>
          </a:bodyPr>
          <a:lstStyle/>
          <a:p>
            <a:pPr algn="just"/>
            <a:r>
              <a:rPr lang="en-SG" sz="1800" dirty="0" smtClean="0">
                <a:latin typeface="Arial" pitchFamily="34" charset="0"/>
                <a:cs typeface="Arial" pitchFamily="34" charset="0"/>
              </a:rPr>
              <a:t>Pip goes to Clara's place to find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and Herbert. </a:t>
            </a:r>
          </a:p>
          <a:p>
            <a:pPr algn="just"/>
            <a:r>
              <a:rPr lang="en-SG" sz="1800" dirty="0" smtClean="0">
                <a:latin typeface="Arial" pitchFamily="34" charset="0"/>
                <a:cs typeface="Arial" pitchFamily="34" charset="0"/>
              </a:rPr>
              <a:t>Herbert introduces him to Clara. Clara has no relatives except her father, a drunk, bed-ridden old sailor who lives on the second floor. </a:t>
            </a:r>
          </a:p>
          <a:p>
            <a:pPr algn="just"/>
            <a:r>
              <a:rPr lang="en-SG" sz="1800" dirty="0" smtClean="0">
                <a:latin typeface="Arial" pitchFamily="34" charset="0"/>
                <a:cs typeface="Arial" pitchFamily="34" charset="0"/>
              </a:rPr>
              <a:t>Pip tells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that he is being watched.</a:t>
            </a:r>
          </a:p>
          <a:p>
            <a:pPr algn="just"/>
            <a:r>
              <a:rPr lang="en-SG" sz="1800" dirty="0" smtClean="0">
                <a:latin typeface="Arial" pitchFamily="34" charset="0"/>
                <a:cs typeface="Arial" pitchFamily="34" charset="0"/>
              </a:rPr>
              <a:t>He asks him to stay there as in that case it was the best place for him to hide. </a:t>
            </a:r>
          </a:p>
          <a:p>
            <a:pPr algn="just"/>
            <a:r>
              <a:rPr lang="en-SG" sz="1800" dirty="0" smtClean="0">
                <a:latin typeface="Arial" pitchFamily="34" charset="0"/>
                <a:cs typeface="Arial" pitchFamily="34" charset="0"/>
              </a:rPr>
              <a:t>It is decided that for safety reasons Pip and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would only have contact through Herbert. </a:t>
            </a:r>
          </a:p>
          <a:p>
            <a:pPr algn="just"/>
            <a:r>
              <a:rPr lang="en-SG" sz="1800" dirty="0" smtClean="0">
                <a:latin typeface="Arial" pitchFamily="34" charset="0"/>
                <a:cs typeface="Arial" pitchFamily="34" charset="0"/>
              </a:rPr>
              <a:t>Pip’s image of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has started changing. He is a little sad to leave him. The rough old convict appears to have "softened" a bit.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152400" y="762000"/>
            <a:ext cx="6934200" cy="5364163"/>
          </a:xfrm>
        </p:spPr>
        <p:txBody>
          <a:bodyPr>
            <a:normAutofit/>
          </a:bodyPr>
          <a:lstStyle/>
          <a:p>
            <a:pPr algn="just"/>
            <a:r>
              <a:rPr lang="en-SG" sz="1800" dirty="0" smtClean="0">
                <a:latin typeface="Arial" pitchFamily="34" charset="0"/>
                <a:cs typeface="Arial" pitchFamily="34" charset="0"/>
              </a:rPr>
              <a:t>In this chapter we notice that Pip actually misses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 He wants to spend time with him. He wants to be closer to him. </a:t>
            </a:r>
          </a:p>
          <a:p>
            <a:pPr algn="just"/>
            <a:r>
              <a:rPr lang="en-SG" sz="1800" dirty="0" smtClean="0">
                <a:latin typeface="Arial" pitchFamily="34" charset="0"/>
                <a:cs typeface="Arial" pitchFamily="34" charset="0"/>
              </a:rPr>
              <a:t>We need to compare it with the first chapter and first encounter. The connection between the two is re-established.</a:t>
            </a:r>
          </a:p>
          <a:p>
            <a:pPr algn="just"/>
            <a:r>
              <a:rPr lang="en-SG" sz="1800" dirty="0" smtClean="0">
                <a:latin typeface="Arial" pitchFamily="34" charset="0"/>
                <a:cs typeface="Arial" pitchFamily="34" charset="0"/>
              </a:rPr>
              <a:t>We are reminded of a parallel moment in the first chapter when young Pip looked back on the marshes he was running from and saw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walking away into the cold night. That singular figure on the horizon struck a sympathetic chord in young Pip and made the two of them unified in unprivileged position.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SG" sz="2800" b="1" dirty="0" smtClean="0"/>
              <a:t>Part III: Chapter 8</a:t>
            </a:r>
            <a:endParaRPr lang="en-SG" sz="2800" b="1" dirty="0"/>
          </a:p>
        </p:txBody>
      </p:sp>
      <p:sp>
        <p:nvSpPr>
          <p:cNvPr id="3" name="Content Placeholder 2"/>
          <p:cNvSpPr>
            <a:spLocks noGrp="1"/>
          </p:cNvSpPr>
          <p:nvPr>
            <p:ph idx="1"/>
          </p:nvPr>
        </p:nvSpPr>
        <p:spPr>
          <a:xfrm>
            <a:off x="0" y="762000"/>
            <a:ext cx="6553200" cy="5791200"/>
          </a:xfrm>
        </p:spPr>
        <p:txBody>
          <a:bodyPr>
            <a:normAutofit/>
          </a:bodyPr>
          <a:lstStyle/>
          <a:p>
            <a:pPr algn="just"/>
            <a:r>
              <a:rPr lang="en-SG" sz="1800" dirty="0" smtClean="0">
                <a:latin typeface="Arial" pitchFamily="34" charset="0"/>
                <a:cs typeface="Arial" pitchFamily="34" charset="0"/>
              </a:rPr>
              <a:t>One night Pip goes to dinner. He is alone.</a:t>
            </a:r>
          </a:p>
          <a:p>
            <a:pPr algn="just"/>
            <a:r>
              <a:rPr lang="en-SG" sz="1800" dirty="0" smtClean="0">
                <a:latin typeface="Arial" pitchFamily="34" charset="0"/>
                <a:cs typeface="Arial" pitchFamily="34" charset="0"/>
              </a:rPr>
              <a:t>After dinner he goes to the </a:t>
            </a:r>
            <a:r>
              <a:rPr lang="en-SG" sz="1800" dirty="0" err="1" smtClean="0">
                <a:latin typeface="Arial" pitchFamily="34" charset="0"/>
                <a:cs typeface="Arial" pitchFamily="34" charset="0"/>
              </a:rPr>
              <a:t>theater</a:t>
            </a:r>
            <a:r>
              <a:rPr lang="en-SG" sz="1800" dirty="0" smtClean="0">
                <a:latin typeface="Arial" pitchFamily="34" charset="0"/>
                <a:cs typeface="Arial" pitchFamily="34" charset="0"/>
              </a:rPr>
              <a:t> where he sees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in one of his productions.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stares strangely at Pip throughout the play, getting quite out of character. </a:t>
            </a:r>
          </a:p>
          <a:p>
            <a:pPr algn="just"/>
            <a:r>
              <a:rPr lang="en-SG" sz="1800" dirty="0" smtClean="0">
                <a:latin typeface="Arial" pitchFamily="34" charset="0"/>
                <a:cs typeface="Arial" pitchFamily="34" charset="0"/>
              </a:rPr>
              <a:t>Afterwards,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asks Pip who it was that he came with. Pip says he came alone. </a:t>
            </a:r>
          </a:p>
          <a:p>
            <a:pPr algn="just"/>
            <a:r>
              <a:rPr lang="en-SG" sz="1800" dirty="0" smtClean="0">
                <a:latin typeface="Arial" pitchFamily="34" charset="0"/>
                <a:cs typeface="Arial" pitchFamily="34" charset="0"/>
              </a:rPr>
              <a:t>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informs Pip that there was man sitting behind Pip during the performance. He also tells that he recognized him as the second convict that he, Pip, and Joe had hunted with the soldiers when Pip was living with Joe in the marshes as a child. This man is </a:t>
            </a:r>
            <a:r>
              <a:rPr lang="en-SG" sz="1800" dirty="0" err="1" smtClean="0">
                <a:latin typeface="Arial" pitchFamily="34" charset="0"/>
                <a:cs typeface="Arial" pitchFamily="34" charset="0"/>
              </a:rPr>
              <a:t>Compeyson</a:t>
            </a:r>
            <a:r>
              <a:rPr lang="en-SG" sz="1800" dirty="0" smtClean="0">
                <a:latin typeface="Arial" pitchFamily="34" charset="0"/>
                <a:cs typeface="Arial" pitchFamily="34" charset="0"/>
              </a:rPr>
              <a: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152400" y="838200"/>
            <a:ext cx="7162800" cy="5791200"/>
          </a:xfrm>
        </p:spPr>
        <p:txBody>
          <a:bodyPr>
            <a:normAutofit/>
          </a:bodyPr>
          <a:lstStyle/>
          <a:p>
            <a:pPr algn="just"/>
            <a:r>
              <a:rPr lang="en-SG" sz="1800" dirty="0" smtClean="0">
                <a:latin typeface="Arial" pitchFamily="34" charset="0"/>
                <a:cs typeface="Arial" pitchFamily="34" charset="0"/>
              </a:rPr>
              <a:t>Strands are  being brought together.</a:t>
            </a:r>
          </a:p>
          <a:p>
            <a:pPr algn="just"/>
            <a:r>
              <a:rPr lang="en-SG" sz="1800" dirty="0" smtClean="0">
                <a:latin typeface="Arial" pitchFamily="34" charset="0"/>
                <a:cs typeface="Arial" pitchFamily="34" charset="0"/>
              </a:rPr>
              <a:t>Things are coming together quickly in the next few chapters. </a:t>
            </a:r>
          </a:p>
          <a:p>
            <a:pPr algn="just"/>
            <a:r>
              <a:rPr lang="en-SG" sz="1800" dirty="0" smtClean="0">
                <a:latin typeface="Arial" pitchFamily="34" charset="0"/>
                <a:cs typeface="Arial" pitchFamily="34" charset="0"/>
              </a:rPr>
              <a:t>Again theme of meal is used.</a:t>
            </a:r>
          </a:p>
          <a:p>
            <a:pPr algn="just"/>
            <a:r>
              <a:rPr lang="en-SG" sz="1800" dirty="0" smtClean="0">
                <a:latin typeface="Arial" pitchFamily="34" charset="0"/>
                <a:cs typeface="Arial" pitchFamily="34" charset="0"/>
              </a:rPr>
              <a:t>This time meal leads to revelations.</a:t>
            </a:r>
          </a:p>
          <a:p>
            <a:pPr algn="just"/>
            <a:r>
              <a:rPr lang="en-SG" sz="1800" dirty="0" smtClean="0">
                <a:latin typeface="Arial" pitchFamily="34" charset="0"/>
                <a:cs typeface="Arial" pitchFamily="34" charset="0"/>
              </a:rPr>
              <a:t>Mysteries that have been unknown since the beginning of the novel are being revealed now. </a:t>
            </a:r>
          </a:p>
          <a:p>
            <a:pPr algn="just"/>
            <a:r>
              <a:rPr lang="en-SG" sz="1800" dirty="0" err="1" smtClean="0">
                <a:latin typeface="Arial" pitchFamily="34" charset="0"/>
                <a:cs typeface="Arial" pitchFamily="34" charset="0"/>
              </a:rPr>
              <a:t>Dicken’s</a:t>
            </a:r>
            <a:r>
              <a:rPr lang="en-SG" sz="1800" dirty="0" smtClean="0">
                <a:latin typeface="Arial" pitchFamily="34" charset="0"/>
                <a:cs typeface="Arial" pitchFamily="34" charset="0"/>
              </a:rPr>
              <a:t> art of creating suspense is marvellous.</a:t>
            </a:r>
          </a:p>
          <a:p>
            <a:pPr algn="just"/>
            <a:r>
              <a:rPr lang="en-SG" sz="1800" dirty="0" smtClean="0">
                <a:latin typeface="Arial" pitchFamily="34" charset="0"/>
                <a:cs typeface="Arial" pitchFamily="34" charset="0"/>
              </a:rPr>
              <a:t>The suspense is growing continuously.</a:t>
            </a:r>
          </a:p>
          <a:p>
            <a:pPr algn="just"/>
            <a:r>
              <a:rPr lang="en-SG" sz="1800" dirty="0" smtClean="0">
                <a:latin typeface="Arial" pitchFamily="34" charset="0"/>
                <a:cs typeface="Arial" pitchFamily="34" charset="0"/>
              </a:rPr>
              <a:t>We can relate this writing style to the weekly publication of the episodes.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SG" dirty="0" smtClean="0"/>
              <a:t>Part III: Chapter 9</a:t>
            </a:r>
            <a:endParaRPr lang="en-SG" dirty="0"/>
          </a:p>
        </p:txBody>
      </p:sp>
      <p:sp>
        <p:nvSpPr>
          <p:cNvPr id="3" name="Content Placeholder 2"/>
          <p:cNvSpPr>
            <a:spLocks noGrp="1"/>
          </p:cNvSpPr>
          <p:nvPr>
            <p:ph idx="1"/>
          </p:nvPr>
        </p:nvSpPr>
        <p:spPr>
          <a:xfrm>
            <a:off x="228600" y="914400"/>
            <a:ext cx="6934200" cy="5791200"/>
          </a:xfrm>
        </p:spPr>
        <p:txBody>
          <a:bodyPr>
            <a:normAutofit fontScale="55000" lnSpcReduction="20000"/>
          </a:bodyPr>
          <a:lstStyle/>
          <a:p>
            <a:pPr algn="just"/>
            <a:r>
              <a:rPr lang="en-SG" dirty="0" smtClean="0">
                <a:latin typeface="Arial" pitchFamily="34" charset="0"/>
                <a:cs typeface="Arial" pitchFamily="34" charset="0"/>
              </a:rPr>
              <a:t>Pip goes to dine with </a:t>
            </a:r>
            <a:r>
              <a:rPr lang="en-SG" dirty="0" err="1" smtClean="0">
                <a:latin typeface="Arial" pitchFamily="34" charset="0"/>
                <a:cs typeface="Arial" pitchFamily="34" charset="0"/>
              </a:rPr>
              <a:t>Jaggers</a:t>
            </a:r>
            <a:r>
              <a:rPr lang="en-SG" dirty="0" smtClean="0">
                <a:latin typeface="Arial" pitchFamily="34" charset="0"/>
                <a:cs typeface="Arial" pitchFamily="34" charset="0"/>
              </a:rPr>
              <a:t> and </a:t>
            </a:r>
            <a:r>
              <a:rPr lang="en-SG" dirty="0" err="1" smtClean="0">
                <a:latin typeface="Arial" pitchFamily="34" charset="0"/>
                <a:cs typeface="Arial" pitchFamily="34" charset="0"/>
              </a:rPr>
              <a:t>Wemmick</a:t>
            </a:r>
            <a:r>
              <a:rPr lang="en-SG" dirty="0" smtClean="0">
                <a:latin typeface="Arial" pitchFamily="34" charset="0"/>
                <a:cs typeface="Arial" pitchFamily="34" charset="0"/>
              </a:rPr>
              <a:t> at </a:t>
            </a:r>
            <a:r>
              <a:rPr lang="en-SG" dirty="0" err="1" smtClean="0">
                <a:latin typeface="Arial" pitchFamily="34" charset="0"/>
                <a:cs typeface="Arial" pitchFamily="34" charset="0"/>
              </a:rPr>
              <a:t>Jaggers</a:t>
            </a:r>
            <a:r>
              <a:rPr lang="en-SG" dirty="0" smtClean="0">
                <a:latin typeface="Arial" pitchFamily="34" charset="0"/>
                <a:cs typeface="Arial" pitchFamily="34" charset="0"/>
              </a:rPr>
              <a:t>' place. </a:t>
            </a:r>
          </a:p>
          <a:p>
            <a:pPr algn="just"/>
            <a:r>
              <a:rPr lang="en-SG" dirty="0" smtClean="0">
                <a:latin typeface="Arial" pitchFamily="34" charset="0"/>
                <a:cs typeface="Arial" pitchFamily="34" charset="0"/>
              </a:rPr>
              <a:t>There he learns from the host that </a:t>
            </a:r>
            <a:r>
              <a:rPr lang="en-SG" dirty="0" err="1" smtClean="0">
                <a:latin typeface="Arial" pitchFamily="34" charset="0"/>
                <a:cs typeface="Arial" pitchFamily="34" charset="0"/>
              </a:rPr>
              <a:t>Drummle</a:t>
            </a:r>
            <a:r>
              <a:rPr lang="en-SG" dirty="0" smtClean="0">
                <a:latin typeface="Arial" pitchFamily="34" charset="0"/>
                <a:cs typeface="Arial" pitchFamily="34" charset="0"/>
              </a:rPr>
              <a:t> has indeed married Estella.</a:t>
            </a:r>
          </a:p>
          <a:p>
            <a:pPr algn="just"/>
            <a:r>
              <a:rPr lang="en-SG" dirty="0" smtClean="0">
                <a:latin typeface="Arial" pitchFamily="34" charset="0"/>
                <a:cs typeface="Arial" pitchFamily="34" charset="0"/>
              </a:rPr>
              <a:t>Pip, tries to avoid the discussion. But this information </a:t>
            </a:r>
            <a:r>
              <a:rPr lang="en-SG" dirty="0" err="1" smtClean="0">
                <a:latin typeface="Arial" pitchFamily="34" charset="0"/>
                <a:cs typeface="Arial" pitchFamily="34" charset="0"/>
              </a:rPr>
              <a:t>sadens</a:t>
            </a:r>
            <a:r>
              <a:rPr lang="en-SG" dirty="0" smtClean="0">
                <a:latin typeface="Arial" pitchFamily="34" charset="0"/>
                <a:cs typeface="Arial" pitchFamily="34" charset="0"/>
              </a:rPr>
              <a:t> him. </a:t>
            </a:r>
          </a:p>
          <a:p>
            <a:pPr algn="just"/>
            <a:r>
              <a:rPr lang="en-SG" dirty="0" smtClean="0">
                <a:latin typeface="Arial" pitchFamily="34" charset="0"/>
                <a:cs typeface="Arial" pitchFamily="34" charset="0"/>
              </a:rPr>
              <a:t>Pip feels hurt to hear the prediction that </a:t>
            </a:r>
            <a:r>
              <a:rPr lang="en-SG" dirty="0" err="1" smtClean="0">
                <a:latin typeface="Arial" pitchFamily="34" charset="0"/>
                <a:cs typeface="Arial" pitchFamily="34" charset="0"/>
              </a:rPr>
              <a:t>Drummle</a:t>
            </a:r>
            <a:r>
              <a:rPr lang="en-SG" dirty="0" smtClean="0">
                <a:latin typeface="Arial" pitchFamily="34" charset="0"/>
                <a:cs typeface="Arial" pitchFamily="34" charset="0"/>
              </a:rPr>
              <a:t>, because of his "spidery" character, will either beat her or "cringe, Estella. </a:t>
            </a:r>
          </a:p>
          <a:p>
            <a:pPr algn="just"/>
            <a:r>
              <a:rPr lang="en-SG" dirty="0" smtClean="0">
                <a:latin typeface="Arial" pitchFamily="34" charset="0"/>
                <a:cs typeface="Arial" pitchFamily="34" charset="0"/>
              </a:rPr>
              <a:t>As we notice that Pip is upset on this we can also notice his concern and true love for Estella.</a:t>
            </a:r>
          </a:p>
          <a:p>
            <a:pPr algn="just"/>
            <a:r>
              <a:rPr lang="en-SG" dirty="0" smtClean="0">
                <a:latin typeface="Arial" pitchFamily="34" charset="0"/>
                <a:cs typeface="Arial" pitchFamily="34" charset="0"/>
              </a:rPr>
              <a:t>During the dinner, Pip finally realizes what had been so familiar about a certain look he had seen in Estella. It was a look that he had seen in </a:t>
            </a:r>
            <a:r>
              <a:rPr lang="en-SG" dirty="0" err="1" smtClean="0">
                <a:latin typeface="Arial" pitchFamily="34" charset="0"/>
                <a:cs typeface="Arial" pitchFamily="34" charset="0"/>
              </a:rPr>
              <a:t>Jaggers</a:t>
            </a:r>
            <a:r>
              <a:rPr lang="en-SG" dirty="0" smtClean="0">
                <a:latin typeface="Arial" pitchFamily="34" charset="0"/>
                <a:cs typeface="Arial" pitchFamily="34" charset="0"/>
              </a:rPr>
              <a:t>' servant woman as well. Pip is able to establish the connection that </a:t>
            </a:r>
            <a:r>
              <a:rPr lang="en-SG" dirty="0" err="1" smtClean="0">
                <a:latin typeface="Arial" pitchFamily="34" charset="0"/>
                <a:cs typeface="Arial" pitchFamily="34" charset="0"/>
              </a:rPr>
              <a:t>Jaggers</a:t>
            </a:r>
            <a:r>
              <a:rPr lang="en-SG" dirty="0" smtClean="0">
                <a:latin typeface="Arial" pitchFamily="34" charset="0"/>
                <a:cs typeface="Arial" pitchFamily="34" charset="0"/>
              </a:rPr>
              <a:t>' servant woman is Estella's mother. </a:t>
            </a:r>
          </a:p>
          <a:p>
            <a:pPr algn="just"/>
            <a:r>
              <a:rPr lang="en-SG" dirty="0" smtClean="0">
                <a:latin typeface="Arial" pitchFamily="34" charset="0"/>
                <a:cs typeface="Arial" pitchFamily="34" charset="0"/>
              </a:rPr>
              <a:t>As Pip and </a:t>
            </a:r>
            <a:r>
              <a:rPr lang="en-SG" dirty="0" err="1" smtClean="0">
                <a:latin typeface="Arial" pitchFamily="34" charset="0"/>
                <a:cs typeface="Arial" pitchFamily="34" charset="0"/>
              </a:rPr>
              <a:t>Wemmick</a:t>
            </a:r>
            <a:r>
              <a:rPr lang="en-SG" dirty="0" smtClean="0">
                <a:latin typeface="Arial" pitchFamily="34" charset="0"/>
                <a:cs typeface="Arial" pitchFamily="34" charset="0"/>
              </a:rPr>
              <a:t> were on their way back home, </a:t>
            </a:r>
            <a:r>
              <a:rPr lang="en-SG" dirty="0" err="1" smtClean="0">
                <a:latin typeface="Arial" pitchFamily="34" charset="0"/>
                <a:cs typeface="Arial" pitchFamily="34" charset="0"/>
              </a:rPr>
              <a:t>Wemmick</a:t>
            </a:r>
            <a:r>
              <a:rPr lang="en-SG" dirty="0" smtClean="0">
                <a:latin typeface="Arial" pitchFamily="34" charset="0"/>
                <a:cs typeface="Arial" pitchFamily="34" charset="0"/>
              </a:rPr>
              <a:t> tells the story of </a:t>
            </a:r>
            <a:r>
              <a:rPr lang="en-SG" dirty="0" err="1" smtClean="0">
                <a:latin typeface="Arial" pitchFamily="34" charset="0"/>
                <a:cs typeface="Arial" pitchFamily="34" charset="0"/>
              </a:rPr>
              <a:t>Jaggers</a:t>
            </a:r>
            <a:r>
              <a:rPr lang="en-SG" dirty="0" smtClean="0">
                <a:latin typeface="Arial" pitchFamily="34" charset="0"/>
                <a:cs typeface="Arial" pitchFamily="34" charset="0"/>
              </a:rPr>
              <a:t>' woman servant, the "tigress" as </a:t>
            </a:r>
            <a:r>
              <a:rPr lang="en-SG" dirty="0" err="1" smtClean="0">
                <a:latin typeface="Arial" pitchFamily="34" charset="0"/>
                <a:cs typeface="Arial" pitchFamily="34" charset="0"/>
              </a:rPr>
              <a:t>Wemmick</a:t>
            </a:r>
            <a:r>
              <a:rPr lang="en-SG" dirty="0" smtClean="0">
                <a:latin typeface="Arial" pitchFamily="34" charset="0"/>
                <a:cs typeface="Arial" pitchFamily="34" charset="0"/>
              </a:rPr>
              <a:t> refers to her. It was </a:t>
            </a:r>
            <a:r>
              <a:rPr lang="en-SG" dirty="0" err="1" smtClean="0">
                <a:latin typeface="Arial" pitchFamily="34" charset="0"/>
                <a:cs typeface="Arial" pitchFamily="34" charset="0"/>
              </a:rPr>
              <a:t>Jaggers</a:t>
            </a:r>
            <a:r>
              <a:rPr lang="en-SG" dirty="0" smtClean="0">
                <a:latin typeface="Arial" pitchFamily="34" charset="0"/>
                <a:cs typeface="Arial" pitchFamily="34" charset="0"/>
              </a:rPr>
              <a:t>' first big break-through case, the case that made him. He was defending this woman in a case where she was accused of killing another woman by strangulation. The woman was also accused of killing her own daughter at about the same time as the murder. </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a:t>
            </a:r>
            <a:endParaRPr lang="en-SG" sz="2800" b="1" dirty="0"/>
          </a:p>
        </p:txBody>
      </p:sp>
      <p:sp>
        <p:nvSpPr>
          <p:cNvPr id="3" name="Content Placeholder 2"/>
          <p:cNvSpPr>
            <a:spLocks noGrp="1"/>
          </p:cNvSpPr>
          <p:nvPr>
            <p:ph idx="1"/>
          </p:nvPr>
        </p:nvSpPr>
        <p:spPr>
          <a:xfrm>
            <a:off x="228600" y="1143000"/>
            <a:ext cx="5867400" cy="5486400"/>
          </a:xfrm>
        </p:spPr>
        <p:txBody>
          <a:bodyPr>
            <a:normAutofit/>
          </a:bodyPr>
          <a:lstStyle/>
          <a:p>
            <a:pPr algn="just">
              <a:buNone/>
            </a:pPr>
            <a:r>
              <a:rPr lang="en-SG" sz="1800" b="1" dirty="0" smtClean="0">
                <a:solidFill>
                  <a:srgbClr val="FF0000"/>
                </a:solidFill>
                <a:latin typeface="Arial" pitchFamily="34" charset="0"/>
                <a:cs typeface="Arial" pitchFamily="34" charset="0"/>
              </a:rPr>
              <a:t>Theme of Criminality and Violence:</a:t>
            </a:r>
          </a:p>
          <a:p>
            <a:pPr algn="just"/>
            <a:r>
              <a:rPr lang="en-SG" sz="1800" dirty="0" smtClean="0">
                <a:latin typeface="Arial" pitchFamily="34" charset="0"/>
                <a:cs typeface="Arial" pitchFamily="34" charset="0"/>
              </a:rPr>
              <a:t>Once again criminal elements surround Pip.</a:t>
            </a:r>
          </a:p>
          <a:p>
            <a:pPr algn="just"/>
            <a:r>
              <a:rPr lang="en-SG" sz="1800" dirty="0" smtClean="0">
                <a:latin typeface="Arial" pitchFamily="34" charset="0"/>
                <a:cs typeface="Arial" pitchFamily="34" charset="0"/>
              </a:rPr>
              <a:t>He sees his life colliding with criminality and violence as he realizes that his love is the daughter of a murderess. </a:t>
            </a:r>
          </a:p>
          <a:p>
            <a:pPr algn="just">
              <a:buNone/>
            </a:pPr>
            <a:r>
              <a:rPr lang="en-SG" sz="1800" b="1" dirty="0" smtClean="0">
                <a:solidFill>
                  <a:srgbClr val="FF0000"/>
                </a:solidFill>
                <a:latin typeface="Arial" pitchFamily="34" charset="0"/>
                <a:cs typeface="Arial" pitchFamily="34" charset="0"/>
              </a:rPr>
              <a:t>Pip’s Disillusionment:</a:t>
            </a:r>
          </a:p>
          <a:p>
            <a:pPr algn="just"/>
            <a:r>
              <a:rPr lang="en-SG" sz="1800" dirty="0" smtClean="0">
                <a:latin typeface="Arial" pitchFamily="34" charset="0"/>
                <a:cs typeface="Arial" pitchFamily="34" charset="0"/>
              </a:rPr>
              <a:t>His disillusionment with reference to his own great expectations</a:t>
            </a:r>
          </a:p>
          <a:p>
            <a:pPr algn="just"/>
            <a:r>
              <a:rPr lang="en-SG" sz="1800" dirty="0" smtClean="0">
                <a:latin typeface="Arial" pitchFamily="34" charset="0"/>
                <a:cs typeface="Arial" pitchFamily="34" charset="0"/>
              </a:rPr>
              <a:t>With reference to his understanding of people</a:t>
            </a:r>
          </a:p>
          <a:p>
            <a:pPr algn="just"/>
            <a:r>
              <a:rPr lang="en-SG" sz="1800" dirty="0" smtClean="0">
                <a:latin typeface="Arial" pitchFamily="34" charset="0"/>
                <a:cs typeface="Arial" pitchFamily="34" charset="0"/>
              </a:rPr>
              <a:t> With reference to friends and enemies</a:t>
            </a:r>
          </a:p>
          <a:p>
            <a:pPr algn="just"/>
            <a:r>
              <a:rPr lang="en-SG" sz="1800" dirty="0" smtClean="0">
                <a:latin typeface="Arial" pitchFamily="34" charset="0"/>
                <a:cs typeface="Arial" pitchFamily="34" charset="0"/>
              </a:rPr>
              <a:t>With reference to his future</a:t>
            </a:r>
          </a:p>
          <a:p>
            <a:pPr algn="just">
              <a:buNone/>
            </a:pPr>
            <a:endParaRPr lang="en-SG"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SG" sz="2800" b="1" dirty="0" smtClean="0"/>
              <a:t>Part III: Chapter 10</a:t>
            </a:r>
            <a:endParaRPr lang="en-SG" sz="2800" dirty="0"/>
          </a:p>
        </p:txBody>
      </p:sp>
      <p:sp>
        <p:nvSpPr>
          <p:cNvPr id="3" name="Content Placeholder 2"/>
          <p:cNvSpPr>
            <a:spLocks noGrp="1"/>
          </p:cNvSpPr>
          <p:nvPr>
            <p:ph idx="1"/>
          </p:nvPr>
        </p:nvSpPr>
        <p:spPr>
          <a:xfrm>
            <a:off x="0" y="914400"/>
            <a:ext cx="6934200" cy="5943600"/>
          </a:xfrm>
        </p:spPr>
        <p:txBody>
          <a:bodyPr>
            <a:noAutofit/>
          </a:bodyPr>
          <a:lstStyle/>
          <a:p>
            <a:r>
              <a:rPr lang="en-SG" sz="1600" dirty="0" smtClean="0">
                <a:latin typeface="Arial" pitchFamily="34" charset="0"/>
                <a:cs typeface="Arial" pitchFamily="34" charset="0"/>
              </a:rPr>
              <a:t>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asks Pip  to visit her. </a:t>
            </a:r>
          </a:p>
          <a:p>
            <a:r>
              <a:rPr lang="en-SG" sz="1600" dirty="0" smtClean="0">
                <a:latin typeface="Arial" pitchFamily="34" charset="0"/>
                <a:cs typeface="Arial" pitchFamily="34" charset="0"/>
              </a:rPr>
              <a:t>As he reaches these he finds her again sitting by the fire in the same room. But this time she looks very lonely. </a:t>
            </a:r>
          </a:p>
          <a:p>
            <a:r>
              <a:rPr lang="en-SG" sz="1600" dirty="0" smtClean="0">
                <a:latin typeface="Arial" pitchFamily="34" charset="0"/>
                <a:cs typeface="Arial" pitchFamily="34" charset="0"/>
              </a:rPr>
              <a:t>In fact, as she begins to speak, Pip sees that a big change has come over the cold woman. </a:t>
            </a:r>
          </a:p>
          <a:p>
            <a:r>
              <a:rPr lang="en-SG" sz="1600" dirty="0" smtClean="0">
                <a:latin typeface="Arial" pitchFamily="34" charset="0"/>
                <a:cs typeface="Arial" pitchFamily="34" charset="0"/>
              </a:rPr>
              <a:t>She seems almost afraid of Pip. Pip tells her how he was giving some of his money to help Herbert with his future, but now must stop since he himself is no longer taking money from his benefactor. </a:t>
            </a:r>
          </a:p>
          <a:p>
            <a:r>
              <a:rPr lang="en-SG" sz="1600" dirty="0" smtClean="0">
                <a:latin typeface="Arial" pitchFamily="34" charset="0"/>
                <a:cs typeface="Arial" pitchFamily="34" charset="0"/>
              </a:rPr>
              <a:t>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wants to help, and she gives Pip nine hundred pounds to continue to assist Herbert. </a:t>
            </a:r>
          </a:p>
          <a:p>
            <a:r>
              <a:rPr lang="en-SG" sz="1600" dirty="0" smtClean="0">
                <a:latin typeface="Arial" pitchFamily="34" charset="0"/>
                <a:cs typeface="Arial" pitchFamily="34" charset="0"/>
              </a:rPr>
              <a:t>She then asks Pip for forgiveness. </a:t>
            </a:r>
          </a:p>
          <a:p>
            <a:r>
              <a:rPr lang="en-SG" sz="1600" dirty="0" smtClean="0">
                <a:latin typeface="Arial" pitchFamily="34" charset="0"/>
                <a:cs typeface="Arial" pitchFamily="34" charset="0"/>
              </a:rPr>
              <a:t>Because of her guild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repeats again and again, "What have I done? "What have I done?" </a:t>
            </a:r>
          </a:p>
          <a:p>
            <a:r>
              <a:rPr lang="en-SG" sz="1600" dirty="0" smtClean="0">
                <a:latin typeface="Arial" pitchFamily="34" charset="0"/>
                <a:cs typeface="Arial" pitchFamily="34" charset="0"/>
              </a:rPr>
              <a:t>Pip asks her about the history of Estella and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reveals that she was brought as an infant by </a:t>
            </a:r>
            <a:r>
              <a:rPr lang="en-SG" sz="1600" dirty="0" err="1" smtClean="0">
                <a:latin typeface="Arial" pitchFamily="34" charset="0"/>
                <a:cs typeface="Arial" pitchFamily="34" charset="0"/>
              </a:rPr>
              <a:t>Jaggers</a:t>
            </a:r>
            <a:r>
              <a:rPr lang="en-SG" sz="1600" dirty="0" smtClean="0">
                <a:latin typeface="Arial" pitchFamily="34" charset="0"/>
                <a:cs typeface="Arial" pitchFamily="34" charset="0"/>
              </a:rPr>
              <a:t> one night. </a:t>
            </a:r>
          </a:p>
          <a:p>
            <a:r>
              <a:rPr lang="en-SG" sz="1600" dirty="0" smtClean="0">
                <a:latin typeface="Arial" pitchFamily="34" charset="0"/>
                <a:cs typeface="Arial" pitchFamily="34" charset="0"/>
              </a:rPr>
              <a:t>Pip goes for a walk around the garden. </a:t>
            </a:r>
          </a:p>
          <a:p>
            <a:r>
              <a:rPr lang="en-SG" sz="1600" dirty="0" smtClean="0">
                <a:latin typeface="Arial" pitchFamily="34" charset="0"/>
                <a:cs typeface="Arial" pitchFamily="34" charset="0"/>
              </a:rPr>
              <a:t>When he comes back he finds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on fire. Pip rescues her as he takes his jacket, and the tablecloth from the old banquet table, and puts the fire out. However, he himself gets burnt badly in doing so.</a:t>
            </a:r>
          </a:p>
          <a:p>
            <a:r>
              <a:rPr lang="en-SG" sz="1600" dirty="0" smtClean="0">
                <a:latin typeface="Arial" pitchFamily="34" charset="0"/>
                <a:cs typeface="Arial" pitchFamily="34" charset="0"/>
              </a:rPr>
              <a:t>The doctors come and announce that she will live. Ironically she is put on the banquet table where she said she would always lie when she died. </a:t>
            </a:r>
          </a:p>
          <a:p>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b="1" dirty="0" smtClean="0">
                <a:solidFill>
                  <a:srgbClr val="FF0000"/>
                </a:solidFill>
              </a:rPr>
              <a:t>Text </a:t>
            </a:r>
            <a:endParaRPr lang="en-US" b="1" dirty="0">
              <a:solidFill>
                <a:srgbClr val="FF0000"/>
              </a:solidFill>
            </a:endParaRPr>
          </a:p>
        </p:txBody>
      </p:sp>
      <p:sp>
        <p:nvSpPr>
          <p:cNvPr id="3" name="Content Placeholder 2"/>
          <p:cNvSpPr>
            <a:spLocks noGrp="1"/>
          </p:cNvSpPr>
          <p:nvPr>
            <p:ph idx="1"/>
          </p:nvPr>
        </p:nvSpPr>
        <p:spPr>
          <a:xfrm>
            <a:off x="0" y="762000"/>
            <a:ext cx="6705600" cy="5943600"/>
          </a:xfrm>
        </p:spPr>
        <p:txBody>
          <a:bodyPr>
            <a:normAutofit fontScale="55000" lnSpcReduction="20000"/>
          </a:bodyPr>
          <a:lstStyle/>
          <a:p>
            <a:pPr algn="just">
              <a:buNone/>
            </a:pPr>
            <a:r>
              <a:rPr lang="en-US" dirty="0" smtClean="0">
                <a:latin typeface="Arial" pitchFamily="34" charset="0"/>
                <a:cs typeface="Arial" pitchFamily="34" charset="0"/>
              </a:rPr>
              <a:t>	As I brought another of the ragged chairs to the hearth and sat down, I remarked a new expression on her face, as if she were afraid of me. </a:t>
            </a:r>
          </a:p>
          <a:p>
            <a:pPr algn="just">
              <a:buNone/>
            </a:pPr>
            <a:r>
              <a:rPr lang="en-US" dirty="0" smtClean="0">
                <a:latin typeface="Arial" pitchFamily="34" charset="0"/>
                <a:cs typeface="Arial" pitchFamily="34" charset="0"/>
              </a:rPr>
              <a:t>	‘I want,’ she said, ‘to pursue that subject you mentioned to me when you were last here, and to show you that I am not all stone. But perhaps you can never believe, now, that there is anything human in my heart?’ </a:t>
            </a:r>
          </a:p>
          <a:p>
            <a:pPr algn="just">
              <a:buNone/>
            </a:pPr>
            <a:r>
              <a:rPr lang="en-US" dirty="0" smtClean="0">
                <a:latin typeface="Arial" pitchFamily="34" charset="0"/>
                <a:cs typeface="Arial" pitchFamily="34" charset="0"/>
              </a:rPr>
              <a:t>	When I said some reassuring words, she stretched out her tremulous right hand, as though she was going to touch me; but she recalled it again before I understood the action, or knew how to receive it. </a:t>
            </a:r>
          </a:p>
          <a:p>
            <a:pPr algn="just">
              <a:buNone/>
            </a:pPr>
            <a:r>
              <a:rPr lang="en-US" dirty="0" smtClean="0">
                <a:latin typeface="Arial" pitchFamily="34" charset="0"/>
                <a:cs typeface="Arial" pitchFamily="34" charset="0"/>
              </a:rPr>
              <a:t>	‘You said, speaking for your friend, that you could tell me how to do something useful and good. Something that you would like done, is it not?’ </a:t>
            </a:r>
          </a:p>
          <a:p>
            <a:pPr algn="just">
              <a:buNone/>
            </a:pPr>
            <a:r>
              <a:rPr lang="en-US" dirty="0" smtClean="0">
                <a:latin typeface="Arial" pitchFamily="34" charset="0"/>
                <a:cs typeface="Arial" pitchFamily="34" charset="0"/>
              </a:rPr>
              <a:t>	‘Something that I would like done very much.’ </a:t>
            </a:r>
          </a:p>
          <a:p>
            <a:pPr algn="just">
              <a:buNone/>
            </a:pPr>
            <a:r>
              <a:rPr lang="en-US" dirty="0" smtClean="0">
                <a:latin typeface="Arial" pitchFamily="34" charset="0"/>
                <a:cs typeface="Arial" pitchFamily="34" charset="0"/>
              </a:rPr>
              <a:t>	‘What is it?’ </a:t>
            </a:r>
          </a:p>
          <a:p>
            <a:pPr algn="just">
              <a:buNone/>
            </a:pPr>
            <a:r>
              <a:rPr lang="en-US" dirty="0" smtClean="0">
                <a:latin typeface="Arial" pitchFamily="34" charset="0"/>
                <a:cs typeface="Arial" pitchFamily="34" charset="0"/>
              </a:rPr>
              <a:t>	I began explaining to her that secret history of the partnership. I had not got far into it, when I judged from her looks that she was thinking in a discursive way of me, rather than of what I said. It seemed to be so, for, when I stopped speaking, many moments passed before she showed that she was conscious of the fact.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b="1" dirty="0" smtClean="0"/>
              <a:t>Cont…</a:t>
            </a:r>
            <a:r>
              <a:rPr lang="en-US" sz="2400" b="1" dirty="0" smtClean="0">
                <a:solidFill>
                  <a:srgbClr val="FF0000"/>
                </a:solidFill>
              </a:rPr>
              <a:t> Text</a:t>
            </a:r>
            <a:endParaRPr lang="en-US" sz="2400" b="1" dirty="0">
              <a:solidFill>
                <a:srgbClr val="FF0000"/>
              </a:solidFill>
            </a:endParaRPr>
          </a:p>
        </p:txBody>
      </p:sp>
      <p:sp>
        <p:nvSpPr>
          <p:cNvPr id="3" name="Content Placeholder 2"/>
          <p:cNvSpPr>
            <a:spLocks noGrp="1"/>
          </p:cNvSpPr>
          <p:nvPr>
            <p:ph idx="1"/>
          </p:nvPr>
        </p:nvSpPr>
        <p:spPr>
          <a:xfrm>
            <a:off x="0" y="685800"/>
            <a:ext cx="6172200" cy="5943600"/>
          </a:xfrm>
        </p:spPr>
        <p:txBody>
          <a:bodyPr>
            <a:normAutofit fontScale="55000" lnSpcReduction="20000"/>
          </a:bodyPr>
          <a:lstStyle/>
          <a:p>
            <a:pPr algn="just">
              <a:buNone/>
            </a:pPr>
            <a:r>
              <a:rPr lang="en-US" dirty="0" smtClean="0">
                <a:latin typeface="Arial" pitchFamily="34" charset="0"/>
                <a:cs typeface="Arial" pitchFamily="34" charset="0"/>
              </a:rPr>
              <a:t>	‘Do you break off,’ she asked then, with her former air of being afraid of me, ‘because you hate me too much to bear to speak to me?’ </a:t>
            </a:r>
          </a:p>
          <a:p>
            <a:pPr algn="just">
              <a:buNone/>
            </a:pPr>
            <a:r>
              <a:rPr lang="en-US" dirty="0" smtClean="0">
                <a:latin typeface="Arial" pitchFamily="34" charset="0"/>
                <a:cs typeface="Arial" pitchFamily="34" charset="0"/>
              </a:rPr>
              <a:t>	‘No, no,’ I answered, ‘how can you think so,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 I stopped because I thought you were not following what I said.’ </a:t>
            </a:r>
          </a:p>
          <a:p>
            <a:pPr algn="just">
              <a:buNone/>
            </a:pPr>
            <a:r>
              <a:rPr lang="en-US" dirty="0" smtClean="0">
                <a:latin typeface="Arial" pitchFamily="34" charset="0"/>
                <a:cs typeface="Arial" pitchFamily="34" charset="0"/>
              </a:rPr>
              <a:t>	‘Perhaps I was not,’ she answered, putting a hand to her head. ‘Begin again, and let me look at something else. Stay! Now tell me.’ </a:t>
            </a:r>
          </a:p>
          <a:p>
            <a:pPr algn="just">
              <a:buNone/>
            </a:pPr>
            <a:r>
              <a:rPr lang="en-US" dirty="0" smtClean="0">
                <a:latin typeface="Arial" pitchFamily="34" charset="0"/>
                <a:cs typeface="Arial" pitchFamily="34" charset="0"/>
              </a:rPr>
              <a:t>	She set her hand upon her stick, in the resolute way that sometimes was habitual to her, and looked at the fire with a strong expression of forcing herself to attend. I went on with my explanation, and told her how I had hoped to complete the transaction out of my means, but how in this I was disappointed. That part of the subject (I reminded her) involved matters which could form no part of my explanation, for they were the weighty secrets of another. </a:t>
            </a:r>
          </a:p>
          <a:p>
            <a:pPr algn="just">
              <a:buNone/>
            </a:pPr>
            <a:r>
              <a:rPr lang="en-US" dirty="0" smtClean="0">
                <a:latin typeface="Arial" pitchFamily="34" charset="0"/>
                <a:cs typeface="Arial" pitchFamily="34" charset="0"/>
              </a:rPr>
              <a:t>	‘So!’ said she, assenting with her head, but not looking at me. ‘And how much money is wanting to complete the purchase?’ </a:t>
            </a:r>
          </a:p>
          <a:p>
            <a:pPr algn="just">
              <a:buNone/>
            </a:pPr>
            <a:r>
              <a:rPr lang="en-US" dirty="0" smtClean="0">
                <a:latin typeface="Arial" pitchFamily="34" charset="0"/>
                <a:cs typeface="Arial" pitchFamily="34" charset="0"/>
              </a:rPr>
              <a:t>	I was rather afraid of stating it, for it sounded a large sum. ‘Nine hundred pounds.’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Cont…</a:t>
            </a:r>
            <a:r>
              <a:rPr lang="en-US" sz="2800" b="1" dirty="0" smtClean="0">
                <a:solidFill>
                  <a:srgbClr val="FF0000"/>
                </a:solidFill>
              </a:rPr>
              <a:t> Text</a:t>
            </a:r>
            <a:endParaRPr lang="en-US" sz="2800" dirty="0"/>
          </a:p>
        </p:txBody>
      </p:sp>
      <p:sp>
        <p:nvSpPr>
          <p:cNvPr id="3" name="Content Placeholder 2"/>
          <p:cNvSpPr>
            <a:spLocks noGrp="1"/>
          </p:cNvSpPr>
          <p:nvPr>
            <p:ph idx="1"/>
          </p:nvPr>
        </p:nvSpPr>
        <p:spPr>
          <a:xfrm>
            <a:off x="152400" y="838200"/>
            <a:ext cx="6781800" cy="5791200"/>
          </a:xfrm>
        </p:spPr>
        <p:txBody>
          <a:bodyPr>
            <a:normAutofit fontScale="55000" lnSpcReduction="20000"/>
          </a:bodyPr>
          <a:lstStyle/>
          <a:p>
            <a:pPr algn="just">
              <a:buNone/>
            </a:pPr>
            <a:r>
              <a:rPr lang="en-US" dirty="0" smtClean="0">
                <a:latin typeface="Arial" pitchFamily="34" charset="0"/>
                <a:cs typeface="Arial" pitchFamily="34" charset="0"/>
              </a:rPr>
              <a:t>	‘If I give you the money for this purpose, will you keep my secret as you have kept your own?’ </a:t>
            </a:r>
          </a:p>
          <a:p>
            <a:pPr algn="just">
              <a:buNone/>
            </a:pPr>
            <a:r>
              <a:rPr lang="en-US" dirty="0" smtClean="0">
                <a:latin typeface="Arial" pitchFamily="34" charset="0"/>
                <a:cs typeface="Arial" pitchFamily="34" charset="0"/>
              </a:rPr>
              <a:t>	‘Quite as faithfully.’ </a:t>
            </a:r>
          </a:p>
          <a:p>
            <a:pPr algn="just">
              <a:buNone/>
            </a:pPr>
            <a:r>
              <a:rPr lang="en-US" dirty="0" smtClean="0">
                <a:latin typeface="Arial" pitchFamily="34" charset="0"/>
                <a:cs typeface="Arial" pitchFamily="34" charset="0"/>
              </a:rPr>
              <a:t>	‘And your mind will be more at rest?’ </a:t>
            </a:r>
          </a:p>
          <a:p>
            <a:pPr algn="just">
              <a:buNone/>
            </a:pPr>
            <a:r>
              <a:rPr lang="en-US" dirty="0" smtClean="0">
                <a:latin typeface="Arial" pitchFamily="34" charset="0"/>
                <a:cs typeface="Arial" pitchFamily="34" charset="0"/>
              </a:rPr>
              <a:t>	‘Much more at rest.’ </a:t>
            </a:r>
          </a:p>
          <a:p>
            <a:pPr algn="just">
              <a:buNone/>
            </a:pPr>
            <a:r>
              <a:rPr lang="en-US" dirty="0" smtClean="0">
                <a:latin typeface="Arial" pitchFamily="34" charset="0"/>
                <a:cs typeface="Arial" pitchFamily="34" charset="0"/>
              </a:rPr>
              <a:t>	‘Are you very unhappy now?’ </a:t>
            </a:r>
          </a:p>
          <a:p>
            <a:pPr algn="just">
              <a:buNone/>
            </a:pPr>
            <a:r>
              <a:rPr lang="en-US" dirty="0" smtClean="0">
                <a:latin typeface="Arial" pitchFamily="34" charset="0"/>
                <a:cs typeface="Arial" pitchFamily="34" charset="0"/>
              </a:rPr>
              <a:t>	She asked this question, still without looking at me, but in an unwonted tone of sympathy. I could not reply at the moment, for my voice failed me. She put her left arm across the head of her stick, and softly laid her forehead on it. </a:t>
            </a:r>
          </a:p>
          <a:p>
            <a:pPr algn="just">
              <a:buNone/>
            </a:pPr>
            <a:r>
              <a:rPr lang="en-US" dirty="0" smtClean="0">
                <a:latin typeface="Arial" pitchFamily="34" charset="0"/>
                <a:cs typeface="Arial" pitchFamily="34" charset="0"/>
              </a:rPr>
              <a:t>	‘I am far from happy,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 but I have other causes of disquiet than any you know of. They are the secrets I have mentioned.’ </a:t>
            </a:r>
          </a:p>
          <a:p>
            <a:pPr algn="just">
              <a:buNone/>
            </a:pPr>
            <a:r>
              <a:rPr lang="en-US" dirty="0" smtClean="0">
                <a:latin typeface="Arial" pitchFamily="34" charset="0"/>
                <a:cs typeface="Arial" pitchFamily="34" charset="0"/>
              </a:rPr>
              <a:t>	After a little while, she raised her head and looked at the fire again. </a:t>
            </a:r>
          </a:p>
          <a:p>
            <a:pPr algn="just">
              <a:buNone/>
            </a:pPr>
            <a:r>
              <a:rPr lang="en-US" dirty="0" smtClean="0">
                <a:latin typeface="Arial" pitchFamily="34" charset="0"/>
                <a:cs typeface="Arial" pitchFamily="34" charset="0"/>
              </a:rPr>
              <a:t>	‘It is noble in you to tell me that you have other causes of unhappiness, Is it true?’ </a:t>
            </a:r>
          </a:p>
          <a:p>
            <a:pPr algn="just">
              <a:buNone/>
            </a:pPr>
            <a:r>
              <a:rPr lang="en-US" dirty="0" smtClean="0">
                <a:latin typeface="Arial" pitchFamily="34" charset="0"/>
                <a:cs typeface="Arial" pitchFamily="34" charset="0"/>
              </a:rPr>
              <a:t>	‘Too true.’ </a:t>
            </a:r>
          </a:p>
          <a:p>
            <a:pPr algn="just">
              <a:buNone/>
            </a:pPr>
            <a:r>
              <a:rPr lang="en-US" dirty="0" smtClean="0">
                <a:latin typeface="Arial" pitchFamily="34" charset="0"/>
                <a:cs typeface="Arial" pitchFamily="34" charset="0"/>
              </a:rPr>
              <a:t>	‘Can I only serve you, Pip, by serving your friend? Regarding that as done, is there nothing I can do for you yourself?’ ‘Nothing. I thank you for the question. I thank you even more for the tone of the question. But, there is nothing.’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Cont…</a:t>
            </a:r>
            <a:r>
              <a:rPr lang="en-US" sz="2800" b="1" dirty="0" smtClean="0">
                <a:solidFill>
                  <a:srgbClr val="FF0000"/>
                </a:solidFill>
              </a:rPr>
              <a:t> Text</a:t>
            </a:r>
            <a:endParaRPr lang="en-US" sz="2800" dirty="0"/>
          </a:p>
        </p:txBody>
      </p:sp>
      <p:sp>
        <p:nvSpPr>
          <p:cNvPr id="3" name="Content Placeholder 2"/>
          <p:cNvSpPr>
            <a:spLocks noGrp="1"/>
          </p:cNvSpPr>
          <p:nvPr>
            <p:ph idx="1"/>
          </p:nvPr>
        </p:nvSpPr>
        <p:spPr>
          <a:xfrm>
            <a:off x="152400" y="609600"/>
            <a:ext cx="5867400" cy="6096000"/>
          </a:xfrm>
        </p:spPr>
        <p:txBody>
          <a:bodyPr>
            <a:noAutofit/>
          </a:bodyPr>
          <a:lstStyle/>
          <a:p>
            <a:pPr algn="just">
              <a:buNone/>
            </a:pPr>
            <a:r>
              <a:rPr lang="en-US" sz="1600" dirty="0" smtClean="0">
                <a:latin typeface="Arial" pitchFamily="34" charset="0"/>
                <a:cs typeface="Arial" pitchFamily="34" charset="0"/>
              </a:rPr>
              <a:t>	‘My name is on the first leaf. If you can ever write under my name, ‘I forgive her,’ though ever so long after my broken heart is dust - pray do it!’ </a:t>
            </a:r>
          </a:p>
          <a:p>
            <a:pPr algn="just">
              <a:buNone/>
            </a:pPr>
            <a:r>
              <a:rPr lang="en-US" sz="1600" dirty="0" smtClean="0">
                <a:latin typeface="Arial" pitchFamily="34" charset="0"/>
                <a:cs typeface="Arial" pitchFamily="34" charset="0"/>
              </a:rPr>
              <a:t>	‘O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said I, ‘I can do it now. There have been sore mistakes; and my life has been a blind and thankless one; and I want forgiveness and direction far too much, to be bitter with you.’ </a:t>
            </a:r>
          </a:p>
          <a:p>
            <a:pPr algn="just">
              <a:buNone/>
            </a:pPr>
            <a:r>
              <a:rPr lang="en-US" sz="1600" dirty="0" smtClean="0">
                <a:latin typeface="Arial" pitchFamily="34" charset="0"/>
                <a:cs typeface="Arial" pitchFamily="34" charset="0"/>
              </a:rPr>
              <a:t>	She turned her face to me for the first time since she had averted it, and, to my amazement, I may even add to my terror, dropped on her knees at my feet; with her folded hands raised to me in the manner in which, when her poor heart was young and fresh and whole, they must often have been raised to heaven from her mother’s side. </a:t>
            </a:r>
          </a:p>
          <a:p>
            <a:pPr algn="just">
              <a:buNone/>
            </a:pPr>
            <a:r>
              <a:rPr lang="en-US" sz="1600" dirty="0" smtClean="0">
                <a:latin typeface="Arial" pitchFamily="34" charset="0"/>
                <a:cs typeface="Arial" pitchFamily="34" charset="0"/>
              </a:rPr>
              <a:t>	To see her with her white hair and her worn face kneeling at my feet, gave me a shock through all my frame. I entreated her to rise, and got my arms about her to help her up; but she only pressed that hand of mine which was nearest to her grasp, and hung her head over it and wept. I had never seen her shed a tear before, and, in the hope that the relief might do her good, I bent over her without speaking. She was not kneeling now, but was down upon the ground. </a:t>
            </a:r>
          </a:p>
          <a:p>
            <a:pPr algn="just">
              <a:buNone/>
            </a:pPr>
            <a:r>
              <a:rPr lang="en-US" sz="1600" dirty="0" smtClean="0">
                <a:latin typeface="Arial" pitchFamily="34" charset="0"/>
                <a:cs typeface="Arial" pitchFamily="34" charset="0"/>
              </a:rPr>
              <a:t>	‘O!’ she cried, despairingly. ‘What have I done! What have I done!’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t>Cont…</a:t>
            </a:r>
            <a:r>
              <a:rPr lang="en-US" sz="2800" b="1" dirty="0" smtClean="0">
                <a:solidFill>
                  <a:srgbClr val="FF0000"/>
                </a:solidFill>
              </a:rPr>
              <a:t> Text</a:t>
            </a:r>
            <a:endParaRPr lang="en-US" sz="2800" dirty="0"/>
          </a:p>
        </p:txBody>
      </p:sp>
      <p:sp>
        <p:nvSpPr>
          <p:cNvPr id="3" name="Content Placeholder 2"/>
          <p:cNvSpPr>
            <a:spLocks noGrp="1"/>
          </p:cNvSpPr>
          <p:nvPr>
            <p:ph idx="1"/>
          </p:nvPr>
        </p:nvSpPr>
        <p:spPr>
          <a:xfrm>
            <a:off x="-228600" y="381000"/>
            <a:ext cx="7315200" cy="6477000"/>
          </a:xfrm>
        </p:spPr>
        <p:txBody>
          <a:bodyPr>
            <a:noAutofit/>
          </a:bodyPr>
          <a:lstStyle/>
          <a:p>
            <a:pPr algn="just">
              <a:buNone/>
            </a:pPr>
            <a:r>
              <a:rPr lang="en-US" sz="1600" dirty="0" smtClean="0">
                <a:latin typeface="Arial" pitchFamily="34" charset="0"/>
                <a:cs typeface="Arial" pitchFamily="34" charset="0"/>
              </a:rPr>
              <a:t>	‘If you mean, Miss </a:t>
            </a:r>
            <a:r>
              <a:rPr lang="en-US" sz="1600" dirty="0" err="1" smtClean="0">
                <a:latin typeface="Arial" pitchFamily="34" charset="0"/>
                <a:cs typeface="Arial" pitchFamily="34" charset="0"/>
              </a:rPr>
              <a:t>Havisham</a:t>
            </a:r>
            <a:r>
              <a:rPr lang="en-US" sz="1600" dirty="0" smtClean="0">
                <a:latin typeface="Arial" pitchFamily="34" charset="0"/>
                <a:cs typeface="Arial" pitchFamily="34" charset="0"/>
              </a:rPr>
              <a:t>, what have you done to injure me, let me answer. Very little. I should have loved her under any circumstances. - Is she married?’ </a:t>
            </a:r>
          </a:p>
          <a:p>
            <a:pPr algn="just">
              <a:buNone/>
            </a:pPr>
            <a:r>
              <a:rPr lang="en-US" sz="1600" dirty="0" smtClean="0">
                <a:latin typeface="Arial" pitchFamily="34" charset="0"/>
                <a:cs typeface="Arial" pitchFamily="34" charset="0"/>
              </a:rPr>
              <a:t>	‘Yes.’ </a:t>
            </a:r>
          </a:p>
          <a:p>
            <a:pPr algn="just">
              <a:buNone/>
            </a:pPr>
            <a:r>
              <a:rPr lang="en-US" sz="1600" dirty="0" smtClean="0">
                <a:latin typeface="Arial" pitchFamily="34" charset="0"/>
                <a:cs typeface="Arial" pitchFamily="34" charset="0"/>
              </a:rPr>
              <a:t>	It was a needless question, for a new desolation in the desolate house had told me so. ‘What have I done! What have I done!’ She wrung her hands, and crushed her white hair, and returned to this cry over and over again. ‘What have I done!’ </a:t>
            </a:r>
          </a:p>
          <a:p>
            <a:pPr algn="just">
              <a:buNone/>
            </a:pPr>
            <a:r>
              <a:rPr lang="en-US" sz="1600" dirty="0" smtClean="0">
                <a:latin typeface="Arial" pitchFamily="34" charset="0"/>
                <a:cs typeface="Arial" pitchFamily="34" charset="0"/>
              </a:rPr>
              <a:t>	I knew not how to answer, or how to comfort her. That she had done a grievous thing in taking an impressionable child to mould into the form that her wild resentment, spurned affection, and wounded pride, found vengeance in, I knew full well. But that, in shutting out the light of day, she had shut out infinitely more; that, in seclusion, she had secluded herself from a thousand natural and healing influences; that, her mind, brooding solitary, had grown diseased, as all minds do and must and will that reverse the appointed order of their Maker; I knew equally well. And could I look upon her without compassion, seeing her punishment in the ruin she was, in her profound unfitness for this earth on which she was placed, in the vanity of sorrow which had become a master mania, like the vanity of penitence, the vanity of remorse, the vanity of unworthiness, and other monstrous vanities that have been curses in this world? </a:t>
            </a:r>
          </a:p>
          <a:p>
            <a:pPr algn="just">
              <a:buNone/>
            </a:pPr>
            <a:r>
              <a:rPr lang="en-US" sz="1600" dirty="0" smtClean="0">
                <a:latin typeface="Arial" pitchFamily="34" charset="0"/>
                <a:cs typeface="Arial" pitchFamily="34" charset="0"/>
              </a:rPr>
              <a:t>	‘Until you spoke to her the other day, and until I saw in you a looking-glass that showed me what I once felt myself, I did not know what I had done. What have I done! What have I done!’ And so again, twenty, fifty times over, What had she done!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457200" y="914400"/>
            <a:ext cx="6324600" cy="5211763"/>
          </a:xfrm>
        </p:spPr>
        <p:txBody>
          <a:bodyPr>
            <a:normAutofit fontScale="70000" lnSpcReduction="20000"/>
          </a:bodyPr>
          <a:lstStyle/>
          <a:p>
            <a:pPr>
              <a:buNone/>
            </a:pPr>
            <a:r>
              <a:rPr lang="en-SG" b="1" dirty="0" smtClean="0">
                <a:solidFill>
                  <a:srgbClr val="FF0000"/>
                </a:solidFill>
              </a:rPr>
              <a:t>Themes</a:t>
            </a:r>
          </a:p>
          <a:p>
            <a:r>
              <a:rPr lang="en-SG" b="1" dirty="0" smtClean="0">
                <a:solidFill>
                  <a:srgbClr val="FF0000"/>
                </a:solidFill>
              </a:rPr>
              <a:t>Disillusionment and Learning</a:t>
            </a:r>
          </a:p>
          <a:p>
            <a:r>
              <a:rPr lang="en-SG" b="1" dirty="0" smtClean="0">
                <a:solidFill>
                  <a:srgbClr val="FF0000"/>
                </a:solidFill>
              </a:rPr>
              <a:t>Repentance and Forgiveness </a:t>
            </a:r>
          </a:p>
          <a:p>
            <a:endParaRPr lang="en-SG" b="1" dirty="0" smtClean="0">
              <a:solidFill>
                <a:srgbClr val="FF0000"/>
              </a:solidFill>
            </a:endParaRPr>
          </a:p>
          <a:p>
            <a:r>
              <a:rPr lang="en-SG" dirty="0" smtClean="0"/>
              <a:t>Pip learns to accept</a:t>
            </a:r>
          </a:p>
          <a:p>
            <a:r>
              <a:rPr lang="en-SG" dirty="0" smtClean="0"/>
              <a:t> He also learns to forgive </a:t>
            </a:r>
          </a:p>
          <a:p>
            <a:r>
              <a:rPr lang="en-SG" dirty="0" smtClean="0"/>
              <a:t>Repentance and forgiveness is a common theme among the relationships in the novel. </a:t>
            </a:r>
          </a:p>
          <a:p>
            <a:r>
              <a:rPr lang="en-SG" dirty="0" smtClean="0"/>
              <a:t>Do you remember Mrs. Joes last words?</a:t>
            </a:r>
          </a:p>
          <a:p>
            <a:r>
              <a:rPr lang="en-SG" dirty="0" smtClean="0"/>
              <a:t>Here Miss </a:t>
            </a:r>
            <a:r>
              <a:rPr lang="en-SG" dirty="0" err="1" smtClean="0"/>
              <a:t>Havisham</a:t>
            </a:r>
            <a:r>
              <a:rPr lang="en-SG" dirty="0" smtClean="0"/>
              <a:t> is asking for forgiveness from Pip for having been a part of breaking his heart. </a:t>
            </a:r>
          </a:p>
          <a:p>
            <a:r>
              <a:rPr lang="en-SG" dirty="0" smtClean="0"/>
              <a:t>Pip immediately forgives, but believes her to be a reason for what happens to him and Estella. She took away a lot form both of them.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References of works consulted</a:t>
            </a:r>
            <a:endParaRPr lang="en-SG" sz="2400"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a:p>
            <a:pPr>
              <a:buNone/>
            </a:pPr>
            <a:endParaRPr lang="en-SG" sz="1200" dirty="0" smtClean="0">
              <a:solidFill>
                <a:srgbClr val="1306BA"/>
              </a:solidFill>
              <a:latin typeface="Arial" pitchFamily="34" charset="0"/>
              <a:cs typeface="Arial" pitchFamily="34" charset="0"/>
            </a:endParaRPr>
          </a:p>
          <a:p>
            <a:pPr>
              <a:buNone/>
            </a:pPr>
            <a:endParaRPr lang="en-SG" sz="12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Session</a:t>
            </a:r>
            <a:endParaRPr lang="en-US" dirty="0"/>
          </a:p>
        </p:txBody>
      </p:sp>
      <p:sp>
        <p:nvSpPr>
          <p:cNvPr id="3" name="Content Placeholder 2"/>
          <p:cNvSpPr>
            <a:spLocks noGrp="1"/>
          </p:cNvSpPr>
          <p:nvPr>
            <p:ph idx="1"/>
          </p:nvPr>
        </p:nvSpPr>
        <p:spPr>
          <a:xfrm>
            <a:off x="457200" y="1600200"/>
            <a:ext cx="6324600" cy="4525963"/>
          </a:xfrm>
        </p:spPr>
        <p:txBody>
          <a:bodyPr>
            <a:normAutofit/>
          </a:bodyPr>
          <a:lstStyle/>
          <a:p>
            <a:r>
              <a:rPr lang="en-SG" sz="1800" dirty="0" smtClean="0">
                <a:latin typeface="Arial" pitchFamily="34" charset="0"/>
                <a:cs typeface="Arial" pitchFamily="34" charset="0"/>
              </a:rPr>
              <a:t>We started Part III.</a:t>
            </a:r>
          </a:p>
          <a:p>
            <a:r>
              <a:rPr lang="en-SG" sz="1800" dirty="0" smtClean="0">
                <a:latin typeface="Arial" pitchFamily="34" charset="0"/>
                <a:cs typeface="Arial" pitchFamily="34" charset="0"/>
              </a:rPr>
              <a:t>We  covered  Chapters 1-10 of part 3</a:t>
            </a:r>
          </a:p>
          <a:p>
            <a:pPr algn="just"/>
            <a:r>
              <a:rPr lang="en-SG" sz="1800" dirty="0" smtClean="0">
                <a:latin typeface="Arial" pitchFamily="34" charset="0"/>
                <a:cs typeface="Arial" pitchFamily="34" charset="0"/>
              </a:rPr>
              <a:t>We followed the same scheme of analysis:</a:t>
            </a:r>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SG" sz="1800" dirty="0" smtClean="0">
              <a:latin typeface="Arial" pitchFamily="34" charset="0"/>
              <a:cs typeface="Arial" pitchFamily="34" charset="0"/>
            </a:endParaRP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3481</Words>
  <Application>Microsoft Office PowerPoint</Application>
  <PresentationFormat>On-screen Show (4:3)</PresentationFormat>
  <Paragraphs>313</Paragraphs>
  <Slides>38</Slides>
  <Notes>2</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Great Expectations: Story, Textual Analysis and Critical Evaluation:  Part 3 Starts </vt:lpstr>
      <vt:lpstr>Review of the Previous  Session</vt:lpstr>
      <vt:lpstr>Today’s Session</vt:lpstr>
      <vt:lpstr>Part III: Chapter 1 </vt:lpstr>
      <vt:lpstr>Part III Text Chapter 1: Pip’s Problem</vt:lpstr>
      <vt:lpstr>Text: What the Convict Says</vt:lpstr>
      <vt:lpstr>Discussion Points</vt:lpstr>
      <vt:lpstr>Part III: Chapter 2</vt:lpstr>
      <vt:lpstr>Slide 9</vt:lpstr>
      <vt:lpstr>Part III: Chapter 3</vt:lpstr>
      <vt:lpstr>Opening Text of Part III, Chapter 42</vt:lpstr>
      <vt:lpstr>Discussion Points</vt:lpstr>
      <vt:lpstr>Part III: Chapter 4</vt:lpstr>
      <vt:lpstr>Text</vt:lpstr>
      <vt:lpstr>Cont… Text</vt:lpstr>
      <vt:lpstr>Some Discussion Points</vt:lpstr>
      <vt:lpstr>Part III: Chapter 5</vt:lpstr>
      <vt:lpstr>Opening text</vt:lpstr>
      <vt:lpstr>Some more Text: Pip and Miss Havisham</vt:lpstr>
      <vt:lpstr>Some Discussion Points</vt:lpstr>
      <vt:lpstr>Part III: Chapter 6:45</vt:lpstr>
      <vt:lpstr>Discussion Points</vt:lpstr>
      <vt:lpstr>Part III: Chapter 7</vt:lpstr>
      <vt:lpstr>Discussion Points</vt:lpstr>
      <vt:lpstr>Part III: Chapter 8</vt:lpstr>
      <vt:lpstr>Discussion Points</vt:lpstr>
      <vt:lpstr>Part III: Chapter 9</vt:lpstr>
      <vt:lpstr>Discussion Point</vt:lpstr>
      <vt:lpstr>Part III: Chapter 10</vt:lpstr>
      <vt:lpstr>Text </vt:lpstr>
      <vt:lpstr>Cont… Text</vt:lpstr>
      <vt:lpstr>Cont… Text</vt:lpstr>
      <vt:lpstr>Cont… Text</vt:lpstr>
      <vt:lpstr>Cont… Text</vt:lpstr>
      <vt:lpstr>Discussion Points</vt:lpstr>
      <vt:lpstr>References of works consulted</vt:lpstr>
      <vt:lpstr>Summary of the Session</vt:lpstr>
      <vt:lpstr>Slide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 of chapter 3 + 4</dc:title>
  <dc:creator>Dr. Sarwet</dc:creator>
  <cp:lastModifiedBy>Administrator</cp:lastModifiedBy>
  <cp:revision>93</cp:revision>
  <dcterms:created xsi:type="dcterms:W3CDTF">2006-08-16T00:00:00Z</dcterms:created>
  <dcterms:modified xsi:type="dcterms:W3CDTF">2013-05-18T12:45:48Z</dcterms:modified>
</cp:coreProperties>
</file>