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256" r:id="rId2"/>
    <p:sldId id="277" r:id="rId3"/>
    <p:sldId id="257" r:id="rId4"/>
    <p:sldId id="278" r:id="rId5"/>
    <p:sldId id="258" r:id="rId6"/>
    <p:sldId id="259" r:id="rId7"/>
    <p:sldId id="260" r:id="rId8"/>
    <p:sldId id="261" r:id="rId9"/>
    <p:sldId id="279" r:id="rId10"/>
    <p:sldId id="280" r:id="rId11"/>
    <p:sldId id="281" r:id="rId12"/>
    <p:sldId id="282" r:id="rId13"/>
    <p:sldId id="283" r:id="rId14"/>
    <p:sldId id="284" r:id="rId15"/>
    <p:sldId id="262" r:id="rId16"/>
    <p:sldId id="263" r:id="rId17"/>
    <p:sldId id="285" r:id="rId18"/>
    <p:sldId id="286" r:id="rId19"/>
    <p:sldId id="264" r:id="rId20"/>
    <p:sldId id="265" r:id="rId21"/>
    <p:sldId id="266" r:id="rId22"/>
    <p:sldId id="267" r:id="rId23"/>
    <p:sldId id="268" r:id="rId24"/>
    <p:sldId id="269" r:id="rId25"/>
    <p:sldId id="270" r:id="rId26"/>
    <p:sldId id="271" r:id="rId27"/>
    <p:sldId id="272" r:id="rId28"/>
    <p:sldId id="273" r:id="rId29"/>
    <p:sldId id="290" r:id="rId30"/>
    <p:sldId id="291" r:id="rId31"/>
    <p:sldId id="292" r:id="rId32"/>
    <p:sldId id="293" r:id="rId33"/>
    <p:sldId id="294" r:id="rId34"/>
    <p:sldId id="295" r:id="rId35"/>
    <p:sldId id="296" r:id="rId36"/>
    <p:sldId id="297" r:id="rId37"/>
    <p:sldId id="298" r:id="rId38"/>
    <p:sldId id="299" r:id="rId39"/>
    <p:sldId id="300" r:id="rId40"/>
    <p:sldId id="274" r:id="rId41"/>
    <p:sldId id="275" r:id="rId42"/>
    <p:sldId id="287" r:id="rId43"/>
    <p:sldId id="288" r:id="rId44"/>
    <p:sldId id="28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1362" y="-1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5EAAD9-4097-4C06-8923-3EB26B6BB915}" type="datetimeFigureOut">
              <a:rPr lang="en-US" smtClean="0"/>
              <a:pPr/>
              <a:t>5/18/2013</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186935-A407-4F11-83EA-858AD3DD9A35}"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D12479-ED98-4CCC-8466-784304CC9B17}"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6BA078-E869-4315-9AA9-15E6DBF77977}"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6C2AAA-48D5-461C-9879-E67D57026E64}"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B68639-8420-4039-8E50-AA04471D852D}"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159F89-47A8-4E9D-96FA-6D4A2876B60C}" type="datetime1">
              <a:rPr lang="en-US" smtClean="0"/>
              <a:t>5/18/2013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B1F8E1-6DD9-41F4-9AD0-5708AEC70021}" type="datetime1">
              <a:rPr lang="en-US" smtClean="0"/>
              <a:t>5/18/2013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2F969-69E5-43E1-9EE7-29FD55CD340B}" type="datetime1">
              <a:rPr lang="en-US" smtClean="0"/>
              <a:t>5/18/2013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FF7163-8C99-49E5-A8AD-49F234511027}"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2B48C9-CFD8-440B-A12A-04031155468D}"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121DC-1E8D-4E62-A0BF-AF5A92A9C95B}"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15C20-58D2-4E70-AB40-FD11980AF31A}"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8E340-F785-450F-A9B8-C0EC79E3CE52}" type="datetime1">
              <a:rPr lang="en-US" smtClean="0"/>
              <a:t>5/18/2013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Great Expectations: Part </a:t>
            </a:r>
            <a:r>
              <a:rPr lang="en-US" dirty="0" smtClean="0"/>
              <a:t>2 </a:t>
            </a:r>
            <a:r>
              <a:rPr lang="en-US" dirty="0" smtClean="0"/>
              <a:t>Continues (Chapter </a:t>
            </a:r>
            <a:r>
              <a:rPr lang="en-US" dirty="0" smtClean="0"/>
              <a:t>11 </a:t>
            </a:r>
            <a:r>
              <a:rPr lang="en-US" dirty="0" smtClean="0"/>
              <a:t>onwards) </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Session</a:t>
            </a:r>
            <a:endParaRPr lang="en-US"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Introduction to Part II </a:t>
            </a:r>
          </a:p>
          <a:p>
            <a:pPr algn="just"/>
            <a:r>
              <a:rPr lang="en-US" sz="1800" dirty="0" smtClean="0">
                <a:latin typeface="Arial" pitchFamily="34" charset="0"/>
                <a:cs typeface="Arial" pitchFamily="34" charset="0"/>
              </a:rPr>
              <a:t>We covered chapters 1- 10 of this part of the novel</a:t>
            </a:r>
          </a:p>
          <a:p>
            <a:pPr algn="just"/>
            <a:r>
              <a:rPr lang="en-US" sz="1800" dirty="0" smtClean="0">
                <a:latin typeface="Arial" pitchFamily="34" charset="0"/>
                <a:cs typeface="Arial" pitchFamily="34" charset="0"/>
              </a:rPr>
              <a:t>Explored the text of these chapters </a:t>
            </a:r>
          </a:p>
          <a:p>
            <a:pPr algn="just"/>
            <a:r>
              <a:rPr lang="en-US" sz="1800" dirty="0" smtClean="0">
                <a:latin typeface="Arial" pitchFamily="34" charset="0"/>
                <a:cs typeface="Arial" pitchFamily="34" charset="0"/>
              </a:rPr>
              <a:t>Explored themes</a:t>
            </a:r>
          </a:p>
          <a:p>
            <a:pPr algn="just"/>
            <a:r>
              <a:rPr lang="en-US" sz="1800" dirty="0" smtClean="0">
                <a:latin typeface="Arial" pitchFamily="34" charset="0"/>
                <a:cs typeface="Arial" pitchFamily="34" charset="0"/>
              </a:rPr>
              <a:t>Discussed the development of characters</a:t>
            </a:r>
          </a:p>
          <a:p>
            <a:pPr algn="just"/>
            <a:r>
              <a:rPr lang="en-US" sz="1800" dirty="0" smtClean="0">
                <a:latin typeface="Arial" pitchFamily="34" charset="0"/>
                <a:cs typeface="Arial" pitchFamily="34" charset="0"/>
              </a:rPr>
              <a:t>Critically analyzed the selected parts of text </a:t>
            </a:r>
          </a:p>
          <a:p>
            <a:pPr algn="just"/>
            <a:r>
              <a:rPr lang="en-US" sz="1800" dirty="0" smtClean="0">
                <a:latin typeface="Arial" pitchFamily="34" charset="0"/>
                <a:cs typeface="Arial" pitchFamily="34" charset="0"/>
              </a:rPr>
              <a:t>Discussed several important points related to the development of plot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Autofit/>
          </a:bodyPr>
          <a:lstStyle/>
          <a:p>
            <a:r>
              <a:rPr lang="en-SG" sz="2800" b="1" dirty="0" smtClean="0"/>
              <a:t/>
            </a:r>
            <a:br>
              <a:rPr lang="en-SG" sz="2800" b="1" dirty="0" smtClean="0"/>
            </a:br>
            <a:r>
              <a:rPr lang="en-SG" sz="2800" b="1" dirty="0" smtClean="0"/>
              <a:t>Part II: Chapter 11</a:t>
            </a:r>
            <a:br>
              <a:rPr lang="en-SG" sz="2800" b="1" dirty="0" smtClean="0"/>
            </a:br>
            <a:endParaRPr lang="en-SG" sz="2800" dirty="0"/>
          </a:p>
        </p:txBody>
      </p:sp>
      <p:sp>
        <p:nvSpPr>
          <p:cNvPr id="3" name="Content Placeholder 2"/>
          <p:cNvSpPr>
            <a:spLocks noGrp="1"/>
          </p:cNvSpPr>
          <p:nvPr>
            <p:ph idx="1"/>
          </p:nvPr>
        </p:nvSpPr>
        <p:spPr>
          <a:xfrm>
            <a:off x="0" y="990600"/>
            <a:ext cx="7162800" cy="5867400"/>
          </a:xfrm>
        </p:spPr>
        <p:txBody>
          <a:bodyPr>
            <a:normAutofit/>
          </a:bodyPr>
          <a:lstStyle/>
          <a:p>
            <a:pPr algn="just"/>
            <a:r>
              <a:rPr lang="en-SG" sz="1800" dirty="0" smtClean="0">
                <a:latin typeface="Arial" pitchFamily="34" charset="0"/>
                <a:cs typeface="Arial" pitchFamily="34" charset="0"/>
              </a:rPr>
              <a:t>Pip and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return to the inn in the town. </a:t>
            </a:r>
          </a:p>
          <a:p>
            <a:pPr algn="just"/>
            <a:r>
              <a:rPr lang="en-SG" sz="1800" dirty="0" smtClean="0">
                <a:latin typeface="Arial" pitchFamily="34" charset="0"/>
                <a:cs typeface="Arial" pitchFamily="34" charset="0"/>
              </a:rPr>
              <a:t>Pip tells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that </a:t>
            </a:r>
            <a:r>
              <a:rPr lang="en-SG" sz="1800" dirty="0" err="1" smtClean="0">
                <a:latin typeface="Arial" pitchFamily="34" charset="0"/>
                <a:cs typeface="Arial" pitchFamily="34" charset="0"/>
              </a:rPr>
              <a:t>Orlick</a:t>
            </a:r>
            <a:r>
              <a:rPr lang="en-SG" sz="1800" dirty="0" smtClean="0">
                <a:latin typeface="Arial" pitchFamily="34" charset="0"/>
                <a:cs typeface="Arial" pitchFamily="34" charset="0"/>
              </a:rPr>
              <a:t> should not be trusted by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a:t>
            </a:r>
          </a:p>
          <a:p>
            <a:pPr algn="just"/>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assures Pip that he will ensure that </a:t>
            </a:r>
            <a:r>
              <a:rPr lang="en-SG" sz="1800" dirty="0" err="1" smtClean="0">
                <a:latin typeface="Arial" pitchFamily="34" charset="0"/>
                <a:cs typeface="Arial" pitchFamily="34" charset="0"/>
              </a:rPr>
              <a:t>Orlick</a:t>
            </a:r>
            <a:r>
              <a:rPr lang="en-SG" sz="1800" dirty="0" smtClean="0">
                <a:latin typeface="Arial" pitchFamily="34" charset="0"/>
                <a:cs typeface="Arial" pitchFamily="34" charset="0"/>
              </a:rPr>
              <a:t> is fired from the job. </a:t>
            </a:r>
          </a:p>
          <a:p>
            <a:pPr algn="just"/>
            <a:r>
              <a:rPr lang="en-SG" sz="1800" dirty="0" smtClean="0">
                <a:latin typeface="Arial" pitchFamily="34" charset="0"/>
                <a:cs typeface="Arial" pitchFamily="34" charset="0"/>
              </a:rPr>
              <a:t>Pip avoids Joe and Biddy, and stays away from the forge. </a:t>
            </a:r>
          </a:p>
          <a:p>
            <a:pPr algn="just"/>
            <a:r>
              <a:rPr lang="en-SG" sz="1800" dirty="0" smtClean="0">
                <a:latin typeface="Arial" pitchFamily="34" charset="0"/>
                <a:cs typeface="Arial" pitchFamily="34" charset="0"/>
              </a:rPr>
              <a:t>He walks around the town and enjoys how people look at him with admiration.</a:t>
            </a:r>
          </a:p>
          <a:p>
            <a:pPr algn="just"/>
            <a:r>
              <a:rPr lang="en-SG" sz="1800" dirty="0" smtClean="0">
                <a:latin typeface="Arial" pitchFamily="34" charset="0"/>
                <a:cs typeface="Arial" pitchFamily="34" charset="0"/>
              </a:rPr>
              <a:t>However, soon this pleasant walk is disturbed by the </a:t>
            </a:r>
            <a:r>
              <a:rPr lang="en-SG" sz="1800" dirty="0" err="1" smtClean="0">
                <a:latin typeface="Arial" pitchFamily="34" charset="0"/>
                <a:cs typeface="Arial" pitchFamily="34" charset="0"/>
              </a:rPr>
              <a:t>Trabb</a:t>
            </a:r>
            <a:r>
              <a:rPr lang="en-SG" sz="1800" dirty="0" smtClean="0">
                <a:latin typeface="Arial" pitchFamily="34" charset="0"/>
                <a:cs typeface="Arial" pitchFamily="34" charset="0"/>
              </a:rPr>
              <a:t> boy who makes fun of Pip. He copies the snobbish way Pip walks and shouting, "Don't know yah!" to onlookers. </a:t>
            </a:r>
          </a:p>
          <a:p>
            <a:pPr algn="just"/>
            <a:r>
              <a:rPr lang="en-SG" sz="1800" dirty="0" smtClean="0">
                <a:latin typeface="Arial" pitchFamily="34" charset="0"/>
                <a:cs typeface="Arial" pitchFamily="34" charset="0"/>
              </a:rPr>
              <a:t>Pip returns to London and talks to Herbert about Estella. </a:t>
            </a:r>
          </a:p>
          <a:p>
            <a:pPr algn="just"/>
            <a:r>
              <a:rPr lang="en-SG" sz="1800" dirty="0" smtClean="0">
                <a:latin typeface="Arial" pitchFamily="34" charset="0"/>
                <a:cs typeface="Arial" pitchFamily="34" charset="0"/>
              </a:rPr>
              <a:t>Herbert also shares with him that he too loves a woman named Clara.  He also tells him that it is to be kept as a secret as his mother would not like it considering it a marriage beneath status.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solidFill>
                  <a:srgbClr val="FF0000"/>
                </a:solidFill>
              </a:rPr>
              <a:t>Text: Pip’s Snobbery</a:t>
            </a:r>
            <a:endParaRPr lang="en-US" sz="2800" b="1" dirty="0">
              <a:solidFill>
                <a:srgbClr val="FF0000"/>
              </a:solidFill>
            </a:endParaRPr>
          </a:p>
        </p:txBody>
      </p:sp>
      <p:sp>
        <p:nvSpPr>
          <p:cNvPr id="3" name="Content Placeholder 2"/>
          <p:cNvSpPr>
            <a:spLocks noGrp="1"/>
          </p:cNvSpPr>
          <p:nvPr>
            <p:ph idx="1"/>
          </p:nvPr>
        </p:nvSpPr>
        <p:spPr>
          <a:xfrm>
            <a:off x="0" y="914400"/>
            <a:ext cx="7467600" cy="5211763"/>
          </a:xfrm>
        </p:spPr>
        <p:txBody>
          <a:bodyPr>
            <a:normAutofit/>
          </a:bodyPr>
          <a:lstStyle/>
          <a:p>
            <a:pPr algn="just"/>
            <a:r>
              <a:rPr lang="en-US" sz="1800" dirty="0" smtClean="0">
                <a:latin typeface="Arial" pitchFamily="34" charset="0"/>
                <a:cs typeface="Arial" pitchFamily="34" charset="0"/>
              </a:rPr>
              <a:t>It was interesting to be in the quiet old town once more, and it was not disagreeable to be here and there suddenly recognized and stared after. One or two of the </a:t>
            </a:r>
            <a:r>
              <a:rPr lang="en-US" sz="1800" dirty="0" smtClean="0">
                <a:latin typeface="Arial" pitchFamily="34" charset="0"/>
                <a:cs typeface="Arial" pitchFamily="34" charset="0"/>
              </a:rPr>
              <a:t>trades people </a:t>
            </a:r>
            <a:r>
              <a:rPr lang="en-US" sz="1800" dirty="0" smtClean="0">
                <a:latin typeface="Arial" pitchFamily="34" charset="0"/>
                <a:cs typeface="Arial" pitchFamily="34" charset="0"/>
              </a:rPr>
              <a:t>even darted out of their shops and went a little way down the street before me, that they might turn, as if they had forgotten something, and pass me face to face - on which occasions I don’t know whether they or I made the worse pretence; they of not doing it, or I of not seeing it. Still my position was a distinguished one, and I was not at all dissatisfied with it, until Fate threw me in the way of that unlimited miscreant, </a:t>
            </a:r>
            <a:r>
              <a:rPr lang="en-US" sz="1800" dirty="0" err="1" smtClean="0">
                <a:latin typeface="Arial" pitchFamily="34" charset="0"/>
                <a:cs typeface="Arial" pitchFamily="34" charset="0"/>
              </a:rPr>
              <a:t>Trabb’s</a:t>
            </a:r>
            <a:r>
              <a:rPr lang="en-US" sz="1800" dirty="0" smtClean="0">
                <a:latin typeface="Arial" pitchFamily="34" charset="0"/>
                <a:cs typeface="Arial" pitchFamily="34" charset="0"/>
              </a:rPr>
              <a:t> boy.</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Autofit/>
          </a:bodyPr>
          <a:lstStyle/>
          <a:p>
            <a:r>
              <a:rPr lang="en-US" sz="2800" b="1" dirty="0" smtClean="0"/>
              <a:t>Discussion Points</a:t>
            </a:r>
            <a:endParaRPr lang="en-SG" sz="2800" b="1" dirty="0"/>
          </a:p>
        </p:txBody>
      </p:sp>
      <p:sp>
        <p:nvSpPr>
          <p:cNvPr id="3" name="Content Placeholder 2"/>
          <p:cNvSpPr>
            <a:spLocks noGrp="1"/>
          </p:cNvSpPr>
          <p:nvPr>
            <p:ph idx="1"/>
          </p:nvPr>
        </p:nvSpPr>
        <p:spPr>
          <a:xfrm>
            <a:off x="0" y="762000"/>
            <a:ext cx="6629400" cy="6096000"/>
          </a:xfrm>
        </p:spPr>
        <p:txBody>
          <a:bodyPr>
            <a:noAutofit/>
          </a:bodyPr>
          <a:lstStyle/>
          <a:p>
            <a:pPr algn="just">
              <a:buNone/>
            </a:pPr>
            <a:r>
              <a:rPr lang="en-SG" sz="1600" b="1" dirty="0" smtClean="0">
                <a:solidFill>
                  <a:srgbClr val="FF0000"/>
                </a:solidFill>
                <a:latin typeface="Arial" pitchFamily="34" charset="0"/>
                <a:cs typeface="Arial" pitchFamily="34" charset="0"/>
              </a:rPr>
              <a:t>Theme of Guilt vs. Social Demands:</a:t>
            </a:r>
          </a:p>
          <a:p>
            <a:pPr algn="just"/>
            <a:r>
              <a:rPr lang="en-SG" sz="1600" dirty="0" smtClean="0">
                <a:latin typeface="Arial" pitchFamily="34" charset="0"/>
                <a:cs typeface="Arial" pitchFamily="34" charset="0"/>
              </a:rPr>
              <a:t>It is in accordance with the demands of the society that Pip continues to make decisions on how he would react towards Joe and biddy. </a:t>
            </a:r>
          </a:p>
          <a:p>
            <a:pPr algn="just"/>
            <a:r>
              <a:rPr lang="en-SG" sz="1600" dirty="0" smtClean="0">
                <a:latin typeface="Arial" pitchFamily="34" charset="0"/>
                <a:cs typeface="Arial" pitchFamily="34" charset="0"/>
              </a:rPr>
              <a:t>He decides not to see Joe and Biddy while he is his home-town</a:t>
            </a:r>
          </a:p>
          <a:p>
            <a:pPr algn="just"/>
            <a:r>
              <a:rPr lang="en-SG" sz="1600" dirty="0" smtClean="0">
                <a:latin typeface="Arial" pitchFamily="34" charset="0"/>
                <a:cs typeface="Arial" pitchFamily="34" charset="0"/>
              </a:rPr>
              <a:t>However, we notice that he is torn apart by mixed feelings. His snobbery does not allow to have the same relationship with Joe and Biddy but on the other hand his guilt makes him regret the same decisions.</a:t>
            </a:r>
          </a:p>
          <a:p>
            <a:pPr algn="just"/>
            <a:r>
              <a:rPr lang="en-SG" sz="1600" dirty="0" smtClean="0">
                <a:latin typeface="Arial" pitchFamily="34" charset="0"/>
                <a:cs typeface="Arial" pitchFamily="34" charset="0"/>
              </a:rPr>
              <a:t>This is an indication that what so ever his actions but he can a conscience.</a:t>
            </a:r>
          </a:p>
          <a:p>
            <a:pPr algn="just"/>
            <a:r>
              <a:rPr lang="en-SG" sz="1600" dirty="0" smtClean="0">
                <a:latin typeface="Arial" pitchFamily="34" charset="0"/>
                <a:cs typeface="Arial" pitchFamily="34" charset="0"/>
              </a:rPr>
              <a:t>Dickens has very craftily used the </a:t>
            </a:r>
            <a:r>
              <a:rPr lang="en-SG" sz="1600" dirty="0" err="1" smtClean="0">
                <a:latin typeface="Arial" pitchFamily="34" charset="0"/>
                <a:cs typeface="Arial" pitchFamily="34" charset="0"/>
              </a:rPr>
              <a:t>Trabb</a:t>
            </a:r>
            <a:r>
              <a:rPr lang="en-SG" sz="1600" dirty="0" smtClean="0">
                <a:latin typeface="Arial" pitchFamily="34" charset="0"/>
                <a:cs typeface="Arial" pitchFamily="34" charset="0"/>
              </a:rPr>
              <a:t> boy's pranks to make Pip realize a lot. It also is a means to convey a lot to the reader. </a:t>
            </a:r>
          </a:p>
          <a:p>
            <a:pPr algn="just"/>
            <a:r>
              <a:rPr lang="en-SG" sz="1600" dirty="0" smtClean="0">
                <a:latin typeface="Arial" pitchFamily="34" charset="0"/>
                <a:cs typeface="Arial" pitchFamily="34" charset="0"/>
              </a:rPr>
              <a:t>Pip feels ashamed of what he has done.</a:t>
            </a:r>
          </a:p>
          <a:p>
            <a:pPr algn="just"/>
            <a:r>
              <a:rPr lang="en-SG" sz="1600" dirty="0" smtClean="0">
                <a:latin typeface="Arial" pitchFamily="34" charset="0"/>
                <a:cs typeface="Arial" pitchFamily="34" charset="0"/>
              </a:rPr>
              <a:t>Pip feels he has become a parody, a proud peacock who "doesn't know yah." </a:t>
            </a:r>
          </a:p>
          <a:p>
            <a:pPr algn="just"/>
            <a:r>
              <a:rPr lang="en-SG" sz="1600" dirty="0" smtClean="0">
                <a:latin typeface="Arial" pitchFamily="34" charset="0"/>
                <a:cs typeface="Arial" pitchFamily="34" charset="0"/>
              </a:rPr>
              <a:t>On the other hand as he tells Herbert that he is not ready to let it go. </a:t>
            </a:r>
          </a:p>
          <a:p>
            <a:pPr algn="just">
              <a:buNone/>
            </a:pPr>
            <a:r>
              <a:rPr lang="en-SG" sz="1600" b="1" dirty="0" smtClean="0">
                <a:solidFill>
                  <a:srgbClr val="FF0000"/>
                </a:solidFill>
                <a:latin typeface="Arial" pitchFamily="34" charset="0"/>
                <a:cs typeface="Arial" pitchFamily="34" charset="0"/>
              </a:rPr>
              <a:t>Theme of Nature vs. Society </a:t>
            </a:r>
          </a:p>
          <a:p>
            <a:pPr algn="just"/>
            <a:r>
              <a:rPr lang="en-SG" sz="1600" dirty="0" smtClean="0">
                <a:latin typeface="Arial" pitchFamily="34" charset="0"/>
                <a:cs typeface="Arial" pitchFamily="34" charset="0"/>
              </a:rPr>
              <a:t>The theme of nature vs. Society emerges as Pip tries to be what Estella and society would like him to be. In doing so he goes against his nature. But he finds himself helpless as he cannot let go his desire for Estella.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SG" sz="2800" b="1" dirty="0" smtClean="0"/>
              <a:t>Part II: Chapter 12</a:t>
            </a:r>
            <a:br>
              <a:rPr lang="en-SG" sz="2800" b="1" dirty="0" smtClean="0"/>
            </a:br>
            <a:endParaRPr lang="en-SG" sz="2800" dirty="0"/>
          </a:p>
        </p:txBody>
      </p:sp>
      <p:sp>
        <p:nvSpPr>
          <p:cNvPr id="3" name="Content Placeholder 2"/>
          <p:cNvSpPr>
            <a:spLocks noGrp="1"/>
          </p:cNvSpPr>
          <p:nvPr>
            <p:ph idx="1"/>
          </p:nvPr>
        </p:nvSpPr>
        <p:spPr>
          <a:xfrm>
            <a:off x="0" y="685800"/>
            <a:ext cx="6705600" cy="6172200"/>
          </a:xfrm>
        </p:spPr>
        <p:txBody>
          <a:bodyPr>
            <a:normAutofit/>
          </a:bodyPr>
          <a:lstStyle/>
          <a:p>
            <a:pPr algn="just"/>
            <a:r>
              <a:rPr lang="en-SG" sz="1800" dirty="0" smtClean="0">
                <a:latin typeface="Arial" pitchFamily="34" charset="0"/>
                <a:cs typeface="Arial" pitchFamily="34" charset="0"/>
              </a:rPr>
              <a:t>Herbert and Pip go to see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in Hamlet, which turns out to be a horrible piece of </a:t>
            </a:r>
            <a:r>
              <a:rPr lang="en-SG" sz="1800" dirty="0" err="1" smtClean="0">
                <a:latin typeface="Arial" pitchFamily="34" charset="0"/>
                <a:cs typeface="Arial" pitchFamily="34" charset="0"/>
              </a:rPr>
              <a:t>theater</a:t>
            </a:r>
            <a:r>
              <a:rPr lang="en-SG" sz="1800" dirty="0" smtClean="0">
                <a:latin typeface="Arial" pitchFamily="34" charset="0"/>
                <a:cs typeface="Arial" pitchFamily="34" charset="0"/>
              </a:rPr>
              <a:t>. </a:t>
            </a:r>
          </a:p>
          <a:p>
            <a:pPr algn="just"/>
            <a:r>
              <a:rPr lang="en-SG" sz="1800" dirty="0" err="1" smtClean="0">
                <a:latin typeface="Arial" pitchFamily="34" charset="0"/>
                <a:cs typeface="Arial" pitchFamily="34" charset="0"/>
              </a:rPr>
              <a:t>Howeveer</a:t>
            </a:r>
            <a:r>
              <a:rPr lang="en-SG" sz="1800" dirty="0" smtClean="0">
                <a:latin typeface="Arial" pitchFamily="34" charset="0"/>
                <a:cs typeface="Arial" pitchFamily="34" charset="0"/>
              </a:rPr>
              <a:t>, it a very humorous evening anyways because of the crowd's wisecracks. </a:t>
            </a:r>
          </a:p>
          <a:p>
            <a:pPr algn="just"/>
            <a:r>
              <a:rPr lang="en-SG" sz="1800" dirty="0" smtClean="0">
                <a:latin typeface="Arial" pitchFamily="34" charset="0"/>
                <a:cs typeface="Arial" pitchFamily="34" charset="0"/>
              </a:rPr>
              <a:t>They invite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home for dinner and listen to him making high claims about his performance.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Discussion Points</a:t>
            </a:r>
            <a:endParaRPr lang="en-SG" sz="2800" dirty="0"/>
          </a:p>
        </p:txBody>
      </p:sp>
      <p:sp>
        <p:nvSpPr>
          <p:cNvPr id="3" name="Content Placeholder 2"/>
          <p:cNvSpPr>
            <a:spLocks noGrp="1"/>
          </p:cNvSpPr>
          <p:nvPr>
            <p:ph idx="1"/>
          </p:nvPr>
        </p:nvSpPr>
        <p:spPr>
          <a:xfrm>
            <a:off x="0" y="914400"/>
            <a:ext cx="6934200" cy="5211763"/>
          </a:xfrm>
        </p:spPr>
        <p:txBody>
          <a:bodyPr>
            <a:normAutofit/>
          </a:bodyPr>
          <a:lstStyle/>
          <a:p>
            <a:pPr algn="just"/>
            <a:r>
              <a:rPr lang="en-SG" sz="1800" dirty="0" smtClean="0">
                <a:latin typeface="Arial" pitchFamily="34" charset="0"/>
                <a:cs typeface="Arial" pitchFamily="34" charset="0"/>
              </a:rPr>
              <a:t>Dickens is a satirist and here again he uses his tools of satire to point out the flaws of the overacted theatre of his times. </a:t>
            </a:r>
          </a:p>
          <a:p>
            <a:pPr algn="just"/>
            <a:r>
              <a:rPr lang="en-SG" sz="1800" dirty="0" smtClean="0">
                <a:latin typeface="Arial" pitchFamily="34" charset="0"/>
                <a:cs typeface="Arial" pitchFamily="34" charset="0"/>
              </a:rPr>
              <a:t>He presents a light hearted critique of the theatrical performance and its shallowness in his times.</a:t>
            </a:r>
          </a:p>
          <a:p>
            <a:pPr algn="just"/>
            <a:r>
              <a:rPr lang="en-SG" sz="1800" dirty="0" smtClean="0">
                <a:latin typeface="Arial" pitchFamily="34" charset="0"/>
                <a:cs typeface="Arial" pitchFamily="34" charset="0"/>
              </a:rPr>
              <a:t> </a:t>
            </a:r>
            <a:r>
              <a:rPr lang="en-SG" sz="1800" dirty="0" err="1" smtClean="0">
                <a:latin typeface="Arial" pitchFamily="34" charset="0"/>
                <a:cs typeface="Arial" pitchFamily="34" charset="0"/>
              </a:rPr>
              <a:t>Wopsle's</a:t>
            </a:r>
            <a:r>
              <a:rPr lang="en-SG" sz="1800" dirty="0" smtClean="0">
                <a:latin typeface="Arial" pitchFamily="34" charset="0"/>
                <a:cs typeface="Arial" pitchFamily="34" charset="0"/>
              </a:rPr>
              <a:t> Hamlet is a laugh-out-loud comedy. </a:t>
            </a:r>
          </a:p>
          <a:p>
            <a:pPr algn="just"/>
            <a:r>
              <a:rPr lang="en-SG" sz="1800" dirty="0" smtClean="0">
                <a:latin typeface="Arial" pitchFamily="34" charset="0"/>
                <a:cs typeface="Arial" pitchFamily="34" charset="0"/>
              </a:rPr>
              <a:t>There is also an autobiographical element. Dickens was an actor and a producer of theatrical productions himself. So, this episode reflects his experience.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SG" sz="2800" b="1" dirty="0" smtClean="0"/>
              <a:t>Part II: Chapter 13</a:t>
            </a:r>
            <a:endParaRPr lang="en-SG" sz="2800" dirty="0"/>
          </a:p>
        </p:txBody>
      </p:sp>
      <p:sp>
        <p:nvSpPr>
          <p:cNvPr id="3" name="Content Placeholder 2"/>
          <p:cNvSpPr>
            <a:spLocks noGrp="1"/>
          </p:cNvSpPr>
          <p:nvPr>
            <p:ph idx="1"/>
          </p:nvPr>
        </p:nvSpPr>
        <p:spPr>
          <a:xfrm>
            <a:off x="152400" y="685800"/>
            <a:ext cx="7010400" cy="5943600"/>
          </a:xfrm>
        </p:spPr>
        <p:txBody>
          <a:bodyPr>
            <a:normAutofit fontScale="92500"/>
          </a:bodyPr>
          <a:lstStyle/>
          <a:p>
            <a:pPr algn="just"/>
            <a:r>
              <a:rPr lang="en-SG" sz="1800" dirty="0" smtClean="0">
                <a:latin typeface="Arial" pitchFamily="34" charset="0"/>
                <a:cs typeface="Arial" pitchFamily="34" charset="0"/>
              </a:rPr>
              <a:t>Pip receives a letter from Estella.</a:t>
            </a:r>
          </a:p>
          <a:p>
            <a:pPr algn="just"/>
            <a:r>
              <a:rPr lang="en-SG" sz="1800" dirty="0" smtClean="0">
                <a:latin typeface="Arial" pitchFamily="34" charset="0"/>
                <a:cs typeface="Arial" pitchFamily="34" charset="0"/>
              </a:rPr>
              <a:t>In the letter she orders him to meet her at a London train station. </a:t>
            </a:r>
          </a:p>
          <a:p>
            <a:pPr algn="just"/>
            <a:r>
              <a:rPr lang="en-SG" sz="1800" dirty="0" smtClean="0">
                <a:latin typeface="Arial" pitchFamily="34" charset="0"/>
                <a:cs typeface="Arial" pitchFamily="34" charset="0"/>
              </a:rPr>
              <a:t>In his anxiousness to meet her, he arrives very early at the train station.</a:t>
            </a:r>
          </a:p>
          <a:p>
            <a:pPr algn="just"/>
            <a:r>
              <a:rPr lang="en-SG" sz="1800" dirty="0" smtClean="0">
                <a:latin typeface="Arial" pitchFamily="34" charset="0"/>
                <a:cs typeface="Arial" pitchFamily="34" charset="0"/>
              </a:rPr>
              <a:t>As he waits there and still quite a few hours remain in the arrival of Estella, by chance he encounters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there.</a:t>
            </a:r>
          </a:p>
          <a:p>
            <a:pPr algn="just"/>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proposes to take him on a brief tour of the miserable grounds of </a:t>
            </a:r>
            <a:r>
              <a:rPr lang="en-SG" sz="1800" dirty="0" err="1" smtClean="0">
                <a:latin typeface="Arial" pitchFamily="34" charset="0"/>
                <a:cs typeface="Arial" pitchFamily="34" charset="0"/>
              </a:rPr>
              <a:t>Newgate</a:t>
            </a:r>
            <a:r>
              <a:rPr lang="en-SG" sz="1800" dirty="0" smtClean="0">
                <a:latin typeface="Arial" pitchFamily="34" charset="0"/>
                <a:cs typeface="Arial" pitchFamily="34" charset="0"/>
              </a:rPr>
              <a:t> Prison. </a:t>
            </a:r>
          </a:p>
          <a:p>
            <a:pPr algn="just"/>
            <a:r>
              <a:rPr lang="en-SG" sz="1800" dirty="0" smtClean="0">
                <a:latin typeface="Arial" pitchFamily="34" charset="0"/>
                <a:cs typeface="Arial" pitchFamily="34" charset="0"/>
              </a:rPr>
              <a:t>Pip agrees to go but as he reaches there, he feels uncomfortable in the dismal surroundings, but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is oddly at home, even introducing Pip to a man who has been sentenced to death by hanging.</a:t>
            </a:r>
          </a:p>
          <a:p>
            <a:pPr algn="just"/>
            <a:r>
              <a:rPr lang="en-SG" sz="1800" dirty="0" smtClean="0">
                <a:latin typeface="Arial" pitchFamily="34" charset="0"/>
                <a:cs typeface="Arial" pitchFamily="34" charset="0"/>
              </a:rPr>
              <a:t>As Pip returns to wait for Estella, he wonders at the fact that things associated with the criminal element have strangely intercepted his life at various times, starting with the convict at the beginning of the story. </a:t>
            </a:r>
          </a:p>
          <a:p>
            <a:pPr algn="just"/>
            <a:r>
              <a:rPr lang="en-SG" sz="1800" dirty="0" smtClean="0">
                <a:latin typeface="Arial" pitchFamily="34" charset="0"/>
                <a:cs typeface="Arial" pitchFamily="34" charset="0"/>
              </a:rPr>
              <a:t>He feels as if the stain of criminality is still on him from his visit to </a:t>
            </a:r>
            <a:r>
              <a:rPr lang="en-SG" sz="1800" dirty="0" err="1" smtClean="0">
                <a:latin typeface="Arial" pitchFamily="34" charset="0"/>
                <a:cs typeface="Arial" pitchFamily="34" charset="0"/>
              </a:rPr>
              <a:t>Newgate</a:t>
            </a:r>
            <a:r>
              <a:rPr lang="en-SG" sz="1800" dirty="0" smtClean="0">
                <a:latin typeface="Arial" pitchFamily="34" charset="0"/>
                <a:cs typeface="Arial" pitchFamily="34" charset="0"/>
              </a:rPr>
              <a:t> prison and how that contrasts with the beautiful Estella. </a:t>
            </a:r>
          </a:p>
          <a:p>
            <a:pPr algn="just"/>
            <a:r>
              <a:rPr lang="en-SG" sz="1800" dirty="0" smtClean="0">
                <a:latin typeface="Arial" pitchFamily="34" charset="0"/>
                <a:cs typeface="Arial" pitchFamily="34" charset="0"/>
              </a:rPr>
              <a:t>As the carriage of Estella reaches, Pip once again sees a familiar expression in Estella's face, but cannot figure it out. </a:t>
            </a:r>
          </a:p>
          <a:p>
            <a:pPr algn="just"/>
            <a:endParaRPr lang="en-SG" sz="1800" dirty="0" smtClean="0">
              <a:latin typeface="Arial" pitchFamily="34" charset="0"/>
              <a:cs typeface="Arial" pitchFamily="34" charset="0"/>
            </a:endParaRP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FF0000"/>
                </a:solidFill>
              </a:rPr>
              <a:t>Opening Text of Chapter 13</a:t>
            </a:r>
            <a:endParaRPr lang="en-US" sz="2800" b="1" dirty="0">
              <a:solidFill>
                <a:srgbClr val="FF0000"/>
              </a:solidFill>
            </a:endParaRPr>
          </a:p>
        </p:txBody>
      </p:sp>
      <p:sp>
        <p:nvSpPr>
          <p:cNvPr id="3" name="Content Placeholder 2"/>
          <p:cNvSpPr>
            <a:spLocks noGrp="1"/>
          </p:cNvSpPr>
          <p:nvPr>
            <p:ph idx="1"/>
          </p:nvPr>
        </p:nvSpPr>
        <p:spPr>
          <a:xfrm>
            <a:off x="0" y="838200"/>
            <a:ext cx="7162800" cy="6019800"/>
          </a:xfrm>
        </p:spPr>
        <p:txBody>
          <a:bodyPr>
            <a:normAutofit fontScale="55000" lnSpcReduction="20000"/>
          </a:bodyPr>
          <a:lstStyle/>
          <a:p>
            <a:pPr algn="just"/>
            <a:r>
              <a:rPr lang="en-US" dirty="0" smtClean="0">
                <a:latin typeface="Arial" pitchFamily="34" charset="0"/>
                <a:cs typeface="Arial" pitchFamily="34" charset="0"/>
              </a:rPr>
              <a:t>One day when I was busy with my books and Mr. Pocket, I received a note by the post, the mere outside of which threw me into a great flutter; for, though I had never seen the handwriting in which it was addressed, I divined whose hand it was. It had no set beginning, as Dear Mr. Pip, or Dear Pip, or Dear Sir, or Dear Anything, but ran thus: </a:t>
            </a:r>
          </a:p>
          <a:p>
            <a:pPr algn="just">
              <a:buNone/>
            </a:pPr>
            <a:r>
              <a:rPr lang="en-US" dirty="0" smtClean="0">
                <a:latin typeface="Arial" pitchFamily="34" charset="0"/>
                <a:cs typeface="Arial" pitchFamily="34" charset="0"/>
              </a:rPr>
              <a:t>	‘I am to come to London the day after to-morrow by the mid-day coach. I believe it was settled you should meet me? At all events Miss </a:t>
            </a:r>
            <a:r>
              <a:rPr lang="en-US" dirty="0" err="1" smtClean="0">
                <a:latin typeface="Arial" pitchFamily="34" charset="0"/>
                <a:cs typeface="Arial" pitchFamily="34" charset="0"/>
              </a:rPr>
              <a:t>Havisham</a:t>
            </a:r>
            <a:r>
              <a:rPr lang="en-US" dirty="0" smtClean="0">
                <a:latin typeface="Arial" pitchFamily="34" charset="0"/>
                <a:cs typeface="Arial" pitchFamily="34" charset="0"/>
              </a:rPr>
              <a:t> has that impression, and I write in obedience to it. She sends you her regard. </a:t>
            </a:r>
          </a:p>
          <a:p>
            <a:pPr algn="just">
              <a:buNone/>
            </a:pPr>
            <a:r>
              <a:rPr lang="en-US" dirty="0" smtClean="0">
                <a:latin typeface="Arial" pitchFamily="34" charset="0"/>
                <a:cs typeface="Arial" pitchFamily="34" charset="0"/>
              </a:rPr>
              <a:t>	Yours, ESTELLA.’ </a:t>
            </a:r>
          </a:p>
          <a:p>
            <a:pPr algn="just">
              <a:buNone/>
            </a:pPr>
            <a:r>
              <a:rPr lang="en-US" dirty="0" smtClean="0">
                <a:latin typeface="Arial" pitchFamily="34" charset="0"/>
                <a:cs typeface="Arial" pitchFamily="34" charset="0"/>
              </a:rPr>
              <a:t>	If there had been time, I should probably have ordered several suits of clothes for this occasion; but as there was not, I was fain to be content with those I had. My appetite vanished instantly, and I knew no peace or rest until the day arrived. Not that its arrival brought me either; for, then I was worse than ever, and began haunting the coach-office in wood-street, Cheapside, before the coach had left the Blue Boar in our town. For all that I knew this perfectly well, I still felt as if it were not safe to let the coach-office be out of my sight longer than five minutes at a time; and in this condition of unreason I had performed the first half-hour of a watch of four or five hours, when </a:t>
            </a:r>
            <a:r>
              <a:rPr lang="en-US" dirty="0" err="1" smtClean="0">
                <a:latin typeface="Arial" pitchFamily="34" charset="0"/>
                <a:cs typeface="Arial" pitchFamily="34" charset="0"/>
              </a:rPr>
              <a:t>Wemmick</a:t>
            </a:r>
            <a:r>
              <a:rPr lang="en-US" dirty="0" smtClean="0">
                <a:latin typeface="Arial" pitchFamily="34" charset="0"/>
                <a:cs typeface="Arial" pitchFamily="34" charset="0"/>
              </a:rPr>
              <a:t> ran against me.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FF0000"/>
                </a:solidFill>
              </a:rPr>
              <a:t>Text from Chapter 13: Experience of the Prison Tour</a:t>
            </a:r>
            <a:endParaRPr lang="en-US" sz="2800" b="1" dirty="0">
              <a:solidFill>
                <a:srgbClr val="FF0000"/>
              </a:solidFill>
            </a:endParaRPr>
          </a:p>
        </p:txBody>
      </p:sp>
      <p:sp>
        <p:nvSpPr>
          <p:cNvPr id="3" name="Content Placeholder 2"/>
          <p:cNvSpPr>
            <a:spLocks noGrp="1"/>
          </p:cNvSpPr>
          <p:nvPr>
            <p:ph idx="1"/>
          </p:nvPr>
        </p:nvSpPr>
        <p:spPr>
          <a:xfrm>
            <a:off x="0" y="838200"/>
            <a:ext cx="7162800" cy="5791200"/>
          </a:xfrm>
        </p:spPr>
        <p:txBody>
          <a:bodyPr>
            <a:normAutofit/>
          </a:bodyPr>
          <a:lstStyle/>
          <a:p>
            <a:pPr algn="just"/>
            <a:r>
              <a:rPr lang="en-US" sz="2000" dirty="0" smtClean="0">
                <a:latin typeface="Arial" pitchFamily="34" charset="0"/>
                <a:cs typeface="Arial" pitchFamily="34" charset="0"/>
              </a:rPr>
              <a:t>It struck me that </a:t>
            </a:r>
            <a:r>
              <a:rPr lang="en-US" sz="2000" dirty="0" err="1" smtClean="0">
                <a:latin typeface="Arial" pitchFamily="34" charset="0"/>
                <a:cs typeface="Arial" pitchFamily="34" charset="0"/>
              </a:rPr>
              <a:t>Wemmick</a:t>
            </a:r>
            <a:r>
              <a:rPr lang="en-US" sz="2000" dirty="0" smtClean="0">
                <a:latin typeface="Arial" pitchFamily="34" charset="0"/>
                <a:cs typeface="Arial" pitchFamily="34" charset="0"/>
              </a:rPr>
              <a:t> walked among the prisoners, much as a gardener might walk among his plants. This was first put into my head by his seeing a shoot that had come up in the night, and saying, ‘What, Captain Tom? Are you there? Ah, indeed!’ and also, ‘Is that Black Bill behind the cistern? Why I didn’t look for you these two months; how do you find yourself?’ Equally in his stopping at the bars and attending to anxious whisperers - always singly - </a:t>
            </a:r>
            <a:r>
              <a:rPr lang="en-US" sz="2000" dirty="0" err="1" smtClean="0">
                <a:latin typeface="Arial" pitchFamily="34" charset="0"/>
                <a:cs typeface="Arial" pitchFamily="34" charset="0"/>
              </a:rPr>
              <a:t>Wemmick</a:t>
            </a:r>
            <a:r>
              <a:rPr lang="en-US" sz="2000" dirty="0" smtClean="0">
                <a:latin typeface="Arial" pitchFamily="34" charset="0"/>
                <a:cs typeface="Arial" pitchFamily="34" charset="0"/>
              </a:rPr>
              <a:t> with his post-office in an immovable state, looked at them while in conference, as if he were taking particular notice of the advance they had made, since last observed, towards coming out in full blow at their trial. </a:t>
            </a:r>
          </a:p>
          <a:p>
            <a:pPr algn="just">
              <a:buNone/>
            </a:pPr>
            <a:r>
              <a:rPr lang="en-US" sz="2000" dirty="0" smtClean="0">
                <a:latin typeface="Arial" pitchFamily="34" charset="0"/>
                <a:cs typeface="Arial" pitchFamily="34" charset="0"/>
              </a:rPr>
              <a:t>	He was highly popular, and I found that he took the familiar department of Mr. </a:t>
            </a:r>
            <a:r>
              <a:rPr lang="en-US" sz="2000" dirty="0" err="1" smtClean="0">
                <a:latin typeface="Arial" pitchFamily="34" charset="0"/>
                <a:cs typeface="Arial" pitchFamily="34" charset="0"/>
              </a:rPr>
              <a:t>Jaggers’s</a:t>
            </a:r>
            <a:r>
              <a:rPr lang="en-US" sz="2000" dirty="0" smtClean="0">
                <a:latin typeface="Arial" pitchFamily="34" charset="0"/>
                <a:cs typeface="Arial" pitchFamily="34" charset="0"/>
              </a:rPr>
              <a:t> business: though something of the state of Mr. </a:t>
            </a:r>
            <a:r>
              <a:rPr lang="en-US" sz="2000" dirty="0" err="1" smtClean="0">
                <a:latin typeface="Arial" pitchFamily="34" charset="0"/>
                <a:cs typeface="Arial" pitchFamily="34" charset="0"/>
              </a:rPr>
              <a:t>Jaggers</a:t>
            </a:r>
            <a:r>
              <a:rPr lang="en-US" sz="2000" dirty="0" smtClean="0">
                <a:latin typeface="Arial" pitchFamily="34" charset="0"/>
                <a:cs typeface="Arial" pitchFamily="34" charset="0"/>
              </a:rPr>
              <a:t> hung about him too,………….</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334962"/>
          </a:xfrm>
        </p:spPr>
        <p:txBody>
          <a:bodyPr>
            <a:normAutofit fontScale="90000"/>
          </a:bodyPr>
          <a:lstStyle/>
          <a:p>
            <a:r>
              <a:rPr lang="en-US" sz="2800" dirty="0" smtClean="0"/>
              <a:t>Cot… </a:t>
            </a:r>
            <a:r>
              <a:rPr lang="en-US" sz="2800" b="1" dirty="0" smtClean="0">
                <a:solidFill>
                  <a:srgbClr val="FF0000"/>
                </a:solidFill>
              </a:rPr>
              <a:t>Text from Chapter 13: Experience of the Prison Tour</a:t>
            </a:r>
            <a:endParaRPr lang="en-US" sz="2800" dirty="0"/>
          </a:p>
        </p:txBody>
      </p:sp>
      <p:sp>
        <p:nvSpPr>
          <p:cNvPr id="3" name="Content Placeholder 2"/>
          <p:cNvSpPr>
            <a:spLocks noGrp="1"/>
          </p:cNvSpPr>
          <p:nvPr>
            <p:ph idx="1"/>
          </p:nvPr>
        </p:nvSpPr>
        <p:spPr>
          <a:xfrm>
            <a:off x="0" y="838200"/>
            <a:ext cx="6934200" cy="6019800"/>
          </a:xfrm>
        </p:spPr>
        <p:txBody>
          <a:bodyPr>
            <a:normAutofit/>
          </a:bodyPr>
          <a:lstStyle/>
          <a:p>
            <a:pPr algn="just">
              <a:buNone/>
            </a:pPr>
            <a:r>
              <a:rPr lang="en-US" sz="1800" dirty="0" smtClean="0">
                <a:latin typeface="Arial" pitchFamily="34" charset="0"/>
                <a:cs typeface="Arial" pitchFamily="34" charset="0"/>
              </a:rPr>
              <a:t>	……….forbidding approach beyond certain limits. His personal recognition of each successive client was comprised in a nod, and in his settling his hat a little easier on his head with both hands, and then tightening the </a:t>
            </a:r>
            <a:r>
              <a:rPr lang="en-US" sz="1800" dirty="0" smtClean="0">
                <a:latin typeface="Arial" pitchFamily="34" charset="0"/>
                <a:cs typeface="Arial" pitchFamily="34" charset="0"/>
              </a:rPr>
              <a:t>post office</a:t>
            </a:r>
            <a:r>
              <a:rPr lang="en-US" sz="1800" dirty="0" smtClean="0">
                <a:latin typeface="Arial" pitchFamily="34" charset="0"/>
                <a:cs typeface="Arial" pitchFamily="34" charset="0"/>
              </a:rPr>
              <a:t>, and putting his hands in his pockets. In one or two instances, there was a difficulty respecting the raising of fees, and then Mr. </a:t>
            </a:r>
            <a:r>
              <a:rPr lang="en-US" sz="1800" dirty="0" err="1" smtClean="0">
                <a:latin typeface="Arial" pitchFamily="34" charset="0"/>
                <a:cs typeface="Arial" pitchFamily="34" charset="0"/>
              </a:rPr>
              <a:t>Wemmick</a:t>
            </a:r>
            <a:r>
              <a:rPr lang="en-US" sz="1800" dirty="0" smtClean="0">
                <a:latin typeface="Arial" pitchFamily="34" charset="0"/>
                <a:cs typeface="Arial" pitchFamily="34" charset="0"/>
              </a:rPr>
              <a:t>, backing as far as possible from the insufficient money produced, said, ‘it’s no use, my boy. I’m only a subordinate. I can’t take it. Don’t go on in that way with a subordinate. If you are unable to make up your quantum, my boy, you had better address yourself to a principal; there are plenty of principals in the profession, you know, and what is not worth the while of one, may be worth the while of another; that’s my recommendation to you, speaking as a subordinate. Don’t try on useless measures. Why should you? Now, who’s next?’…..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fontScale="90000"/>
          </a:bodyPr>
          <a:lstStyle/>
          <a:p>
            <a:r>
              <a:rPr lang="en-US" sz="2800" dirty="0" smtClean="0">
                <a:latin typeface="Arial" pitchFamily="34" charset="0"/>
                <a:cs typeface="Arial" pitchFamily="34" charset="0"/>
              </a:rPr>
              <a:t>Cont… </a:t>
            </a:r>
            <a:r>
              <a:rPr lang="en-US" sz="2800" b="1" dirty="0" smtClean="0">
                <a:solidFill>
                  <a:srgbClr val="FF0000"/>
                </a:solidFill>
                <a:latin typeface="Arial" pitchFamily="34" charset="0"/>
                <a:cs typeface="Arial" pitchFamily="34" charset="0"/>
              </a:rPr>
              <a:t>Text from Chapter 13: Experience of the Prison Tour</a:t>
            </a:r>
            <a:endParaRPr lang="en-US" sz="2800" dirty="0">
              <a:latin typeface="Arial" pitchFamily="34" charset="0"/>
              <a:cs typeface="Arial" pitchFamily="34" charset="0"/>
            </a:endParaRPr>
          </a:p>
        </p:txBody>
      </p:sp>
      <p:sp>
        <p:nvSpPr>
          <p:cNvPr id="3" name="Content Placeholder 2"/>
          <p:cNvSpPr>
            <a:spLocks noGrp="1"/>
          </p:cNvSpPr>
          <p:nvPr>
            <p:ph idx="1"/>
          </p:nvPr>
        </p:nvSpPr>
        <p:spPr>
          <a:xfrm>
            <a:off x="152400" y="838200"/>
            <a:ext cx="7010400" cy="5867400"/>
          </a:xfrm>
        </p:spPr>
        <p:txBody>
          <a:bodyPr>
            <a:normAutofit/>
          </a:bodyPr>
          <a:lstStyle/>
          <a:p>
            <a:pPr algn="just">
              <a:buNone/>
            </a:pPr>
            <a:r>
              <a:rPr lang="en-US" sz="1800" dirty="0" smtClean="0">
                <a:latin typeface="Arial" pitchFamily="34" charset="0"/>
                <a:cs typeface="Arial" pitchFamily="34" charset="0"/>
              </a:rPr>
              <a:t>	………Thus, we walked through </a:t>
            </a:r>
            <a:r>
              <a:rPr lang="en-US" sz="1800" dirty="0" err="1" smtClean="0">
                <a:latin typeface="Arial" pitchFamily="34" charset="0"/>
                <a:cs typeface="Arial" pitchFamily="34" charset="0"/>
              </a:rPr>
              <a:t>Wemmick’s</a:t>
            </a:r>
            <a:r>
              <a:rPr lang="en-US" sz="1800" dirty="0" smtClean="0">
                <a:latin typeface="Arial" pitchFamily="34" charset="0"/>
                <a:cs typeface="Arial" pitchFamily="34" charset="0"/>
              </a:rPr>
              <a:t> greenhouse, until he turned to me and said, ‘Notice the man I shall shake hands with.’ I should have done so, without the preparation, as he had shaken hands with no one yet. </a:t>
            </a:r>
          </a:p>
          <a:p>
            <a:pPr algn="just">
              <a:buNone/>
            </a:pPr>
            <a:r>
              <a:rPr lang="en-US" sz="1800" dirty="0" smtClean="0">
                <a:latin typeface="Arial" pitchFamily="34" charset="0"/>
                <a:cs typeface="Arial" pitchFamily="34" charset="0"/>
              </a:rPr>
              <a:t>	Almost as soon as he had spoken, a portly upright man (whom I can see now, as I write) in a well-worn olive-</a:t>
            </a:r>
            <a:r>
              <a:rPr lang="en-US" sz="1800" dirty="0" err="1" smtClean="0">
                <a:latin typeface="Arial" pitchFamily="34" charset="0"/>
                <a:cs typeface="Arial" pitchFamily="34" charset="0"/>
              </a:rPr>
              <a:t>coloured</a:t>
            </a:r>
            <a:r>
              <a:rPr lang="en-US" sz="1800" dirty="0" smtClean="0">
                <a:latin typeface="Arial" pitchFamily="34" charset="0"/>
                <a:cs typeface="Arial" pitchFamily="34" charset="0"/>
              </a:rPr>
              <a:t> frock-coat, with a peculiar pallor over-spreading the red in his complexion, and eyes that went wandering about when he tried to fix them, came up to a corner of the bars, and put his hand to his hat - which had a greasy and fatty surface like cold broth - with a half-serious and half-jocose military salute. </a:t>
            </a:r>
          </a:p>
          <a:p>
            <a:pPr algn="just">
              <a:buNone/>
            </a:pPr>
            <a:r>
              <a:rPr lang="en-US" sz="1800" dirty="0" smtClean="0">
                <a:latin typeface="Arial" pitchFamily="34" charset="0"/>
                <a:cs typeface="Arial" pitchFamily="34" charset="0"/>
              </a:rPr>
              <a:t>	‘Colonel, to you!’ said </a:t>
            </a:r>
            <a:r>
              <a:rPr lang="en-US" sz="1800" dirty="0" err="1" smtClean="0">
                <a:latin typeface="Arial" pitchFamily="34" charset="0"/>
                <a:cs typeface="Arial" pitchFamily="34" charset="0"/>
              </a:rPr>
              <a:t>Wemmick</a:t>
            </a:r>
            <a:r>
              <a:rPr lang="en-US" sz="1800" dirty="0" smtClean="0">
                <a:latin typeface="Arial" pitchFamily="34" charset="0"/>
                <a:cs typeface="Arial" pitchFamily="34" charset="0"/>
              </a:rPr>
              <a:t>; ‘how are you, Colonel?’ </a:t>
            </a:r>
          </a:p>
          <a:p>
            <a:pPr algn="just">
              <a:buNone/>
            </a:pPr>
            <a:r>
              <a:rPr lang="en-US" sz="1800" dirty="0" smtClean="0">
                <a:latin typeface="Arial" pitchFamily="34" charset="0"/>
                <a:cs typeface="Arial" pitchFamily="34" charset="0"/>
              </a:rPr>
              <a:t>	‘All right, Mr. </a:t>
            </a:r>
            <a:r>
              <a:rPr lang="en-US" sz="1800" dirty="0" err="1" smtClean="0">
                <a:latin typeface="Arial" pitchFamily="34" charset="0"/>
                <a:cs typeface="Arial" pitchFamily="34" charset="0"/>
              </a:rPr>
              <a:t>Wemmick</a:t>
            </a:r>
            <a:r>
              <a:rPr lang="en-US" sz="180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smtClean="0"/>
              <a:t>Cont… </a:t>
            </a:r>
            <a:r>
              <a:rPr lang="en-US" sz="2400" b="1" dirty="0" smtClean="0">
                <a:solidFill>
                  <a:srgbClr val="FF0000"/>
                </a:solidFill>
              </a:rPr>
              <a:t>Text from Chapter 13: Experience of the Prison Tour</a:t>
            </a:r>
            <a:endParaRPr lang="en-US" sz="2400" dirty="0"/>
          </a:p>
        </p:txBody>
      </p:sp>
      <p:sp>
        <p:nvSpPr>
          <p:cNvPr id="3" name="Content Placeholder 2"/>
          <p:cNvSpPr>
            <a:spLocks noGrp="1"/>
          </p:cNvSpPr>
          <p:nvPr>
            <p:ph idx="1"/>
          </p:nvPr>
        </p:nvSpPr>
        <p:spPr>
          <a:xfrm>
            <a:off x="0" y="838200"/>
            <a:ext cx="7086600" cy="6019800"/>
          </a:xfrm>
        </p:spPr>
        <p:txBody>
          <a:bodyPr>
            <a:noAutofit/>
          </a:bodyPr>
          <a:lstStyle/>
          <a:p>
            <a:pPr algn="just">
              <a:buNone/>
            </a:pPr>
            <a:r>
              <a:rPr lang="en-US" sz="1800" dirty="0" smtClean="0">
                <a:latin typeface="Arial" pitchFamily="34" charset="0"/>
                <a:cs typeface="Arial" pitchFamily="34" charset="0"/>
              </a:rPr>
              <a:t>…………‘Everything was done that could be done, but the evidence was too strong for us, Colonel.’ </a:t>
            </a:r>
          </a:p>
          <a:p>
            <a:pPr algn="just">
              <a:buNone/>
            </a:pPr>
            <a:r>
              <a:rPr lang="en-US" sz="1800" dirty="0" smtClean="0">
                <a:latin typeface="Arial" pitchFamily="34" charset="0"/>
                <a:cs typeface="Arial" pitchFamily="34" charset="0"/>
              </a:rPr>
              <a:t>	‘Yes, it was too strong, sir - but I don’t care.’ </a:t>
            </a:r>
          </a:p>
          <a:p>
            <a:pPr algn="just">
              <a:buNone/>
            </a:pPr>
            <a:r>
              <a:rPr lang="en-US" sz="1800" dirty="0" smtClean="0">
                <a:latin typeface="Arial" pitchFamily="34" charset="0"/>
                <a:cs typeface="Arial" pitchFamily="34" charset="0"/>
              </a:rPr>
              <a:t>	‘No, no,’ said </a:t>
            </a:r>
            <a:r>
              <a:rPr lang="en-US" sz="1800" dirty="0" err="1" smtClean="0">
                <a:latin typeface="Arial" pitchFamily="34" charset="0"/>
                <a:cs typeface="Arial" pitchFamily="34" charset="0"/>
              </a:rPr>
              <a:t>Wemmick</a:t>
            </a:r>
            <a:r>
              <a:rPr lang="en-US" sz="1800" dirty="0" smtClean="0">
                <a:latin typeface="Arial" pitchFamily="34" charset="0"/>
                <a:cs typeface="Arial" pitchFamily="34" charset="0"/>
              </a:rPr>
              <a:t>, coolly, ‘you don’t care.’ Then, turning to me, ‘Served His Majesty this man. Was a soldier in the line and bought his discharge.’ </a:t>
            </a:r>
          </a:p>
          <a:p>
            <a:pPr algn="just">
              <a:buNone/>
            </a:pPr>
            <a:r>
              <a:rPr lang="en-US" sz="1800" dirty="0" smtClean="0">
                <a:latin typeface="Arial" pitchFamily="34" charset="0"/>
                <a:cs typeface="Arial" pitchFamily="34" charset="0"/>
              </a:rPr>
              <a:t>	I said, ‘Indeed?’ and the man’s eyes looked at me, and then looked over my head, and then looked all round me, and then he drew his hand across his lips and laughed. </a:t>
            </a:r>
          </a:p>
          <a:p>
            <a:pPr algn="just">
              <a:buNone/>
            </a:pPr>
            <a:r>
              <a:rPr lang="en-US" sz="1800" dirty="0" smtClean="0">
                <a:latin typeface="Arial" pitchFamily="34" charset="0"/>
                <a:cs typeface="Arial" pitchFamily="34" charset="0"/>
              </a:rPr>
              <a:t>	‘I think I shall be out of this on Monday, sir,’ he said to </a:t>
            </a:r>
            <a:r>
              <a:rPr lang="en-US" sz="1800" dirty="0" err="1" smtClean="0">
                <a:latin typeface="Arial" pitchFamily="34" charset="0"/>
                <a:cs typeface="Arial" pitchFamily="34" charset="0"/>
              </a:rPr>
              <a:t>Wemmick</a:t>
            </a:r>
            <a:r>
              <a:rPr lang="en-US" sz="1800" dirty="0" smtClean="0">
                <a:latin typeface="Arial" pitchFamily="34" charset="0"/>
                <a:cs typeface="Arial" pitchFamily="34" charset="0"/>
              </a:rPr>
              <a:t>. </a:t>
            </a:r>
          </a:p>
          <a:p>
            <a:pPr algn="just">
              <a:buNone/>
            </a:pPr>
            <a:r>
              <a:rPr lang="en-US" sz="1800" dirty="0" smtClean="0">
                <a:latin typeface="Arial" pitchFamily="34" charset="0"/>
                <a:cs typeface="Arial" pitchFamily="34" charset="0"/>
              </a:rPr>
              <a:t>	‘Perhaps,’ returned my friend, ‘but there’s no knowing.’ </a:t>
            </a:r>
          </a:p>
          <a:p>
            <a:pPr algn="just">
              <a:buNone/>
            </a:pPr>
            <a:r>
              <a:rPr lang="en-US" sz="1800" dirty="0" smtClean="0">
                <a:latin typeface="Arial" pitchFamily="34" charset="0"/>
                <a:cs typeface="Arial" pitchFamily="34" charset="0"/>
              </a:rPr>
              <a:t>	‘I am glad to have the chance of bidding you good-bye, Mr. </a:t>
            </a:r>
            <a:r>
              <a:rPr lang="en-US" sz="1800" dirty="0" err="1" smtClean="0">
                <a:latin typeface="Arial" pitchFamily="34" charset="0"/>
                <a:cs typeface="Arial" pitchFamily="34" charset="0"/>
              </a:rPr>
              <a:t>Wemmick</a:t>
            </a:r>
            <a:r>
              <a:rPr lang="en-US" sz="1800" dirty="0" smtClean="0">
                <a:latin typeface="Arial" pitchFamily="34" charset="0"/>
                <a:cs typeface="Arial" pitchFamily="34" charset="0"/>
              </a:rPr>
              <a:t>,’ said the man, stretching out his hand between two bars.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400" dirty="0" smtClean="0"/>
              <a:t>Cont… </a:t>
            </a:r>
            <a:r>
              <a:rPr lang="en-US" sz="2400" b="1" dirty="0" smtClean="0">
                <a:solidFill>
                  <a:srgbClr val="FF0000"/>
                </a:solidFill>
              </a:rPr>
              <a:t>Text from Chapter 13: Experience of the Prison Tour</a:t>
            </a:r>
            <a:r>
              <a:rPr lang="en-US" sz="2400" dirty="0" smtClean="0"/>
              <a:t> </a:t>
            </a:r>
            <a:endParaRPr lang="en-US" sz="2400" dirty="0"/>
          </a:p>
        </p:txBody>
      </p:sp>
      <p:sp>
        <p:nvSpPr>
          <p:cNvPr id="3" name="Content Placeholder 2"/>
          <p:cNvSpPr>
            <a:spLocks noGrp="1"/>
          </p:cNvSpPr>
          <p:nvPr>
            <p:ph idx="1"/>
          </p:nvPr>
        </p:nvSpPr>
        <p:spPr>
          <a:xfrm>
            <a:off x="152400" y="685800"/>
            <a:ext cx="6629400" cy="5867400"/>
          </a:xfrm>
        </p:spPr>
        <p:txBody>
          <a:bodyPr>
            <a:normAutofit fontScale="55000" lnSpcReduction="20000"/>
          </a:bodyPr>
          <a:lstStyle/>
          <a:p>
            <a:pPr algn="just">
              <a:buNone/>
            </a:pPr>
            <a:r>
              <a:rPr lang="en-US" dirty="0" smtClean="0">
                <a:latin typeface="Arial" pitchFamily="34" charset="0"/>
                <a:cs typeface="Arial" pitchFamily="34" charset="0"/>
              </a:rPr>
              <a:t>	‘</a:t>
            </a:r>
            <a:r>
              <a:rPr lang="en-US" dirty="0" err="1" smtClean="0">
                <a:latin typeface="Arial" pitchFamily="34" charset="0"/>
                <a:cs typeface="Arial" pitchFamily="34" charset="0"/>
              </a:rPr>
              <a:t>Thankye</a:t>
            </a:r>
            <a:r>
              <a:rPr lang="en-US" dirty="0" smtClean="0">
                <a:latin typeface="Arial" pitchFamily="34" charset="0"/>
                <a:cs typeface="Arial" pitchFamily="34" charset="0"/>
              </a:rPr>
              <a:t>,’ said </a:t>
            </a:r>
            <a:r>
              <a:rPr lang="en-US" dirty="0" err="1" smtClean="0">
                <a:latin typeface="Arial" pitchFamily="34" charset="0"/>
                <a:cs typeface="Arial" pitchFamily="34" charset="0"/>
              </a:rPr>
              <a:t>Wemmick</a:t>
            </a:r>
            <a:r>
              <a:rPr lang="en-US" dirty="0" smtClean="0">
                <a:latin typeface="Arial" pitchFamily="34" charset="0"/>
                <a:cs typeface="Arial" pitchFamily="34" charset="0"/>
              </a:rPr>
              <a:t>, shaking hands with him. ‘Same to you, Colonel.’ </a:t>
            </a:r>
          </a:p>
          <a:p>
            <a:pPr algn="just">
              <a:buNone/>
            </a:pPr>
            <a:r>
              <a:rPr lang="en-US" dirty="0" smtClean="0">
                <a:latin typeface="Arial" pitchFamily="34" charset="0"/>
                <a:cs typeface="Arial" pitchFamily="34" charset="0"/>
              </a:rPr>
              <a:t>	‘If what I had upon me when taken, had been real, Mr. </a:t>
            </a:r>
            <a:r>
              <a:rPr lang="en-US" dirty="0" err="1" smtClean="0">
                <a:latin typeface="Arial" pitchFamily="34" charset="0"/>
                <a:cs typeface="Arial" pitchFamily="34" charset="0"/>
              </a:rPr>
              <a:t>Wemmick</a:t>
            </a:r>
            <a:r>
              <a:rPr lang="en-US" dirty="0" smtClean="0">
                <a:latin typeface="Arial" pitchFamily="34" charset="0"/>
                <a:cs typeface="Arial" pitchFamily="34" charset="0"/>
              </a:rPr>
              <a:t>,’ said the man, unwilling to let his hand go, ‘I should have asked the </a:t>
            </a:r>
            <a:r>
              <a:rPr lang="en-US" dirty="0" err="1" smtClean="0">
                <a:latin typeface="Arial" pitchFamily="34" charset="0"/>
                <a:cs typeface="Arial" pitchFamily="34" charset="0"/>
              </a:rPr>
              <a:t>favour</a:t>
            </a:r>
            <a:r>
              <a:rPr lang="en-US" dirty="0" smtClean="0">
                <a:latin typeface="Arial" pitchFamily="34" charset="0"/>
                <a:cs typeface="Arial" pitchFamily="34" charset="0"/>
              </a:rPr>
              <a:t> of your wearing another ring - in acknowledgment of your attentions.’ </a:t>
            </a:r>
          </a:p>
          <a:p>
            <a:pPr algn="just">
              <a:buNone/>
            </a:pPr>
            <a:r>
              <a:rPr lang="en-US" dirty="0" smtClean="0">
                <a:latin typeface="Arial" pitchFamily="34" charset="0"/>
                <a:cs typeface="Arial" pitchFamily="34" charset="0"/>
              </a:rPr>
              <a:t>	‘I’ll accept the will for the deed,’ said </a:t>
            </a:r>
            <a:r>
              <a:rPr lang="en-US" dirty="0" err="1" smtClean="0">
                <a:latin typeface="Arial" pitchFamily="34" charset="0"/>
                <a:cs typeface="Arial" pitchFamily="34" charset="0"/>
              </a:rPr>
              <a:t>Wemmick</a:t>
            </a:r>
            <a:r>
              <a:rPr lang="en-US" dirty="0" smtClean="0">
                <a:latin typeface="Arial" pitchFamily="34" charset="0"/>
                <a:cs typeface="Arial" pitchFamily="34" charset="0"/>
              </a:rPr>
              <a:t>. ‘By-the-bye; you were quite a pigeon-fancier.’ The man looked up at the sky. ‘I am told you had a remarkable breed of tumblers. could you commission any friend of yours to bring me a pair, of you’ve no further use for ‘</a:t>
            </a:r>
            <a:r>
              <a:rPr lang="en-US" dirty="0" err="1" smtClean="0">
                <a:latin typeface="Arial" pitchFamily="34" charset="0"/>
                <a:cs typeface="Arial" pitchFamily="34" charset="0"/>
              </a:rPr>
              <a:t>em</a:t>
            </a:r>
            <a:r>
              <a:rPr lang="en-US" dirty="0" smtClean="0">
                <a:latin typeface="Arial" pitchFamily="34" charset="0"/>
                <a:cs typeface="Arial" pitchFamily="34" charset="0"/>
              </a:rPr>
              <a:t>?’ </a:t>
            </a:r>
          </a:p>
          <a:p>
            <a:pPr algn="just">
              <a:buNone/>
            </a:pPr>
            <a:r>
              <a:rPr lang="en-US" dirty="0" smtClean="0">
                <a:latin typeface="Arial" pitchFamily="34" charset="0"/>
                <a:cs typeface="Arial" pitchFamily="34" charset="0"/>
              </a:rPr>
              <a:t>	‘It shall be done, sir?’ </a:t>
            </a:r>
          </a:p>
          <a:p>
            <a:pPr algn="just">
              <a:buNone/>
            </a:pPr>
            <a:r>
              <a:rPr lang="en-US" dirty="0" smtClean="0">
                <a:latin typeface="Arial" pitchFamily="34" charset="0"/>
                <a:cs typeface="Arial" pitchFamily="34" charset="0"/>
              </a:rPr>
              <a:t>	‘All right,’ said </a:t>
            </a:r>
            <a:r>
              <a:rPr lang="en-US" dirty="0" err="1" smtClean="0">
                <a:latin typeface="Arial" pitchFamily="34" charset="0"/>
                <a:cs typeface="Arial" pitchFamily="34" charset="0"/>
              </a:rPr>
              <a:t>Wemmick</a:t>
            </a:r>
            <a:r>
              <a:rPr lang="en-US" dirty="0" smtClean="0">
                <a:latin typeface="Arial" pitchFamily="34" charset="0"/>
                <a:cs typeface="Arial" pitchFamily="34" charset="0"/>
              </a:rPr>
              <a:t>, ‘they shall be taken care of. Good afternoon, Colonel. Good-bye!’ They shook hands again, and as we walked away </a:t>
            </a:r>
            <a:r>
              <a:rPr lang="en-US" dirty="0" err="1" smtClean="0">
                <a:latin typeface="Arial" pitchFamily="34" charset="0"/>
                <a:cs typeface="Arial" pitchFamily="34" charset="0"/>
              </a:rPr>
              <a:t>Wemmick</a:t>
            </a:r>
            <a:r>
              <a:rPr lang="en-US" dirty="0" smtClean="0">
                <a:latin typeface="Arial" pitchFamily="34" charset="0"/>
                <a:cs typeface="Arial" pitchFamily="34" charset="0"/>
              </a:rPr>
              <a:t> said to me, ‘A Coiner, a very good workman. The Recorder’s report is made to-day, and he is sure to be executed on Monday. Still you see, as far as it goes, a pair of pigeons are portable property, all the same.’ With that, he looked back, and nodded at this dead plant, and then cast his eyes about him in walking out of the yard, as if he were considering what other pot would go best in its place.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Discussion Points</a:t>
            </a:r>
            <a:endParaRPr lang="en-SG" sz="2800" dirty="0"/>
          </a:p>
        </p:txBody>
      </p:sp>
      <p:sp>
        <p:nvSpPr>
          <p:cNvPr id="3" name="Content Placeholder 2"/>
          <p:cNvSpPr>
            <a:spLocks noGrp="1"/>
          </p:cNvSpPr>
          <p:nvPr>
            <p:ph idx="1"/>
          </p:nvPr>
        </p:nvSpPr>
        <p:spPr>
          <a:xfrm>
            <a:off x="0" y="838200"/>
            <a:ext cx="7086600" cy="6019800"/>
          </a:xfrm>
        </p:spPr>
        <p:txBody>
          <a:bodyPr>
            <a:normAutofit/>
          </a:bodyPr>
          <a:lstStyle/>
          <a:p>
            <a:pPr algn="just"/>
            <a:r>
              <a:rPr lang="en-SG" sz="1800" dirty="0" smtClean="0">
                <a:latin typeface="Arial" pitchFamily="34" charset="0"/>
                <a:cs typeface="Arial" pitchFamily="34" charset="0"/>
              </a:rPr>
              <a:t>Pip realizes how the elements of criminality have always surrounded his life.</a:t>
            </a:r>
          </a:p>
          <a:p>
            <a:pPr algn="just"/>
            <a:r>
              <a:rPr lang="en-SG" sz="1800" dirty="0" smtClean="0">
                <a:latin typeface="Arial" pitchFamily="34" charset="0"/>
                <a:cs typeface="Arial" pitchFamily="34" charset="0"/>
              </a:rPr>
              <a:t>He also realizes how at different time points in his life he has come across some sort of criminal agents and acts.</a:t>
            </a:r>
          </a:p>
          <a:p>
            <a:pPr algn="just"/>
            <a:r>
              <a:rPr lang="en-SG" sz="1800" dirty="0" smtClean="0">
                <a:latin typeface="Arial" pitchFamily="34" charset="0"/>
                <a:cs typeface="Arial" pitchFamily="34" charset="0"/>
              </a:rPr>
              <a:t>He remembers how as a young boy he came across the convict that he fed at the beginning of the novel, and the one-eyed convict that gave him the pound note sent by the first convict. </a:t>
            </a:r>
          </a:p>
          <a:p>
            <a:pPr algn="just"/>
            <a:r>
              <a:rPr lang="en-SG" sz="1800" dirty="0" smtClean="0">
                <a:latin typeface="Arial" pitchFamily="34" charset="0"/>
                <a:cs typeface="Arial" pitchFamily="34" charset="0"/>
              </a:rPr>
              <a:t>He has not been able to get rid of these shadows of crime as even now he is involved in men like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and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who are </a:t>
            </a:r>
            <a:r>
              <a:rPr lang="en-SG" sz="1800" dirty="0" smtClean="0">
                <a:latin typeface="Arial" pitchFamily="34" charset="0"/>
                <a:cs typeface="Arial" pitchFamily="34" charset="0"/>
              </a:rPr>
              <a:t>somehow </a:t>
            </a:r>
            <a:r>
              <a:rPr lang="en-SG" sz="1800" dirty="0" smtClean="0">
                <a:latin typeface="Arial" pitchFamily="34" charset="0"/>
                <a:cs typeface="Arial" pitchFamily="34" charset="0"/>
              </a:rPr>
              <a:t>associated with crime, and who make convicts their livelihood.</a:t>
            </a:r>
          </a:p>
          <a:p>
            <a:pPr algn="just"/>
            <a:r>
              <a:rPr lang="en-SG" sz="1800" dirty="0" smtClean="0">
                <a:latin typeface="Arial" pitchFamily="34" charset="0"/>
                <a:cs typeface="Arial" pitchFamily="34" charset="0"/>
              </a:rPr>
              <a:t>As he is </a:t>
            </a:r>
            <a:r>
              <a:rPr lang="en-SG" sz="1800" dirty="0" smtClean="0">
                <a:latin typeface="Arial" pitchFamily="34" charset="0"/>
                <a:cs typeface="Arial" pitchFamily="34" charset="0"/>
              </a:rPr>
              <a:t>at this </a:t>
            </a:r>
            <a:r>
              <a:rPr lang="en-SG" sz="1800" dirty="0" smtClean="0">
                <a:latin typeface="Arial" pitchFamily="34" charset="0"/>
                <a:cs typeface="Arial" pitchFamily="34" charset="0"/>
              </a:rPr>
              <a:t>point of thoughts suddenly Estella's carriage arrives. It is ironic that he had been waiting for her for hours but now that she comes he is occupied by other thoughts.</a:t>
            </a:r>
          </a:p>
          <a:p>
            <a:pPr algn="just"/>
            <a:r>
              <a:rPr lang="en-SG" sz="1800" dirty="0" smtClean="0">
                <a:latin typeface="Arial" pitchFamily="34" charset="0"/>
                <a:cs typeface="Arial" pitchFamily="34" charset="0"/>
              </a:rPr>
              <a:t>Narrator Pip is hinting with these thoughts that Young Pip's interaction with criminals is not over. Their surprising involvement in his life will continue. </a:t>
            </a:r>
            <a:r>
              <a:rPr lang="en-SG" sz="1800" dirty="0" err="1" smtClean="0">
                <a:latin typeface="Arial" pitchFamily="34" charset="0"/>
                <a:cs typeface="Arial" pitchFamily="34" charset="0"/>
              </a:rPr>
              <a:t>Dicken's</a:t>
            </a:r>
            <a:r>
              <a:rPr lang="en-SG" sz="1800" dirty="0" smtClean="0">
                <a:latin typeface="Arial" pitchFamily="34" charset="0"/>
                <a:cs typeface="Arial" pitchFamily="34" charset="0"/>
              </a:rPr>
              <a:t> placing the abrupt intervention of Estella's entrance in these thoughts foreshadows a little more specifically: Estella, too, will have something to do with criminality.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SG" sz="2800" b="1" dirty="0" smtClean="0"/>
              <a:t>Part II: Chapter 14</a:t>
            </a:r>
            <a:endParaRPr lang="en-SG" sz="2800" dirty="0"/>
          </a:p>
        </p:txBody>
      </p:sp>
      <p:sp>
        <p:nvSpPr>
          <p:cNvPr id="3" name="Content Placeholder 2"/>
          <p:cNvSpPr>
            <a:spLocks noGrp="1"/>
          </p:cNvSpPr>
          <p:nvPr>
            <p:ph idx="1"/>
          </p:nvPr>
        </p:nvSpPr>
        <p:spPr>
          <a:xfrm>
            <a:off x="0" y="1219200"/>
            <a:ext cx="7010400" cy="5486400"/>
          </a:xfrm>
        </p:spPr>
        <p:txBody>
          <a:bodyPr>
            <a:normAutofit/>
          </a:bodyPr>
          <a:lstStyle/>
          <a:p>
            <a:pPr algn="just"/>
            <a:r>
              <a:rPr lang="en-SG" sz="1800" dirty="0" smtClean="0">
                <a:latin typeface="Arial" pitchFamily="34" charset="0"/>
                <a:cs typeface="Arial" pitchFamily="34" charset="0"/>
              </a:rPr>
              <a:t>Estella is to go on to Richmond.</a:t>
            </a:r>
          </a:p>
          <a:p>
            <a:pPr algn="just"/>
            <a:r>
              <a:rPr lang="en-SG" sz="1800" dirty="0" smtClean="0">
                <a:latin typeface="Arial" pitchFamily="34" charset="0"/>
                <a:cs typeface="Arial" pitchFamily="34" charset="0"/>
              </a:rPr>
              <a:t>She orders Pip to take her there. She also orders him to arrange for a cup of tea for her so they sit in a nearby cafe as they wait for the outgoing coach. </a:t>
            </a:r>
          </a:p>
          <a:p>
            <a:pPr algn="just"/>
            <a:r>
              <a:rPr lang="en-SG" sz="1800" dirty="0" smtClean="0">
                <a:latin typeface="Arial" pitchFamily="34" charset="0"/>
                <a:cs typeface="Arial" pitchFamily="34" charset="0"/>
              </a:rPr>
              <a:t>Estella is supposed to see a wealthy woman in Richmond with a single daughter. She is supposed to teach Estella. </a:t>
            </a:r>
          </a:p>
          <a:p>
            <a:pPr algn="just"/>
            <a:r>
              <a:rPr lang="en-SG" sz="1800" dirty="0" smtClean="0">
                <a:latin typeface="Arial" pitchFamily="34" charset="0"/>
                <a:cs typeface="Arial" pitchFamily="34" charset="0"/>
              </a:rPr>
              <a:t>Estella tells Pip that all of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relatives hate him because they view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as his benefactor.</a:t>
            </a:r>
          </a:p>
          <a:p>
            <a:pPr algn="just"/>
            <a:r>
              <a:rPr lang="en-SG" sz="1800" dirty="0" smtClean="0">
                <a:latin typeface="Arial" pitchFamily="34" charset="0"/>
                <a:cs typeface="Arial" pitchFamily="34" charset="0"/>
              </a:rPr>
              <a:t>They keep on talking negative about him out of their jealousy. However, Estella believes that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has a good view of him. </a:t>
            </a:r>
          </a:p>
          <a:p>
            <a:pPr algn="just"/>
            <a:r>
              <a:rPr lang="en-SG" sz="1800" dirty="0" smtClean="0">
                <a:latin typeface="Arial" pitchFamily="34" charset="0"/>
                <a:cs typeface="Arial" pitchFamily="34" charset="0"/>
              </a:rPr>
              <a:t>The carriage comes and they ride to Richmond talking of trivial things.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FF0000"/>
                </a:solidFill>
              </a:rPr>
              <a:t>Opening Text of Chapter 14</a:t>
            </a:r>
            <a:endParaRPr lang="en-US" sz="2800" b="1" dirty="0">
              <a:solidFill>
                <a:srgbClr val="FF0000"/>
              </a:solidFill>
            </a:endParaRPr>
          </a:p>
        </p:txBody>
      </p:sp>
      <p:sp>
        <p:nvSpPr>
          <p:cNvPr id="3" name="Content Placeholder 2"/>
          <p:cNvSpPr>
            <a:spLocks noGrp="1"/>
          </p:cNvSpPr>
          <p:nvPr>
            <p:ph idx="1"/>
          </p:nvPr>
        </p:nvSpPr>
        <p:spPr>
          <a:xfrm>
            <a:off x="0" y="990600"/>
            <a:ext cx="6934200" cy="5867400"/>
          </a:xfrm>
        </p:spPr>
        <p:txBody>
          <a:bodyPr>
            <a:normAutofit/>
          </a:bodyPr>
          <a:lstStyle/>
          <a:p>
            <a:pPr algn="just">
              <a:buNone/>
            </a:pPr>
            <a:r>
              <a:rPr lang="en-US" sz="1800" dirty="0" smtClean="0">
                <a:latin typeface="Arial" pitchFamily="34" charset="0"/>
                <a:cs typeface="Arial" pitchFamily="34" charset="0"/>
              </a:rPr>
              <a:t>	In her furred travelling-dress, Estella seemed more delicately beautiful than she had ever seemed yet, even in my eyes. Her manner was more winning than she had cared to let it be to me before, and I thought I saw Miss </a:t>
            </a:r>
            <a:r>
              <a:rPr lang="en-US" sz="1800" dirty="0" err="1" smtClean="0">
                <a:latin typeface="Arial" pitchFamily="34" charset="0"/>
                <a:cs typeface="Arial" pitchFamily="34" charset="0"/>
              </a:rPr>
              <a:t>Havisham’s</a:t>
            </a:r>
            <a:r>
              <a:rPr lang="en-US" sz="1800" dirty="0" smtClean="0">
                <a:latin typeface="Arial" pitchFamily="34" charset="0"/>
                <a:cs typeface="Arial" pitchFamily="34" charset="0"/>
              </a:rPr>
              <a:t> influence in the change. </a:t>
            </a:r>
          </a:p>
          <a:p>
            <a:pPr algn="just">
              <a:buNone/>
            </a:pPr>
            <a:r>
              <a:rPr lang="en-US" sz="1800" dirty="0" smtClean="0">
                <a:latin typeface="Arial" pitchFamily="34" charset="0"/>
                <a:cs typeface="Arial" pitchFamily="34" charset="0"/>
              </a:rPr>
              <a:t>	We stood in the Inn Yard while she pointed out her luggage to me, and when it was all collected I remembered - having forgotten everything but herself in the meanwhile - that I knew nothing of her destination </a:t>
            </a:r>
          </a:p>
          <a:p>
            <a:pPr algn="just">
              <a:buNone/>
            </a:pPr>
            <a:r>
              <a:rPr lang="en-US" sz="1800" dirty="0" smtClean="0">
                <a:latin typeface="Arial" pitchFamily="34" charset="0"/>
                <a:cs typeface="Arial" pitchFamily="34" charset="0"/>
              </a:rPr>
              <a:t>	‘I am going to Richmond,’ she told me. ‘Our lesson is, that there are two </a:t>
            </a:r>
            <a:r>
              <a:rPr lang="en-US" sz="1800" dirty="0" err="1" smtClean="0">
                <a:latin typeface="Arial" pitchFamily="34" charset="0"/>
                <a:cs typeface="Arial" pitchFamily="34" charset="0"/>
              </a:rPr>
              <a:t>Richmonds</a:t>
            </a:r>
            <a:r>
              <a:rPr lang="en-US" sz="1800" dirty="0" smtClean="0">
                <a:latin typeface="Arial" pitchFamily="34" charset="0"/>
                <a:cs typeface="Arial" pitchFamily="34" charset="0"/>
              </a:rPr>
              <a:t>, one in Surrey and one in Yorkshire, and that mine is the Surrey Richmond. The distance is ten miles. I am to have a carriage, and you are to take me. This is my purse, and you are to pay my charges out of it. Oh, you must take the purse! We have no choice, you and I, but to obey our instructions. We are not free to follow our own devices, you and I.’</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FF0000"/>
                </a:solidFill>
              </a:rPr>
              <a:t>Text from Chapter 14: Episode of Taking Tea</a:t>
            </a:r>
            <a:endParaRPr lang="en-US" sz="2800" b="1" dirty="0">
              <a:solidFill>
                <a:srgbClr val="FF0000"/>
              </a:solidFill>
            </a:endParaRPr>
          </a:p>
        </p:txBody>
      </p:sp>
      <p:sp>
        <p:nvSpPr>
          <p:cNvPr id="3" name="Content Placeholder 2"/>
          <p:cNvSpPr>
            <a:spLocks noGrp="1"/>
          </p:cNvSpPr>
          <p:nvPr>
            <p:ph idx="1"/>
          </p:nvPr>
        </p:nvSpPr>
        <p:spPr>
          <a:xfrm>
            <a:off x="0" y="838200"/>
            <a:ext cx="6858000" cy="6019800"/>
          </a:xfrm>
        </p:spPr>
        <p:txBody>
          <a:bodyPr>
            <a:normAutofit/>
          </a:bodyPr>
          <a:lstStyle/>
          <a:p>
            <a:pPr algn="just">
              <a:buNone/>
            </a:pPr>
            <a:r>
              <a:rPr lang="en-US" sz="1800" dirty="0" smtClean="0">
                <a:latin typeface="Arial" pitchFamily="34" charset="0"/>
                <a:cs typeface="Arial" pitchFamily="34" charset="0"/>
              </a:rPr>
              <a:t>	I rang for the tea, and the waiter, reappearing with his magic clue, brought in by degrees some fifty adjuncts to that refreshment but of tea not a glimpse. A </a:t>
            </a:r>
            <a:r>
              <a:rPr lang="en-US" sz="1800" dirty="0" smtClean="0">
                <a:latin typeface="Arial" pitchFamily="34" charset="0"/>
                <a:cs typeface="Arial" pitchFamily="34" charset="0"/>
              </a:rPr>
              <a:t>tea-board</a:t>
            </a:r>
            <a:r>
              <a:rPr lang="en-US" sz="1800" dirty="0" smtClean="0">
                <a:latin typeface="Arial" pitchFamily="34" charset="0"/>
                <a:cs typeface="Arial" pitchFamily="34" charset="0"/>
              </a:rPr>
              <a:t>, cups and saucers, plates, knives and forks (including carvers), spoons (various), saltcellars, a meek little muffin confined with the utmost precaution under a strong iron cover, Moses in the </a:t>
            </a:r>
            <a:r>
              <a:rPr lang="en-US" sz="1800" dirty="0" err="1" smtClean="0">
                <a:latin typeface="Arial" pitchFamily="34" charset="0"/>
                <a:cs typeface="Arial" pitchFamily="34" charset="0"/>
              </a:rPr>
              <a:t>bullrushes</a:t>
            </a:r>
            <a:r>
              <a:rPr lang="en-US" sz="1800" dirty="0" smtClean="0">
                <a:latin typeface="Arial" pitchFamily="34" charset="0"/>
                <a:cs typeface="Arial" pitchFamily="34" charset="0"/>
              </a:rPr>
              <a:t> typified by a soft bit of butter in a quantity of parsley, a pale loaf with a powdered head, two proof impressions of the bars of the kitchen fire-place on triangular bits of bread, and ultimately a fat family urn: which the waiter staggered in with, expressing in his countenance burden and suffering. After a prolonged absence at this stage of the entertainment, he at length came back with a casket of precious appearance containing twigs. These I steeped in hot water, and so from the whole of these appliances extracted one cup of I don’t know what, for Estella. </a:t>
            </a:r>
          </a:p>
          <a:p>
            <a:pPr algn="just">
              <a:buNone/>
            </a:pPr>
            <a:r>
              <a:rPr lang="en-US" sz="1800" dirty="0" smtClean="0">
                <a:latin typeface="Arial" pitchFamily="34" charset="0"/>
                <a:cs typeface="Arial" pitchFamily="34" charset="0"/>
              </a:rPr>
              <a:t>	The bill paid, and the waiter remembered, and the </a:t>
            </a:r>
            <a:r>
              <a:rPr lang="en-US" sz="1800" dirty="0" err="1" smtClean="0">
                <a:latin typeface="Arial" pitchFamily="34" charset="0"/>
                <a:cs typeface="Arial" pitchFamily="34" charset="0"/>
              </a:rPr>
              <a:t>ostler</a:t>
            </a:r>
            <a:r>
              <a:rPr lang="en-US" sz="1800" dirty="0" smtClean="0">
                <a:latin typeface="Arial" pitchFamily="34" charset="0"/>
                <a:cs typeface="Arial" pitchFamily="34" charset="0"/>
              </a:rPr>
              <a:t> not forgotten, and the chambermaid taken into consideration - in a word, the whole house bribed into a state of contempt and animosity, and Estella’s purse much lightened - we got into our post-coach and drove away.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SG" sz="2800" b="1" dirty="0" smtClean="0"/>
              <a:t>Part II: Chapter 15</a:t>
            </a:r>
            <a:endParaRPr lang="en-SG" sz="2800" dirty="0"/>
          </a:p>
        </p:txBody>
      </p:sp>
      <p:sp>
        <p:nvSpPr>
          <p:cNvPr id="3" name="Content Placeholder 2"/>
          <p:cNvSpPr>
            <a:spLocks noGrp="1"/>
          </p:cNvSpPr>
          <p:nvPr>
            <p:ph idx="1"/>
          </p:nvPr>
        </p:nvSpPr>
        <p:spPr>
          <a:xfrm>
            <a:off x="0" y="838200"/>
            <a:ext cx="6629400" cy="5867400"/>
          </a:xfrm>
        </p:spPr>
        <p:txBody>
          <a:bodyPr>
            <a:normAutofit/>
          </a:bodyPr>
          <a:lstStyle/>
          <a:p>
            <a:pPr algn="just"/>
            <a:r>
              <a:rPr lang="en-SG" sz="1800" dirty="0" smtClean="0">
                <a:latin typeface="Arial" pitchFamily="34" charset="0"/>
                <a:cs typeface="Arial" pitchFamily="34" charset="0"/>
              </a:rPr>
              <a:t>Pip feels guilty regarding two things.</a:t>
            </a:r>
          </a:p>
          <a:p>
            <a:pPr algn="just"/>
            <a:r>
              <a:rPr lang="en-SG" sz="1800" dirty="0" smtClean="0">
                <a:latin typeface="Arial" pitchFamily="34" charset="0"/>
                <a:cs typeface="Arial" pitchFamily="34" charset="0"/>
              </a:rPr>
              <a:t>Firstly he feels guilty about his own treatment of Joe and Biddy whom he has continuously  ignored. </a:t>
            </a:r>
          </a:p>
          <a:p>
            <a:pPr algn="just"/>
            <a:r>
              <a:rPr lang="en-SG" sz="1800" dirty="0" smtClean="0">
                <a:latin typeface="Arial" pitchFamily="34" charset="0"/>
                <a:cs typeface="Arial" pitchFamily="34" charset="0"/>
              </a:rPr>
              <a:t>Secondly he feels guilty for leading Herbert into a life of debt. He thinks that it was because of him carrying Herbert along on a very expensive lifestyle of dinners, drinks and shows. </a:t>
            </a:r>
          </a:p>
          <a:p>
            <a:pPr algn="just"/>
            <a:r>
              <a:rPr lang="en-SG" sz="1800" dirty="0" smtClean="0">
                <a:latin typeface="Arial" pitchFamily="34" charset="0"/>
                <a:cs typeface="Arial" pitchFamily="34" charset="0"/>
              </a:rPr>
              <a:t>Pip describes his life at Bernard's Inn with Herbert: "We spent as much money as we could, and got as little for it as people could make up their minds to give us. We were always more or less miserable and most of our acquaintances were in the same condition... our case was in the last aspect a common one." </a:t>
            </a:r>
          </a:p>
          <a:p>
            <a:pPr algn="just"/>
            <a:r>
              <a:rPr lang="en-SG" sz="1800" dirty="0" smtClean="0">
                <a:latin typeface="Arial" pitchFamily="34" charset="0"/>
                <a:cs typeface="Arial" pitchFamily="34" charset="0"/>
              </a:rPr>
              <a:t>Anyhow both of them check their affairs by checking their bills and realize that they are heavily in debt.</a:t>
            </a:r>
          </a:p>
          <a:p>
            <a:pPr algn="just"/>
            <a:r>
              <a:rPr lang="en-SG" sz="1800" dirty="0" smtClean="0">
                <a:latin typeface="Arial" pitchFamily="34" charset="0"/>
                <a:cs typeface="Arial" pitchFamily="34" charset="0"/>
              </a:rPr>
              <a:t>One such evening Pip receives a letter announcing the death of his sister Mrs. Joe </a:t>
            </a:r>
            <a:r>
              <a:rPr lang="en-SG" sz="1800" dirty="0" err="1" smtClean="0">
                <a:latin typeface="Arial" pitchFamily="34" charset="0"/>
                <a:cs typeface="Arial" pitchFamily="34" charset="0"/>
              </a:rPr>
              <a:t>Gargery</a:t>
            </a:r>
            <a:r>
              <a:rPr lang="en-SG" sz="1800" dirty="0" smtClean="0">
                <a:latin typeface="Arial" pitchFamily="34" charset="0"/>
                <a:cs typeface="Arial" pitchFamily="34" charset="0"/>
              </a:rPr>
              <a:t>. </a:t>
            </a:r>
          </a:p>
          <a:p>
            <a:pPr algn="just"/>
            <a:endParaRPr lang="en-SG" sz="1800" b="1"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Discussion Points</a:t>
            </a:r>
            <a:endParaRPr lang="en-SG" sz="2800" dirty="0"/>
          </a:p>
        </p:txBody>
      </p:sp>
      <p:sp>
        <p:nvSpPr>
          <p:cNvPr id="3" name="Content Placeholder 2"/>
          <p:cNvSpPr>
            <a:spLocks noGrp="1"/>
          </p:cNvSpPr>
          <p:nvPr>
            <p:ph idx="1"/>
          </p:nvPr>
        </p:nvSpPr>
        <p:spPr>
          <a:xfrm>
            <a:off x="152400" y="914400"/>
            <a:ext cx="6705600" cy="5638800"/>
          </a:xfrm>
        </p:spPr>
        <p:txBody>
          <a:bodyPr>
            <a:normAutofit/>
          </a:bodyPr>
          <a:lstStyle/>
          <a:p>
            <a:pPr>
              <a:buNone/>
            </a:pPr>
            <a:r>
              <a:rPr lang="en-US" sz="1800" b="1" dirty="0" smtClean="0">
                <a:solidFill>
                  <a:srgbClr val="FF0000"/>
                </a:solidFill>
                <a:latin typeface="Arial" pitchFamily="34" charset="0"/>
                <a:cs typeface="Arial" pitchFamily="34" charset="0"/>
              </a:rPr>
              <a:t>Theme of guilt resurfaces:</a:t>
            </a:r>
          </a:p>
          <a:p>
            <a:r>
              <a:rPr lang="en-US" sz="1800" dirty="0" smtClean="0">
                <a:latin typeface="Arial" pitchFamily="34" charset="0"/>
                <a:cs typeface="Arial" pitchFamily="34" charset="0"/>
              </a:rPr>
              <a:t>Pip feels guilty about Joe and Biddy</a:t>
            </a:r>
          </a:p>
          <a:p>
            <a:r>
              <a:rPr lang="en-US" sz="1800" dirty="0" smtClean="0">
                <a:latin typeface="Arial" pitchFamily="34" charset="0"/>
                <a:cs typeface="Arial" pitchFamily="34" charset="0"/>
              </a:rPr>
              <a:t>Apart from them the </a:t>
            </a:r>
            <a:r>
              <a:rPr lang="en-SG" sz="1800" dirty="0" smtClean="0">
                <a:latin typeface="Arial" pitchFamily="34" charset="0"/>
                <a:cs typeface="Arial" pitchFamily="34" charset="0"/>
              </a:rPr>
              <a:t>only true friend Pip has met is Herbert. Pip feels that he is betraying even that relationship forcing him into a high life that he cannot afford it. </a:t>
            </a:r>
          </a:p>
          <a:p>
            <a:r>
              <a:rPr lang="en-SG" sz="1800" dirty="0" smtClean="0">
                <a:latin typeface="Arial" pitchFamily="34" charset="0"/>
                <a:cs typeface="Arial" pitchFamily="34" charset="0"/>
              </a:rPr>
              <a:t>Pip’s realization has started that the lifestyle he has adopted is the one which alienates him from the people he loves, and even alienates him from his true self. </a:t>
            </a:r>
          </a:p>
          <a:p>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SG" sz="2800" b="1" dirty="0" smtClean="0"/>
              <a:t>Part II: Chapter 16</a:t>
            </a:r>
            <a:endParaRPr lang="en-SG" sz="2800" dirty="0"/>
          </a:p>
        </p:txBody>
      </p:sp>
      <p:sp>
        <p:nvSpPr>
          <p:cNvPr id="3" name="Content Placeholder 2"/>
          <p:cNvSpPr>
            <a:spLocks noGrp="1"/>
          </p:cNvSpPr>
          <p:nvPr>
            <p:ph idx="1"/>
          </p:nvPr>
        </p:nvSpPr>
        <p:spPr>
          <a:xfrm>
            <a:off x="0" y="838200"/>
            <a:ext cx="6705600" cy="5287963"/>
          </a:xfrm>
        </p:spPr>
        <p:txBody>
          <a:bodyPr>
            <a:normAutofit/>
          </a:bodyPr>
          <a:lstStyle/>
          <a:p>
            <a:pPr algn="just"/>
            <a:r>
              <a:rPr lang="en-SG" sz="1800" dirty="0" smtClean="0">
                <a:latin typeface="Arial" pitchFamily="34" charset="0"/>
                <a:cs typeface="Arial" pitchFamily="34" charset="0"/>
              </a:rPr>
              <a:t>Pip returns home to attend the funeral. </a:t>
            </a:r>
          </a:p>
          <a:p>
            <a:pPr algn="just"/>
            <a:r>
              <a:rPr lang="en-SG" sz="1800" dirty="0" smtClean="0">
                <a:latin typeface="Arial" pitchFamily="34" charset="0"/>
                <a:cs typeface="Arial" pitchFamily="34" charset="0"/>
              </a:rPr>
              <a:t>Ironically the sad event turns out to be a ridiculous affair because of the boy </a:t>
            </a:r>
            <a:r>
              <a:rPr lang="en-SG" sz="1800" dirty="0" err="1" smtClean="0">
                <a:latin typeface="Arial" pitchFamily="34" charset="0"/>
                <a:cs typeface="Arial" pitchFamily="34" charset="0"/>
              </a:rPr>
              <a:t>Trabb</a:t>
            </a:r>
            <a:r>
              <a:rPr lang="en-SG" sz="1800" dirty="0" smtClean="0">
                <a:latin typeface="Arial" pitchFamily="34" charset="0"/>
                <a:cs typeface="Arial" pitchFamily="34" charset="0"/>
              </a:rPr>
              <a:t> who is  the tailor. It is even made worse by the pompous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and the foolish </a:t>
            </a:r>
            <a:r>
              <a:rPr lang="en-SG" sz="1800" dirty="0" err="1" smtClean="0">
                <a:latin typeface="Arial" pitchFamily="34" charset="0"/>
                <a:cs typeface="Arial" pitchFamily="34" charset="0"/>
              </a:rPr>
              <a:t>Hubbles</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Later, however, Joe and Pip sit comfortably by the fire like old times. They share their heart felt feelings sitting by the fire.</a:t>
            </a:r>
          </a:p>
          <a:p>
            <a:pPr algn="just"/>
            <a:r>
              <a:rPr lang="en-SG" sz="1800" dirty="0" smtClean="0">
                <a:latin typeface="Arial" pitchFamily="34" charset="0"/>
                <a:cs typeface="Arial" pitchFamily="34" charset="0"/>
              </a:rPr>
              <a:t>Pip finds out that before she died, his sister put her head on Joe and said, "Joe... Pardon... Pip." </a:t>
            </a:r>
          </a:p>
          <a:p>
            <a:pPr algn="just"/>
            <a:r>
              <a:rPr lang="en-SG" sz="1800" dirty="0" smtClean="0">
                <a:latin typeface="Arial" pitchFamily="34" charset="0"/>
                <a:cs typeface="Arial" pitchFamily="34" charset="0"/>
              </a:rPr>
              <a:t>Also Pip manages to find time to go for a walk with Biddy. He asks what she will do now. She tells him she is going to open her own school. </a:t>
            </a:r>
          </a:p>
          <a:p>
            <a:pPr algn="just"/>
            <a:r>
              <a:rPr lang="en-SG" sz="1800" dirty="0" smtClean="0">
                <a:latin typeface="Arial" pitchFamily="34" charset="0"/>
                <a:cs typeface="Arial" pitchFamily="34" charset="0"/>
              </a:rPr>
              <a:t>Pip promises to return soon but Biddy asserts that Pip will not be returning soon as he promises. Pip feels insulted on this.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Discussion Points</a:t>
            </a:r>
            <a:endParaRPr lang="en-SG" sz="2800" dirty="0"/>
          </a:p>
        </p:txBody>
      </p:sp>
      <p:sp>
        <p:nvSpPr>
          <p:cNvPr id="3" name="Content Placeholder 2"/>
          <p:cNvSpPr>
            <a:spLocks noGrp="1"/>
          </p:cNvSpPr>
          <p:nvPr>
            <p:ph idx="1"/>
          </p:nvPr>
        </p:nvSpPr>
        <p:spPr>
          <a:xfrm>
            <a:off x="0" y="914400"/>
            <a:ext cx="7010400" cy="5211763"/>
          </a:xfrm>
        </p:spPr>
        <p:txBody>
          <a:bodyPr>
            <a:normAutofit/>
          </a:bodyPr>
          <a:lstStyle/>
          <a:p>
            <a:pPr algn="just"/>
            <a:r>
              <a:rPr lang="en-SG" sz="1800" dirty="0" smtClean="0">
                <a:latin typeface="Arial" pitchFamily="34" charset="0"/>
                <a:cs typeface="Arial" pitchFamily="34" charset="0"/>
              </a:rPr>
              <a:t>Earlier Joe claimed that the environment of the forge was a better environment for an honest relationship between he and Pip. </a:t>
            </a:r>
          </a:p>
          <a:p>
            <a:pPr algn="just"/>
            <a:r>
              <a:rPr lang="en-SG" sz="1800" dirty="0" smtClean="0">
                <a:latin typeface="Arial" pitchFamily="34" charset="0"/>
                <a:cs typeface="Arial" pitchFamily="34" charset="0"/>
              </a:rPr>
              <a:t>Now that Joe and Pip are together in the same background, both are much more comfortable with each other.</a:t>
            </a:r>
          </a:p>
          <a:p>
            <a:pPr algn="just"/>
            <a:r>
              <a:rPr lang="en-SG" sz="1800" dirty="0" smtClean="0">
                <a:latin typeface="Arial" pitchFamily="34" charset="0"/>
                <a:cs typeface="Arial" pitchFamily="34" charset="0"/>
              </a:rPr>
              <a:t>Temporarily Pip is also out of his snobbish mood. He is in accordance with his true nature, sitting comfortably by the fire, smoking his pipe, and talking to Joe without any pretension. </a:t>
            </a:r>
          </a:p>
          <a:p>
            <a:pPr algn="just"/>
            <a:r>
              <a:rPr lang="en-SG" sz="1800" dirty="0" smtClean="0">
                <a:latin typeface="Arial" pitchFamily="34" charset="0"/>
                <a:cs typeface="Arial" pitchFamily="34" charset="0"/>
              </a:rPr>
              <a:t>Discomfort continues, however, between Pip and Biddy. Talking </a:t>
            </a:r>
            <a:r>
              <a:rPr lang="en-SG" sz="1800" dirty="0" smtClean="0">
                <a:latin typeface="Arial" pitchFamily="34" charset="0"/>
                <a:cs typeface="Arial" pitchFamily="34" charset="0"/>
              </a:rPr>
              <a:t>to </a:t>
            </a:r>
            <a:r>
              <a:rPr lang="en-SG" sz="1800" dirty="0" smtClean="0">
                <a:latin typeface="Arial" pitchFamily="34" charset="0"/>
                <a:cs typeface="Arial" pitchFamily="34" charset="0"/>
              </a:rPr>
              <a:t>Biddy is more like looking into the mirror for Pip. Her honest evaluations of Pip cause him irritation and discomfort.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457200"/>
          </a:xfrm>
        </p:spPr>
        <p:txBody>
          <a:bodyPr>
            <a:noAutofit/>
          </a:bodyPr>
          <a:lstStyle/>
          <a:p>
            <a:r>
              <a:rPr lang="en-SG" sz="2800" b="1" dirty="0" smtClean="0"/>
              <a:t>Part II: Chapter 17</a:t>
            </a:r>
            <a:endParaRPr lang="en-SG" sz="2800" dirty="0"/>
          </a:p>
        </p:txBody>
      </p:sp>
      <p:sp>
        <p:nvSpPr>
          <p:cNvPr id="3" name="Content Placeholder 2"/>
          <p:cNvSpPr>
            <a:spLocks noGrp="1"/>
          </p:cNvSpPr>
          <p:nvPr>
            <p:ph idx="1"/>
          </p:nvPr>
        </p:nvSpPr>
        <p:spPr>
          <a:xfrm>
            <a:off x="152400" y="914400"/>
            <a:ext cx="7239000" cy="5943600"/>
          </a:xfrm>
        </p:spPr>
        <p:txBody>
          <a:bodyPr>
            <a:normAutofit/>
          </a:bodyPr>
          <a:lstStyle/>
          <a:p>
            <a:pPr algn="just"/>
            <a:r>
              <a:rPr lang="en-SG" sz="2000" dirty="0" smtClean="0">
                <a:latin typeface="Arial" pitchFamily="34" charset="0"/>
                <a:cs typeface="Arial" pitchFamily="34" charset="0"/>
              </a:rPr>
              <a:t>Pip "comes of age," which means her turns twenty one.</a:t>
            </a:r>
          </a:p>
          <a:p>
            <a:pPr algn="just"/>
            <a:r>
              <a:rPr lang="en-SG" sz="2000" dirty="0" smtClean="0">
                <a:latin typeface="Arial" pitchFamily="34" charset="0"/>
                <a:cs typeface="Arial" pitchFamily="34" charset="0"/>
              </a:rPr>
              <a:t>Now he expects his benefactor to reveal himself/ herself.</a:t>
            </a:r>
          </a:p>
          <a:p>
            <a:pPr algn="just"/>
            <a:r>
              <a:rPr lang="en-SG" sz="2000" dirty="0" smtClean="0">
                <a:latin typeface="Arial" pitchFamily="34" charset="0"/>
                <a:cs typeface="Arial" pitchFamily="34" charset="0"/>
              </a:rPr>
              <a:t>Meanwhile </a:t>
            </a:r>
            <a:r>
              <a:rPr lang="en-SG" sz="2000" dirty="0" err="1" smtClean="0">
                <a:latin typeface="Arial" pitchFamily="34" charset="0"/>
                <a:cs typeface="Arial" pitchFamily="34" charset="0"/>
              </a:rPr>
              <a:t>Jaggers</a:t>
            </a:r>
            <a:r>
              <a:rPr lang="en-SG" sz="2000" dirty="0" smtClean="0">
                <a:latin typeface="Arial" pitchFamily="34" charset="0"/>
                <a:cs typeface="Arial" pitchFamily="34" charset="0"/>
              </a:rPr>
              <a:t> makes an appointment with him for early that evening. </a:t>
            </a:r>
          </a:p>
          <a:p>
            <a:pPr algn="just"/>
            <a:r>
              <a:rPr lang="en-SG" sz="2000" dirty="0" smtClean="0">
                <a:latin typeface="Arial" pitchFamily="34" charset="0"/>
                <a:cs typeface="Arial" pitchFamily="34" charset="0"/>
              </a:rPr>
              <a:t>In fact, </a:t>
            </a:r>
            <a:r>
              <a:rPr lang="en-SG" sz="2000" dirty="0" err="1" smtClean="0">
                <a:latin typeface="Arial" pitchFamily="34" charset="0"/>
                <a:cs typeface="Arial" pitchFamily="34" charset="0"/>
              </a:rPr>
              <a:t>Jaggers</a:t>
            </a:r>
            <a:r>
              <a:rPr lang="en-SG" sz="2000" dirty="0" smtClean="0">
                <a:latin typeface="Arial" pitchFamily="34" charset="0"/>
                <a:cs typeface="Arial" pitchFamily="34" charset="0"/>
              </a:rPr>
              <a:t> does not reveal much. He does not tell Pip anything regarding his benefactor.</a:t>
            </a:r>
          </a:p>
          <a:p>
            <a:pPr algn="just"/>
            <a:r>
              <a:rPr lang="en-SG" sz="2000" dirty="0" smtClean="0">
                <a:latin typeface="Arial" pitchFamily="34" charset="0"/>
                <a:cs typeface="Arial" pitchFamily="34" charset="0"/>
              </a:rPr>
              <a:t>He rather informs Pip that he does not know when the benefactor will chose to reveal his or her identity. </a:t>
            </a:r>
          </a:p>
          <a:p>
            <a:pPr algn="just"/>
            <a:r>
              <a:rPr lang="en-SG" sz="2000" dirty="0" smtClean="0">
                <a:latin typeface="Arial" pitchFamily="34" charset="0"/>
                <a:cs typeface="Arial" pitchFamily="34" charset="0"/>
              </a:rPr>
              <a:t>The only change so far in the life of Pip after coming of age is that now he is in charge of his own stipend which is now set at five hundred pounds a year. </a:t>
            </a:r>
          </a:p>
          <a:p>
            <a:pPr algn="just"/>
            <a:r>
              <a:rPr lang="en-SG" sz="2000" dirty="0" smtClean="0">
                <a:latin typeface="Arial" pitchFamily="34" charset="0"/>
                <a:cs typeface="Arial" pitchFamily="34" charset="0"/>
              </a:rPr>
              <a:t>Later, </a:t>
            </a:r>
            <a:r>
              <a:rPr lang="en-SG" sz="2000" dirty="0" err="1" smtClean="0">
                <a:latin typeface="Arial" pitchFamily="34" charset="0"/>
                <a:cs typeface="Arial" pitchFamily="34" charset="0"/>
              </a:rPr>
              <a:t>Jaggers</a:t>
            </a:r>
            <a:r>
              <a:rPr lang="en-SG" sz="2000" dirty="0" smtClean="0">
                <a:latin typeface="Arial" pitchFamily="34" charset="0"/>
                <a:cs typeface="Arial" pitchFamily="34" charset="0"/>
              </a:rPr>
              <a:t>, Pip and Herbert dine together at the Bernard Inn. </a:t>
            </a:r>
          </a:p>
          <a:p>
            <a:pPr algn="just"/>
            <a:r>
              <a:rPr lang="en-SG" sz="2000" dirty="0" smtClean="0">
                <a:latin typeface="Arial" pitchFamily="34" charset="0"/>
                <a:cs typeface="Arial" pitchFamily="34" charset="0"/>
              </a:rPr>
              <a:t>After he leaves, Herbert shares with Pip that he feels as if Pip has done something wrong or a crime that unconsciously he wants to hide. Actually this is exactly how Pip feels.</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Discussion Points</a:t>
            </a:r>
            <a:endParaRPr lang="en-SG" sz="2800" dirty="0"/>
          </a:p>
        </p:txBody>
      </p:sp>
      <p:sp>
        <p:nvSpPr>
          <p:cNvPr id="3" name="Content Placeholder 2"/>
          <p:cNvSpPr>
            <a:spLocks noGrp="1"/>
          </p:cNvSpPr>
          <p:nvPr>
            <p:ph idx="1"/>
          </p:nvPr>
        </p:nvSpPr>
        <p:spPr>
          <a:xfrm>
            <a:off x="0" y="762000"/>
            <a:ext cx="6858000" cy="1295400"/>
          </a:xfrm>
        </p:spPr>
        <p:txBody>
          <a:bodyPr>
            <a:normAutofit/>
          </a:bodyPr>
          <a:lstStyle/>
          <a:p>
            <a:pPr algn="just"/>
            <a:r>
              <a:rPr lang="en-SG" sz="1800" dirty="0" smtClean="0">
                <a:latin typeface="Arial" pitchFamily="34" charset="0"/>
                <a:cs typeface="Arial" pitchFamily="34" charset="0"/>
              </a:rPr>
              <a:t>The chapter is an anticipation of the great expectations that Pip has regarding his benefactor.</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SG" sz="2800" b="1" dirty="0" smtClean="0"/>
              <a:t>Part II: Chapter 18</a:t>
            </a:r>
            <a:endParaRPr lang="en-SG" sz="2800" dirty="0"/>
          </a:p>
        </p:txBody>
      </p:sp>
      <p:sp>
        <p:nvSpPr>
          <p:cNvPr id="3" name="Content Placeholder 2"/>
          <p:cNvSpPr>
            <a:spLocks noGrp="1"/>
          </p:cNvSpPr>
          <p:nvPr>
            <p:ph idx="1"/>
          </p:nvPr>
        </p:nvSpPr>
        <p:spPr>
          <a:xfrm>
            <a:off x="152400" y="762000"/>
            <a:ext cx="6858000" cy="5943600"/>
          </a:xfrm>
        </p:spPr>
        <p:txBody>
          <a:bodyPr>
            <a:normAutofit/>
          </a:bodyPr>
          <a:lstStyle/>
          <a:p>
            <a:pPr algn="just"/>
            <a:r>
              <a:rPr lang="en-SG" sz="1800" dirty="0" smtClean="0">
                <a:latin typeface="Arial" pitchFamily="34" charset="0"/>
                <a:cs typeface="Arial" pitchFamily="34" charset="0"/>
              </a:rPr>
              <a:t>Pip goes to </a:t>
            </a:r>
            <a:r>
              <a:rPr lang="en-SG" sz="1800" dirty="0" err="1" smtClean="0">
                <a:latin typeface="Arial" pitchFamily="34" charset="0"/>
                <a:cs typeface="Arial" pitchFamily="34" charset="0"/>
              </a:rPr>
              <a:t>Wemmick's</a:t>
            </a:r>
            <a:r>
              <a:rPr lang="en-SG" sz="1800" dirty="0" smtClean="0">
                <a:latin typeface="Arial" pitchFamily="34" charset="0"/>
                <a:cs typeface="Arial" pitchFamily="34" charset="0"/>
              </a:rPr>
              <a:t> castle for dinner once again.</a:t>
            </a:r>
          </a:p>
          <a:p>
            <a:pPr algn="just"/>
            <a:r>
              <a:rPr lang="en-SG" sz="1800" dirty="0" smtClean="0">
                <a:latin typeface="Arial" pitchFamily="34" charset="0"/>
                <a:cs typeface="Arial" pitchFamily="34" charset="0"/>
              </a:rPr>
              <a:t>There he is introduced to Miss </a:t>
            </a:r>
            <a:r>
              <a:rPr lang="en-SG" sz="1800" dirty="0" err="1" smtClean="0">
                <a:latin typeface="Arial" pitchFamily="34" charset="0"/>
                <a:cs typeface="Arial" pitchFamily="34" charset="0"/>
              </a:rPr>
              <a:t>Skiffins</a:t>
            </a:r>
            <a:r>
              <a:rPr lang="en-SG" sz="1800" dirty="0" smtClean="0">
                <a:latin typeface="Arial" pitchFamily="34" charset="0"/>
                <a:cs typeface="Arial" pitchFamily="34" charset="0"/>
              </a:rPr>
              <a:t>. She too has a personality and face that resembles that of </a:t>
            </a:r>
            <a:r>
              <a:rPr lang="en-SG" sz="1800" dirty="0" err="1" smtClean="0">
                <a:latin typeface="Arial" pitchFamily="34" charset="0"/>
                <a:cs typeface="Arial" pitchFamily="34" charset="0"/>
              </a:rPr>
              <a:t>Wemmick's</a:t>
            </a:r>
            <a:r>
              <a:rPr lang="en-SG" sz="1800" dirty="0" smtClean="0">
                <a:latin typeface="Arial" pitchFamily="34" charset="0"/>
                <a:cs typeface="Arial" pitchFamily="34" charset="0"/>
              </a:rPr>
              <a:t>.</a:t>
            </a:r>
          </a:p>
          <a:p>
            <a:pPr algn="just"/>
            <a:r>
              <a:rPr lang="en-SG" sz="1800" dirty="0" smtClean="0">
                <a:latin typeface="Arial" pitchFamily="34" charset="0"/>
                <a:cs typeface="Arial" pitchFamily="34" charset="0"/>
              </a:rPr>
              <a:t>Another important thing that takes place is that Pip asks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for advice on the possibility of how he can give Herbert some of his yearly stipend. Actually he wants to give him one hundred pounds a year but he wants to keep it anonymous. </a:t>
            </a:r>
          </a:p>
          <a:p>
            <a:pPr algn="just"/>
            <a:r>
              <a:rPr lang="en-SG" sz="1800" dirty="0" smtClean="0">
                <a:latin typeface="Arial" pitchFamily="34" charset="0"/>
                <a:cs typeface="Arial" pitchFamily="34" charset="0"/>
              </a:rPr>
              <a:t>Finally it is with the help of Miss </a:t>
            </a:r>
            <a:r>
              <a:rPr lang="en-SG" sz="1800" dirty="0" err="1" smtClean="0">
                <a:latin typeface="Arial" pitchFamily="34" charset="0"/>
                <a:cs typeface="Arial" pitchFamily="34" charset="0"/>
              </a:rPr>
              <a:t>Skiffins</a:t>
            </a:r>
            <a:r>
              <a:rPr lang="en-SG" sz="1800" dirty="0" smtClean="0">
                <a:latin typeface="Arial" pitchFamily="34" charset="0"/>
                <a:cs typeface="Arial" pitchFamily="34" charset="0"/>
              </a:rPr>
              <a:t>' brother, who is in finance, that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and Pip plan how they can help Herbert. It is decided that Herbert will be given a job with a young merchant.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sz="2800" b="1" dirty="0" smtClean="0"/>
              <a:t>Part II: Chapter 19</a:t>
            </a:r>
            <a:br>
              <a:rPr lang="en-SG" sz="2800" b="1" dirty="0" smtClean="0"/>
            </a:br>
            <a:endParaRPr lang="en-SG" sz="2800" dirty="0"/>
          </a:p>
        </p:txBody>
      </p:sp>
      <p:sp>
        <p:nvSpPr>
          <p:cNvPr id="3" name="Content Placeholder 2"/>
          <p:cNvSpPr>
            <a:spLocks noGrp="1"/>
          </p:cNvSpPr>
          <p:nvPr>
            <p:ph idx="1"/>
          </p:nvPr>
        </p:nvSpPr>
        <p:spPr>
          <a:xfrm>
            <a:off x="0" y="609600"/>
            <a:ext cx="7086600" cy="6096000"/>
          </a:xfrm>
        </p:spPr>
        <p:txBody>
          <a:bodyPr>
            <a:normAutofit fontScale="55000" lnSpcReduction="20000"/>
          </a:bodyPr>
          <a:lstStyle/>
          <a:p>
            <a:r>
              <a:rPr lang="en-SG" dirty="0" smtClean="0"/>
              <a:t>This is a brief and thin chapter that presents the relationship of Pip and Estella. Currently Pip is </a:t>
            </a:r>
            <a:r>
              <a:rPr lang="en-SG" dirty="0" smtClean="0"/>
              <a:t>living in </a:t>
            </a:r>
            <a:r>
              <a:rPr lang="en-SG" dirty="0" smtClean="0"/>
              <a:t>the city and she is in Hammersmith. </a:t>
            </a:r>
          </a:p>
          <a:p>
            <a:r>
              <a:rPr lang="en-SG" dirty="0" smtClean="0"/>
              <a:t>The nature of this relationship can be clearly understood when Pip says, "I suffered every kind and degree of torture that Estella could cause </a:t>
            </a:r>
            <a:r>
              <a:rPr lang="en-SG" dirty="0" smtClean="0"/>
              <a:t>me”.</a:t>
            </a:r>
            <a:endParaRPr lang="en-SG" dirty="0" smtClean="0"/>
          </a:p>
          <a:p>
            <a:r>
              <a:rPr lang="en-SG" dirty="0" smtClean="0"/>
              <a:t>On a number of occasions, he accompanies Estella on her frequent visits to </a:t>
            </a:r>
            <a:r>
              <a:rPr lang="en-SG" dirty="0" smtClean="0"/>
              <a:t>Miss </a:t>
            </a:r>
            <a:r>
              <a:rPr lang="en-SG" dirty="0" err="1" smtClean="0"/>
              <a:t>Havisham</a:t>
            </a:r>
            <a:r>
              <a:rPr lang="en-SG" dirty="0" smtClean="0"/>
              <a:t>. </a:t>
            </a:r>
            <a:r>
              <a:rPr lang="en-SG" smtClean="0"/>
              <a:t>During </a:t>
            </a:r>
            <a:r>
              <a:rPr lang="en-SG" smtClean="0"/>
              <a:t>these </a:t>
            </a:r>
            <a:r>
              <a:rPr lang="en-SG" dirty="0" smtClean="0"/>
              <a:t>visits Miss </a:t>
            </a:r>
            <a:r>
              <a:rPr lang="en-SG" dirty="0" err="1" smtClean="0"/>
              <a:t>Havisham</a:t>
            </a:r>
            <a:r>
              <a:rPr lang="en-SG" dirty="0" smtClean="0"/>
              <a:t> out of her hatred for men, talks to Estella about all the hearts that Estella has broken, complete with names and details. As all this happens in Pip’s presence, it proves to be a torture for him.</a:t>
            </a:r>
          </a:p>
          <a:p>
            <a:r>
              <a:rPr lang="en-SG" dirty="0" smtClean="0"/>
              <a:t>Pip’s self-deception does not let Pip see things clearly. He blindly interprets this as meaning that after Estella finishes with Miss </a:t>
            </a:r>
            <a:r>
              <a:rPr lang="en-SG" dirty="0" err="1" smtClean="0"/>
              <a:t>Havisham’s</a:t>
            </a:r>
            <a:r>
              <a:rPr lang="en-SG" dirty="0" smtClean="0"/>
              <a:t> scheme of revenge on men, finally Miss </a:t>
            </a:r>
            <a:r>
              <a:rPr lang="en-SG" dirty="0" err="1" smtClean="0"/>
              <a:t>Havisham</a:t>
            </a:r>
            <a:r>
              <a:rPr lang="en-SG" dirty="0" smtClean="0"/>
              <a:t> will bring them together as a reward for each other.  </a:t>
            </a:r>
          </a:p>
          <a:p>
            <a:r>
              <a:rPr lang="en-SG" dirty="0" smtClean="0"/>
              <a:t>Miss </a:t>
            </a:r>
            <a:r>
              <a:rPr lang="en-SG" dirty="0" err="1" smtClean="0"/>
              <a:t>Havisham</a:t>
            </a:r>
            <a:r>
              <a:rPr lang="en-SG" dirty="0" smtClean="0"/>
              <a:t> has brought up and trained Estella in such a way that now she can not love anybody. On the other hand Miss </a:t>
            </a:r>
            <a:r>
              <a:rPr lang="en-SG" dirty="0" err="1" smtClean="0"/>
              <a:t>Havisham</a:t>
            </a:r>
            <a:r>
              <a:rPr lang="en-SG" dirty="0" smtClean="0"/>
              <a:t> is very old and weak now. She needs attention and love despite all her claims of </a:t>
            </a:r>
            <a:r>
              <a:rPr lang="en-SG" dirty="0" err="1" smtClean="0"/>
              <a:t>disconcern</a:t>
            </a:r>
            <a:r>
              <a:rPr lang="en-SG" dirty="0" smtClean="0"/>
              <a:t> </a:t>
            </a:r>
            <a:r>
              <a:rPr lang="en-SG" dirty="0" smtClean="0"/>
              <a:t>for love. Ironically Estella is not capable of giving this love to her as she has never learnt it.</a:t>
            </a:r>
          </a:p>
          <a:p>
            <a:r>
              <a:rPr lang="en-SG" dirty="0" smtClean="0"/>
              <a:t>Then Pip comes to know that </a:t>
            </a:r>
            <a:r>
              <a:rPr lang="en-SG" dirty="0" err="1" smtClean="0"/>
              <a:t>Drummle</a:t>
            </a:r>
            <a:r>
              <a:rPr lang="en-SG" dirty="0" smtClean="0"/>
              <a:t> has started courting Estella. This upsets Pip very much. </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Discussion Points</a:t>
            </a:r>
            <a:endParaRPr lang="en-SG" sz="2800" b="1" dirty="0"/>
          </a:p>
        </p:txBody>
      </p:sp>
      <p:sp>
        <p:nvSpPr>
          <p:cNvPr id="3" name="Content Placeholder 2"/>
          <p:cNvSpPr>
            <a:spLocks noGrp="1"/>
          </p:cNvSpPr>
          <p:nvPr>
            <p:ph idx="1"/>
          </p:nvPr>
        </p:nvSpPr>
        <p:spPr>
          <a:xfrm>
            <a:off x="457200" y="1143000"/>
            <a:ext cx="6705600" cy="4983163"/>
          </a:xfrm>
        </p:spPr>
        <p:txBody>
          <a:bodyPr>
            <a:normAutofit/>
          </a:bodyPr>
          <a:lstStyle/>
          <a:p>
            <a:pPr algn="just">
              <a:buNone/>
            </a:pPr>
            <a:r>
              <a:rPr lang="en-SG" sz="1800" b="1" dirty="0" smtClean="0">
                <a:solidFill>
                  <a:srgbClr val="FF0000"/>
                </a:solidFill>
                <a:latin typeface="Arial" pitchFamily="34" charset="0"/>
                <a:cs typeface="Arial" pitchFamily="34" charset="0"/>
              </a:rPr>
              <a:t>From illusion to disillusionment:</a:t>
            </a:r>
          </a:p>
          <a:p>
            <a:pPr algn="just"/>
            <a:r>
              <a:rPr lang="en-SG" sz="1800" dirty="0" smtClean="0">
                <a:latin typeface="Arial" pitchFamily="34" charset="0"/>
                <a:cs typeface="Arial" pitchFamily="34" charset="0"/>
              </a:rPr>
              <a:t>This chapter highlights Pip’s illusions. He still believes that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is his benefactor and soon she will reveal this all. He also dreams that soon she will bring he and Estella together.</a:t>
            </a:r>
          </a:p>
          <a:p>
            <a:pPr algn="just"/>
            <a:r>
              <a:rPr lang="en-SG" sz="1800" dirty="0" smtClean="0">
                <a:latin typeface="Arial" pitchFamily="34" charset="0"/>
                <a:cs typeface="Arial" pitchFamily="34" charset="0"/>
              </a:rPr>
              <a:t>However, interestingly we notice that the process of disillusionment is about to start as he admits that he "...never had one hour of happiness in her (Estella's) society..."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sz="2800" b="1" dirty="0" smtClean="0"/>
              <a:t>Part II: Chapter 20</a:t>
            </a:r>
            <a:endParaRPr lang="en-SG" sz="2800" dirty="0"/>
          </a:p>
        </p:txBody>
      </p:sp>
      <p:sp>
        <p:nvSpPr>
          <p:cNvPr id="3" name="Content Placeholder 2"/>
          <p:cNvSpPr>
            <a:spLocks noGrp="1"/>
          </p:cNvSpPr>
          <p:nvPr>
            <p:ph idx="1"/>
          </p:nvPr>
        </p:nvSpPr>
        <p:spPr>
          <a:xfrm>
            <a:off x="228600" y="762000"/>
            <a:ext cx="6934200" cy="5364163"/>
          </a:xfrm>
        </p:spPr>
        <p:txBody>
          <a:bodyPr>
            <a:noAutofit/>
          </a:bodyPr>
          <a:lstStyle/>
          <a:p>
            <a:pPr algn="just"/>
            <a:r>
              <a:rPr lang="en-SG" sz="1800" dirty="0" smtClean="0">
                <a:latin typeface="Arial" pitchFamily="34" charset="0"/>
                <a:cs typeface="Arial" pitchFamily="34" charset="0"/>
              </a:rPr>
              <a:t>Pip has turned twenty-three.</a:t>
            </a:r>
          </a:p>
          <a:p>
            <a:pPr algn="just"/>
            <a:r>
              <a:rPr lang="en-SG" sz="1800" dirty="0" smtClean="0">
                <a:latin typeface="Arial" pitchFamily="34" charset="0"/>
                <a:cs typeface="Arial" pitchFamily="34" charset="0"/>
              </a:rPr>
              <a:t>Everything in life is going on a very slow pace.</a:t>
            </a:r>
          </a:p>
          <a:p>
            <a:pPr algn="just"/>
            <a:r>
              <a:rPr lang="en-SG" sz="1800" dirty="0" smtClean="0">
                <a:latin typeface="Arial" pitchFamily="34" charset="0"/>
                <a:cs typeface="Arial" pitchFamily="34" charset="0"/>
              </a:rPr>
              <a:t>He seems to be doing very little with his life. </a:t>
            </a:r>
          </a:p>
          <a:p>
            <a:pPr algn="just"/>
            <a:r>
              <a:rPr lang="en-SG" sz="1800" dirty="0" smtClean="0">
                <a:latin typeface="Arial" pitchFamily="34" charset="0"/>
                <a:cs typeface="Arial" pitchFamily="34" charset="0"/>
              </a:rPr>
              <a:t>Now Mr. Pocket does not tutor him any more, though they remain on good terms. </a:t>
            </a:r>
          </a:p>
          <a:p>
            <a:pPr algn="just"/>
            <a:r>
              <a:rPr lang="en-SG" sz="1800" dirty="0" smtClean="0">
                <a:latin typeface="Arial" pitchFamily="34" charset="0"/>
                <a:cs typeface="Arial" pitchFamily="34" charset="0"/>
              </a:rPr>
              <a:t>Pip tries a few occupations, but doesn't stick to any of them. Instead, he finds that he is spending a lot of time reading. </a:t>
            </a:r>
          </a:p>
          <a:p>
            <a:pPr algn="just"/>
            <a:r>
              <a:rPr lang="en-SG" sz="1800" dirty="0" smtClean="0">
                <a:latin typeface="Arial" pitchFamily="34" charset="0"/>
                <a:cs typeface="Arial" pitchFamily="34" charset="0"/>
              </a:rPr>
              <a:t>One stormy night a rough sea-worn man of sixty comes to Pip's home.</a:t>
            </a:r>
          </a:p>
          <a:p>
            <a:pPr algn="just"/>
            <a:r>
              <a:rPr lang="en-SG" sz="1800" dirty="0" smtClean="0">
                <a:solidFill>
                  <a:srgbClr val="FF0000"/>
                </a:solidFill>
                <a:latin typeface="Arial" pitchFamily="34" charset="0"/>
                <a:cs typeface="Arial" pitchFamily="34" charset="0"/>
              </a:rPr>
              <a:t> (Before we discuss further let us read relevant text.)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800" b="1" dirty="0" smtClean="0">
                <a:solidFill>
                  <a:srgbClr val="FF0000"/>
                </a:solidFill>
              </a:rPr>
              <a:t>Text</a:t>
            </a:r>
            <a:endParaRPr lang="en-US" sz="2800" b="1" dirty="0">
              <a:solidFill>
                <a:srgbClr val="FF0000"/>
              </a:solidFill>
            </a:endParaRPr>
          </a:p>
        </p:txBody>
      </p:sp>
      <p:sp>
        <p:nvSpPr>
          <p:cNvPr id="3" name="Content Placeholder 2"/>
          <p:cNvSpPr>
            <a:spLocks noGrp="1"/>
          </p:cNvSpPr>
          <p:nvPr>
            <p:ph idx="1"/>
          </p:nvPr>
        </p:nvSpPr>
        <p:spPr>
          <a:xfrm>
            <a:off x="152400" y="457200"/>
            <a:ext cx="6781800" cy="6400800"/>
          </a:xfrm>
        </p:spPr>
        <p:txBody>
          <a:bodyPr>
            <a:noAutofit/>
          </a:bodyPr>
          <a:lstStyle/>
          <a:p>
            <a:pPr algn="just">
              <a:buNone/>
            </a:pPr>
            <a:r>
              <a:rPr lang="en-US" sz="1600" dirty="0" smtClean="0">
                <a:latin typeface="Arial" pitchFamily="34" charset="0"/>
                <a:cs typeface="Arial" pitchFamily="34" charset="0"/>
              </a:rPr>
              <a:t>	I listened again, and heard the footstep stumble in coming on. Remembering then, that the staircase-lights were blown out, I took up my reading-lamp and went out to the stair-head. Whoever was below had stopped on seeing my lamp, for all was quiet. </a:t>
            </a:r>
          </a:p>
          <a:p>
            <a:pPr algn="just">
              <a:buNone/>
            </a:pPr>
            <a:r>
              <a:rPr lang="en-US" sz="1600" dirty="0" smtClean="0">
                <a:latin typeface="Arial" pitchFamily="34" charset="0"/>
                <a:cs typeface="Arial" pitchFamily="34" charset="0"/>
              </a:rPr>
              <a:t>	‘There is some one down there, is there not?’ I called out, looking down. ‘Yes,’ said a voice from the darkness beneath. </a:t>
            </a:r>
          </a:p>
          <a:p>
            <a:pPr algn="just">
              <a:buNone/>
            </a:pPr>
            <a:r>
              <a:rPr lang="en-US" sz="1600" dirty="0" smtClean="0">
                <a:latin typeface="Arial" pitchFamily="34" charset="0"/>
                <a:cs typeface="Arial" pitchFamily="34" charset="0"/>
              </a:rPr>
              <a:t>	‘What floor do you want?’ </a:t>
            </a:r>
          </a:p>
          <a:p>
            <a:pPr algn="just">
              <a:buNone/>
            </a:pPr>
            <a:r>
              <a:rPr lang="en-US" sz="1600" dirty="0" smtClean="0">
                <a:latin typeface="Arial" pitchFamily="34" charset="0"/>
                <a:cs typeface="Arial" pitchFamily="34" charset="0"/>
              </a:rPr>
              <a:t>	‘The top. Mr. Pip.’ </a:t>
            </a:r>
          </a:p>
          <a:p>
            <a:pPr algn="just">
              <a:buNone/>
            </a:pPr>
            <a:r>
              <a:rPr lang="en-US" sz="1600" dirty="0" smtClean="0">
                <a:latin typeface="Arial" pitchFamily="34" charset="0"/>
                <a:cs typeface="Arial" pitchFamily="34" charset="0"/>
              </a:rPr>
              <a:t>	‘That is my name. - There is nothing the matter?’ </a:t>
            </a:r>
          </a:p>
          <a:p>
            <a:pPr algn="just">
              <a:buNone/>
            </a:pPr>
            <a:r>
              <a:rPr lang="en-US" sz="1600" dirty="0" smtClean="0">
                <a:latin typeface="Arial" pitchFamily="34" charset="0"/>
                <a:cs typeface="Arial" pitchFamily="34" charset="0"/>
              </a:rPr>
              <a:t>	‘Nothing the matter,’ returned the voice. And the man came on. </a:t>
            </a:r>
          </a:p>
          <a:p>
            <a:pPr algn="just">
              <a:buNone/>
            </a:pPr>
            <a:r>
              <a:rPr lang="en-US" sz="1600" dirty="0" smtClean="0">
                <a:latin typeface="Arial" pitchFamily="34" charset="0"/>
                <a:cs typeface="Arial" pitchFamily="34" charset="0"/>
              </a:rPr>
              <a:t>	I stood with my lamp held out over the stair-rail, and he came slowly within its light. It was a shaded lamp, to shine upon a book, and its circle of light was very contracted; so that he was in it for a mere instant, and then out of it. In the instant, I had seen a face that was strange to me, looking up with an incomprehensible air of being touched and pleased by the sight of me. </a:t>
            </a:r>
          </a:p>
          <a:p>
            <a:pPr algn="just">
              <a:buNone/>
            </a:pPr>
            <a:r>
              <a:rPr lang="en-US" sz="1600" dirty="0" smtClean="0">
                <a:latin typeface="Arial" pitchFamily="34" charset="0"/>
                <a:cs typeface="Arial" pitchFamily="34" charset="0"/>
              </a:rPr>
              <a:t>	Moving the lamp as the man moved, I made out that he was substantially dressed, but roughly; like a voyager by sea. That he had long iron-grey hair. That his age was about sixty. That he was a muscular man, strong on his legs, and that he was browned and hardened by exposure to weather. As he ascended the last stair or two, and the light of my lamp included us both, I saw, with a stupid kind of amazement, that he was holding out both his hands to me. </a:t>
            </a:r>
          </a:p>
          <a:p>
            <a:pPr algn="just">
              <a:buNone/>
            </a:pPr>
            <a:r>
              <a:rPr lang="en-US" sz="1600" dirty="0" smtClean="0">
                <a:latin typeface="Arial" pitchFamily="34" charset="0"/>
                <a:cs typeface="Arial" pitchFamily="34" charset="0"/>
              </a:rPr>
              <a:t>	‘Pray what is your business?’ I asked him.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Cont…</a:t>
            </a:r>
            <a:r>
              <a:rPr lang="en-US" sz="2800" b="1" dirty="0" smtClean="0">
                <a:solidFill>
                  <a:srgbClr val="FF0000"/>
                </a:solidFill>
              </a:rPr>
              <a:t>Text</a:t>
            </a:r>
            <a:endParaRPr lang="en-US" sz="2800" dirty="0"/>
          </a:p>
        </p:txBody>
      </p:sp>
      <p:sp>
        <p:nvSpPr>
          <p:cNvPr id="3" name="Content Placeholder 2"/>
          <p:cNvSpPr>
            <a:spLocks noGrp="1"/>
          </p:cNvSpPr>
          <p:nvPr>
            <p:ph idx="1"/>
          </p:nvPr>
        </p:nvSpPr>
        <p:spPr>
          <a:xfrm>
            <a:off x="0" y="762000"/>
            <a:ext cx="7239000" cy="5364163"/>
          </a:xfrm>
        </p:spPr>
        <p:txBody>
          <a:bodyPr>
            <a:normAutofit fontScale="55000" lnSpcReduction="20000"/>
          </a:bodyPr>
          <a:lstStyle/>
          <a:p>
            <a:pPr algn="just">
              <a:buNone/>
            </a:pPr>
            <a:r>
              <a:rPr lang="en-US" dirty="0" smtClean="0">
                <a:latin typeface="Arial" pitchFamily="34" charset="0"/>
                <a:cs typeface="Arial" pitchFamily="34" charset="0"/>
              </a:rPr>
              <a:t>	‘My business?’ he repeated, pausing. ‘Ah! Yes. I will explain my business, by your leave.’ </a:t>
            </a:r>
          </a:p>
          <a:p>
            <a:pPr algn="just">
              <a:buNone/>
            </a:pPr>
            <a:r>
              <a:rPr lang="en-US" dirty="0" smtClean="0">
                <a:latin typeface="Arial" pitchFamily="34" charset="0"/>
                <a:cs typeface="Arial" pitchFamily="34" charset="0"/>
              </a:rPr>
              <a:t>	‘Do you wish to come in?’ </a:t>
            </a:r>
          </a:p>
          <a:p>
            <a:pPr algn="just">
              <a:buNone/>
            </a:pPr>
            <a:r>
              <a:rPr lang="en-US" dirty="0" smtClean="0">
                <a:latin typeface="Arial" pitchFamily="34" charset="0"/>
                <a:cs typeface="Arial" pitchFamily="34" charset="0"/>
              </a:rPr>
              <a:t>	‘Yes,’ he replied; ‘I wish to come in, Master.’ </a:t>
            </a:r>
          </a:p>
          <a:p>
            <a:pPr algn="just">
              <a:buNone/>
            </a:pPr>
            <a:r>
              <a:rPr lang="en-US" dirty="0" smtClean="0">
                <a:latin typeface="Arial" pitchFamily="34" charset="0"/>
                <a:cs typeface="Arial" pitchFamily="34" charset="0"/>
              </a:rPr>
              <a:t>	I had asked him the question inhospitably enough, for I resented the sort of bright and gratified recognition that still shone in his face. I resented it, because it seemed to imply that he expected me to respond to it. But, I took him into the room I had just left, and, having set the lamp on the table, asked him as civilly as I could, to explain himself. </a:t>
            </a:r>
          </a:p>
          <a:p>
            <a:pPr algn="just">
              <a:buNone/>
            </a:pPr>
            <a:r>
              <a:rPr lang="en-US" dirty="0" smtClean="0">
                <a:latin typeface="Arial" pitchFamily="34" charset="0"/>
                <a:cs typeface="Arial" pitchFamily="34" charset="0"/>
              </a:rPr>
              <a:t>	He looked about him with the strangest air - an air of wondering pleasure, as if he had some part in the things he admired - and he pulled off a rough outer coat, and his hat. Then, I saw that his head was furrowed and bald, and that the long iron-grey hair grew only on its sides. But, I saw nothing that in the least explained him. On the contrary, I saw him next moment, once more holding out both his hands to me. </a:t>
            </a:r>
          </a:p>
          <a:p>
            <a:pPr algn="just">
              <a:buNone/>
            </a:pPr>
            <a:r>
              <a:rPr lang="en-US" dirty="0" smtClean="0">
                <a:latin typeface="Arial" pitchFamily="34" charset="0"/>
                <a:cs typeface="Arial" pitchFamily="34" charset="0"/>
              </a:rPr>
              <a:t>	‘What do you mean?’ said I, half suspecting him to be mad. </a:t>
            </a:r>
          </a:p>
          <a:p>
            <a:pPr algn="just">
              <a:buNone/>
            </a:pPr>
            <a:r>
              <a:rPr lang="en-US" dirty="0" smtClean="0">
                <a:latin typeface="Arial" pitchFamily="34" charset="0"/>
                <a:cs typeface="Arial" pitchFamily="34" charset="0"/>
              </a:rPr>
              <a:t>	He stopped in his looking at me, and slowly rubbed his right hand over his head. ‘It’s </a:t>
            </a:r>
            <a:r>
              <a:rPr lang="en-US" dirty="0" err="1" smtClean="0">
                <a:latin typeface="Arial" pitchFamily="34" charset="0"/>
                <a:cs typeface="Arial" pitchFamily="34" charset="0"/>
              </a:rPr>
              <a:t>disapinting</a:t>
            </a:r>
            <a:r>
              <a:rPr lang="en-US" dirty="0" smtClean="0">
                <a:latin typeface="Arial" pitchFamily="34" charset="0"/>
                <a:cs typeface="Arial" pitchFamily="34" charset="0"/>
              </a:rPr>
              <a:t> to a man,’ he said, in a coarse broken voice, ‘</a:t>
            </a:r>
            <a:r>
              <a:rPr lang="en-US" dirty="0" err="1" smtClean="0">
                <a:latin typeface="Arial" pitchFamily="34" charset="0"/>
                <a:cs typeface="Arial" pitchFamily="34" charset="0"/>
              </a:rPr>
              <a:t>arter</a:t>
            </a:r>
            <a:r>
              <a:rPr lang="en-US" dirty="0" smtClean="0">
                <a:latin typeface="Arial" pitchFamily="34" charset="0"/>
                <a:cs typeface="Arial" pitchFamily="34" charset="0"/>
              </a:rPr>
              <a:t> having looked </a:t>
            </a:r>
            <a:r>
              <a:rPr lang="en-US" dirty="0" err="1" smtClean="0">
                <a:latin typeface="Arial" pitchFamily="34" charset="0"/>
                <a:cs typeface="Arial" pitchFamily="34" charset="0"/>
              </a:rPr>
              <a:t>for’ard</a:t>
            </a:r>
            <a:r>
              <a:rPr lang="en-US" dirty="0" smtClean="0">
                <a:latin typeface="Arial" pitchFamily="34" charset="0"/>
                <a:cs typeface="Arial" pitchFamily="34" charset="0"/>
              </a:rPr>
              <a:t>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Cont… </a:t>
            </a:r>
            <a:r>
              <a:rPr lang="en-US" sz="2800" b="1" dirty="0" smtClean="0">
                <a:solidFill>
                  <a:srgbClr val="FF0000"/>
                </a:solidFill>
              </a:rPr>
              <a:t>Text</a:t>
            </a:r>
            <a:endParaRPr lang="en-US" sz="2800" dirty="0"/>
          </a:p>
        </p:txBody>
      </p:sp>
      <p:sp>
        <p:nvSpPr>
          <p:cNvPr id="3" name="Content Placeholder 2"/>
          <p:cNvSpPr>
            <a:spLocks noGrp="1"/>
          </p:cNvSpPr>
          <p:nvPr>
            <p:ph idx="1"/>
          </p:nvPr>
        </p:nvSpPr>
        <p:spPr>
          <a:xfrm>
            <a:off x="0" y="914400"/>
            <a:ext cx="6781800" cy="5791200"/>
          </a:xfrm>
        </p:spPr>
        <p:txBody>
          <a:bodyPr>
            <a:normAutofit fontScale="55000" lnSpcReduction="20000"/>
          </a:bodyPr>
          <a:lstStyle/>
          <a:p>
            <a:pPr algn="just">
              <a:buNone/>
            </a:pPr>
            <a:r>
              <a:rPr lang="en-US" dirty="0" smtClean="0"/>
              <a:t>…….so distant, and come so fur; but you’re not to blame for that - neither on us is to blame for that. I’ll speak in half a minute. Give me half a minute, please.’ </a:t>
            </a:r>
          </a:p>
          <a:p>
            <a:pPr algn="just">
              <a:buNone/>
            </a:pPr>
            <a:r>
              <a:rPr lang="en-US" dirty="0" smtClean="0"/>
              <a:t>	He sat down on a chair that stood before the fire, and covered his forehead with his large brown </a:t>
            </a:r>
            <a:r>
              <a:rPr lang="en-US" dirty="0" err="1" smtClean="0"/>
              <a:t>veinous</a:t>
            </a:r>
            <a:r>
              <a:rPr lang="en-US" dirty="0" smtClean="0"/>
              <a:t> hands. I looked at him attentively then, and recoiled a little from him; but I did not know him. </a:t>
            </a:r>
          </a:p>
          <a:p>
            <a:pPr algn="just">
              <a:buNone/>
            </a:pPr>
            <a:r>
              <a:rPr lang="en-US" dirty="0" smtClean="0"/>
              <a:t>	‘There’s no one nigh,’ said he, looking over his shoulder; ‘is there?’ </a:t>
            </a:r>
          </a:p>
          <a:p>
            <a:pPr algn="just">
              <a:buNone/>
            </a:pPr>
            <a:r>
              <a:rPr lang="en-US" dirty="0" smtClean="0"/>
              <a:t>	‘Why do you, a stranger coming into my rooms at this time of the night, ask that question?’ said I. </a:t>
            </a:r>
          </a:p>
          <a:p>
            <a:pPr algn="just">
              <a:buNone/>
            </a:pPr>
            <a:r>
              <a:rPr lang="en-US" dirty="0" smtClean="0"/>
              <a:t>	‘You’re a game one,’ he returned, shaking his head at me with a deliberate affection, at once most unintelligible and most exasperating; ‘I’m glad you’ve </a:t>
            </a:r>
            <a:r>
              <a:rPr lang="en-US" dirty="0" err="1" smtClean="0"/>
              <a:t>grow’d</a:t>
            </a:r>
            <a:r>
              <a:rPr lang="en-US" dirty="0" smtClean="0"/>
              <a:t> up, a game one! But don’t catch hold of me. You’d be sorry </a:t>
            </a:r>
            <a:r>
              <a:rPr lang="en-US" dirty="0" err="1" smtClean="0"/>
              <a:t>arterwards</a:t>
            </a:r>
            <a:r>
              <a:rPr lang="en-US" dirty="0" smtClean="0"/>
              <a:t> to have done it.’ </a:t>
            </a:r>
          </a:p>
          <a:p>
            <a:pPr algn="just">
              <a:buNone/>
            </a:pPr>
            <a:r>
              <a:rPr lang="en-US" dirty="0" smtClean="0"/>
              <a:t>	I relinquished the intention he had detected, for I knew him! Even yet, I could not recall a single feature, but I knew him! If the wind and the rain had driven away the intervening years, had scattered all the intervening objects, had swept us to the churchyard where we first stood face to face on such different levels, I could not have known my convict more distinctly than I knew him now as he sat in the chair before the fire.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Cont… </a:t>
            </a:r>
            <a:r>
              <a:rPr lang="en-US" sz="2800" b="1" dirty="0" smtClean="0">
                <a:solidFill>
                  <a:srgbClr val="FF0000"/>
                </a:solidFill>
              </a:rPr>
              <a:t>Text</a:t>
            </a:r>
            <a:endParaRPr lang="en-US" sz="2800" dirty="0"/>
          </a:p>
        </p:txBody>
      </p:sp>
      <p:sp>
        <p:nvSpPr>
          <p:cNvPr id="3" name="Content Placeholder 2"/>
          <p:cNvSpPr>
            <a:spLocks noGrp="1"/>
          </p:cNvSpPr>
          <p:nvPr>
            <p:ph idx="1"/>
          </p:nvPr>
        </p:nvSpPr>
        <p:spPr>
          <a:xfrm>
            <a:off x="0" y="762000"/>
            <a:ext cx="6934200" cy="5867400"/>
          </a:xfrm>
        </p:spPr>
        <p:txBody>
          <a:bodyPr>
            <a:normAutofit fontScale="55000" lnSpcReduction="20000"/>
          </a:bodyPr>
          <a:lstStyle/>
          <a:p>
            <a:pPr algn="just">
              <a:buNone/>
            </a:pPr>
            <a:r>
              <a:rPr lang="en-US" dirty="0" smtClean="0">
                <a:latin typeface="Arial" pitchFamily="34" charset="0"/>
                <a:cs typeface="Arial" pitchFamily="34" charset="0"/>
              </a:rPr>
              <a:t>	……No need to take a file from his pocket and show it to me; no need to take the handkerchief from his neck and twist it round his head; no need to hug himself with both his arms, and take a shivering turn across the room, looking back at me for recognition. I knew him before he gave me one of those aids, though, a moment before, I had not been conscious of remotely suspecting his identity. </a:t>
            </a:r>
          </a:p>
          <a:p>
            <a:pPr algn="just">
              <a:buNone/>
            </a:pPr>
            <a:r>
              <a:rPr lang="en-US" dirty="0" smtClean="0">
                <a:latin typeface="Arial" pitchFamily="34" charset="0"/>
                <a:cs typeface="Arial" pitchFamily="34" charset="0"/>
              </a:rPr>
              <a:t>	He came back to where I stood, and again held out both his hands. Not knowing what to do - for, in my astonishment I had lost my self-possession - I reluctantly gave him my hands. He grasped them heartily, raised them to his lips, kissed them, and still held them. </a:t>
            </a:r>
          </a:p>
          <a:p>
            <a:pPr algn="just">
              <a:buNone/>
            </a:pPr>
            <a:r>
              <a:rPr lang="en-US" dirty="0" smtClean="0">
                <a:latin typeface="Arial" pitchFamily="34" charset="0"/>
                <a:cs typeface="Arial" pitchFamily="34" charset="0"/>
              </a:rPr>
              <a:t>	‘You acted noble, my boy,’ said he. ‘Noble, Pip! And I have never forgot it!’ </a:t>
            </a:r>
          </a:p>
          <a:p>
            <a:pPr algn="just">
              <a:buNone/>
            </a:pPr>
            <a:r>
              <a:rPr lang="en-US" dirty="0" smtClean="0">
                <a:latin typeface="Arial" pitchFamily="34" charset="0"/>
                <a:cs typeface="Arial" pitchFamily="34" charset="0"/>
              </a:rPr>
              <a:t>	At a change in his manner as if he were even going to embrace me, I laid a hand upon his breast and put him away. </a:t>
            </a:r>
          </a:p>
          <a:p>
            <a:pPr algn="just">
              <a:buNone/>
            </a:pPr>
            <a:r>
              <a:rPr lang="en-US" dirty="0" smtClean="0">
                <a:latin typeface="Arial" pitchFamily="34" charset="0"/>
                <a:cs typeface="Arial" pitchFamily="34" charset="0"/>
              </a:rPr>
              <a:t>	‘Stay!’ said I. ‘Keep off! If you are grateful to me for what I did when I was a little child, I hope you have shown your gratitude by mending your way of life. If you have come here to thank me, it was not necessary. Still, however you have found me out, there must be something good in the feeling that has brought you here,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Cont… </a:t>
            </a:r>
            <a:r>
              <a:rPr lang="en-US" sz="2800" b="1" dirty="0" smtClean="0">
                <a:solidFill>
                  <a:srgbClr val="FF0000"/>
                </a:solidFill>
              </a:rPr>
              <a:t>Text</a:t>
            </a:r>
            <a:endParaRPr lang="en-US" sz="2800" dirty="0"/>
          </a:p>
        </p:txBody>
      </p:sp>
      <p:sp>
        <p:nvSpPr>
          <p:cNvPr id="3" name="Content Placeholder 2"/>
          <p:cNvSpPr>
            <a:spLocks noGrp="1"/>
          </p:cNvSpPr>
          <p:nvPr>
            <p:ph idx="1"/>
          </p:nvPr>
        </p:nvSpPr>
        <p:spPr>
          <a:xfrm>
            <a:off x="0" y="762000"/>
            <a:ext cx="6858000" cy="5943600"/>
          </a:xfrm>
        </p:spPr>
        <p:txBody>
          <a:bodyPr>
            <a:normAutofit fontScale="55000" lnSpcReduction="20000"/>
          </a:bodyPr>
          <a:lstStyle/>
          <a:p>
            <a:pPr algn="just">
              <a:buNone/>
            </a:pPr>
            <a:r>
              <a:rPr lang="en-US" dirty="0" smtClean="0">
                <a:latin typeface="Arial" pitchFamily="34" charset="0"/>
                <a:cs typeface="Arial" pitchFamily="34" charset="0"/>
              </a:rPr>
              <a:t>……and I will not repulse you; but surely you must understand that - I—‘ </a:t>
            </a:r>
          </a:p>
          <a:p>
            <a:pPr algn="just">
              <a:buNone/>
            </a:pPr>
            <a:r>
              <a:rPr lang="en-US" dirty="0" smtClean="0">
                <a:latin typeface="Arial" pitchFamily="34" charset="0"/>
                <a:cs typeface="Arial" pitchFamily="34" charset="0"/>
              </a:rPr>
              <a:t>	My attention was so attracted by the singularity of his fixed look at me, that the words died away on my tongue. </a:t>
            </a:r>
          </a:p>
          <a:p>
            <a:pPr algn="just">
              <a:buNone/>
            </a:pPr>
            <a:r>
              <a:rPr lang="en-US" dirty="0" smtClean="0">
                <a:latin typeface="Arial" pitchFamily="34" charset="0"/>
                <a:cs typeface="Arial" pitchFamily="34" charset="0"/>
              </a:rPr>
              <a:t>	‘You was a saying,’ he observed, when we had confronted one another in silence, ‘that surely I must understand. What, surely must I understand?’ </a:t>
            </a:r>
          </a:p>
          <a:p>
            <a:pPr algn="just">
              <a:buNone/>
            </a:pPr>
            <a:r>
              <a:rPr lang="en-US" dirty="0" smtClean="0">
                <a:latin typeface="Arial" pitchFamily="34" charset="0"/>
                <a:cs typeface="Arial" pitchFamily="34" charset="0"/>
              </a:rPr>
              <a:t>	‘That I cannot wish to renew that chance intercourse with you of long ago, under these different circumstances. I am glad to believe you have repented and recovered yourself. I am glad to tell you so. I am glad that, thinking I deserve to be thanked, you have come to thank me. But our ways are different ways, none the less. You are wet, and you look weary. Will you drink something before you go?’ </a:t>
            </a:r>
          </a:p>
          <a:p>
            <a:pPr algn="just">
              <a:buNone/>
            </a:pPr>
            <a:r>
              <a:rPr lang="en-US" dirty="0" smtClean="0">
                <a:latin typeface="Arial" pitchFamily="34" charset="0"/>
                <a:cs typeface="Arial" pitchFamily="34" charset="0"/>
              </a:rPr>
              <a:t>	He had replaced his neckerchief loosely, and had stood, keenly observant of me, biting a long end of it. ‘I think,’ he answered, still with the end at his mouth and still observant of me, ‘that I will drink (I thank you) afore I go.’ </a:t>
            </a:r>
          </a:p>
          <a:p>
            <a:pPr algn="just">
              <a:buNone/>
            </a:pPr>
            <a:r>
              <a:rPr lang="en-US" dirty="0" smtClean="0">
                <a:latin typeface="Arial" pitchFamily="34" charset="0"/>
                <a:cs typeface="Arial" pitchFamily="34" charset="0"/>
              </a:rPr>
              <a:t>	There was a tray ready on a side-table. I brought it to the table near the fire, and asked him what he would have? He touched one of the bottles without looking at it or speaking, and I made him some hot rum-and-water. ……..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dirty="0" smtClean="0">
                <a:solidFill>
                  <a:srgbClr val="FF0000"/>
                </a:solidFill>
              </a:rPr>
              <a:t>Some more text</a:t>
            </a:r>
            <a:endParaRPr lang="en-US" sz="2800" dirty="0">
              <a:solidFill>
                <a:srgbClr val="FF0000"/>
              </a:solidFill>
            </a:endParaRPr>
          </a:p>
        </p:txBody>
      </p:sp>
      <p:sp>
        <p:nvSpPr>
          <p:cNvPr id="3" name="Content Placeholder 2"/>
          <p:cNvSpPr>
            <a:spLocks noGrp="1"/>
          </p:cNvSpPr>
          <p:nvPr>
            <p:ph idx="1"/>
          </p:nvPr>
        </p:nvSpPr>
        <p:spPr>
          <a:xfrm>
            <a:off x="0" y="304800"/>
            <a:ext cx="7239000" cy="6400800"/>
          </a:xfrm>
        </p:spPr>
        <p:txBody>
          <a:bodyPr>
            <a:noAutofit/>
          </a:bodyPr>
          <a:lstStyle/>
          <a:p>
            <a:pPr algn="just">
              <a:buNone/>
            </a:pPr>
            <a:r>
              <a:rPr lang="en-US" sz="1600" dirty="0" smtClean="0">
                <a:latin typeface="Arial" pitchFamily="34" charset="0"/>
                <a:cs typeface="Arial" pitchFamily="34" charset="0"/>
              </a:rPr>
              <a:t>	‘How are you living?’ I asked him. </a:t>
            </a:r>
          </a:p>
          <a:p>
            <a:pPr algn="just">
              <a:buNone/>
            </a:pPr>
            <a:r>
              <a:rPr lang="en-US" sz="1600" dirty="0" smtClean="0">
                <a:latin typeface="Arial" pitchFamily="34" charset="0"/>
                <a:cs typeface="Arial" pitchFamily="34" charset="0"/>
              </a:rPr>
              <a:t>	‘I’ve been a sheep-farmer, stock-breeder, other trades besides, away in the new world,’ said he: ‘many a thousand mile of stormy water off from this.’ </a:t>
            </a:r>
          </a:p>
          <a:p>
            <a:pPr algn="just">
              <a:buNone/>
            </a:pPr>
            <a:r>
              <a:rPr lang="en-US" sz="1600" dirty="0" smtClean="0">
                <a:latin typeface="Arial" pitchFamily="34" charset="0"/>
                <a:cs typeface="Arial" pitchFamily="34" charset="0"/>
              </a:rPr>
              <a:t>	‘I hope you have done well?’ ‘I’ve done wonderfully well. There’s others went out </a:t>
            </a:r>
            <a:r>
              <a:rPr lang="en-US" sz="1600" dirty="0" err="1" smtClean="0">
                <a:latin typeface="Arial" pitchFamily="34" charset="0"/>
                <a:cs typeface="Arial" pitchFamily="34" charset="0"/>
              </a:rPr>
              <a:t>alonger</a:t>
            </a:r>
            <a:r>
              <a:rPr lang="en-US" sz="1600" dirty="0" smtClean="0">
                <a:latin typeface="Arial" pitchFamily="34" charset="0"/>
                <a:cs typeface="Arial" pitchFamily="34" charset="0"/>
              </a:rPr>
              <a:t> me as has done well too, but no man has done nigh as well as me. I’m famous for it.’ </a:t>
            </a:r>
          </a:p>
          <a:p>
            <a:pPr algn="just">
              <a:buNone/>
            </a:pPr>
            <a:r>
              <a:rPr lang="en-US" sz="1600" dirty="0" smtClean="0">
                <a:latin typeface="Arial" pitchFamily="34" charset="0"/>
                <a:cs typeface="Arial" pitchFamily="34" charset="0"/>
              </a:rPr>
              <a:t>	‘I am glad to hear it.’ </a:t>
            </a:r>
          </a:p>
          <a:p>
            <a:pPr algn="just">
              <a:buNone/>
            </a:pPr>
            <a:r>
              <a:rPr lang="en-US" sz="1600" dirty="0" smtClean="0">
                <a:latin typeface="Arial" pitchFamily="34" charset="0"/>
                <a:cs typeface="Arial" pitchFamily="34" charset="0"/>
              </a:rPr>
              <a:t>	‘I hope to hear you say so, my dear boy.’ </a:t>
            </a:r>
          </a:p>
          <a:p>
            <a:pPr algn="just">
              <a:buNone/>
            </a:pPr>
            <a:r>
              <a:rPr lang="en-US" sz="1600" dirty="0" smtClean="0">
                <a:latin typeface="Arial" pitchFamily="34" charset="0"/>
                <a:cs typeface="Arial" pitchFamily="34" charset="0"/>
              </a:rPr>
              <a:t>	Without stopping to try to understand those words or the tone in which they were spoken, I turned off to a point that had just come into my mind. </a:t>
            </a:r>
          </a:p>
          <a:p>
            <a:pPr algn="just">
              <a:buNone/>
            </a:pPr>
            <a:r>
              <a:rPr lang="en-US" sz="1600" dirty="0" smtClean="0">
                <a:latin typeface="Arial" pitchFamily="34" charset="0"/>
                <a:cs typeface="Arial" pitchFamily="34" charset="0"/>
              </a:rPr>
              <a:t>	‘Have you ever seen a messenger you once sent to me,’ I inquired, ‘since he undertook that trust?’ </a:t>
            </a:r>
          </a:p>
          <a:p>
            <a:pPr algn="just">
              <a:buNone/>
            </a:pPr>
            <a:r>
              <a:rPr lang="en-US" sz="1600" dirty="0" smtClean="0">
                <a:latin typeface="Arial" pitchFamily="34" charset="0"/>
                <a:cs typeface="Arial" pitchFamily="34" charset="0"/>
              </a:rPr>
              <a:t>	‘Never set eyes upon him. I </a:t>
            </a:r>
            <a:r>
              <a:rPr lang="en-US" sz="1600" dirty="0" err="1" smtClean="0">
                <a:latin typeface="Arial" pitchFamily="34" charset="0"/>
                <a:cs typeface="Arial" pitchFamily="34" charset="0"/>
              </a:rPr>
              <a:t>warn’t</a:t>
            </a:r>
            <a:r>
              <a:rPr lang="en-US" sz="1600" dirty="0" smtClean="0">
                <a:latin typeface="Arial" pitchFamily="34" charset="0"/>
                <a:cs typeface="Arial" pitchFamily="34" charset="0"/>
              </a:rPr>
              <a:t> likely to it.’ </a:t>
            </a:r>
          </a:p>
          <a:p>
            <a:pPr algn="just">
              <a:buNone/>
            </a:pPr>
            <a:r>
              <a:rPr lang="en-US" sz="1600" dirty="0" smtClean="0">
                <a:latin typeface="Arial" pitchFamily="34" charset="0"/>
                <a:cs typeface="Arial" pitchFamily="34" charset="0"/>
              </a:rPr>
              <a:t>	‘He came faithfully, and he brought me the two one-pound notes. I was a poor boy then, as you know, and to a poor boy they were a little fortune. But, like you, I have done well since, and you must let me pay them back. You can put them to some other poor boy’s use.’ I took out my purse. </a:t>
            </a:r>
          </a:p>
          <a:p>
            <a:pPr algn="just">
              <a:buNone/>
            </a:pPr>
            <a:r>
              <a:rPr lang="en-US" sz="1600" dirty="0" smtClean="0">
                <a:latin typeface="Arial" pitchFamily="34" charset="0"/>
                <a:cs typeface="Arial" pitchFamily="34" charset="0"/>
              </a:rPr>
              <a:t>	He watched me as I laid my purse upon the table and opened it, and he watched me as I separated two one-pound notes from its contents. They were clean and new, and I spread them out and handed them over to him. Still watching me, he laid them one upon the other, folded them long-wise, gave them a twist, set fire to them at the lamp, and dropped the ashes into the tray.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pPr algn="l"/>
            <a:r>
              <a:rPr lang="en-US" sz="2400" dirty="0" smtClean="0"/>
              <a:t>Cont…</a:t>
            </a:r>
            <a:endParaRPr lang="en-US" sz="2400" dirty="0"/>
          </a:p>
        </p:txBody>
      </p:sp>
      <p:sp>
        <p:nvSpPr>
          <p:cNvPr id="3" name="Content Placeholder 2"/>
          <p:cNvSpPr>
            <a:spLocks noGrp="1"/>
          </p:cNvSpPr>
          <p:nvPr>
            <p:ph idx="1"/>
          </p:nvPr>
        </p:nvSpPr>
        <p:spPr>
          <a:xfrm>
            <a:off x="0" y="685800"/>
            <a:ext cx="6934200" cy="6019800"/>
          </a:xfrm>
        </p:spPr>
        <p:txBody>
          <a:bodyPr>
            <a:normAutofit fontScale="55000" lnSpcReduction="20000"/>
          </a:bodyPr>
          <a:lstStyle/>
          <a:p>
            <a:pPr algn="just">
              <a:buNone/>
            </a:pPr>
            <a:r>
              <a:rPr lang="en-US" dirty="0" smtClean="0">
                <a:latin typeface="Arial" pitchFamily="34" charset="0"/>
                <a:cs typeface="Arial" pitchFamily="34" charset="0"/>
              </a:rPr>
              <a:t>	‘May I make so bold,’ he said then, with a smile that was like a frown, and with a frown that was like a smile, ‘as ask you how you have done well, since you and me was out on them lone shivering marshes?’ </a:t>
            </a:r>
          </a:p>
          <a:p>
            <a:pPr algn="just">
              <a:buNone/>
            </a:pPr>
            <a:r>
              <a:rPr lang="en-US" dirty="0" smtClean="0">
                <a:latin typeface="Arial" pitchFamily="34" charset="0"/>
                <a:cs typeface="Arial" pitchFamily="34" charset="0"/>
              </a:rPr>
              <a:t>	‘How?’ </a:t>
            </a:r>
          </a:p>
          <a:p>
            <a:pPr algn="just">
              <a:buNone/>
            </a:pPr>
            <a:r>
              <a:rPr lang="en-US" dirty="0" smtClean="0">
                <a:latin typeface="Arial" pitchFamily="34" charset="0"/>
                <a:cs typeface="Arial" pitchFamily="34" charset="0"/>
              </a:rPr>
              <a:t>	‘Ah!’ </a:t>
            </a:r>
          </a:p>
          <a:p>
            <a:pPr algn="just">
              <a:buNone/>
            </a:pPr>
            <a:r>
              <a:rPr lang="en-US" dirty="0" smtClean="0">
                <a:latin typeface="Arial" pitchFamily="34" charset="0"/>
                <a:cs typeface="Arial" pitchFamily="34" charset="0"/>
              </a:rPr>
              <a:t>	He emptied his glass, got up, and stood at the side of the fire, with his heavy brown hand on the mantelshelf. He put a foot up to the bars, to dry and warm it, and the wet boot began to steam; but, he neither looked at it, nor at the fire, but steadily looked at me. It was only now that I began to tremble. </a:t>
            </a:r>
          </a:p>
          <a:p>
            <a:pPr algn="just">
              <a:buNone/>
            </a:pPr>
            <a:r>
              <a:rPr lang="en-US" dirty="0" smtClean="0">
                <a:latin typeface="Arial" pitchFamily="34" charset="0"/>
                <a:cs typeface="Arial" pitchFamily="34" charset="0"/>
              </a:rPr>
              <a:t>	When my lips had parted, and had shaped some words that were without sound, I forced myself to tell him (though I could not do it distinctly), that I had been chosen to succeed to some property. </a:t>
            </a:r>
          </a:p>
          <a:p>
            <a:pPr algn="just">
              <a:buNone/>
            </a:pPr>
            <a:r>
              <a:rPr lang="en-US" dirty="0" smtClean="0">
                <a:latin typeface="Arial" pitchFamily="34" charset="0"/>
                <a:cs typeface="Arial" pitchFamily="34" charset="0"/>
              </a:rPr>
              <a:t>	‘Might a mere </a:t>
            </a:r>
            <a:r>
              <a:rPr lang="en-US" dirty="0" err="1" smtClean="0">
                <a:latin typeface="Arial" pitchFamily="34" charset="0"/>
                <a:cs typeface="Arial" pitchFamily="34" charset="0"/>
              </a:rPr>
              <a:t>warmint</a:t>
            </a:r>
            <a:r>
              <a:rPr lang="en-US" dirty="0" smtClean="0">
                <a:latin typeface="Arial" pitchFamily="34" charset="0"/>
                <a:cs typeface="Arial" pitchFamily="34" charset="0"/>
              </a:rPr>
              <a:t> ask what property?’ said he. </a:t>
            </a:r>
          </a:p>
          <a:p>
            <a:pPr algn="just">
              <a:buNone/>
            </a:pPr>
            <a:r>
              <a:rPr lang="en-US" dirty="0" smtClean="0">
                <a:latin typeface="Arial" pitchFamily="34" charset="0"/>
                <a:cs typeface="Arial" pitchFamily="34" charset="0"/>
              </a:rPr>
              <a:t>	I faltered, ‘I don’t know.’ </a:t>
            </a:r>
          </a:p>
          <a:p>
            <a:pPr algn="just">
              <a:buNone/>
            </a:pPr>
            <a:r>
              <a:rPr lang="en-US" dirty="0" smtClean="0">
                <a:latin typeface="Arial" pitchFamily="34" charset="0"/>
                <a:cs typeface="Arial" pitchFamily="34" charset="0"/>
              </a:rPr>
              <a:t>	‘Might a mere </a:t>
            </a:r>
            <a:r>
              <a:rPr lang="en-US" dirty="0" err="1" smtClean="0">
                <a:latin typeface="Arial" pitchFamily="34" charset="0"/>
                <a:cs typeface="Arial" pitchFamily="34" charset="0"/>
              </a:rPr>
              <a:t>warmint</a:t>
            </a:r>
            <a:r>
              <a:rPr lang="en-US" dirty="0" smtClean="0">
                <a:latin typeface="Arial" pitchFamily="34" charset="0"/>
                <a:cs typeface="Arial" pitchFamily="34" charset="0"/>
              </a:rPr>
              <a:t> ask whose property?’ said he. </a:t>
            </a:r>
          </a:p>
          <a:p>
            <a:pPr algn="just">
              <a:buNone/>
            </a:pPr>
            <a:r>
              <a:rPr lang="en-US" dirty="0" smtClean="0">
                <a:latin typeface="Arial" pitchFamily="34" charset="0"/>
                <a:cs typeface="Arial" pitchFamily="34" charset="0"/>
              </a:rPr>
              <a:t>	I faltered again, ‘I don’t know.’ </a:t>
            </a:r>
          </a:p>
          <a:p>
            <a:pPr algn="just">
              <a:buNone/>
            </a:pPr>
            <a:r>
              <a:rPr lang="en-US" dirty="0" smtClean="0">
                <a:latin typeface="Arial" pitchFamily="34" charset="0"/>
                <a:cs typeface="Arial" pitchFamily="34" charset="0"/>
              </a:rPr>
              <a:t>	‘Could I make a guess, I wonder,’ said the Convict, ‘at your income since you come of age! As to the first figure now. Five?’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2800" dirty="0" smtClean="0"/>
              <a:t>Cont…</a:t>
            </a:r>
            <a:endParaRPr lang="en-US" sz="2800" dirty="0"/>
          </a:p>
        </p:txBody>
      </p:sp>
      <p:sp>
        <p:nvSpPr>
          <p:cNvPr id="3" name="Content Placeholder 2"/>
          <p:cNvSpPr>
            <a:spLocks noGrp="1"/>
          </p:cNvSpPr>
          <p:nvPr>
            <p:ph idx="1"/>
          </p:nvPr>
        </p:nvSpPr>
        <p:spPr>
          <a:xfrm>
            <a:off x="0" y="914400"/>
            <a:ext cx="6858000" cy="5943600"/>
          </a:xfrm>
        </p:spPr>
        <p:txBody>
          <a:bodyPr>
            <a:normAutofit fontScale="55000" lnSpcReduction="20000"/>
          </a:bodyPr>
          <a:lstStyle/>
          <a:p>
            <a:pPr algn="just">
              <a:buNone/>
            </a:pPr>
            <a:r>
              <a:rPr lang="en-US" dirty="0" smtClean="0">
                <a:latin typeface="Arial" pitchFamily="34" charset="0"/>
                <a:cs typeface="Arial" pitchFamily="34" charset="0"/>
              </a:rPr>
              <a:t>	With my heart beating like a heavy hammer of disordered action, I rose out of my chair, and stood with my hand upon the back of it, looking wildly at him. </a:t>
            </a:r>
          </a:p>
          <a:p>
            <a:pPr algn="just">
              <a:buNone/>
            </a:pPr>
            <a:r>
              <a:rPr lang="en-US" dirty="0" smtClean="0">
                <a:latin typeface="Arial" pitchFamily="34" charset="0"/>
                <a:cs typeface="Arial" pitchFamily="34" charset="0"/>
              </a:rPr>
              <a:t>	‘Concerning a guardian,’ he went on. ‘There ought to have been some guardian, or such-like, whiles you was a minor. Some lawyer, maybe. As to the first letter of that lawyer’s name now. Would it be J?’ </a:t>
            </a:r>
          </a:p>
          <a:p>
            <a:pPr algn="just">
              <a:buNone/>
            </a:pPr>
            <a:r>
              <a:rPr lang="en-US" dirty="0" smtClean="0">
                <a:latin typeface="Arial" pitchFamily="34" charset="0"/>
                <a:cs typeface="Arial" pitchFamily="34" charset="0"/>
              </a:rPr>
              <a:t>	All the truth of my position came flashing on me; and its disappointments, dangers, disgraces, consequences of all kinds, rushed in in such a multitude that I was borne down by them and had to struggle for every breath I drew. </a:t>
            </a:r>
          </a:p>
          <a:p>
            <a:pPr algn="just">
              <a:buNone/>
            </a:pPr>
            <a:r>
              <a:rPr lang="en-US" dirty="0" smtClean="0">
                <a:latin typeface="Arial" pitchFamily="34" charset="0"/>
                <a:cs typeface="Arial" pitchFamily="34" charset="0"/>
              </a:rPr>
              <a:t>	‘Put it,’ he resumed, ‘as the employer of that lawyer whose name begun with a J, and might be </a:t>
            </a:r>
            <a:r>
              <a:rPr lang="en-US" dirty="0" err="1" smtClean="0">
                <a:latin typeface="Arial" pitchFamily="34" charset="0"/>
                <a:cs typeface="Arial" pitchFamily="34" charset="0"/>
              </a:rPr>
              <a:t>Jaggers</a:t>
            </a:r>
            <a:r>
              <a:rPr lang="en-US" dirty="0" smtClean="0">
                <a:latin typeface="Arial" pitchFamily="34" charset="0"/>
                <a:cs typeface="Arial" pitchFamily="34" charset="0"/>
              </a:rPr>
              <a:t> - put it as he had come over sea to Portsmouth, and had landed there, and had wanted to come on to you. ‘However, you have found me out,’ you says just now. Well! However, did I find you out? Why, I wrote from Portsmouth to a person in London, for particulars of your address. That person’s name? Why, </a:t>
            </a:r>
            <a:r>
              <a:rPr lang="en-US" dirty="0" err="1" smtClean="0">
                <a:latin typeface="Arial" pitchFamily="34" charset="0"/>
                <a:cs typeface="Arial" pitchFamily="34" charset="0"/>
              </a:rPr>
              <a:t>Wemmick</a:t>
            </a:r>
            <a:r>
              <a:rPr lang="en-US" dirty="0" smtClean="0">
                <a:latin typeface="Arial" pitchFamily="34" charset="0"/>
                <a:cs typeface="Arial" pitchFamily="34" charset="0"/>
              </a:rPr>
              <a:t>.’ </a:t>
            </a:r>
          </a:p>
          <a:p>
            <a:pPr algn="just">
              <a:buNone/>
            </a:pPr>
            <a:r>
              <a:rPr lang="en-US" dirty="0" smtClean="0">
                <a:latin typeface="Arial" pitchFamily="34" charset="0"/>
                <a:cs typeface="Arial" pitchFamily="34" charset="0"/>
              </a:rPr>
              <a:t>	I could not have spoken one word, though it had been to save my life. I stood, with a hand on the chair-back and a hand on my breast, where I seemed to be suffocating - I stood so, looking wildly at him, until I grasped at the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Cont….</a:t>
            </a:r>
            <a:endParaRPr lang="en-US" sz="2800" dirty="0"/>
          </a:p>
        </p:txBody>
      </p:sp>
      <p:sp>
        <p:nvSpPr>
          <p:cNvPr id="3" name="Content Placeholder 2"/>
          <p:cNvSpPr>
            <a:spLocks noGrp="1"/>
          </p:cNvSpPr>
          <p:nvPr>
            <p:ph idx="1"/>
          </p:nvPr>
        </p:nvSpPr>
        <p:spPr>
          <a:xfrm>
            <a:off x="0" y="1143000"/>
            <a:ext cx="6629400" cy="5715000"/>
          </a:xfrm>
        </p:spPr>
        <p:txBody>
          <a:bodyPr>
            <a:normAutofit fontScale="55000" lnSpcReduction="20000"/>
          </a:bodyPr>
          <a:lstStyle/>
          <a:p>
            <a:pPr algn="just">
              <a:buNone/>
            </a:pPr>
            <a:r>
              <a:rPr lang="en-US" dirty="0" smtClean="0">
                <a:latin typeface="Arial" pitchFamily="34" charset="0"/>
                <a:cs typeface="Arial" pitchFamily="34" charset="0"/>
              </a:rPr>
              <a:t>…….chair, when the room began to surge and turn. He caught me, drew me to the sofa, put me up against the cushions, and bent on one knee before me: bringing the face that I now well remembered, and that I shuddered at, very near to mine. </a:t>
            </a:r>
          </a:p>
          <a:p>
            <a:pPr algn="just">
              <a:buNone/>
            </a:pPr>
            <a:r>
              <a:rPr lang="en-US" dirty="0" smtClean="0">
                <a:latin typeface="Arial" pitchFamily="34" charset="0"/>
                <a:cs typeface="Arial" pitchFamily="34" charset="0"/>
              </a:rPr>
              <a:t>	‘Yes, Pip, dear boy, I’ve made a gentleman on you! It’s me </a:t>
            </a:r>
            <a:r>
              <a:rPr lang="en-US" dirty="0" err="1" smtClean="0">
                <a:latin typeface="Arial" pitchFamily="34" charset="0"/>
                <a:cs typeface="Arial" pitchFamily="34" charset="0"/>
              </a:rPr>
              <a:t>wot</a:t>
            </a:r>
            <a:r>
              <a:rPr lang="en-US" dirty="0" smtClean="0">
                <a:latin typeface="Arial" pitchFamily="34" charset="0"/>
                <a:cs typeface="Arial" pitchFamily="34" charset="0"/>
              </a:rPr>
              <a:t> has done it! I swore that time, sure as ever I earned a guinea, that guinea should go to you. I swore </a:t>
            </a:r>
            <a:r>
              <a:rPr lang="en-US" dirty="0" err="1" smtClean="0">
                <a:latin typeface="Arial" pitchFamily="34" charset="0"/>
                <a:cs typeface="Arial" pitchFamily="34" charset="0"/>
              </a:rPr>
              <a:t>arterwards</a:t>
            </a:r>
            <a:r>
              <a:rPr lang="en-US" dirty="0" smtClean="0">
                <a:latin typeface="Arial" pitchFamily="34" charset="0"/>
                <a:cs typeface="Arial" pitchFamily="34" charset="0"/>
              </a:rPr>
              <a:t>, sure as ever I </a:t>
            </a:r>
            <a:r>
              <a:rPr lang="en-US" dirty="0" err="1" smtClean="0">
                <a:latin typeface="Arial" pitchFamily="34" charset="0"/>
                <a:cs typeface="Arial" pitchFamily="34" charset="0"/>
              </a:rPr>
              <a:t>spec’lated</a:t>
            </a:r>
            <a:r>
              <a:rPr lang="en-US" dirty="0" smtClean="0">
                <a:latin typeface="Arial" pitchFamily="34" charset="0"/>
                <a:cs typeface="Arial" pitchFamily="34" charset="0"/>
              </a:rPr>
              <a:t> and got rich, you should get rich. I lived rough, that you should live smooth; I worked hard, that you should be above work. What odds, dear boy? Do I tell it, fur you to feel a obligation? Not a bit. I tell it, fur you to know as that there hunted dunghill dog </a:t>
            </a:r>
            <a:r>
              <a:rPr lang="en-US" dirty="0" err="1" smtClean="0">
                <a:latin typeface="Arial" pitchFamily="34" charset="0"/>
                <a:cs typeface="Arial" pitchFamily="34" charset="0"/>
              </a:rPr>
              <a:t>wot</a:t>
            </a:r>
            <a:r>
              <a:rPr lang="en-US" dirty="0" smtClean="0">
                <a:latin typeface="Arial" pitchFamily="34" charset="0"/>
                <a:cs typeface="Arial" pitchFamily="34" charset="0"/>
              </a:rPr>
              <a:t> you </a:t>
            </a:r>
            <a:r>
              <a:rPr lang="en-US" dirty="0" err="1" smtClean="0">
                <a:latin typeface="Arial" pitchFamily="34" charset="0"/>
                <a:cs typeface="Arial" pitchFamily="34" charset="0"/>
              </a:rPr>
              <a:t>kep</a:t>
            </a:r>
            <a:r>
              <a:rPr lang="en-US" dirty="0" smtClean="0">
                <a:latin typeface="Arial" pitchFamily="34" charset="0"/>
                <a:cs typeface="Arial" pitchFamily="34" charset="0"/>
              </a:rPr>
              <a:t> life in, got his head so high that he could make a gentleman - and, Pip, you’re him!’ </a:t>
            </a:r>
          </a:p>
          <a:p>
            <a:pPr algn="just">
              <a:buNone/>
            </a:pPr>
            <a:r>
              <a:rPr lang="en-US" dirty="0" smtClean="0">
                <a:latin typeface="Arial" pitchFamily="34" charset="0"/>
                <a:cs typeface="Arial" pitchFamily="34" charset="0"/>
              </a:rPr>
              <a:t>	The abhorrence in which I held the man, the dread I had of him, the repugnance with which I shrank from him, could not have been exceeded if he had been some terrible beast. </a:t>
            </a:r>
          </a:p>
          <a:p>
            <a:pPr algn="just">
              <a:buNone/>
            </a:pPr>
            <a:r>
              <a:rPr lang="en-US" dirty="0" smtClean="0">
                <a:latin typeface="Arial" pitchFamily="34" charset="0"/>
                <a:cs typeface="Arial" pitchFamily="34" charset="0"/>
              </a:rPr>
              <a:t>	‘</a:t>
            </a:r>
            <a:r>
              <a:rPr lang="en-US" dirty="0" err="1" smtClean="0">
                <a:latin typeface="Arial" pitchFamily="34" charset="0"/>
                <a:cs typeface="Arial" pitchFamily="34" charset="0"/>
              </a:rPr>
              <a:t>Look’ee</a:t>
            </a:r>
            <a:r>
              <a:rPr lang="en-US" dirty="0" smtClean="0">
                <a:latin typeface="Arial" pitchFamily="34" charset="0"/>
                <a:cs typeface="Arial" pitchFamily="34" charset="0"/>
              </a:rPr>
              <a:t> here, Pip. I’m your second father. You’re my son - more to me nor any son. I’ve put away money, only for you to spend. When I was a hired-out shepherd in a solitary hut, not seeing no faces but faces of sheep till I half forgot </a:t>
            </a:r>
            <a:r>
              <a:rPr lang="en-US" dirty="0" err="1" smtClean="0">
                <a:latin typeface="Arial" pitchFamily="34" charset="0"/>
                <a:cs typeface="Arial" pitchFamily="34" charset="0"/>
              </a:rPr>
              <a:t>wot</a:t>
            </a:r>
            <a:r>
              <a:rPr lang="en-US" dirty="0" smtClean="0">
                <a:latin typeface="Arial" pitchFamily="34" charset="0"/>
                <a:cs typeface="Arial" pitchFamily="34" charset="0"/>
              </a:rPr>
              <a:t> men’s and women’s faces </a:t>
            </a:r>
            <a:r>
              <a:rPr lang="en-US" dirty="0" err="1" smtClean="0">
                <a:latin typeface="Arial" pitchFamily="34" charset="0"/>
                <a:cs typeface="Arial" pitchFamily="34" charset="0"/>
              </a:rPr>
              <a:t>wos</a:t>
            </a:r>
            <a:r>
              <a:rPr lang="en-US" dirty="0" smtClean="0">
                <a:latin typeface="Arial" pitchFamily="34" charset="0"/>
                <a:cs typeface="Arial" pitchFamily="34" charset="0"/>
              </a:rPr>
              <a:t> like, I see </a:t>
            </a:r>
            <a:r>
              <a:rPr lang="en-US" dirty="0" err="1" smtClean="0">
                <a:latin typeface="Arial" pitchFamily="34" charset="0"/>
                <a:cs typeface="Arial" pitchFamily="34" charset="0"/>
              </a:rPr>
              <a:t>yourn</a:t>
            </a:r>
            <a:r>
              <a:rPr lang="en-US" dirty="0" smtClean="0">
                <a:latin typeface="Arial" pitchFamily="34" charset="0"/>
                <a:cs typeface="Arial" pitchFamily="34" charset="0"/>
              </a:rPr>
              <a:t>………..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US" dirty="0" smtClean="0"/>
              <a:t>Cont… </a:t>
            </a:r>
            <a:endParaRPr lang="en-US" dirty="0"/>
          </a:p>
        </p:txBody>
      </p:sp>
      <p:sp>
        <p:nvSpPr>
          <p:cNvPr id="3" name="Content Placeholder 2"/>
          <p:cNvSpPr>
            <a:spLocks noGrp="1"/>
          </p:cNvSpPr>
          <p:nvPr>
            <p:ph idx="1"/>
          </p:nvPr>
        </p:nvSpPr>
        <p:spPr>
          <a:xfrm>
            <a:off x="0" y="914400"/>
            <a:ext cx="7162800" cy="5791200"/>
          </a:xfrm>
        </p:spPr>
        <p:txBody>
          <a:bodyPr>
            <a:normAutofit/>
          </a:bodyPr>
          <a:lstStyle/>
          <a:p>
            <a:pPr algn="just">
              <a:buNone/>
            </a:pPr>
            <a:r>
              <a:rPr lang="en-US" sz="1800" dirty="0" smtClean="0">
                <a:latin typeface="Arial" pitchFamily="34" charset="0"/>
                <a:cs typeface="Arial" pitchFamily="34" charset="0"/>
              </a:rPr>
              <a:t>…..I drops my knife many a time in that hut when I was a-eating my dinner or my supper, and I says, ‘Here’s the boy again, a-looking at me whiles I eats and drinks!’ I see you there a many times, as plain as ever I see you on them misty marshes. ‘Lord strike me dead!’ I says each time - and I goes out in the air to say it under the open heavens - ‘but </a:t>
            </a:r>
            <a:r>
              <a:rPr lang="en-US" sz="1800" dirty="0" err="1" smtClean="0">
                <a:latin typeface="Arial" pitchFamily="34" charset="0"/>
                <a:cs typeface="Arial" pitchFamily="34" charset="0"/>
              </a:rPr>
              <a:t>wot</a:t>
            </a:r>
            <a:r>
              <a:rPr lang="en-US" sz="1800" dirty="0" smtClean="0">
                <a:latin typeface="Arial" pitchFamily="34" charset="0"/>
                <a:cs typeface="Arial" pitchFamily="34" charset="0"/>
              </a:rPr>
              <a:t>, if I gets liberty and money, I’ll make that boy a gentleman!’ And I done it. Why, look at you, dear boy! Look at these here lodgings </a:t>
            </a:r>
            <a:r>
              <a:rPr lang="en-US" sz="1800" dirty="0" err="1" smtClean="0">
                <a:latin typeface="Arial" pitchFamily="34" charset="0"/>
                <a:cs typeface="Arial" pitchFamily="34" charset="0"/>
              </a:rPr>
              <a:t>o’yourn</a:t>
            </a:r>
            <a:r>
              <a:rPr lang="en-US" sz="1800" dirty="0" smtClean="0">
                <a:latin typeface="Arial" pitchFamily="34" charset="0"/>
                <a:cs typeface="Arial" pitchFamily="34" charset="0"/>
              </a:rPr>
              <a:t>, fit for a lord! A lord? Ah! You shall show money with lords for wagers, and beat ‘</a:t>
            </a:r>
            <a:r>
              <a:rPr lang="en-US" sz="1800" dirty="0" err="1" smtClean="0">
                <a:latin typeface="Arial" pitchFamily="34" charset="0"/>
                <a:cs typeface="Arial" pitchFamily="34" charset="0"/>
              </a:rPr>
              <a:t>em</a:t>
            </a:r>
            <a:r>
              <a:rPr lang="en-US" sz="180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6934200" cy="4525963"/>
          </a:xfrm>
        </p:spPr>
        <p:txBody>
          <a:bodyPr>
            <a:normAutofit/>
          </a:bodyPr>
          <a:lstStyle/>
          <a:p>
            <a:pPr algn="just">
              <a:buNone/>
            </a:pPr>
            <a:r>
              <a:rPr lang="en-SG" sz="1800" b="1" dirty="0" smtClean="0">
                <a:latin typeface="Arial" pitchFamily="34" charset="0"/>
                <a:cs typeface="Arial" pitchFamily="34" charset="0"/>
              </a:rPr>
              <a:t>Anyhow............</a:t>
            </a:r>
          </a:p>
          <a:p>
            <a:pPr algn="just"/>
            <a:r>
              <a:rPr lang="en-SG" sz="1800" dirty="0" smtClean="0">
                <a:latin typeface="Arial" pitchFamily="34" charset="0"/>
                <a:cs typeface="Arial" pitchFamily="34" charset="0"/>
              </a:rPr>
              <a:t>Pip is horrified. All of his expectations are demolished. He has been living his life off the hard workings of a convict. There is no grand design by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to make Pip happy and rich, living in harmonious marriage to Estella. </a:t>
            </a:r>
          </a:p>
          <a:p>
            <a:pPr algn="just"/>
            <a:r>
              <a:rPr lang="en-SG" sz="1800" dirty="0" smtClean="0">
                <a:latin typeface="Arial" pitchFamily="34" charset="0"/>
                <a:cs typeface="Arial" pitchFamily="34" charset="0"/>
              </a:rPr>
              <a:t>The convict tells Pip that he has come back to see him under threat of his life, since the law will execute him if they find him in England. Pip gives the convict Herbert's empty bed, then sits by the fire by himself, pondering his miserable position. </a:t>
            </a:r>
          </a:p>
          <a:p>
            <a:pPr algn="just"/>
            <a:endParaRPr lang="en-SG" sz="1800" dirty="0" smtClean="0">
              <a:latin typeface="Arial" pitchFamily="34" charset="0"/>
              <a:cs typeface="Arial" pitchFamily="34" charset="0"/>
            </a:endParaRPr>
          </a:p>
          <a:p>
            <a:pPr algn="just"/>
            <a:endParaRPr lang="en-SG" sz="1800" dirty="0" smtClean="0">
              <a:latin typeface="Arial" pitchFamily="34" charset="0"/>
              <a:cs typeface="Arial" pitchFamily="34" charset="0"/>
            </a:endParaRPr>
          </a:p>
          <a:p>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Discussion Points</a:t>
            </a:r>
            <a:endParaRPr lang="en-SG" sz="2800" dirty="0"/>
          </a:p>
        </p:txBody>
      </p:sp>
      <p:sp>
        <p:nvSpPr>
          <p:cNvPr id="3" name="Content Placeholder 2"/>
          <p:cNvSpPr>
            <a:spLocks noGrp="1"/>
          </p:cNvSpPr>
          <p:nvPr>
            <p:ph idx="1"/>
          </p:nvPr>
        </p:nvSpPr>
        <p:spPr>
          <a:xfrm>
            <a:off x="0" y="914400"/>
            <a:ext cx="6934200" cy="5791200"/>
          </a:xfrm>
        </p:spPr>
        <p:txBody>
          <a:bodyPr>
            <a:normAutofit fontScale="55000" lnSpcReduction="20000"/>
          </a:bodyPr>
          <a:lstStyle/>
          <a:p>
            <a:pPr algn="just"/>
            <a:r>
              <a:rPr lang="en-SG" dirty="0" smtClean="0">
                <a:latin typeface="Arial" pitchFamily="34" charset="0"/>
                <a:cs typeface="Arial" pitchFamily="34" charset="0"/>
              </a:rPr>
              <a:t>The chapter closes the second part of the novel. </a:t>
            </a:r>
          </a:p>
          <a:p>
            <a:pPr algn="just"/>
            <a:r>
              <a:rPr lang="en-SG" dirty="0" smtClean="0">
                <a:latin typeface="Arial" pitchFamily="34" charset="0"/>
                <a:cs typeface="Arial" pitchFamily="34" charset="0"/>
              </a:rPr>
              <a:t>It also closes Pip's great expectations. </a:t>
            </a:r>
          </a:p>
          <a:p>
            <a:pPr algn="just"/>
            <a:r>
              <a:rPr lang="en-SG" dirty="0" smtClean="0">
                <a:latin typeface="Arial" pitchFamily="34" charset="0"/>
                <a:cs typeface="Arial" pitchFamily="34" charset="0"/>
              </a:rPr>
              <a:t>The irony is that the convict lived his life for Pip, worked his fingers to the bone to make Pip a gentleman. He did this based on the true act of kindness that Pip demonstrated when he gave the convict </a:t>
            </a:r>
            <a:r>
              <a:rPr lang="en-SG" dirty="0" err="1" smtClean="0">
                <a:latin typeface="Arial" pitchFamily="34" charset="0"/>
                <a:cs typeface="Arial" pitchFamily="34" charset="0"/>
              </a:rPr>
              <a:t>wittles</a:t>
            </a:r>
            <a:r>
              <a:rPr lang="en-SG" dirty="0" smtClean="0">
                <a:latin typeface="Arial" pitchFamily="34" charset="0"/>
                <a:cs typeface="Arial" pitchFamily="34" charset="0"/>
              </a:rPr>
              <a:t> to eat in the marshes. </a:t>
            </a:r>
          </a:p>
          <a:p>
            <a:pPr algn="just"/>
            <a:r>
              <a:rPr lang="en-SG" dirty="0" smtClean="0">
                <a:latin typeface="Arial" pitchFamily="34" charset="0"/>
                <a:cs typeface="Arial" pitchFamily="34" charset="0"/>
              </a:rPr>
              <a:t>The convict reminds him, "You acted noble, my boy. Noble Pip!”.</a:t>
            </a:r>
          </a:p>
          <a:p>
            <a:pPr algn="just"/>
            <a:r>
              <a:rPr lang="en-SG" dirty="0" smtClean="0">
                <a:latin typeface="Arial" pitchFamily="34" charset="0"/>
                <a:cs typeface="Arial" pitchFamily="34" charset="0"/>
              </a:rPr>
              <a:t>However, ironically with all his money and education, however, Pip has become much less of a noble "gentleman" than when he was a child. </a:t>
            </a:r>
          </a:p>
          <a:p>
            <a:pPr algn="just"/>
            <a:r>
              <a:rPr lang="en-SG" dirty="0" smtClean="0">
                <a:latin typeface="Arial" pitchFamily="34" charset="0"/>
                <a:cs typeface="Arial" pitchFamily="34" charset="0"/>
              </a:rPr>
              <a:t>He has lost his trait of kindness.</a:t>
            </a:r>
          </a:p>
          <a:p>
            <a:pPr algn="just"/>
            <a:r>
              <a:rPr lang="en-SG" dirty="0" smtClean="0">
                <a:latin typeface="Arial" pitchFamily="34" charset="0"/>
                <a:cs typeface="Arial" pitchFamily="34" charset="0"/>
              </a:rPr>
              <a:t>He has not valued relationships with Joe and Biddy.</a:t>
            </a:r>
          </a:p>
          <a:p>
            <a:pPr algn="just"/>
            <a:r>
              <a:rPr lang="en-SG" dirty="0" smtClean="0">
                <a:latin typeface="Arial" pitchFamily="34" charset="0"/>
                <a:cs typeface="Arial" pitchFamily="34" charset="0"/>
              </a:rPr>
              <a:t>It is even more horrifying to see how reacts to his benefactor in this chapter, It confirms that Pip has become an unkind, ungenerous, materialistic person. </a:t>
            </a:r>
          </a:p>
          <a:p>
            <a:pPr algn="just"/>
            <a:r>
              <a:rPr lang="en-SG" dirty="0" smtClean="0">
                <a:latin typeface="Arial" pitchFamily="34" charset="0"/>
                <a:cs typeface="Arial" pitchFamily="34" charset="0"/>
              </a:rPr>
              <a:t>Initially he is very much angry with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who misled him to believe her as his </a:t>
            </a:r>
            <a:r>
              <a:rPr lang="en-SG" dirty="0" smtClean="0">
                <a:latin typeface="Arial" pitchFamily="34" charset="0"/>
                <a:cs typeface="Arial" pitchFamily="34" charset="0"/>
              </a:rPr>
              <a:t>benefactor.</a:t>
            </a:r>
            <a:endParaRPr lang="en-SG" dirty="0" smtClean="0">
              <a:latin typeface="Arial" pitchFamily="34" charset="0"/>
              <a:cs typeface="Arial" pitchFamily="34" charset="0"/>
            </a:endParaRPr>
          </a:p>
          <a:p>
            <a:pPr algn="just"/>
            <a:r>
              <a:rPr lang="en-SG" dirty="0" smtClean="0">
                <a:latin typeface="Arial" pitchFamily="34" charset="0"/>
                <a:cs typeface="Arial" pitchFamily="34" charset="0"/>
              </a:rPr>
              <a:t>But soon he starts realizing his own fault in it. </a:t>
            </a:r>
          </a:p>
          <a:p>
            <a:pPr algn="just"/>
            <a:r>
              <a:rPr lang="en-SG" dirty="0" smtClean="0">
                <a:latin typeface="Arial" pitchFamily="34" charset="0"/>
                <a:cs typeface="Arial" pitchFamily="34" charset="0"/>
              </a:rPr>
              <a:t>He also realizes how badly he has treated Joe and Biddy.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dirty="0" smtClean="0"/>
              <a:t>Discussion Points</a:t>
            </a:r>
            <a:endParaRPr lang="en-SG" sz="2800" dirty="0"/>
          </a:p>
        </p:txBody>
      </p:sp>
      <p:sp>
        <p:nvSpPr>
          <p:cNvPr id="3" name="Content Placeholder 2"/>
          <p:cNvSpPr>
            <a:spLocks noGrp="1"/>
          </p:cNvSpPr>
          <p:nvPr>
            <p:ph idx="1"/>
          </p:nvPr>
        </p:nvSpPr>
        <p:spPr>
          <a:xfrm>
            <a:off x="0" y="1143000"/>
            <a:ext cx="7086600" cy="5715000"/>
          </a:xfrm>
        </p:spPr>
        <p:txBody>
          <a:bodyPr>
            <a:normAutofit/>
          </a:bodyPr>
          <a:lstStyle/>
          <a:p>
            <a:pPr algn="just"/>
            <a:r>
              <a:rPr lang="en-SG" sz="1800" dirty="0" smtClean="0">
                <a:latin typeface="Arial" pitchFamily="34" charset="0"/>
                <a:cs typeface="Arial" pitchFamily="34" charset="0"/>
              </a:rPr>
              <a:t>All of Pip’s great expectations prove to be false.</a:t>
            </a:r>
          </a:p>
          <a:p>
            <a:pPr algn="just"/>
            <a:r>
              <a:rPr lang="en-SG" sz="1800" dirty="0" smtClean="0">
                <a:latin typeface="Arial" pitchFamily="34" charset="0"/>
                <a:cs typeface="Arial" pitchFamily="34" charset="0"/>
              </a:rPr>
              <a:t>He has learnt this fact.</a:t>
            </a:r>
          </a:p>
          <a:p>
            <a:pPr algn="just"/>
            <a:r>
              <a:rPr lang="en-SG" sz="1800" dirty="0" smtClean="0">
                <a:latin typeface="Arial" pitchFamily="34" charset="0"/>
                <a:cs typeface="Arial" pitchFamily="34" charset="0"/>
              </a:rPr>
              <a:t>He has also learnt how he misbehaved with Joe and Biddy.</a:t>
            </a:r>
          </a:p>
          <a:p>
            <a:pPr algn="just"/>
            <a:r>
              <a:rPr lang="en-SG" sz="1800" dirty="0" smtClean="0">
                <a:latin typeface="Arial" pitchFamily="34" charset="0"/>
                <a:cs typeface="Arial" pitchFamily="34" charset="0"/>
              </a:rPr>
              <a:t>Yet there is a lot more to learn.</a:t>
            </a:r>
          </a:p>
          <a:p>
            <a:pPr algn="just"/>
            <a:r>
              <a:rPr lang="en-SG" sz="1800" dirty="0" smtClean="0">
                <a:latin typeface="Arial" pitchFamily="34" charset="0"/>
                <a:cs typeface="Arial" pitchFamily="34" charset="0"/>
              </a:rPr>
              <a:t> What Pip does not understand yet is that the hierarchy of the class system says nothing about the nobleness of a person or how to lead a happy life. Indeed, he thinks he is ruined because he now associates himself with a convict, even though the convict has shown him nothing but kindness. He doesn't know what crime the convict committed, he only classifies him as less than common because of his label of "convict." </a:t>
            </a:r>
          </a:p>
          <a:p>
            <a:pPr algn="just"/>
            <a:r>
              <a:rPr lang="en-SG" sz="1800" dirty="0" smtClean="0">
                <a:latin typeface="Arial" pitchFamily="34" charset="0"/>
                <a:cs typeface="Arial" pitchFamily="34" charset="0"/>
              </a:rPr>
              <a:t>He still has to realize that Joe and Biddy and the Convict are more noble people, more kind in their acts and more generous in their treatment of Pip.</a:t>
            </a:r>
          </a:p>
          <a:p>
            <a:pPr algn="just"/>
            <a:r>
              <a:rPr lang="en-SG" sz="1800" dirty="0" smtClean="0">
                <a:latin typeface="Arial" pitchFamily="34" charset="0"/>
                <a:cs typeface="Arial" pitchFamily="34" charset="0"/>
              </a:rPr>
              <a:t>A lot of disillusionment is yet needed on the part of Pip that is why Dickens finishes this part with the line, "This is the end of the second stage of Pip's expectations."</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References of materials used</a:t>
            </a:r>
            <a:endParaRPr lang="en-US" sz="2400" dirty="0"/>
          </a:p>
        </p:txBody>
      </p:sp>
      <p:sp>
        <p:nvSpPr>
          <p:cNvPr id="3" name="Content Placeholder 2"/>
          <p:cNvSpPr>
            <a:spLocks noGrp="1"/>
          </p:cNvSpPr>
          <p:nvPr>
            <p:ph idx="1"/>
          </p:nvPr>
        </p:nvSpPr>
        <p:spPr/>
        <p:txBody>
          <a:bodyPr>
            <a:normAutofit/>
          </a:bodyPr>
          <a:lstStyle/>
          <a:p>
            <a:r>
              <a:rPr lang="en-SG" sz="1200" u="sng" dirty="0" smtClean="0">
                <a:solidFill>
                  <a:srgbClr val="1306BA"/>
                </a:solidFill>
              </a:rPr>
              <a:t>CHARLES DICKEN’S GREAT EXPECTATIONS</a:t>
            </a:r>
            <a:r>
              <a:rPr lang="en-SG" sz="1200" dirty="0" smtClean="0">
                <a:solidFill>
                  <a:srgbClr val="1306BA"/>
                </a:solidFill>
              </a:rPr>
              <a:t>. (2007) Edited and with an introduction by Harold Bloom. Viva Books Private Limited: New Delhi </a:t>
            </a:r>
          </a:p>
          <a:p>
            <a:r>
              <a:rPr lang="en-SG" sz="1200" u="sng" dirty="0" smtClean="0">
                <a:solidFill>
                  <a:srgbClr val="1306BA"/>
                </a:solidFill>
              </a:rPr>
              <a:t>DICKENS: A COLLECTION OF CRITICAL ESSAYS (1967)</a:t>
            </a:r>
            <a:r>
              <a:rPr lang="en-SG" sz="1200" dirty="0" smtClean="0">
                <a:solidFill>
                  <a:srgbClr val="1306BA"/>
                </a:solidFill>
              </a:rPr>
              <a:t>. Edited by Martin Price. Prentice-Hall, Inc., Englewood Cliffs. New Jersey</a:t>
            </a:r>
            <a:r>
              <a:rPr lang="en-SG" sz="1200" b="1" dirty="0" smtClean="0">
                <a:solidFill>
                  <a:srgbClr val="1306BA"/>
                </a:solidFill>
              </a:rPr>
              <a:t> </a:t>
            </a:r>
          </a:p>
          <a:p>
            <a:r>
              <a:rPr lang="en-SG" sz="1200" u="sng" dirty="0" smtClean="0">
                <a:solidFill>
                  <a:srgbClr val="1306BA"/>
                </a:solidFill>
                <a:latin typeface="Arial" pitchFamily="34" charset="0"/>
                <a:cs typeface="Arial" pitchFamily="34" charset="0"/>
                <a:hlinkClick r:id="rId2"/>
              </a:rPr>
              <a:t>http://www.cliffsnotes.com</a:t>
            </a:r>
            <a:endParaRPr lang="en-SG" sz="1200"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3"/>
              </a:rPr>
              <a:t>www.gradesaver.com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4"/>
              </a:rPr>
              <a:t>www.enotes.com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rPr>
              <a:t>www.bartleby.com </a:t>
            </a:r>
          </a:p>
          <a:p>
            <a:r>
              <a:rPr lang="en-SG" sz="1200" i="1" dirty="0" smtClean="0">
                <a:solidFill>
                  <a:srgbClr val="1306BA"/>
                </a:solidFill>
                <a:latin typeface="Arial" pitchFamily="34" charset="0"/>
                <a:cs typeface="Arial" pitchFamily="34" charset="0"/>
                <a:hlinkClick r:id="rId5"/>
              </a:rPr>
              <a:t>www.gutenberg.org</a:t>
            </a:r>
            <a:endParaRPr lang="en-SG" sz="1200" i="1" dirty="0" smtClean="0">
              <a:solidFill>
                <a:srgbClr val="1306BA"/>
              </a:solidFill>
              <a:latin typeface="Arial" pitchFamily="34" charset="0"/>
              <a:cs typeface="Arial" pitchFamily="34" charset="0"/>
            </a:endParaRPr>
          </a:p>
          <a:p>
            <a:r>
              <a:rPr lang="en-SG" sz="1200" u="sng" dirty="0" smtClean="0">
                <a:solidFill>
                  <a:srgbClr val="1306BA"/>
                </a:solidFill>
                <a:latin typeface="Arial" pitchFamily="34" charset="0"/>
                <a:cs typeface="Arial" pitchFamily="34" charset="0"/>
                <a:hlinkClick r:id="rId6"/>
              </a:rPr>
              <a:t>http://www.helium.com</a:t>
            </a:r>
            <a:endParaRPr lang="en-SG" sz="1200" dirty="0" smtClean="0">
              <a:solidFill>
                <a:srgbClr val="1306BA"/>
              </a:solidFill>
              <a:latin typeface="Arial" pitchFamily="34" charset="0"/>
              <a:cs typeface="Arial" pitchFamily="34" charset="0"/>
            </a:endParaRPr>
          </a:p>
          <a:p>
            <a:r>
              <a:rPr lang="en-SG" sz="1200" dirty="0" smtClean="0">
                <a:solidFill>
                  <a:srgbClr val="1306BA"/>
                </a:solidFill>
                <a:latin typeface="Arial" pitchFamily="34" charset="0"/>
                <a:cs typeface="Arial" pitchFamily="34" charset="0"/>
                <a:hlinkClick r:id="rId7"/>
              </a:rPr>
              <a:t>http://www.studymode.com</a:t>
            </a:r>
            <a:endParaRPr lang="en-SG" sz="1200" dirty="0" smtClean="0">
              <a:solidFill>
                <a:srgbClr val="1306BA"/>
              </a:solidFill>
              <a:latin typeface="Arial" pitchFamily="34" charset="0"/>
              <a:cs typeface="Arial" pitchFamily="34" charset="0"/>
            </a:endParaRPr>
          </a:p>
          <a:p>
            <a:r>
              <a:rPr lang="en-SG" sz="1200" u="sng" dirty="0" smtClean="0">
                <a:latin typeface="Arial" pitchFamily="34" charset="0"/>
                <a:cs typeface="Arial" pitchFamily="34" charset="0"/>
                <a:hlinkClick r:id="rId8"/>
              </a:rPr>
              <a:t>http://thebestnotes.com</a:t>
            </a:r>
            <a:endParaRPr lang="en-SG" sz="12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Review of Today’s Session</a:t>
            </a:r>
            <a:endParaRPr lang="en-US" sz="2800"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We continued </a:t>
            </a:r>
            <a:r>
              <a:rPr lang="en-US" sz="1800" smtClean="0">
                <a:latin typeface="Arial" pitchFamily="34" charset="0"/>
                <a:cs typeface="Arial" pitchFamily="34" charset="0"/>
              </a:rPr>
              <a:t>Part 2 </a:t>
            </a:r>
            <a:r>
              <a:rPr lang="en-US" sz="1800" dirty="0" smtClean="0">
                <a:latin typeface="Arial" pitchFamily="34" charset="0"/>
                <a:cs typeface="Arial" pitchFamily="34" charset="0"/>
              </a:rPr>
              <a:t>and covered (Chapters 11- 19) of this part of the novel</a:t>
            </a:r>
          </a:p>
          <a:p>
            <a:pPr algn="just"/>
            <a:r>
              <a:rPr lang="en-US" sz="1800" dirty="0" smtClean="0">
                <a:latin typeface="Arial" pitchFamily="34" charset="0"/>
                <a:cs typeface="Arial" pitchFamily="34" charset="0"/>
              </a:rPr>
              <a:t>Thus we have finished Part 2</a:t>
            </a:r>
          </a:p>
          <a:p>
            <a:pPr algn="just"/>
            <a:r>
              <a:rPr lang="en-US" sz="1800" dirty="0" smtClean="0">
                <a:latin typeface="Arial" pitchFamily="34" charset="0"/>
                <a:cs typeface="Arial" pitchFamily="34" charset="0"/>
              </a:rPr>
              <a:t>Explored the text of these chapters </a:t>
            </a:r>
          </a:p>
          <a:p>
            <a:pPr algn="just"/>
            <a:r>
              <a:rPr lang="en-US" sz="1800" dirty="0" smtClean="0">
                <a:latin typeface="Arial" pitchFamily="34" charset="0"/>
                <a:cs typeface="Arial" pitchFamily="34" charset="0"/>
              </a:rPr>
              <a:t>Explored related themes</a:t>
            </a:r>
          </a:p>
          <a:p>
            <a:pPr algn="just"/>
            <a:r>
              <a:rPr lang="en-US" sz="1800" dirty="0" smtClean="0">
                <a:latin typeface="Arial" pitchFamily="34" charset="0"/>
                <a:cs typeface="Arial" pitchFamily="34" charset="0"/>
              </a:rPr>
              <a:t>Discussed the development of characters</a:t>
            </a:r>
          </a:p>
          <a:p>
            <a:pPr algn="just"/>
            <a:r>
              <a:rPr lang="en-US" sz="1800" dirty="0" smtClean="0">
                <a:latin typeface="Arial" pitchFamily="34" charset="0"/>
                <a:cs typeface="Arial" pitchFamily="34" charset="0"/>
              </a:rPr>
              <a:t>Critically analyzed the selected parts of text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TotalTime>
  <Words>3816</Words>
  <Application>Microsoft Office PowerPoint</Application>
  <PresentationFormat>On-screen Show (4:3)</PresentationFormat>
  <Paragraphs>320</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Great Expectations: Part 2 Continues (Chapter 11 onwards) </vt:lpstr>
      <vt:lpstr>Review of the Session</vt:lpstr>
      <vt:lpstr> Part II: Chapter 11 </vt:lpstr>
      <vt:lpstr>Text: Pip’s Snobbery</vt:lpstr>
      <vt:lpstr>Discussion Points</vt:lpstr>
      <vt:lpstr>Part II: Chapter 12 </vt:lpstr>
      <vt:lpstr>Discussion Points</vt:lpstr>
      <vt:lpstr>Part II: Chapter 13</vt:lpstr>
      <vt:lpstr>Opening Text of Chapter 13</vt:lpstr>
      <vt:lpstr>Text from Chapter 13: Experience of the Prison Tour</vt:lpstr>
      <vt:lpstr>Cot… Text from Chapter 13: Experience of the Prison Tour</vt:lpstr>
      <vt:lpstr>Cont… Text from Chapter 13: Experience of the Prison Tour</vt:lpstr>
      <vt:lpstr>Cont… Text from Chapter 13: Experience of the Prison Tour</vt:lpstr>
      <vt:lpstr>Cont… Text from Chapter 13: Experience of the Prison Tour </vt:lpstr>
      <vt:lpstr>Discussion Points</vt:lpstr>
      <vt:lpstr>Part II: Chapter 14</vt:lpstr>
      <vt:lpstr>Opening Text of Chapter 14</vt:lpstr>
      <vt:lpstr>Text from Chapter 14: Episode of Taking Tea</vt:lpstr>
      <vt:lpstr>Part II: Chapter 15</vt:lpstr>
      <vt:lpstr>Discussion Points</vt:lpstr>
      <vt:lpstr>Part II: Chapter 16</vt:lpstr>
      <vt:lpstr>Discussion Points</vt:lpstr>
      <vt:lpstr>Part II: Chapter 17</vt:lpstr>
      <vt:lpstr>Discussion Points</vt:lpstr>
      <vt:lpstr>Part II: Chapter 18</vt:lpstr>
      <vt:lpstr>Part II: Chapter 19 </vt:lpstr>
      <vt:lpstr>Discussion Points</vt:lpstr>
      <vt:lpstr>Part II: Chapter 20</vt:lpstr>
      <vt:lpstr>Text</vt:lpstr>
      <vt:lpstr>Cont…Text</vt:lpstr>
      <vt:lpstr>Cont… Text</vt:lpstr>
      <vt:lpstr>Cont… Text</vt:lpstr>
      <vt:lpstr>Cont… Text</vt:lpstr>
      <vt:lpstr>Some more text</vt:lpstr>
      <vt:lpstr>Cont…</vt:lpstr>
      <vt:lpstr>Cont…</vt:lpstr>
      <vt:lpstr>Cont….</vt:lpstr>
      <vt:lpstr>Cont… </vt:lpstr>
      <vt:lpstr>Slide 39</vt:lpstr>
      <vt:lpstr>Discussion Points</vt:lpstr>
      <vt:lpstr>Discussion Points</vt:lpstr>
      <vt:lpstr>References of materials used</vt:lpstr>
      <vt:lpstr>Review of Today’s Session</vt:lpstr>
      <vt:lpstr>Slide 44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Story part 2 chapter 11 onwards (30-39</dc:title>
  <dc:creator>Dr. Sarwet</dc:creator>
  <cp:lastModifiedBy>Administrator</cp:lastModifiedBy>
  <cp:revision>90</cp:revision>
  <dcterms:created xsi:type="dcterms:W3CDTF">2006-08-16T00:00:00Z</dcterms:created>
  <dcterms:modified xsi:type="dcterms:W3CDTF">2013-05-18T11:48:17Z</dcterms:modified>
</cp:coreProperties>
</file>