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sldIdLst>
    <p:sldId id="256" r:id="rId2"/>
    <p:sldId id="287" r:id="rId3"/>
    <p:sldId id="289" r:id="rId4"/>
    <p:sldId id="257" r:id="rId5"/>
    <p:sldId id="258" r:id="rId6"/>
    <p:sldId id="259" r:id="rId7"/>
    <p:sldId id="284" r:id="rId8"/>
    <p:sldId id="283" r:id="rId9"/>
    <p:sldId id="285" r:id="rId10"/>
    <p:sldId id="260" r:id="rId11"/>
    <p:sldId id="261" r:id="rId12"/>
    <p:sldId id="262" r:id="rId13"/>
    <p:sldId id="263" r:id="rId14"/>
    <p:sldId id="264" r:id="rId15"/>
    <p:sldId id="286" r:id="rId16"/>
    <p:sldId id="265" r:id="rId17"/>
    <p:sldId id="266" r:id="rId18"/>
    <p:sldId id="267" r:id="rId19"/>
    <p:sldId id="269" r:id="rId20"/>
    <p:sldId id="270" r:id="rId21"/>
    <p:sldId id="271" r:id="rId22"/>
    <p:sldId id="272" r:id="rId23"/>
    <p:sldId id="273" r:id="rId24"/>
    <p:sldId id="290" r:id="rId25"/>
    <p:sldId id="274" r:id="rId26"/>
    <p:sldId id="292" r:id="rId27"/>
    <p:sldId id="275" r:id="rId28"/>
    <p:sldId id="276" r:id="rId29"/>
    <p:sldId id="277" r:id="rId30"/>
    <p:sldId id="278" r:id="rId31"/>
    <p:sldId id="288" r:id="rId32"/>
    <p:sldId id="293" r:id="rId33"/>
    <p:sldId id="294" r:id="rId3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21E7DA5-B446-4CC5-9AB3-428809A8A77D}" type="datetimeFigureOut">
              <a:rPr lang="en-US" smtClean="0"/>
              <a:t>5/18/2013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6ED6DF-37EA-4149-8035-FAE94B3C1E06}"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0D968B4-8C52-4853-83A6-EA8CDE2FD55B}"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BEEE7F2-EAD0-49F9-85E1-68830BAF8403}"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31EDD8-CE75-4719-A75F-2CDC61C130B2}"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2A6389-3925-489A-9C84-1245F5A89694}" type="datetime1">
              <a:rPr lang="en-US" smtClean="0"/>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A62D068-A35A-4D32-B363-2EB829D85672}" type="datetime1">
              <a:rPr lang="en-US" smtClean="0"/>
              <a:t>5/18/2013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B9617B7-F903-4FC0-9F83-E7D1B1EFBEFF}" type="datetime1">
              <a:rPr lang="en-US" smtClean="0"/>
              <a:t>5/18/2013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7B0686-BC46-4510-9646-1A805894CEC1}" type="datetime1">
              <a:rPr lang="en-US" smtClean="0"/>
              <a:t>5/18/2013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D471B9E-C8E1-4D97-8491-762DADC553CF}" type="datetime1">
              <a:rPr lang="en-US" smtClean="0"/>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0A43685-A542-4C0D-B059-69F3D5FEBDF5}" type="datetime1">
              <a:rPr lang="en-US" smtClean="0"/>
              <a:t>5/18/2013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159E6B-C0E4-47AF-B1D5-046F99760161}"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5BD9FBD-14D1-4ECA-A386-B386D57676F8}" type="datetime1">
              <a:rPr lang="en-US" smtClean="0"/>
              <a:t>5/18/2013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B11414-2050-4949-8A77-E0AEB32ECF80}" type="datetime1">
              <a:rPr lang="en-US" smtClean="0"/>
              <a:t>5/18/2013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thebestnotes.com/" TargetMode="External"/><Relationship Id="rId3" Type="http://schemas.openxmlformats.org/officeDocument/2006/relationships/hyperlink" Target="http://www.gradesaver.com/" TargetMode="External"/><Relationship Id="rId7" Type="http://schemas.openxmlformats.org/officeDocument/2006/relationships/hyperlink" Target="http://www.studymode.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1"/>
            <a:ext cx="7772400" cy="2228850"/>
          </a:xfrm>
        </p:spPr>
        <p:txBody>
          <a:bodyPr>
            <a:normAutofit/>
          </a:bodyPr>
          <a:lstStyle/>
          <a:p>
            <a:r>
              <a:rPr lang="en-US" dirty="0" smtClean="0"/>
              <a:t>Great </a:t>
            </a:r>
            <a:r>
              <a:rPr lang="en-US" dirty="0" smtClean="0"/>
              <a:t>Expectations: Story, Textual Analysis and Critical Discussion of Part II (Chapters 1-10)</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Previous Lesson</a:t>
            </a:r>
            <a:endParaRPr lang="en-SG" dirty="0"/>
          </a:p>
        </p:txBody>
      </p:sp>
      <p:sp>
        <p:nvSpPr>
          <p:cNvPr id="3" name="Content Placeholder 2"/>
          <p:cNvSpPr>
            <a:spLocks noGrp="1"/>
          </p:cNvSpPr>
          <p:nvPr>
            <p:ph idx="1"/>
          </p:nvPr>
        </p:nvSpPr>
        <p:spPr/>
        <p:txBody>
          <a:bodyPr>
            <a:normAutofit/>
          </a:bodyPr>
          <a:lstStyle/>
          <a:p>
            <a:pPr algn="just"/>
            <a:r>
              <a:rPr lang="en-US" sz="1800" dirty="0" smtClean="0">
                <a:latin typeface="Arial" pitchFamily="34" charset="0"/>
                <a:cs typeface="Arial" pitchFamily="34" charset="0"/>
              </a:rPr>
              <a:t>Explored Part 1 (Chapters </a:t>
            </a:r>
            <a:r>
              <a:rPr lang="en-US" sz="1800" dirty="0" smtClean="0">
                <a:latin typeface="Arial" pitchFamily="34" charset="0"/>
                <a:cs typeface="Arial" pitchFamily="34" charset="0"/>
              </a:rPr>
              <a:t>13 </a:t>
            </a:r>
            <a:r>
              <a:rPr lang="en-US" sz="1800" dirty="0" smtClean="0">
                <a:latin typeface="Arial" pitchFamily="34" charset="0"/>
                <a:cs typeface="Arial" pitchFamily="34" charset="0"/>
              </a:rPr>
              <a:t>onwards) of the novel and finished part 1.</a:t>
            </a:r>
          </a:p>
          <a:p>
            <a:pPr algn="just"/>
            <a:r>
              <a:rPr lang="en-US" sz="1800" dirty="0" smtClean="0">
                <a:latin typeface="Arial" pitchFamily="34" charset="0"/>
                <a:cs typeface="Arial" pitchFamily="34" charset="0"/>
              </a:rPr>
              <a:t>Explored the text of these chapters </a:t>
            </a:r>
          </a:p>
          <a:p>
            <a:pPr algn="just"/>
            <a:r>
              <a:rPr lang="en-US" sz="1800" dirty="0" smtClean="0">
                <a:latin typeface="Arial" pitchFamily="34" charset="0"/>
                <a:cs typeface="Arial" pitchFamily="34" charset="0"/>
              </a:rPr>
              <a:t>Explore themes</a:t>
            </a:r>
          </a:p>
          <a:p>
            <a:pPr algn="just"/>
            <a:r>
              <a:rPr lang="en-US" sz="1800" dirty="0" smtClean="0">
                <a:latin typeface="Arial" pitchFamily="34" charset="0"/>
                <a:cs typeface="Arial" pitchFamily="34" charset="0"/>
              </a:rPr>
              <a:t>Discussed the development of characters</a:t>
            </a:r>
          </a:p>
          <a:p>
            <a:pPr algn="just"/>
            <a:r>
              <a:rPr lang="en-US" sz="1800" dirty="0" smtClean="0">
                <a:latin typeface="Arial" pitchFamily="34" charset="0"/>
                <a:cs typeface="Arial" pitchFamily="34" charset="0"/>
              </a:rPr>
              <a:t>Critically analyze the selected parts of text </a:t>
            </a:r>
          </a:p>
          <a:p>
            <a:pPr algn="just"/>
            <a:r>
              <a:rPr lang="en-US" sz="1800" dirty="0" smtClean="0">
                <a:latin typeface="Arial" pitchFamily="34" charset="0"/>
                <a:cs typeface="Arial" pitchFamily="34" charset="0"/>
              </a:rPr>
              <a:t>Discussed several important points related to the development of plot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Current Session</a:t>
            </a:r>
            <a:endParaRPr lang="en-SG" dirty="0"/>
          </a:p>
        </p:txBody>
      </p:sp>
      <p:sp>
        <p:nvSpPr>
          <p:cNvPr id="3" name="Content Placeholder 2"/>
          <p:cNvSpPr>
            <a:spLocks noGrp="1"/>
          </p:cNvSpPr>
          <p:nvPr>
            <p:ph idx="1"/>
          </p:nvPr>
        </p:nvSpPr>
        <p:spPr>
          <a:xfrm>
            <a:off x="457200" y="1600200"/>
            <a:ext cx="6553200" cy="4525963"/>
          </a:xfrm>
        </p:spPr>
        <p:txBody>
          <a:bodyPr>
            <a:normAutofit/>
          </a:bodyPr>
          <a:lstStyle/>
          <a:p>
            <a:pPr algn="just"/>
            <a:r>
              <a:rPr lang="en-US" sz="1800" dirty="0" smtClean="0">
                <a:latin typeface="Arial" pitchFamily="34" charset="0"/>
                <a:cs typeface="Arial" pitchFamily="34" charset="0"/>
              </a:rPr>
              <a:t>Part 2: 20- 39</a:t>
            </a:r>
          </a:p>
          <a:p>
            <a:pPr algn="just"/>
            <a:r>
              <a:rPr lang="en-US" sz="1800" dirty="0" smtClean="0">
                <a:latin typeface="Arial" pitchFamily="34" charset="0"/>
                <a:cs typeface="Arial" pitchFamily="34" charset="0"/>
              </a:rPr>
              <a:t>Introduction </a:t>
            </a:r>
            <a:r>
              <a:rPr lang="en-US" sz="1800" dirty="0" smtClean="0">
                <a:latin typeface="Arial" pitchFamily="34" charset="0"/>
                <a:cs typeface="Arial" pitchFamily="34" charset="0"/>
              </a:rPr>
              <a:t>to Part II (Chapters 1- 10) of the novel</a:t>
            </a:r>
          </a:p>
          <a:p>
            <a:pPr algn="just"/>
            <a:r>
              <a:rPr lang="en-US" sz="1800" dirty="0" smtClean="0">
                <a:latin typeface="Arial" pitchFamily="34" charset="0"/>
                <a:cs typeface="Arial" pitchFamily="34" charset="0"/>
              </a:rPr>
              <a:t>Will explore the text of these chapters </a:t>
            </a:r>
          </a:p>
          <a:p>
            <a:pPr algn="just"/>
            <a:r>
              <a:rPr lang="en-US" sz="1800" dirty="0" smtClean="0">
                <a:latin typeface="Arial" pitchFamily="34" charset="0"/>
                <a:cs typeface="Arial" pitchFamily="34" charset="0"/>
              </a:rPr>
              <a:t>Explore themes</a:t>
            </a:r>
          </a:p>
          <a:p>
            <a:pPr algn="just"/>
            <a:r>
              <a:rPr lang="en-US" sz="1800" dirty="0" smtClean="0">
                <a:latin typeface="Arial" pitchFamily="34" charset="0"/>
                <a:cs typeface="Arial" pitchFamily="34" charset="0"/>
              </a:rPr>
              <a:t>Discuss the development of characters</a:t>
            </a:r>
          </a:p>
          <a:p>
            <a:pPr algn="just"/>
            <a:r>
              <a:rPr lang="en-US" sz="1800" dirty="0" smtClean="0">
                <a:latin typeface="Arial" pitchFamily="34" charset="0"/>
                <a:cs typeface="Arial" pitchFamily="34" charset="0"/>
              </a:rPr>
              <a:t>Critically analyze the selected parts of text </a:t>
            </a:r>
          </a:p>
          <a:p>
            <a:pPr algn="just"/>
            <a:r>
              <a:rPr lang="en-US" sz="1800" dirty="0" smtClean="0">
                <a:latin typeface="Arial" pitchFamily="34" charset="0"/>
                <a:cs typeface="Arial" pitchFamily="34" charset="0"/>
              </a:rPr>
              <a:t>Discuss several important points related to the development of plot</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SG" b="1" dirty="0" smtClean="0"/>
              <a:t>Part II: Chapter 1</a:t>
            </a:r>
            <a:br>
              <a:rPr lang="en-SG" b="1" dirty="0" smtClean="0"/>
            </a:br>
            <a:endParaRPr lang="en-SG" dirty="0"/>
          </a:p>
        </p:txBody>
      </p:sp>
      <p:sp>
        <p:nvSpPr>
          <p:cNvPr id="3" name="Content Placeholder 2"/>
          <p:cNvSpPr>
            <a:spLocks noGrp="1"/>
          </p:cNvSpPr>
          <p:nvPr>
            <p:ph idx="1"/>
          </p:nvPr>
        </p:nvSpPr>
        <p:spPr>
          <a:xfrm>
            <a:off x="0" y="1219200"/>
            <a:ext cx="6553200" cy="4906963"/>
          </a:xfrm>
        </p:spPr>
        <p:txBody>
          <a:bodyPr>
            <a:normAutofit/>
          </a:bodyPr>
          <a:lstStyle/>
          <a:p>
            <a:pPr algn="just"/>
            <a:r>
              <a:rPr lang="en-SG" sz="1800" dirty="0" smtClean="0">
                <a:latin typeface="Arial" pitchFamily="34" charset="0"/>
                <a:cs typeface="Arial" pitchFamily="34" charset="0"/>
              </a:rPr>
              <a:t>With the first chapter of part 2 another phase of the journey of Pip starts.</a:t>
            </a:r>
          </a:p>
          <a:p>
            <a:pPr algn="just"/>
            <a:r>
              <a:rPr lang="en-SG" sz="1800" dirty="0" smtClean="0">
                <a:latin typeface="Arial" pitchFamily="34" charset="0"/>
                <a:cs typeface="Arial" pitchFamily="34" charset="0"/>
              </a:rPr>
              <a:t>He goes to London.</a:t>
            </a:r>
          </a:p>
          <a:p>
            <a:pPr algn="just"/>
            <a:r>
              <a:rPr lang="en-SG" sz="1800" dirty="0" smtClean="0">
                <a:latin typeface="Arial" pitchFamily="34" charset="0"/>
                <a:cs typeface="Arial" pitchFamily="34" charset="0"/>
              </a:rPr>
              <a:t>As he reaches there, it is very ironic that as compared with his last images of the marshes, he finds it "ugly, crooked, narrow and dirty.“</a:t>
            </a:r>
          </a:p>
          <a:p>
            <a:pPr algn="just"/>
            <a:r>
              <a:rPr lang="en-SG" sz="1800" dirty="0" smtClean="0">
                <a:latin typeface="Arial" pitchFamily="34" charset="0"/>
                <a:cs typeface="Arial" pitchFamily="34" charset="0"/>
              </a:rPr>
              <a:t>He meets with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who tells him that he will be living with Mathew Pocket. </a:t>
            </a:r>
          </a:p>
          <a:p>
            <a:pPr algn="just"/>
            <a:r>
              <a:rPr lang="en-SG" sz="1800" dirty="0" smtClean="0">
                <a:latin typeface="Arial" pitchFamily="34" charset="0"/>
                <a:cs typeface="Arial" pitchFamily="34" charset="0"/>
              </a:rPr>
              <a:t>He also meets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who is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square-mouth clerk. </a:t>
            </a:r>
          </a:p>
          <a:p>
            <a:pPr algn="just"/>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seems to be an important and powerful </a:t>
            </a:r>
            <a:r>
              <a:rPr lang="en-SG" sz="1800" dirty="0" smtClean="0">
                <a:latin typeface="Arial" pitchFamily="34" charset="0"/>
                <a:cs typeface="Arial" pitchFamily="34" charset="0"/>
              </a:rPr>
              <a:t>man as </a:t>
            </a:r>
            <a:r>
              <a:rPr lang="en-SG" sz="1800" dirty="0" smtClean="0">
                <a:latin typeface="Arial" pitchFamily="34" charset="0"/>
                <a:cs typeface="Arial" pitchFamily="34" charset="0"/>
              </a:rPr>
              <a:t>Pip finds that there are lots of people wait outside his office, muttering his name among themselves.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US" sz="2800" dirty="0" smtClean="0"/>
              <a:t>Selected TEXT from </a:t>
            </a:r>
            <a:r>
              <a:rPr lang="en-SG" sz="2800" b="1" dirty="0" smtClean="0"/>
              <a:t>Part II: Chapter 1</a:t>
            </a:r>
            <a:endParaRPr lang="en-SG" sz="2800" dirty="0"/>
          </a:p>
        </p:txBody>
      </p:sp>
      <p:sp>
        <p:nvSpPr>
          <p:cNvPr id="3" name="Content Placeholder 2"/>
          <p:cNvSpPr>
            <a:spLocks noGrp="1"/>
          </p:cNvSpPr>
          <p:nvPr>
            <p:ph idx="1"/>
          </p:nvPr>
        </p:nvSpPr>
        <p:spPr>
          <a:xfrm>
            <a:off x="0" y="914400"/>
            <a:ext cx="6858000" cy="5943600"/>
          </a:xfrm>
        </p:spPr>
        <p:txBody>
          <a:bodyPr>
            <a:noAutofit/>
          </a:bodyPr>
          <a:lstStyle/>
          <a:p>
            <a:pPr algn="just">
              <a:buNone/>
            </a:pPr>
            <a:r>
              <a:rPr lang="en-SG" sz="1800" b="1" dirty="0" smtClean="0">
                <a:solidFill>
                  <a:srgbClr val="FF0000"/>
                </a:solidFill>
                <a:latin typeface="Arial" pitchFamily="34" charset="0"/>
                <a:cs typeface="Arial" pitchFamily="34" charset="0"/>
              </a:rPr>
              <a:t>TEXT: </a:t>
            </a:r>
            <a:r>
              <a:rPr lang="en-SG" sz="1800" dirty="0" smtClean="0">
                <a:latin typeface="Arial" pitchFamily="34" charset="0"/>
                <a:cs typeface="Arial" pitchFamily="34" charset="0"/>
              </a:rPr>
              <a:t>Mr. </a:t>
            </a:r>
            <a:r>
              <a:rPr lang="en-SG" sz="1800" dirty="0" err="1" smtClean="0">
                <a:latin typeface="Arial" pitchFamily="34" charset="0"/>
                <a:cs typeface="Arial" pitchFamily="34" charset="0"/>
              </a:rPr>
              <a:t>Jaggers's</a:t>
            </a:r>
            <a:r>
              <a:rPr lang="en-SG" sz="1800" dirty="0" smtClean="0">
                <a:latin typeface="Arial" pitchFamily="34" charset="0"/>
                <a:cs typeface="Arial" pitchFamily="34" charset="0"/>
              </a:rPr>
              <a:t> room was lighted by a skylight only, and was a most dismal place; the skylight, eccentrically pitched like a broken head, and the distorted adjoining houses looking as if they had twisted themselves to peep down at me through it. There were not so many papers about, as I should have expected to see; and there were some odd objects about, that I should not have expected to see,--such as an old rusty pistol, a sword in a scabbard, several strange-looking boxes and packages, and two dreadful casts on a shelf, of faces peculiarly swollen, and twitchy about the nose. Mr. </a:t>
            </a:r>
            <a:r>
              <a:rPr lang="en-SG" sz="1800" dirty="0" err="1" smtClean="0">
                <a:latin typeface="Arial" pitchFamily="34" charset="0"/>
                <a:cs typeface="Arial" pitchFamily="34" charset="0"/>
              </a:rPr>
              <a:t>Jaggers's</a:t>
            </a:r>
            <a:r>
              <a:rPr lang="en-SG" sz="1800" dirty="0" smtClean="0">
                <a:latin typeface="Arial" pitchFamily="34" charset="0"/>
                <a:cs typeface="Arial" pitchFamily="34" charset="0"/>
              </a:rPr>
              <a:t> own high-backed chair was of deadly black horsehair, with rows of brass nails round it, like a coffin; and I fancied I could see how he leaned back in it, and bit his forefinger at the clients. The room was but small, and the clients seemed to have had a habit of backing up against the wall; the wall, especially opposite to Mr. </a:t>
            </a:r>
            <a:r>
              <a:rPr lang="en-SG" sz="1800" dirty="0" err="1" smtClean="0">
                <a:latin typeface="Arial" pitchFamily="34" charset="0"/>
                <a:cs typeface="Arial" pitchFamily="34" charset="0"/>
              </a:rPr>
              <a:t>Jaggers's</a:t>
            </a:r>
            <a:r>
              <a:rPr lang="en-SG" sz="1800" dirty="0" smtClean="0">
                <a:latin typeface="Arial" pitchFamily="34" charset="0"/>
                <a:cs typeface="Arial" pitchFamily="34" charset="0"/>
              </a:rPr>
              <a:t> chair, being greasy with shoulders. I recalled, too, that the one-eyed gentleman had shuffled forth against the wall when I was the innocent cause of his being turned out.</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dirty="0" smtClean="0">
                <a:solidFill>
                  <a:srgbClr val="FF0000"/>
                </a:solidFill>
              </a:rPr>
              <a:t>TEXT continues from </a:t>
            </a:r>
            <a:r>
              <a:rPr lang="en-SG" sz="2800" b="1" dirty="0" smtClean="0">
                <a:solidFill>
                  <a:srgbClr val="FF0000"/>
                </a:solidFill>
              </a:rPr>
              <a:t>Part II: Chapter 1</a:t>
            </a:r>
            <a:endParaRPr lang="en-SG" sz="2800" dirty="0">
              <a:solidFill>
                <a:srgbClr val="FF0000"/>
              </a:solidFill>
            </a:endParaRPr>
          </a:p>
        </p:txBody>
      </p:sp>
      <p:sp>
        <p:nvSpPr>
          <p:cNvPr id="3" name="Content Placeholder 2"/>
          <p:cNvSpPr>
            <a:spLocks noGrp="1"/>
          </p:cNvSpPr>
          <p:nvPr>
            <p:ph idx="1"/>
          </p:nvPr>
        </p:nvSpPr>
        <p:spPr>
          <a:xfrm>
            <a:off x="0" y="838200"/>
            <a:ext cx="6629400" cy="5287963"/>
          </a:xfrm>
        </p:spPr>
        <p:txBody>
          <a:bodyPr>
            <a:normAutofit fontScale="70000" lnSpcReduction="20000"/>
          </a:bodyPr>
          <a:lstStyle/>
          <a:p>
            <a:pPr algn="just"/>
            <a:r>
              <a:rPr lang="en-SG" dirty="0" smtClean="0">
                <a:latin typeface="Arial" pitchFamily="34" charset="0"/>
                <a:cs typeface="Arial" pitchFamily="34" charset="0"/>
              </a:rPr>
              <a:t>When I told the clerk that I would take a turn in the air while I waited, he advised me to go round the corner and I should come into Smithfield. So I came into Smithfield; and the shameful place, being all </a:t>
            </a:r>
            <a:r>
              <a:rPr lang="en-SG" dirty="0" err="1" smtClean="0">
                <a:latin typeface="Arial" pitchFamily="34" charset="0"/>
                <a:cs typeface="Arial" pitchFamily="34" charset="0"/>
              </a:rPr>
              <a:t>asmear</a:t>
            </a:r>
            <a:r>
              <a:rPr lang="en-SG" dirty="0" smtClean="0">
                <a:latin typeface="Arial" pitchFamily="34" charset="0"/>
                <a:cs typeface="Arial" pitchFamily="34" charset="0"/>
              </a:rPr>
              <a:t> with filth and fat and blood and foam, seemed to stick to me. So, I rubbed it off with all possible speed by turning into a street where I saw the great black dome of Saint Paul's bulging at me from behind a grim stone building which a bystander said was </a:t>
            </a:r>
            <a:r>
              <a:rPr lang="en-SG" dirty="0" err="1" smtClean="0">
                <a:latin typeface="Arial" pitchFamily="34" charset="0"/>
                <a:cs typeface="Arial" pitchFamily="34" charset="0"/>
              </a:rPr>
              <a:t>Newgate</a:t>
            </a:r>
            <a:r>
              <a:rPr lang="en-SG" dirty="0" smtClean="0">
                <a:latin typeface="Arial" pitchFamily="34" charset="0"/>
                <a:cs typeface="Arial" pitchFamily="34" charset="0"/>
              </a:rPr>
              <a:t> Prison. Following the wall of the jail, I found the roadway covered with straw to deaden the noise of passing vehicles; and from this, and from the quantity of people standing about smelling strongly of spirits and beer, I inferred that the trials were on.</a:t>
            </a:r>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dirty="0" smtClean="0"/>
              <a:t>Discussion Points</a:t>
            </a:r>
            <a:endParaRPr lang="en-SG" sz="2800" dirty="0"/>
          </a:p>
        </p:txBody>
      </p:sp>
      <p:sp>
        <p:nvSpPr>
          <p:cNvPr id="3" name="Content Placeholder 2"/>
          <p:cNvSpPr>
            <a:spLocks noGrp="1"/>
          </p:cNvSpPr>
          <p:nvPr>
            <p:ph idx="1"/>
          </p:nvPr>
        </p:nvSpPr>
        <p:spPr>
          <a:xfrm>
            <a:off x="0" y="914400"/>
            <a:ext cx="7010400" cy="5943600"/>
          </a:xfrm>
        </p:spPr>
        <p:txBody>
          <a:bodyPr>
            <a:noAutofit/>
          </a:bodyPr>
          <a:lstStyle/>
          <a:p>
            <a:pPr algn="just"/>
            <a:r>
              <a:rPr lang="en-SG" sz="1800" dirty="0" smtClean="0">
                <a:latin typeface="Arial" pitchFamily="34" charset="0"/>
                <a:cs typeface="Arial" pitchFamily="34" charset="0"/>
              </a:rPr>
              <a:t>Structurally, we find short quick chapters.</a:t>
            </a:r>
          </a:p>
          <a:p>
            <a:pPr algn="just"/>
            <a:r>
              <a:rPr lang="en-SG" sz="1800" dirty="0" smtClean="0">
                <a:latin typeface="Arial" pitchFamily="34" charset="0"/>
                <a:cs typeface="Arial" pitchFamily="34" charset="0"/>
              </a:rPr>
              <a:t>This series of brief, quick chapters inaugurates the second phase of Great Expectations, marked by Pip’s receiving his new fortune as he reaches London. </a:t>
            </a:r>
          </a:p>
          <a:p>
            <a:pPr algn="just"/>
            <a:r>
              <a:rPr lang="en-SG" sz="1800" dirty="0" smtClean="0">
                <a:latin typeface="Arial" pitchFamily="34" charset="0"/>
                <a:cs typeface="Arial" pitchFamily="34" charset="0"/>
              </a:rPr>
              <a:t>The whole setting changes with the shift from marshes to London. </a:t>
            </a:r>
          </a:p>
          <a:p>
            <a:pPr algn="just"/>
            <a:r>
              <a:rPr lang="en-SG" sz="1800" dirty="0" smtClean="0">
                <a:latin typeface="Arial" pitchFamily="34" charset="0"/>
                <a:cs typeface="Arial" pitchFamily="34" charset="0"/>
              </a:rPr>
              <a:t>How, Pip’s Great Expectations are going to be challenged at the outset as we notice that he finds London stinky and ugly. </a:t>
            </a:r>
          </a:p>
          <a:p>
            <a:pPr algn="just"/>
            <a:r>
              <a:rPr lang="en-SG" sz="1800" dirty="0" smtClean="0">
                <a:latin typeface="Arial" pitchFamily="34" charset="0"/>
                <a:cs typeface="Arial" pitchFamily="34" charset="0"/>
              </a:rPr>
              <a:t>One of the first things Pip sees after his arrival in London is the terrible gallows of </a:t>
            </a:r>
            <a:r>
              <a:rPr lang="en-SG" sz="1800" dirty="0" err="1" smtClean="0">
                <a:latin typeface="Arial" pitchFamily="34" charset="0"/>
                <a:cs typeface="Arial" pitchFamily="34" charset="0"/>
              </a:rPr>
              <a:t>Newgate</a:t>
            </a:r>
            <a:r>
              <a:rPr lang="en-SG" sz="1800" dirty="0" smtClean="0">
                <a:latin typeface="Arial" pitchFamily="34" charset="0"/>
                <a:cs typeface="Arial" pitchFamily="34" charset="0"/>
              </a:rPr>
              <a:t> Prison, which gives Pip “a sickening idea of London.”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Points to ponder</a:t>
            </a:r>
            <a:endParaRPr lang="en-SG" dirty="0"/>
          </a:p>
        </p:txBody>
      </p:sp>
      <p:sp>
        <p:nvSpPr>
          <p:cNvPr id="3" name="Content Placeholder 2"/>
          <p:cNvSpPr>
            <a:spLocks noGrp="1"/>
          </p:cNvSpPr>
          <p:nvPr>
            <p:ph idx="1"/>
          </p:nvPr>
        </p:nvSpPr>
        <p:spPr>
          <a:xfrm>
            <a:off x="152400" y="1371600"/>
            <a:ext cx="6934200" cy="5181600"/>
          </a:xfrm>
        </p:spPr>
        <p:txBody>
          <a:bodyPr>
            <a:normAutofit/>
          </a:bodyPr>
          <a:lstStyle/>
          <a:p>
            <a:pPr algn="just"/>
            <a:r>
              <a:rPr lang="en-SG" sz="1800" b="1" dirty="0" smtClean="0">
                <a:latin typeface="Arial" pitchFamily="34" charset="0"/>
                <a:cs typeface="Arial" pitchFamily="34" charset="0"/>
              </a:rPr>
              <a:t>Use of Symbols:</a:t>
            </a:r>
          </a:p>
          <a:p>
            <a:pPr algn="just"/>
            <a:r>
              <a:rPr lang="en-SG" sz="1800" dirty="0" smtClean="0">
                <a:latin typeface="Arial" pitchFamily="34" charset="0"/>
                <a:cs typeface="Arial" pitchFamily="34" charset="0"/>
              </a:rPr>
              <a:t>	Places as symbols</a:t>
            </a:r>
          </a:p>
          <a:p>
            <a:pPr algn="just"/>
            <a:r>
              <a:rPr lang="en-SG" sz="1800" dirty="0" smtClean="0">
                <a:latin typeface="Arial" pitchFamily="34" charset="0"/>
                <a:cs typeface="Arial" pitchFamily="34" charset="0"/>
              </a:rPr>
              <a:t>	Pip’s attitude towards places as symbols</a:t>
            </a:r>
          </a:p>
          <a:p>
            <a:pPr algn="just"/>
            <a:r>
              <a:rPr lang="en-SG" sz="1800" dirty="0" smtClean="0">
                <a:latin typeface="Arial" pitchFamily="34" charset="0"/>
                <a:cs typeface="Arial" pitchFamily="34" charset="0"/>
              </a:rPr>
              <a:t>	Gallows as a symbol of threat and fear</a:t>
            </a:r>
          </a:p>
          <a:p>
            <a:pPr algn="just"/>
            <a:r>
              <a:rPr lang="en-SG" sz="1800" dirty="0" smtClean="0">
                <a:latin typeface="Arial" pitchFamily="34" charset="0"/>
                <a:cs typeface="Arial" pitchFamily="34" charset="0"/>
              </a:rPr>
              <a:t>	People’s faces as symbols</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Discussion Points</a:t>
            </a:r>
            <a:endParaRPr lang="en-SG" sz="2800" b="1" dirty="0"/>
          </a:p>
        </p:txBody>
      </p:sp>
      <p:sp>
        <p:nvSpPr>
          <p:cNvPr id="3" name="Content Placeholder 2"/>
          <p:cNvSpPr>
            <a:spLocks noGrp="1"/>
          </p:cNvSpPr>
          <p:nvPr>
            <p:ph idx="1"/>
          </p:nvPr>
        </p:nvSpPr>
        <p:spPr>
          <a:xfrm>
            <a:off x="152400" y="838200"/>
            <a:ext cx="6705600" cy="5287963"/>
          </a:xfrm>
        </p:spPr>
        <p:txBody>
          <a:bodyPr>
            <a:normAutofit/>
          </a:bodyPr>
          <a:lstStyle/>
          <a:p>
            <a:pPr algn="just"/>
            <a:r>
              <a:rPr lang="en-SG" sz="1800" b="1" dirty="0" smtClean="0">
                <a:solidFill>
                  <a:srgbClr val="FF0000"/>
                </a:solidFill>
                <a:latin typeface="Arial" pitchFamily="34" charset="0"/>
                <a:cs typeface="Arial" pitchFamily="34" charset="0"/>
              </a:rPr>
              <a:t>New Experiences</a:t>
            </a:r>
          </a:p>
          <a:p>
            <a:pPr algn="just"/>
            <a:r>
              <a:rPr lang="en-SG" sz="1800" b="1" dirty="0" smtClean="0">
                <a:solidFill>
                  <a:srgbClr val="FF0000"/>
                </a:solidFill>
                <a:latin typeface="Arial" pitchFamily="34" charset="0"/>
                <a:cs typeface="Arial" pitchFamily="34" charset="0"/>
              </a:rPr>
              <a:t>New People</a:t>
            </a:r>
          </a:p>
          <a:p>
            <a:pPr algn="just"/>
            <a:r>
              <a:rPr lang="en-SG" sz="1800" dirty="0" smtClean="0">
                <a:latin typeface="Arial" pitchFamily="34" charset="0"/>
                <a:cs typeface="Arial" pitchFamily="34" charset="0"/>
              </a:rPr>
              <a:t>Pip’s </a:t>
            </a:r>
            <a:r>
              <a:rPr lang="en-SG" sz="1800" dirty="0" smtClean="0">
                <a:latin typeface="Arial" pitchFamily="34" charset="0"/>
                <a:cs typeface="Arial" pitchFamily="34" charset="0"/>
              </a:rPr>
              <a:t>new acquaintances are unlike anyone he has ever known before, and they make his transformation into a gentleman an unpredictable one. </a:t>
            </a:r>
          </a:p>
          <a:p>
            <a:pPr algn="just"/>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is hard, cold, and powerful, but beneath the surface he seems disgusted by his own work. </a:t>
            </a:r>
          </a:p>
          <a:p>
            <a:pPr algn="just"/>
            <a:r>
              <a:rPr lang="en-SG" sz="1800" dirty="0" smtClean="0">
                <a:latin typeface="Arial" pitchFamily="34" charset="0"/>
                <a:cs typeface="Arial" pitchFamily="34" charset="0"/>
              </a:rPr>
              <a:t>All this setting and characters around Pip raise serious questions about  his upcoming social uplift and the change that he is supposed to undergo.</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4638"/>
            <a:ext cx="8991600" cy="639762"/>
          </a:xfrm>
        </p:spPr>
        <p:txBody>
          <a:bodyPr>
            <a:noAutofit/>
          </a:bodyPr>
          <a:lstStyle/>
          <a:p>
            <a:r>
              <a:rPr lang="en-SG" sz="2800" b="1" dirty="0" smtClean="0">
                <a:solidFill>
                  <a:srgbClr val="FF0000"/>
                </a:solidFill>
              </a:rPr>
              <a:t/>
            </a:r>
            <a:br>
              <a:rPr lang="en-SG" sz="2800" b="1" dirty="0" smtClean="0">
                <a:solidFill>
                  <a:srgbClr val="FF0000"/>
                </a:solidFill>
              </a:rPr>
            </a:br>
            <a:r>
              <a:rPr lang="en-SG" sz="2800" b="1" dirty="0" smtClean="0">
                <a:solidFill>
                  <a:srgbClr val="FF0000"/>
                </a:solidFill>
              </a:rPr>
              <a:t>Chapter 2- </a:t>
            </a:r>
            <a:r>
              <a:rPr lang="en-US" sz="2800" dirty="0" smtClean="0">
                <a:solidFill>
                  <a:srgbClr val="FF0000"/>
                </a:solidFill>
              </a:rPr>
              <a:t>Text: Ugliness Continues+ Art of Characterization</a:t>
            </a:r>
            <a:endParaRPr lang="en-SG" sz="2800" dirty="0">
              <a:solidFill>
                <a:srgbClr val="FF0000"/>
              </a:solidFill>
            </a:endParaRPr>
          </a:p>
        </p:txBody>
      </p:sp>
      <p:sp>
        <p:nvSpPr>
          <p:cNvPr id="3" name="Content Placeholder 2"/>
          <p:cNvSpPr>
            <a:spLocks noGrp="1"/>
          </p:cNvSpPr>
          <p:nvPr>
            <p:ph idx="1"/>
          </p:nvPr>
        </p:nvSpPr>
        <p:spPr>
          <a:xfrm>
            <a:off x="152400" y="1066800"/>
            <a:ext cx="6629400" cy="5638800"/>
          </a:xfrm>
        </p:spPr>
        <p:txBody>
          <a:bodyPr>
            <a:normAutofit/>
          </a:bodyPr>
          <a:lstStyle/>
          <a:p>
            <a:pPr algn="just"/>
            <a:r>
              <a:rPr lang="en-SG" sz="1800" dirty="0" smtClean="0">
                <a:latin typeface="Arial" pitchFamily="34" charset="0"/>
                <a:cs typeface="Arial" pitchFamily="34" charset="0"/>
              </a:rPr>
              <a:t>Casting my eyes on Mr.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as we went along, to see what he was like in the light of day, I found him to be a dry man, rather short in stature, with a square wooden face, whose expression seemed to have been imperfectly chipped out with a dull-edged chisel. There were some marks in it that might have been dimples, if the material had been softer and the instrument finer, but which, as it was, were only dints. The chisel had made three or four of these attempts at embellishment over his nose, but had given them up without an effort to smooth them off.</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609600"/>
          </a:xfrm>
        </p:spPr>
        <p:txBody>
          <a:bodyPr>
            <a:noAutofit/>
          </a:bodyPr>
          <a:lstStyle/>
          <a:p>
            <a:r>
              <a:rPr lang="en-SG" sz="2800" b="1" dirty="0" smtClean="0"/>
              <a:t/>
            </a:r>
            <a:br>
              <a:rPr lang="en-SG" sz="2800" b="1" dirty="0" smtClean="0"/>
            </a:br>
            <a:r>
              <a:rPr lang="en-SG" sz="2800" b="1" dirty="0" smtClean="0"/>
              <a:t/>
            </a:r>
            <a:br>
              <a:rPr lang="en-SG" sz="2800" b="1" dirty="0" smtClean="0"/>
            </a:br>
            <a:r>
              <a:rPr lang="en-SG" sz="2800" b="1" dirty="0" smtClean="0"/>
              <a:t>Part II: Chapter 2</a:t>
            </a:r>
            <a:br>
              <a:rPr lang="en-SG" sz="2800" b="1" dirty="0" smtClean="0"/>
            </a:br>
            <a:r>
              <a:rPr lang="en-SG" sz="2800" b="1" dirty="0" smtClean="0"/>
              <a:t/>
            </a:r>
            <a:br>
              <a:rPr lang="en-SG" sz="2800" b="1" dirty="0" smtClean="0"/>
            </a:br>
            <a:endParaRPr lang="en-SG" sz="2800" dirty="0"/>
          </a:p>
        </p:txBody>
      </p:sp>
      <p:sp>
        <p:nvSpPr>
          <p:cNvPr id="3" name="Content Placeholder 2"/>
          <p:cNvSpPr>
            <a:spLocks noGrp="1"/>
          </p:cNvSpPr>
          <p:nvPr>
            <p:ph idx="1"/>
          </p:nvPr>
        </p:nvSpPr>
        <p:spPr>
          <a:xfrm>
            <a:off x="0" y="990600"/>
            <a:ext cx="7010400" cy="5135563"/>
          </a:xfrm>
        </p:spPr>
        <p:txBody>
          <a:bodyPr>
            <a:normAutofit/>
          </a:bodyPr>
          <a:lstStyle/>
          <a:p>
            <a:pPr algn="just"/>
            <a:r>
              <a:rPr lang="en-SG" sz="1800" dirty="0" smtClean="0">
                <a:latin typeface="Arial" pitchFamily="34" charset="0"/>
                <a:cs typeface="Arial" pitchFamily="34" charset="0"/>
              </a:rPr>
              <a:t>In this chapter we find that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introduces Pip to Herbert Pocket. He is the son of Pip’s tutor, with whom Pip will spend the night.</a:t>
            </a:r>
          </a:p>
          <a:p>
            <a:pPr algn="just"/>
            <a:r>
              <a:rPr lang="en-SG" sz="1800" dirty="0" smtClean="0">
                <a:latin typeface="Arial" pitchFamily="34" charset="0"/>
                <a:cs typeface="Arial" pitchFamily="34" charset="0"/>
              </a:rPr>
              <a:t>Herbert and Pip both like </a:t>
            </a:r>
            <a:r>
              <a:rPr lang="en-SG" sz="1800" dirty="0" smtClean="0">
                <a:latin typeface="Arial" pitchFamily="34" charset="0"/>
                <a:cs typeface="Arial" pitchFamily="34" charset="0"/>
              </a:rPr>
              <a:t>each other</a:t>
            </a:r>
            <a:r>
              <a:rPr lang="en-SG" sz="1800" dirty="0" smtClean="0">
                <a:latin typeface="Arial" pitchFamily="34" charset="0"/>
                <a:cs typeface="Arial" pitchFamily="34" charset="0"/>
              </a:rPr>
              <a:t>.</a:t>
            </a:r>
          </a:p>
          <a:p>
            <a:pPr algn="just"/>
            <a:r>
              <a:rPr lang="en-SG" sz="1800" dirty="0" smtClean="0">
                <a:latin typeface="Arial" pitchFamily="34" charset="0"/>
                <a:cs typeface="Arial" pitchFamily="34" charset="0"/>
              </a:rPr>
              <a:t>Herbert is a good man with a cheerful countenance.</a:t>
            </a:r>
          </a:p>
          <a:p>
            <a:pPr algn="just"/>
            <a:r>
              <a:rPr lang="en-SG" sz="1800" dirty="0" smtClean="0">
                <a:latin typeface="Arial" pitchFamily="34" charset="0"/>
                <a:cs typeface="Arial" pitchFamily="34" charset="0"/>
              </a:rPr>
              <a:t>When we compare and contrast Pip with him, we come to know that Pip’s fortune has been made for him by somebody else. , Herbert is a person who is not rich but who hopes to become a shipping merchant.</a:t>
            </a:r>
          </a:p>
          <a:p>
            <a:pPr algn="just"/>
            <a:r>
              <a:rPr lang="en-SG" sz="1800" dirty="0" smtClean="0">
                <a:latin typeface="Arial" pitchFamily="34" charset="0"/>
                <a:cs typeface="Arial" pitchFamily="34" charset="0"/>
              </a:rPr>
              <a:t>Soon both of them realize that they have met before. They are surprised at the fact that Herbert is the pale young gentleman whom Pip fought in the garden at Miss </a:t>
            </a:r>
            <a:r>
              <a:rPr lang="en-SG" sz="1800" dirty="0" err="1" smtClean="0">
                <a:latin typeface="Arial" pitchFamily="34" charset="0"/>
                <a:cs typeface="Arial" pitchFamily="34" charset="0"/>
              </a:rPr>
              <a:t>Havisham’s</a:t>
            </a:r>
            <a:r>
              <a:rPr lang="en-SG" sz="1800" dirty="0" smtClean="0">
                <a:latin typeface="Arial" pitchFamily="34" charset="0"/>
                <a:cs typeface="Arial" pitchFamily="34" charset="0"/>
              </a:rPr>
              <a:t> </a:t>
            </a:r>
            <a:r>
              <a:rPr lang="en-SG" sz="1800" dirty="0" smtClean="0">
                <a:latin typeface="Arial" pitchFamily="34" charset="0"/>
                <a:cs typeface="Arial" pitchFamily="34" charset="0"/>
              </a:rPr>
              <a:t>place.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SG" sz="2800" b="1" dirty="0" smtClean="0"/>
              <a:t>Part II: Chapter 2: Discussion Points </a:t>
            </a:r>
            <a:endParaRPr lang="en-SG" sz="2800" dirty="0"/>
          </a:p>
        </p:txBody>
      </p:sp>
      <p:sp>
        <p:nvSpPr>
          <p:cNvPr id="3" name="Content Placeholder 2"/>
          <p:cNvSpPr>
            <a:spLocks noGrp="1"/>
          </p:cNvSpPr>
          <p:nvPr>
            <p:ph idx="1"/>
          </p:nvPr>
        </p:nvSpPr>
        <p:spPr>
          <a:xfrm>
            <a:off x="457200" y="1600200"/>
            <a:ext cx="6324600" cy="4525963"/>
          </a:xfrm>
        </p:spPr>
        <p:txBody>
          <a:bodyPr>
            <a:normAutofit/>
          </a:bodyPr>
          <a:lstStyle/>
          <a:p>
            <a:pPr algn="just"/>
            <a:r>
              <a:rPr lang="en-SG" sz="1800" dirty="0" smtClean="0">
                <a:latin typeface="Arial" pitchFamily="34" charset="0"/>
                <a:cs typeface="Arial" pitchFamily="34" charset="0"/>
              </a:rPr>
              <a:t>Pip grew up in the rural marshes where poverty reigned but people in general were generous, sympathetic and  finds himself in difficulty as he comes to London. He realizes that in contrast to his previous experience, here people are </a:t>
            </a:r>
            <a:r>
              <a:rPr lang="en-SG" sz="1800" dirty="0" err="1" smtClean="0">
                <a:latin typeface="Arial" pitchFamily="34" charset="0"/>
                <a:cs typeface="Arial" pitchFamily="34" charset="0"/>
              </a:rPr>
              <a:t>disconcerned</a:t>
            </a:r>
            <a:r>
              <a:rPr lang="en-SG" sz="1800" dirty="0" smtClean="0">
                <a:latin typeface="Arial" pitchFamily="34" charset="0"/>
                <a:cs typeface="Arial" pitchFamily="34" charset="0"/>
              </a:rPr>
              <a:t>, cruel and artificial. </a:t>
            </a:r>
          </a:p>
          <a:p>
            <a:pPr algn="just"/>
            <a:r>
              <a:rPr lang="en-SG" sz="1800" dirty="0" smtClean="0">
                <a:latin typeface="Arial" pitchFamily="34" charset="0"/>
                <a:cs typeface="Arial" pitchFamily="34" charset="0"/>
              </a:rPr>
              <a:t> The only warm person around is Herbert, whom Pip had first met under strange, and violent, circumstances.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normAutofit fontScale="90000"/>
          </a:bodyPr>
          <a:lstStyle/>
          <a:p>
            <a:r>
              <a:rPr lang="en-SG" sz="2800" b="1" dirty="0" smtClean="0"/>
              <a:t>Part II: Chapter 3</a:t>
            </a:r>
            <a:br>
              <a:rPr lang="en-SG" sz="2800" b="1" dirty="0" smtClean="0"/>
            </a:br>
            <a:endParaRPr lang="en-SG" sz="2800" dirty="0"/>
          </a:p>
        </p:txBody>
      </p:sp>
      <p:sp>
        <p:nvSpPr>
          <p:cNvPr id="3" name="Content Placeholder 2"/>
          <p:cNvSpPr>
            <a:spLocks noGrp="1"/>
          </p:cNvSpPr>
          <p:nvPr>
            <p:ph idx="1"/>
          </p:nvPr>
        </p:nvSpPr>
        <p:spPr>
          <a:xfrm>
            <a:off x="0" y="533400"/>
            <a:ext cx="7086600" cy="6324600"/>
          </a:xfrm>
        </p:spPr>
        <p:txBody>
          <a:bodyPr>
            <a:noAutofit/>
          </a:bodyPr>
          <a:lstStyle/>
          <a:p>
            <a:pPr algn="just"/>
            <a:r>
              <a:rPr lang="en-SG" sz="1600" dirty="0" smtClean="0">
                <a:latin typeface="Arial" pitchFamily="34" charset="0"/>
                <a:cs typeface="Arial" pitchFamily="34" charset="0"/>
              </a:rPr>
              <a:t>Herbert Pocket prepares a simple dinner and explains his relationship to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His father, Matthew Pocket, is Miss </a:t>
            </a:r>
            <a:r>
              <a:rPr lang="en-SG" sz="1600" dirty="0" err="1" smtClean="0">
                <a:latin typeface="Arial" pitchFamily="34" charset="0"/>
                <a:cs typeface="Arial" pitchFamily="34" charset="0"/>
              </a:rPr>
              <a:t>Havisham's</a:t>
            </a:r>
            <a:r>
              <a:rPr lang="en-SG" sz="1600" dirty="0" smtClean="0">
                <a:latin typeface="Arial" pitchFamily="34" charset="0"/>
                <a:cs typeface="Arial" pitchFamily="34" charset="0"/>
              </a:rPr>
              <a:t> cousin. </a:t>
            </a:r>
          </a:p>
          <a:p>
            <a:pPr algn="just"/>
            <a:r>
              <a:rPr lang="en-SG" sz="1600" dirty="0" smtClean="0">
                <a:latin typeface="Arial" pitchFamily="34" charset="0"/>
                <a:cs typeface="Arial" pitchFamily="34" charset="0"/>
              </a:rPr>
              <a:t>Herbert Pocket tells Pip the story of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a:t>
            </a:r>
          </a:p>
          <a:p>
            <a:pPr algn="just"/>
            <a:r>
              <a:rPr lang="en-SG" sz="1600" dirty="0" smtClean="0">
                <a:latin typeface="Arial" pitchFamily="34" charset="0"/>
                <a:cs typeface="Arial" pitchFamily="34" charset="0"/>
              </a:rPr>
              <a:t>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fell in love with a swindler and Matthew Pocket tried to warn her about him. Angrily, she demanded that Matthew leave the house and not return. </a:t>
            </a:r>
          </a:p>
          <a:p>
            <a:pPr algn="just"/>
            <a:r>
              <a:rPr lang="en-SG" sz="1600" dirty="0" smtClean="0">
                <a:latin typeface="Arial" pitchFamily="34" charset="0"/>
                <a:cs typeface="Arial" pitchFamily="34" charset="0"/>
              </a:rPr>
              <a:t>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is then cheated by this man on the day of her wedding. He, leaving her only a letter, which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received at twenty minutes to nine—the time at which she later stopped all her clocks, disappeared.</a:t>
            </a:r>
          </a:p>
          <a:p>
            <a:pPr algn="just"/>
            <a:r>
              <a:rPr lang="en-SG" sz="1600" dirty="0" smtClean="0">
                <a:latin typeface="Arial" pitchFamily="34" charset="0"/>
                <a:cs typeface="Arial" pitchFamily="34" charset="0"/>
              </a:rPr>
              <a:t> The rumour was that the fiancé had worked in conspiracy with her younger brother, who may have wanted to exact revenge on the more favoured. </a:t>
            </a:r>
          </a:p>
          <a:p>
            <a:pPr algn="just"/>
            <a:r>
              <a:rPr lang="en-SG" sz="1600" dirty="0" smtClean="0">
                <a:latin typeface="Arial" pitchFamily="34" charset="0"/>
                <a:cs typeface="Arial" pitchFamily="34" charset="0"/>
              </a:rPr>
              <a:t>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adopts Estella. She raises her to take revenge on the male gender by making them fall in love with her, and then by cheating them. </a:t>
            </a:r>
          </a:p>
          <a:p>
            <a:pPr algn="just"/>
            <a:r>
              <a:rPr lang="en-SG" sz="1600" dirty="0" smtClean="0">
                <a:latin typeface="Arial" pitchFamily="34" charset="0"/>
                <a:cs typeface="Arial" pitchFamily="34" charset="0"/>
              </a:rPr>
              <a:t>The next day, Herbert brings Pip to meet his father, and other family members.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SG" sz="2800" b="1" dirty="0" smtClean="0"/>
              <a:t>Part II: Chapter 2: Discussion Points</a:t>
            </a:r>
            <a:endParaRPr lang="en-SG" sz="2800" dirty="0"/>
          </a:p>
        </p:txBody>
      </p:sp>
      <p:sp>
        <p:nvSpPr>
          <p:cNvPr id="3" name="Content Placeholder 2"/>
          <p:cNvSpPr>
            <a:spLocks noGrp="1"/>
          </p:cNvSpPr>
          <p:nvPr>
            <p:ph idx="1"/>
          </p:nvPr>
        </p:nvSpPr>
        <p:spPr>
          <a:xfrm>
            <a:off x="0" y="762000"/>
            <a:ext cx="6858000" cy="5943600"/>
          </a:xfrm>
        </p:spPr>
        <p:txBody>
          <a:bodyPr>
            <a:normAutofit/>
          </a:bodyPr>
          <a:lstStyle/>
          <a:p>
            <a:pPr algn="just">
              <a:buNone/>
            </a:pPr>
            <a:r>
              <a:rPr lang="en-SG" sz="1800" b="1" dirty="0" smtClean="0">
                <a:solidFill>
                  <a:srgbClr val="FF0000"/>
                </a:solidFill>
                <a:latin typeface="Arial" pitchFamily="34" charset="0"/>
                <a:cs typeface="Arial" pitchFamily="34" charset="0"/>
              </a:rPr>
              <a:t>Theme of food and meals</a:t>
            </a:r>
            <a:r>
              <a:rPr lang="en-SG" sz="1800" dirty="0" smtClean="0">
                <a:latin typeface="Arial" pitchFamily="34" charset="0"/>
                <a:cs typeface="Arial" pitchFamily="34" charset="0"/>
              </a:rPr>
              <a:t> </a:t>
            </a:r>
          </a:p>
          <a:p>
            <a:pPr algn="just"/>
            <a:r>
              <a:rPr lang="en-SG" sz="1800" dirty="0" smtClean="0">
                <a:latin typeface="Arial" pitchFamily="34" charset="0"/>
                <a:cs typeface="Arial" pitchFamily="34" charset="0"/>
              </a:rPr>
              <a:t>The theme of the meal as a reflection of human companionship again returns in this chapter. </a:t>
            </a:r>
          </a:p>
          <a:p>
            <a:pPr algn="just"/>
            <a:r>
              <a:rPr lang="en-SG" sz="1800" dirty="0" smtClean="0">
                <a:latin typeface="Arial" pitchFamily="34" charset="0"/>
                <a:cs typeface="Arial" pitchFamily="34" charset="0"/>
              </a:rPr>
              <a:t>The meal prepared by Herbert is simple and the table setting is balanced on a number of pieces of furniture, clearly showing it as a non-traditional set-up. </a:t>
            </a:r>
          </a:p>
          <a:p>
            <a:pPr algn="just"/>
            <a:r>
              <a:rPr lang="en-SG" sz="1800" dirty="0" smtClean="0">
                <a:latin typeface="Arial" pitchFamily="34" charset="0"/>
                <a:cs typeface="Arial" pitchFamily="34" charset="0"/>
              </a:rPr>
              <a:t>It is interesting that Pip enjoys his company and the meal both.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SG" sz="2800" b="1" dirty="0" smtClean="0"/>
              <a:t>Part II: Chapter 2: Discussion Points</a:t>
            </a:r>
            <a:endParaRPr lang="en-SG" sz="2800" dirty="0"/>
          </a:p>
        </p:txBody>
      </p:sp>
      <p:sp>
        <p:nvSpPr>
          <p:cNvPr id="3" name="Content Placeholder 2"/>
          <p:cNvSpPr>
            <a:spLocks noGrp="1"/>
          </p:cNvSpPr>
          <p:nvPr>
            <p:ph idx="1"/>
          </p:nvPr>
        </p:nvSpPr>
        <p:spPr>
          <a:xfrm>
            <a:off x="0" y="685800"/>
            <a:ext cx="6934200" cy="5440363"/>
          </a:xfrm>
        </p:spPr>
        <p:txBody>
          <a:bodyPr>
            <a:normAutofit fontScale="70000" lnSpcReduction="20000"/>
          </a:bodyPr>
          <a:lstStyle/>
          <a:p>
            <a:pPr>
              <a:buNone/>
            </a:pPr>
            <a:r>
              <a:rPr lang="en-SG" dirty="0" smtClean="0"/>
              <a:t>	</a:t>
            </a:r>
            <a:r>
              <a:rPr lang="en-SG" b="1" dirty="0" smtClean="0">
                <a:solidFill>
                  <a:srgbClr val="FF0000"/>
                </a:solidFill>
              </a:rPr>
              <a:t>Themes of Social Class Uplift and Criminality:</a:t>
            </a:r>
          </a:p>
          <a:p>
            <a:pPr>
              <a:buNone/>
            </a:pPr>
            <a:r>
              <a:rPr lang="en-SG" dirty="0" smtClean="0"/>
              <a:t>	The story of Miss </a:t>
            </a:r>
            <a:r>
              <a:rPr lang="en-SG" dirty="0" err="1" smtClean="0"/>
              <a:t>Havisham</a:t>
            </a:r>
            <a:r>
              <a:rPr lang="en-SG" dirty="0" smtClean="0"/>
              <a:t> mirrors some of the same themes of social class and </a:t>
            </a:r>
            <a:r>
              <a:rPr lang="en-SG" dirty="0" smtClean="0"/>
              <a:t>criminality </a:t>
            </a:r>
            <a:r>
              <a:rPr lang="en-SG" dirty="0" smtClean="0"/>
              <a:t>that run throughout the novel.</a:t>
            </a:r>
          </a:p>
          <a:p>
            <a:pPr>
              <a:buNone/>
            </a:pPr>
            <a:r>
              <a:rPr lang="en-SG" dirty="0" smtClean="0"/>
              <a:t>	Her story explains the main mystery of her life, which was implied by her surroundings and her </a:t>
            </a:r>
            <a:r>
              <a:rPr lang="en-SG" dirty="0" smtClean="0"/>
              <a:t>behaviour </a:t>
            </a:r>
            <a:r>
              <a:rPr lang="en-SG" dirty="0" smtClean="0"/>
              <a:t>much earlier in the novel. </a:t>
            </a:r>
          </a:p>
          <a:p>
            <a:pPr>
              <a:buNone/>
            </a:pPr>
            <a:r>
              <a:rPr lang="en-SG" dirty="0" smtClean="0"/>
              <a:t>	It answers many of Pip’s questions about her. </a:t>
            </a:r>
          </a:p>
          <a:p>
            <a:pPr>
              <a:buNone/>
            </a:pPr>
            <a:endParaRPr lang="en-SG" dirty="0" smtClean="0"/>
          </a:p>
          <a:p>
            <a:pPr lvl="1">
              <a:buNone/>
            </a:pPr>
            <a:r>
              <a:rPr lang="en-SG" b="1" dirty="0" smtClean="0">
                <a:solidFill>
                  <a:srgbClr val="FF0000"/>
                </a:solidFill>
              </a:rPr>
              <a:t>New Questions:</a:t>
            </a:r>
          </a:p>
          <a:p>
            <a:pPr>
              <a:buNone/>
            </a:pPr>
            <a:r>
              <a:rPr lang="en-SG" dirty="0" smtClean="0"/>
              <a:t>     Who was the man who cheated Miss </a:t>
            </a:r>
            <a:r>
              <a:rPr lang="en-SG" dirty="0" err="1" smtClean="0"/>
              <a:t>Havisham</a:t>
            </a:r>
            <a:r>
              <a:rPr lang="en-SG" dirty="0" smtClean="0"/>
              <a:t>?</a:t>
            </a:r>
          </a:p>
          <a:p>
            <a:pPr>
              <a:buNone/>
            </a:pPr>
            <a:r>
              <a:rPr lang="en-SG" dirty="0" smtClean="0"/>
              <a:t>	Who is </a:t>
            </a:r>
            <a:r>
              <a:rPr lang="en-SG" dirty="0" err="1" smtClean="0"/>
              <a:t>Eestella</a:t>
            </a:r>
            <a:r>
              <a:rPr lang="en-SG" dirty="0" smtClean="0"/>
              <a:t>?</a:t>
            </a:r>
          </a:p>
          <a:p>
            <a:pPr>
              <a:buNone/>
            </a:pPr>
            <a:r>
              <a:rPr lang="en-SG" dirty="0" smtClean="0"/>
              <a:t>	What is Estella’s history, and how is she related to Miss </a:t>
            </a:r>
            <a:r>
              <a:rPr lang="en-SG" dirty="0" err="1" smtClean="0"/>
              <a:t>Havisham</a:t>
            </a:r>
            <a:r>
              <a:rPr lang="en-SG" dirty="0" smtClean="0"/>
              <a:t>?</a:t>
            </a:r>
          </a:p>
          <a:p>
            <a:pPr>
              <a:buNone/>
            </a:pPr>
            <a:r>
              <a:rPr lang="en-SG" dirty="0" smtClean="0"/>
              <a:t> 	As the novel progresses, these questions will become extremely important. However, here they reinforce the theme of mystery.</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Autofit/>
          </a:bodyPr>
          <a:lstStyle/>
          <a:p>
            <a:r>
              <a:rPr lang="en-SG" sz="2800" b="1" dirty="0" smtClean="0"/>
              <a:t/>
            </a:r>
            <a:br>
              <a:rPr lang="en-SG" sz="2800" b="1" dirty="0" smtClean="0"/>
            </a:br>
            <a:r>
              <a:rPr lang="en-SG" sz="2800" b="1" dirty="0" smtClean="0"/>
              <a:t>Part II: Chapter 4</a:t>
            </a:r>
            <a:br>
              <a:rPr lang="en-SG" sz="2800" b="1" dirty="0" smtClean="0"/>
            </a:br>
            <a:endParaRPr lang="en-SG" sz="2800" dirty="0"/>
          </a:p>
        </p:txBody>
      </p:sp>
      <p:sp>
        <p:nvSpPr>
          <p:cNvPr id="3" name="Content Placeholder 2"/>
          <p:cNvSpPr>
            <a:spLocks noGrp="1"/>
          </p:cNvSpPr>
          <p:nvPr>
            <p:ph idx="1"/>
          </p:nvPr>
        </p:nvSpPr>
        <p:spPr>
          <a:xfrm>
            <a:off x="0" y="762000"/>
            <a:ext cx="7010400" cy="5364163"/>
          </a:xfrm>
        </p:spPr>
        <p:txBody>
          <a:bodyPr>
            <a:normAutofit/>
          </a:bodyPr>
          <a:lstStyle/>
          <a:p>
            <a:pPr algn="just"/>
            <a:r>
              <a:rPr lang="en-SG" sz="1800" dirty="0" smtClean="0">
                <a:latin typeface="Arial" pitchFamily="34" charset="0"/>
                <a:cs typeface="Arial" pitchFamily="34" charset="0"/>
              </a:rPr>
              <a:t>The next day, Pip visits the unpleasant commercial world of the Royal Exchange before going to Matthew Pocket’s house to be tutored and to have dinner. </a:t>
            </a:r>
          </a:p>
          <a:p>
            <a:pPr algn="just"/>
            <a:r>
              <a:rPr lang="en-SG" sz="1800" dirty="0" smtClean="0">
                <a:latin typeface="Arial" pitchFamily="34" charset="0"/>
                <a:cs typeface="Arial" pitchFamily="34" charset="0"/>
              </a:rPr>
              <a:t>As Pip visits the Pocket household he is surprised to see the chaotic world of this household. </a:t>
            </a:r>
          </a:p>
          <a:p>
            <a:pPr algn="just"/>
            <a:r>
              <a:rPr lang="en-SG" sz="1800" dirty="0" smtClean="0">
                <a:latin typeface="Arial" pitchFamily="34" charset="0"/>
                <a:cs typeface="Arial" pitchFamily="34" charset="0"/>
              </a:rPr>
              <a:t>Mrs. Pocket does not and cannot handle the household. </a:t>
            </a:r>
          </a:p>
          <a:p>
            <a:pPr algn="just"/>
            <a:r>
              <a:rPr lang="en-SG" sz="1800" dirty="0" smtClean="0">
                <a:latin typeface="Arial" pitchFamily="34" charset="0"/>
                <a:cs typeface="Arial" pitchFamily="34" charset="0"/>
              </a:rPr>
              <a:t>The servants run the show. </a:t>
            </a:r>
          </a:p>
          <a:p>
            <a:pPr algn="just"/>
            <a:r>
              <a:rPr lang="en-SG" sz="1800" dirty="0" smtClean="0">
                <a:latin typeface="Arial" pitchFamily="34" charset="0"/>
                <a:cs typeface="Arial" pitchFamily="34" charset="0"/>
              </a:rPr>
              <a:t>As she does not know how to rear children, there are two nurses who are supposed to take care of young ones. </a:t>
            </a:r>
          </a:p>
          <a:p>
            <a:pPr algn="just"/>
            <a:r>
              <a:rPr lang="en-SG" sz="1800" dirty="0" smtClean="0">
                <a:latin typeface="Arial" pitchFamily="34" charset="0"/>
                <a:cs typeface="Arial" pitchFamily="34" charset="0"/>
              </a:rPr>
              <a:t>Pip notices the same chaos over the meal. </a:t>
            </a:r>
          </a:p>
          <a:p>
            <a:pPr algn="just"/>
            <a:r>
              <a:rPr lang="en-SG" sz="1800" dirty="0" smtClean="0">
                <a:latin typeface="Arial" pitchFamily="34" charset="0"/>
                <a:cs typeface="Arial" pitchFamily="34" charset="0"/>
              </a:rPr>
              <a:t>At dinner, Pip concentrates on his table manners and tries to learn the ways of social life in London.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SG" sz="2800" dirty="0" smtClean="0"/>
              <a:t>Discussion Points</a:t>
            </a:r>
            <a:endParaRPr lang="en-SG" sz="2800" dirty="0"/>
          </a:p>
        </p:txBody>
      </p:sp>
      <p:sp>
        <p:nvSpPr>
          <p:cNvPr id="3" name="Content Placeholder 2"/>
          <p:cNvSpPr>
            <a:spLocks noGrp="1"/>
          </p:cNvSpPr>
          <p:nvPr>
            <p:ph idx="1"/>
          </p:nvPr>
        </p:nvSpPr>
        <p:spPr>
          <a:xfrm>
            <a:off x="0" y="762000"/>
            <a:ext cx="6781800" cy="5791200"/>
          </a:xfrm>
        </p:spPr>
        <p:txBody>
          <a:bodyPr>
            <a:normAutofit/>
          </a:bodyPr>
          <a:lstStyle/>
          <a:p>
            <a:pPr algn="just">
              <a:buNone/>
            </a:pPr>
            <a:r>
              <a:rPr lang="en-SG" sz="1800" b="1" dirty="0" smtClean="0">
                <a:solidFill>
                  <a:srgbClr val="FF0000"/>
                </a:solidFill>
                <a:latin typeface="Arial" pitchFamily="34" charset="0"/>
                <a:cs typeface="Arial" pitchFamily="34" charset="0"/>
              </a:rPr>
              <a:t>Theme of Child Abuse:</a:t>
            </a:r>
          </a:p>
          <a:p>
            <a:pPr algn="just"/>
            <a:r>
              <a:rPr lang="en-SG" sz="1800" dirty="0" smtClean="0">
                <a:latin typeface="Arial" pitchFamily="34" charset="0"/>
                <a:cs typeface="Arial" pitchFamily="34" charset="0"/>
              </a:rPr>
              <a:t>Dickens presents child abuse as a prominent theme in his works. Same goes for this novel. We noticed the presence of this theme from the very beginning of t5he novel when </a:t>
            </a:r>
            <a:r>
              <a:rPr lang="en-SG" sz="1800" dirty="0" smtClean="0">
                <a:latin typeface="Arial" pitchFamily="34" charset="0"/>
                <a:cs typeface="Arial" pitchFamily="34" charset="0"/>
              </a:rPr>
              <a:t>Pip </a:t>
            </a:r>
            <a:r>
              <a:rPr lang="en-SG" sz="1800" dirty="0" smtClean="0">
                <a:latin typeface="Arial" pitchFamily="34" charset="0"/>
                <a:cs typeface="Arial" pitchFamily="34" charset="0"/>
              </a:rPr>
              <a:t>as a child was treated harshly by his sister and was raised by hand. </a:t>
            </a:r>
          </a:p>
          <a:p>
            <a:pPr algn="just"/>
            <a:r>
              <a:rPr lang="en-SG" sz="1800" dirty="0" smtClean="0">
                <a:latin typeface="Arial" pitchFamily="34" charset="0"/>
                <a:cs typeface="Arial" pitchFamily="34" charset="0"/>
              </a:rPr>
              <a:t>Now again we notice it. Dickens continues to present </a:t>
            </a:r>
            <a:r>
              <a:rPr lang="en-SG" sz="1800" dirty="0" smtClean="0">
                <a:latin typeface="Arial" pitchFamily="34" charset="0"/>
                <a:cs typeface="Arial" pitchFamily="34" charset="0"/>
              </a:rPr>
              <a:t>various ways </a:t>
            </a:r>
            <a:r>
              <a:rPr lang="en-SG" sz="1800" dirty="0" smtClean="0">
                <a:latin typeface="Arial" pitchFamily="34" charset="0"/>
                <a:cs typeface="Arial" pitchFamily="34" charset="0"/>
              </a:rPr>
              <a:t>in which children are oppressed and marginalized. In the Pocket family the children are not necessarily physically abused (though their lives appear in danger sometimes from lack of supervision) or under fed or made to work, but there seems to be psychological abuse evident by there mere numbers. The parents, Matthew and Mrs. Pocket, are busy in their urban superficial lives, and have no time for rearing the children properly.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a:bodyPr>
          <a:lstStyle/>
          <a:p>
            <a:r>
              <a:rPr lang="en-SG" sz="2800" dirty="0" smtClean="0"/>
              <a:t>Part II: Chapter 5</a:t>
            </a:r>
            <a:endParaRPr lang="en-SG" sz="2800" dirty="0"/>
          </a:p>
        </p:txBody>
      </p:sp>
      <p:sp>
        <p:nvSpPr>
          <p:cNvPr id="3" name="Content Placeholder 2"/>
          <p:cNvSpPr>
            <a:spLocks noGrp="1"/>
          </p:cNvSpPr>
          <p:nvPr>
            <p:ph idx="1"/>
          </p:nvPr>
        </p:nvSpPr>
        <p:spPr>
          <a:xfrm>
            <a:off x="0" y="990600"/>
            <a:ext cx="6629400" cy="5715000"/>
          </a:xfrm>
        </p:spPr>
        <p:txBody>
          <a:bodyPr>
            <a:normAutofit/>
          </a:bodyPr>
          <a:lstStyle/>
          <a:p>
            <a:pPr algn="just"/>
            <a:r>
              <a:rPr lang="en-SG" sz="1800" dirty="0" smtClean="0">
                <a:latin typeface="Arial" pitchFamily="34" charset="0"/>
                <a:cs typeface="Arial" pitchFamily="34" charset="0"/>
              </a:rPr>
              <a:t>Matthew Pocket, like his son, is a serious, honest, and good person. </a:t>
            </a:r>
          </a:p>
          <a:p>
            <a:pPr algn="just"/>
            <a:r>
              <a:rPr lang="en-SG" sz="1800" dirty="0" smtClean="0">
                <a:latin typeface="Arial" pitchFamily="34" charset="0"/>
                <a:cs typeface="Arial" pitchFamily="34" charset="0"/>
              </a:rPr>
              <a:t>Matthew Pocket was teaching Pip with sincerity so Pip tries to learn with all eagerness and feels earnest in learning. The natural result is that he progresses.</a:t>
            </a:r>
          </a:p>
          <a:p>
            <a:pPr algn="just"/>
            <a:r>
              <a:rPr lang="en-SG" sz="1800" dirty="0" smtClean="0">
                <a:latin typeface="Arial" pitchFamily="34" charset="0"/>
                <a:cs typeface="Arial" pitchFamily="34" charset="0"/>
              </a:rPr>
              <a:t>At the same time, he is drawn by the city life within London and asks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if he can live permanently at the Bernard Inn with Herbert, instead of boarding in Hammersmith.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agrees. </a:t>
            </a:r>
          </a:p>
          <a:p>
            <a:pPr algn="just"/>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brings Pip to watch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in court, where Pip observes him "grinding the whole place in a mill." </a:t>
            </a:r>
          </a:p>
          <a:p>
            <a:pPr algn="just"/>
            <a:r>
              <a:rPr lang="en-SG" sz="1800" dirty="0" smtClean="0">
                <a:latin typeface="Arial" pitchFamily="34" charset="0"/>
                <a:cs typeface="Arial" pitchFamily="34" charset="0"/>
              </a:rPr>
              <a:t>Pip returns to </a:t>
            </a:r>
            <a:r>
              <a:rPr lang="en-SG" sz="1800" dirty="0" err="1" smtClean="0">
                <a:latin typeface="Arial" pitchFamily="34" charset="0"/>
                <a:cs typeface="Arial" pitchFamily="34" charset="0"/>
              </a:rPr>
              <a:t>Jaggers’s</a:t>
            </a:r>
            <a:r>
              <a:rPr lang="en-SG" sz="1800" dirty="0" smtClean="0">
                <a:latin typeface="Arial" pitchFamily="34" charset="0"/>
                <a:cs typeface="Arial" pitchFamily="34" charset="0"/>
              </a:rPr>
              <a:t> office in order to arrange to share rooms with Herbert. There Pip befriends the lively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who invites him to dinner. </a:t>
            </a:r>
          </a:p>
          <a:p>
            <a:pPr algn="just"/>
            <a:r>
              <a:rPr lang="en-SG" sz="1800" dirty="0" smtClean="0">
                <a:latin typeface="Arial" pitchFamily="34" charset="0"/>
                <a:cs typeface="Arial" pitchFamily="34" charset="0"/>
              </a:rPr>
              <a:t>Pip sees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in the courtroom, where he even frightens the judge with his powerful and thundering speeches.</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SG" sz="2800" b="1" dirty="0" smtClean="0"/>
              <a:t>Part II: Chapter 6</a:t>
            </a:r>
            <a:endParaRPr lang="en-SG" sz="2800" dirty="0"/>
          </a:p>
        </p:txBody>
      </p:sp>
      <p:sp>
        <p:nvSpPr>
          <p:cNvPr id="3" name="Content Placeholder 2"/>
          <p:cNvSpPr>
            <a:spLocks noGrp="1"/>
          </p:cNvSpPr>
          <p:nvPr>
            <p:ph idx="1"/>
          </p:nvPr>
        </p:nvSpPr>
        <p:spPr>
          <a:xfrm>
            <a:off x="0" y="838200"/>
            <a:ext cx="6934200" cy="5867400"/>
          </a:xfrm>
        </p:spPr>
        <p:txBody>
          <a:bodyPr>
            <a:normAutofit/>
          </a:bodyPr>
          <a:lstStyle/>
          <a:p>
            <a:pPr algn="just"/>
            <a:r>
              <a:rPr lang="en-SG" sz="1800" dirty="0" smtClean="0">
                <a:latin typeface="Arial" pitchFamily="34" charset="0"/>
                <a:cs typeface="Arial" pitchFamily="34" charset="0"/>
              </a:rPr>
              <a:t>While at the Pockets, Pip comes to know the family surrounding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Camilla is Matthew Pocket's sister, Georgiana is a cousin. Pip also grows close to Herbert. </a:t>
            </a:r>
          </a:p>
          <a:p>
            <a:pPr algn="just"/>
            <a:r>
              <a:rPr lang="en-SG" sz="1800" dirty="0" smtClean="0">
                <a:latin typeface="Arial" pitchFamily="34" charset="0"/>
                <a:cs typeface="Arial" pitchFamily="34" charset="0"/>
              </a:rPr>
              <a:t>Pip is invited to dinner at </a:t>
            </a:r>
            <a:r>
              <a:rPr lang="en-SG" sz="1800" dirty="0" err="1" smtClean="0">
                <a:latin typeface="Arial" pitchFamily="34" charset="0"/>
                <a:cs typeface="Arial" pitchFamily="34" charset="0"/>
              </a:rPr>
              <a:t>Wemmick's</a:t>
            </a:r>
            <a:r>
              <a:rPr lang="en-SG" sz="1800" dirty="0" smtClean="0">
                <a:latin typeface="Arial" pitchFamily="34" charset="0"/>
                <a:cs typeface="Arial" pitchFamily="34" charset="0"/>
              </a:rPr>
              <a:t> place. </a:t>
            </a:r>
            <a:r>
              <a:rPr lang="en-SG" sz="1800" dirty="0" smtClean="0">
                <a:latin typeface="Arial" pitchFamily="34" charset="0"/>
                <a:cs typeface="Arial" pitchFamily="34" charset="0"/>
              </a:rPr>
              <a:t>Pip is pleasantly </a:t>
            </a:r>
            <a:r>
              <a:rPr lang="en-SG" sz="1800" dirty="0" smtClean="0">
                <a:latin typeface="Arial" pitchFamily="34" charset="0"/>
                <a:cs typeface="Arial" pitchFamily="34" charset="0"/>
              </a:rPr>
              <a:t>surprised to see </a:t>
            </a:r>
            <a:r>
              <a:rPr lang="en-SG" sz="1800" dirty="0" err="1" smtClean="0">
                <a:latin typeface="Arial" pitchFamily="34" charset="0"/>
                <a:cs typeface="Arial" pitchFamily="34" charset="0"/>
              </a:rPr>
              <a:t>himas</a:t>
            </a:r>
            <a:r>
              <a:rPr lang="en-SG" sz="1800" dirty="0" smtClean="0">
                <a:latin typeface="Arial" pitchFamily="34" charset="0"/>
                <a:cs typeface="Arial" pitchFamily="34" charset="0"/>
              </a:rPr>
              <a:t> a different person at home. Actually he believes that "Office is one thing, private life is another." </a:t>
            </a:r>
          </a:p>
          <a:p>
            <a:pPr algn="just"/>
            <a:r>
              <a:rPr lang="en-SG" sz="1800" dirty="0" smtClean="0">
                <a:latin typeface="Arial" pitchFamily="34" charset="0"/>
                <a:cs typeface="Arial" pitchFamily="34" charset="0"/>
              </a:rPr>
              <a:t>Indeed,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has a wonderful private life. Although he lives in a small cottage, the cottage has been modified to look wonderful.</a:t>
            </a:r>
          </a:p>
          <a:p>
            <a:pPr algn="just"/>
            <a:r>
              <a:rPr lang="en-SG" sz="1800" dirty="0" smtClean="0">
                <a:latin typeface="Arial" pitchFamily="34" charset="0"/>
                <a:cs typeface="Arial" pitchFamily="34" charset="0"/>
              </a:rPr>
              <a:t>Pip finds that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is an entertaining host, far different from the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at the office. </a:t>
            </a:r>
          </a:p>
          <a:p>
            <a:pPr algn="just"/>
            <a:r>
              <a:rPr lang="en-SG" sz="1800" dirty="0" smtClean="0">
                <a:latin typeface="Arial" pitchFamily="34" charset="0"/>
                <a:cs typeface="Arial" pitchFamily="34" charset="0"/>
              </a:rPr>
              <a:t>Pip observes that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seems to have a new personality when he enters his home: while he is cynical and dry at work, at home he seems happy and merry.</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Discussion Point</a:t>
            </a:r>
            <a:endParaRPr lang="en-SG" sz="2800" b="1" dirty="0"/>
          </a:p>
        </p:txBody>
      </p:sp>
      <p:sp>
        <p:nvSpPr>
          <p:cNvPr id="3" name="Content Placeholder 2"/>
          <p:cNvSpPr>
            <a:spLocks noGrp="1"/>
          </p:cNvSpPr>
          <p:nvPr>
            <p:ph idx="1"/>
          </p:nvPr>
        </p:nvSpPr>
        <p:spPr>
          <a:xfrm>
            <a:off x="0" y="1066800"/>
            <a:ext cx="7467600" cy="5638800"/>
          </a:xfrm>
        </p:spPr>
        <p:txBody>
          <a:bodyPr>
            <a:normAutofit/>
          </a:bodyPr>
          <a:lstStyle/>
          <a:p>
            <a:pPr algn="just"/>
            <a:r>
              <a:rPr lang="en-SG" sz="1800" dirty="0" smtClean="0">
                <a:latin typeface="Arial" pitchFamily="34" charset="0"/>
                <a:cs typeface="Arial" pitchFamily="34" charset="0"/>
              </a:rPr>
              <a:t>Literally, </a:t>
            </a:r>
            <a:r>
              <a:rPr lang="en-SG" sz="1800" dirty="0" err="1" smtClean="0">
                <a:latin typeface="Arial" pitchFamily="34" charset="0"/>
                <a:cs typeface="Arial" pitchFamily="34" charset="0"/>
              </a:rPr>
              <a:t>Wemmick's</a:t>
            </a:r>
            <a:r>
              <a:rPr lang="en-SG" sz="1800" dirty="0" smtClean="0">
                <a:latin typeface="Arial" pitchFamily="34" charset="0"/>
                <a:cs typeface="Arial" pitchFamily="34" charset="0"/>
              </a:rPr>
              <a:t> home is his castle.</a:t>
            </a:r>
          </a:p>
          <a:p>
            <a:pPr algn="just"/>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talks in terms of defending this private home against the encroachment of the hard city life. </a:t>
            </a:r>
          </a:p>
          <a:p>
            <a:pPr algn="just"/>
            <a:r>
              <a:rPr lang="en-SG" sz="1800" dirty="0" smtClean="0">
                <a:latin typeface="Arial" pitchFamily="34" charset="0"/>
                <a:cs typeface="Arial" pitchFamily="34" charset="0"/>
              </a:rPr>
              <a:t>Again the theme of meal is presented.</a:t>
            </a:r>
          </a:p>
          <a:p>
            <a:pPr algn="just"/>
            <a:r>
              <a:rPr lang="en-SG" sz="1800" dirty="0" smtClean="0">
                <a:latin typeface="Arial" pitchFamily="34" charset="0"/>
                <a:cs typeface="Arial" pitchFamily="34" charset="0"/>
              </a:rPr>
              <a:t>In this meal, Pip is brought to understand how a person who is assumed to be dull can be an entertaining host.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SG" b="1" dirty="0" smtClean="0"/>
              <a:t>Part II: Chapter 7:</a:t>
            </a:r>
            <a:br>
              <a:rPr lang="en-SG" b="1" dirty="0" smtClean="0"/>
            </a:br>
            <a:endParaRPr lang="en-SG" dirty="0"/>
          </a:p>
        </p:txBody>
      </p:sp>
      <p:sp>
        <p:nvSpPr>
          <p:cNvPr id="3" name="Content Placeholder 2"/>
          <p:cNvSpPr>
            <a:spLocks noGrp="1"/>
          </p:cNvSpPr>
          <p:nvPr>
            <p:ph idx="1"/>
          </p:nvPr>
        </p:nvSpPr>
        <p:spPr>
          <a:xfrm>
            <a:off x="152400" y="838200"/>
            <a:ext cx="6858000" cy="6019800"/>
          </a:xfrm>
        </p:spPr>
        <p:txBody>
          <a:bodyPr>
            <a:normAutofit/>
          </a:bodyPr>
          <a:lstStyle/>
          <a:p>
            <a:pPr algn="just"/>
            <a:r>
              <a:rPr lang="en-SG" sz="1800" dirty="0" smtClean="0">
                <a:latin typeface="Arial" pitchFamily="34" charset="0"/>
                <a:cs typeface="Arial" pitchFamily="34" charset="0"/>
              </a:rPr>
              <a:t>In comparison to the house of </a:t>
            </a:r>
            <a:r>
              <a:rPr lang="en-SG" sz="1800" dirty="0" err="1" smtClean="0">
                <a:latin typeface="Arial" pitchFamily="34" charset="0"/>
                <a:cs typeface="Arial" pitchFamily="34" charset="0"/>
              </a:rPr>
              <a:t>Wemmick</a:t>
            </a:r>
            <a:r>
              <a:rPr lang="en-SG" sz="1800" dirty="0" smtClean="0">
                <a:latin typeface="Arial" pitchFamily="34" charset="0"/>
                <a:cs typeface="Arial" pitchFamily="34" charset="0"/>
              </a:rPr>
              <a:t>, </a:t>
            </a:r>
            <a:r>
              <a:rPr lang="en-SG" sz="1800" dirty="0" err="1" smtClean="0">
                <a:latin typeface="Arial" pitchFamily="34" charset="0"/>
                <a:cs typeface="Arial" pitchFamily="34" charset="0"/>
              </a:rPr>
              <a:t>Jaggers’s</a:t>
            </a:r>
            <a:r>
              <a:rPr lang="en-SG" sz="1800" dirty="0" smtClean="0">
                <a:latin typeface="Arial" pitchFamily="34" charset="0"/>
                <a:cs typeface="Arial" pitchFamily="34" charset="0"/>
              </a:rPr>
              <a:t> house is oppressive and dark. There is nobody else there but a gloomy housekeeper, Molly. </a:t>
            </a:r>
          </a:p>
          <a:p>
            <a:pPr algn="just"/>
            <a:r>
              <a:rPr lang="en-SG" sz="1800" dirty="0" smtClean="0">
                <a:latin typeface="Arial" pitchFamily="34" charset="0"/>
                <a:cs typeface="Arial" pitchFamily="34" charset="0"/>
              </a:rPr>
              <a:t>Pip’s fellow students attend the dinner at </a:t>
            </a:r>
            <a:r>
              <a:rPr lang="en-SG" sz="1800" dirty="0" err="1" smtClean="0">
                <a:latin typeface="Arial" pitchFamily="34" charset="0"/>
                <a:cs typeface="Arial" pitchFamily="34" charset="0"/>
              </a:rPr>
              <a:t>Jaggers’s</a:t>
            </a:r>
            <a:r>
              <a:rPr lang="en-SG" sz="1800" dirty="0" smtClean="0">
                <a:latin typeface="Arial" pitchFamily="34" charset="0"/>
                <a:cs typeface="Arial" pitchFamily="34" charset="0"/>
              </a:rPr>
              <a:t> with Pip.</a:t>
            </a:r>
          </a:p>
          <a:p>
            <a:pPr algn="just"/>
            <a:r>
              <a:rPr lang="en-SG" sz="1800" dirty="0" smtClean="0">
                <a:latin typeface="Arial" pitchFamily="34" charset="0"/>
                <a:cs typeface="Arial" pitchFamily="34" charset="0"/>
              </a:rPr>
              <a:t>Here Pip and </a:t>
            </a:r>
            <a:r>
              <a:rPr lang="en-SG" sz="1800" dirty="0" err="1" smtClean="0">
                <a:latin typeface="Arial" pitchFamily="34" charset="0"/>
                <a:cs typeface="Arial" pitchFamily="34" charset="0"/>
              </a:rPr>
              <a:t>Drummle</a:t>
            </a:r>
            <a:r>
              <a:rPr lang="en-SG" sz="1800" dirty="0" smtClean="0">
                <a:latin typeface="Arial" pitchFamily="34" charset="0"/>
                <a:cs typeface="Arial" pitchFamily="34" charset="0"/>
              </a:rPr>
              <a:t> quarrel over a loan </a:t>
            </a:r>
            <a:r>
              <a:rPr lang="en-SG" sz="1800" dirty="0" err="1" smtClean="0">
                <a:latin typeface="Arial" pitchFamily="34" charset="0"/>
                <a:cs typeface="Arial" pitchFamily="34" charset="0"/>
              </a:rPr>
              <a:t>Drummle</a:t>
            </a:r>
            <a:r>
              <a:rPr lang="en-SG" sz="1800" dirty="0" smtClean="0">
                <a:latin typeface="Arial" pitchFamily="34" charset="0"/>
                <a:cs typeface="Arial" pitchFamily="34" charset="0"/>
              </a:rPr>
              <a:t> ungratefully borrowed from </a:t>
            </a:r>
            <a:r>
              <a:rPr lang="en-SG" sz="1800" dirty="0" err="1" smtClean="0">
                <a:latin typeface="Arial" pitchFamily="34" charset="0"/>
                <a:cs typeface="Arial" pitchFamily="34" charset="0"/>
              </a:rPr>
              <a:t>Startop</a:t>
            </a:r>
            <a:r>
              <a:rPr lang="en-SG" sz="1800" dirty="0" smtClean="0">
                <a:latin typeface="Arial" pitchFamily="34" charset="0"/>
                <a:cs typeface="Arial" pitchFamily="34" charset="0"/>
              </a:rPr>
              <a:t>. </a:t>
            </a:r>
          </a:p>
          <a:p>
            <a:pPr algn="just"/>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warns Pip to stay away from </a:t>
            </a:r>
            <a:r>
              <a:rPr lang="en-SG" sz="1800" dirty="0" err="1" smtClean="0">
                <a:latin typeface="Arial" pitchFamily="34" charset="0"/>
                <a:cs typeface="Arial" pitchFamily="34" charset="0"/>
              </a:rPr>
              <a:t>Drummle</a:t>
            </a:r>
            <a:r>
              <a:rPr lang="en-SG" sz="1800" dirty="0" smtClean="0">
                <a:latin typeface="Arial" pitchFamily="34" charset="0"/>
                <a:cs typeface="Arial" pitchFamily="34" charset="0"/>
              </a:rPr>
              <a:t>, though the lawyer claims to like the disagreeable young man himself.</a:t>
            </a:r>
          </a:p>
          <a:p>
            <a:pPr algn="just"/>
            <a:r>
              <a:rPr lang="en-SG" sz="1800" dirty="0" smtClean="0">
                <a:latin typeface="Arial" pitchFamily="34" charset="0"/>
                <a:cs typeface="Arial" pitchFamily="34" charset="0"/>
              </a:rPr>
              <a:t>The next day,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himself invites Pip and friends to dinner. Pip brings Herbert as well as the other Pocket boarders. Thus, </a:t>
            </a:r>
            <a:r>
              <a:rPr lang="en-SG" sz="1800" dirty="0" err="1" smtClean="0">
                <a:latin typeface="Arial" pitchFamily="34" charset="0"/>
                <a:cs typeface="Arial" pitchFamily="34" charset="0"/>
              </a:rPr>
              <a:t>Startop</a:t>
            </a:r>
            <a:r>
              <a:rPr lang="en-SG" sz="1800" dirty="0" smtClean="0">
                <a:latin typeface="Arial" pitchFamily="34" charset="0"/>
                <a:cs typeface="Arial" pitchFamily="34" charset="0"/>
              </a:rPr>
              <a:t> and </a:t>
            </a:r>
            <a:r>
              <a:rPr lang="en-SG" sz="1800" dirty="0" err="1" smtClean="0">
                <a:latin typeface="Arial" pitchFamily="34" charset="0"/>
                <a:cs typeface="Arial" pitchFamily="34" charset="0"/>
              </a:rPr>
              <a:t>Drummle</a:t>
            </a:r>
            <a:r>
              <a:rPr lang="en-SG" sz="1800" dirty="0" smtClean="0">
                <a:latin typeface="Arial" pitchFamily="34" charset="0"/>
                <a:cs typeface="Arial" pitchFamily="34" charset="0"/>
              </a:rPr>
              <a:t> also came. </a:t>
            </a:r>
          </a:p>
          <a:p>
            <a:pPr algn="just"/>
            <a:r>
              <a:rPr lang="en-SG" sz="1800" dirty="0" smtClean="0">
                <a:latin typeface="Arial" pitchFamily="34" charset="0"/>
                <a:cs typeface="Arial" pitchFamily="34" charset="0"/>
              </a:rPr>
              <a:t>Pip and his friends are irritated by the insulting behaviour of </a:t>
            </a:r>
            <a:r>
              <a:rPr lang="en-SG" sz="1800" dirty="0" err="1" smtClean="0">
                <a:latin typeface="Arial" pitchFamily="34" charset="0"/>
                <a:cs typeface="Arial" pitchFamily="34" charset="0"/>
              </a:rPr>
              <a:t>Drummle</a:t>
            </a:r>
            <a:r>
              <a:rPr lang="en-SG" sz="1800" dirty="0" smtClean="0">
                <a:latin typeface="Arial" pitchFamily="34" charset="0"/>
                <a:cs typeface="Arial" pitchFamily="34" charset="0"/>
              </a:rPr>
              <a:t>.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Autofit/>
          </a:bodyPr>
          <a:lstStyle/>
          <a:p>
            <a:r>
              <a:rPr lang="en-US" sz="2800" b="1" dirty="0" smtClean="0"/>
              <a:t>Discussion Point</a:t>
            </a:r>
            <a:endParaRPr lang="en-SG" sz="2800" b="1" dirty="0"/>
          </a:p>
        </p:txBody>
      </p:sp>
      <p:sp>
        <p:nvSpPr>
          <p:cNvPr id="3" name="Content Placeholder 2"/>
          <p:cNvSpPr>
            <a:spLocks noGrp="1"/>
          </p:cNvSpPr>
          <p:nvPr>
            <p:ph idx="1"/>
          </p:nvPr>
        </p:nvSpPr>
        <p:spPr>
          <a:xfrm>
            <a:off x="0" y="990600"/>
            <a:ext cx="7162800" cy="5562600"/>
          </a:xfrm>
        </p:spPr>
        <p:txBody>
          <a:bodyPr>
            <a:normAutofit/>
          </a:bodyPr>
          <a:lstStyle/>
          <a:p>
            <a:pPr algn="just"/>
            <a:r>
              <a:rPr lang="en-SG" sz="1800" dirty="0" smtClean="0">
                <a:latin typeface="Arial" pitchFamily="34" charset="0"/>
                <a:cs typeface="Arial" pitchFamily="34" charset="0"/>
              </a:rPr>
              <a:t>Dickens uses this chapter to once again present mysteries that the narrator Pip hints will be solved in upcoming issues. Of all the young men invited to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house,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is especially pleased and interested in the unfriendly </a:t>
            </a:r>
            <a:r>
              <a:rPr lang="en-SG" sz="1800" dirty="0" err="1" smtClean="0">
                <a:latin typeface="Arial" pitchFamily="34" charset="0"/>
                <a:cs typeface="Arial" pitchFamily="34" charset="0"/>
              </a:rPr>
              <a:t>Drummle</a:t>
            </a:r>
            <a:r>
              <a:rPr lang="en-SG" sz="1800" dirty="0" smtClean="0">
                <a:latin typeface="Arial" pitchFamily="34" charset="0"/>
                <a:cs typeface="Arial" pitchFamily="34" charset="0"/>
              </a:rPr>
              <a:t>. It is a strange choice for </a:t>
            </a:r>
            <a:r>
              <a:rPr lang="en-SG" sz="1800" dirty="0" err="1" smtClean="0">
                <a:latin typeface="Arial" pitchFamily="34" charset="0"/>
                <a:cs typeface="Arial" pitchFamily="34" charset="0"/>
              </a:rPr>
              <a:t>Jaggers</a:t>
            </a:r>
            <a:r>
              <a:rPr lang="en-SG" sz="1800" dirty="0" smtClean="0">
                <a:latin typeface="Arial" pitchFamily="34" charset="0"/>
                <a:cs typeface="Arial" pitchFamily="34" charset="0"/>
              </a:rPr>
              <a:t> and we are led to believe that </a:t>
            </a:r>
            <a:r>
              <a:rPr lang="en-SG" sz="1800" dirty="0" err="1" smtClean="0">
                <a:latin typeface="Arial" pitchFamily="34" charset="0"/>
                <a:cs typeface="Arial" pitchFamily="34" charset="0"/>
              </a:rPr>
              <a:t>Drummle</a:t>
            </a:r>
            <a:r>
              <a:rPr lang="en-SG" sz="1800" dirty="0" smtClean="0">
                <a:latin typeface="Arial" pitchFamily="34" charset="0"/>
                <a:cs typeface="Arial" pitchFamily="34" charset="0"/>
              </a:rPr>
              <a:t> will become a more important character later in the novel. </a:t>
            </a:r>
          </a:p>
          <a:p>
            <a:pPr algn="just"/>
            <a:r>
              <a:rPr lang="en-SG" sz="1800" dirty="0" smtClean="0">
                <a:latin typeface="Arial" pitchFamily="34" charset="0"/>
                <a:cs typeface="Arial" pitchFamily="34" charset="0"/>
              </a:rPr>
              <a:t>Theme of food and meal is again highlighted.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SG" b="1" dirty="0" smtClean="0"/>
              <a:t>Part II: Chapter 8:</a:t>
            </a:r>
            <a:br>
              <a:rPr lang="en-SG" b="1" dirty="0" smtClean="0"/>
            </a:br>
            <a:endParaRPr lang="en-SG" dirty="0"/>
          </a:p>
        </p:txBody>
      </p:sp>
      <p:sp>
        <p:nvSpPr>
          <p:cNvPr id="3" name="Content Placeholder 2"/>
          <p:cNvSpPr>
            <a:spLocks noGrp="1"/>
          </p:cNvSpPr>
          <p:nvPr>
            <p:ph idx="1"/>
          </p:nvPr>
        </p:nvSpPr>
        <p:spPr>
          <a:xfrm>
            <a:off x="152400" y="990600"/>
            <a:ext cx="7010400" cy="5715000"/>
          </a:xfrm>
        </p:spPr>
        <p:txBody>
          <a:bodyPr>
            <a:normAutofit/>
          </a:bodyPr>
          <a:lstStyle/>
          <a:p>
            <a:pPr algn="just"/>
            <a:r>
              <a:rPr lang="en-SG" sz="1800" dirty="0" smtClean="0">
                <a:latin typeface="Arial" pitchFamily="34" charset="0"/>
                <a:cs typeface="Arial" pitchFamily="34" charset="0"/>
              </a:rPr>
              <a:t>Biddy writes a letter to Pip to tell him that Joe is coming to London and would like to visit him. Pip is not very happy with this news.</a:t>
            </a:r>
          </a:p>
          <a:p>
            <a:pPr algn="just"/>
            <a:r>
              <a:rPr lang="en-SG" sz="1800" dirty="0" smtClean="0">
                <a:latin typeface="Arial" pitchFamily="34" charset="0"/>
                <a:cs typeface="Arial" pitchFamily="34" charset="0"/>
              </a:rPr>
              <a:t>Joe comes to visit Pip in London. </a:t>
            </a:r>
          </a:p>
          <a:p>
            <a:pPr algn="just"/>
            <a:r>
              <a:rPr lang="en-SG" sz="1800" dirty="0" smtClean="0">
                <a:latin typeface="Arial" pitchFamily="34" charset="0"/>
                <a:cs typeface="Arial" pitchFamily="34" charset="0"/>
              </a:rPr>
              <a:t>Moving in the comparatively higher society, Pip find the arrival of Joe as a member of lower class to be an irritating visitor. </a:t>
            </a:r>
          </a:p>
          <a:p>
            <a:pPr algn="just"/>
            <a:r>
              <a:rPr lang="en-SG" sz="1800" dirty="0" smtClean="0">
                <a:latin typeface="Arial" pitchFamily="34" charset="0"/>
                <a:cs typeface="Arial" pitchFamily="34" charset="0"/>
              </a:rPr>
              <a:t>Pip worries that Joe will disapprove of his opulent lifestyle. At the same time he is worried that </a:t>
            </a:r>
            <a:r>
              <a:rPr lang="en-SG" sz="1800" dirty="0" err="1" smtClean="0">
                <a:latin typeface="Arial" pitchFamily="34" charset="0"/>
                <a:cs typeface="Arial" pitchFamily="34" charset="0"/>
              </a:rPr>
              <a:t>Drummle</a:t>
            </a:r>
            <a:r>
              <a:rPr lang="en-SG" sz="1800" dirty="0" smtClean="0">
                <a:latin typeface="Arial" pitchFamily="34" charset="0"/>
                <a:cs typeface="Arial" pitchFamily="34" charset="0"/>
              </a:rPr>
              <a:t> will look down on him because of Joe.</a:t>
            </a:r>
          </a:p>
          <a:p>
            <a:pPr algn="just"/>
            <a:r>
              <a:rPr lang="en-SG" sz="1800" dirty="0" smtClean="0">
                <a:latin typeface="Arial" pitchFamily="34" charset="0"/>
                <a:cs typeface="Arial" pitchFamily="34" charset="0"/>
              </a:rPr>
              <a:t>The result of all this is that  Joe’s visit is full of tension, is strained and awkward. </a:t>
            </a:r>
          </a:p>
          <a:p>
            <a:pPr algn="just"/>
            <a:r>
              <a:rPr lang="en-SG" sz="1800" dirty="0" smtClean="0">
                <a:latin typeface="Arial" pitchFamily="34" charset="0"/>
                <a:cs typeface="Arial" pitchFamily="34" charset="0"/>
              </a:rPr>
              <a:t>Joe tells that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wants him to know Estella is back at the </a:t>
            </a:r>
            <a:r>
              <a:rPr lang="en-SG" sz="1800" dirty="0" err="1" smtClean="0">
                <a:latin typeface="Arial" pitchFamily="34" charset="0"/>
                <a:cs typeface="Arial" pitchFamily="34" charset="0"/>
              </a:rPr>
              <a:t>Satis</a:t>
            </a:r>
            <a:r>
              <a:rPr lang="en-SG" sz="1800" dirty="0" smtClean="0">
                <a:latin typeface="Arial" pitchFamily="34" charset="0"/>
                <a:cs typeface="Arial" pitchFamily="34" charset="0"/>
              </a:rPr>
              <a:t> House. </a:t>
            </a:r>
          </a:p>
          <a:p>
            <a:pPr algn="just"/>
            <a:r>
              <a:rPr lang="en-SG" sz="1800" dirty="0" smtClean="0">
                <a:latin typeface="Arial" pitchFamily="34" charset="0"/>
                <a:cs typeface="Arial" pitchFamily="34" charset="0"/>
              </a:rPr>
              <a:t>Throughout Joe addresses Pip as "sir,“. </a:t>
            </a:r>
          </a:p>
          <a:p>
            <a:pPr algn="just"/>
            <a:r>
              <a:rPr lang="en-SG" sz="1800" dirty="0" smtClean="0">
                <a:latin typeface="Arial" pitchFamily="34" charset="0"/>
                <a:cs typeface="Arial" pitchFamily="34" charset="0"/>
              </a:rPr>
              <a:t>The visit is very short and Joe stays only for a few minutes. </a:t>
            </a:r>
          </a:p>
          <a:p>
            <a:pPr algn="just"/>
            <a:r>
              <a:rPr lang="en-SG" sz="1800" dirty="0" smtClean="0">
                <a:latin typeface="Arial" pitchFamily="34" charset="0"/>
                <a:cs typeface="Arial" pitchFamily="34" charset="0"/>
              </a:rPr>
              <a:t>He tells Pip that he is out of his element, and that if Pip would like to see the real Joe and sit down and talk like old times, he should visit the forge.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solidFill>
                  <a:srgbClr val="FF0000"/>
                </a:solidFill>
              </a:rPr>
              <a:t>Opening text of chapter 27:  Letter by Biddy</a:t>
            </a:r>
            <a:endParaRPr lang="en-US" sz="2800" dirty="0">
              <a:solidFill>
                <a:srgbClr val="FF0000"/>
              </a:solidFill>
            </a:endParaRPr>
          </a:p>
        </p:txBody>
      </p:sp>
      <p:sp>
        <p:nvSpPr>
          <p:cNvPr id="3" name="Content Placeholder 2"/>
          <p:cNvSpPr>
            <a:spLocks noGrp="1"/>
          </p:cNvSpPr>
          <p:nvPr>
            <p:ph idx="1"/>
          </p:nvPr>
        </p:nvSpPr>
        <p:spPr>
          <a:xfrm>
            <a:off x="0" y="762000"/>
            <a:ext cx="7086600" cy="5364163"/>
          </a:xfrm>
        </p:spPr>
        <p:txBody>
          <a:bodyPr>
            <a:normAutofit/>
          </a:bodyPr>
          <a:lstStyle/>
          <a:p>
            <a:pPr algn="just">
              <a:buNone/>
            </a:pPr>
            <a:r>
              <a:rPr lang="en-US" sz="1800" dirty="0" smtClean="0">
                <a:latin typeface="Arial" pitchFamily="34" charset="0"/>
                <a:cs typeface="Arial" pitchFamily="34" charset="0"/>
              </a:rPr>
              <a:t>	‘MY DEAR MR PIP, </a:t>
            </a:r>
          </a:p>
          <a:p>
            <a:pPr algn="just">
              <a:buNone/>
            </a:pPr>
            <a:r>
              <a:rPr lang="en-US" sz="1800" dirty="0" smtClean="0">
                <a:latin typeface="Arial" pitchFamily="34" charset="0"/>
                <a:cs typeface="Arial" pitchFamily="34" charset="0"/>
              </a:rPr>
              <a:t>	‘I write this by request of Mr. </a:t>
            </a:r>
            <a:r>
              <a:rPr lang="en-US" sz="1800" dirty="0" err="1" smtClean="0">
                <a:latin typeface="Arial" pitchFamily="34" charset="0"/>
                <a:cs typeface="Arial" pitchFamily="34" charset="0"/>
              </a:rPr>
              <a:t>Gargery</a:t>
            </a:r>
            <a:r>
              <a:rPr lang="en-US" sz="1800" dirty="0" smtClean="0">
                <a:latin typeface="Arial" pitchFamily="34" charset="0"/>
                <a:cs typeface="Arial" pitchFamily="34" charset="0"/>
              </a:rPr>
              <a:t>, for to let you know that he is going to London in company with Mr. </a:t>
            </a:r>
            <a:r>
              <a:rPr lang="en-US" sz="1800" dirty="0" err="1" smtClean="0">
                <a:latin typeface="Arial" pitchFamily="34" charset="0"/>
                <a:cs typeface="Arial" pitchFamily="34" charset="0"/>
              </a:rPr>
              <a:t>Wopsle</a:t>
            </a:r>
            <a:r>
              <a:rPr lang="en-US" sz="1800" dirty="0" smtClean="0">
                <a:latin typeface="Arial" pitchFamily="34" charset="0"/>
                <a:cs typeface="Arial" pitchFamily="34" charset="0"/>
              </a:rPr>
              <a:t> and would be glad if agreeable to be allowed to see you. He would call at Barnard’s Hotel Tuesday morning 9 o’clock, when if not agreeable please leave word. Your poor sister is much the same as when you left. We talk of you in the kitchen every night, and wonder what you are saying and doing. If now considered in the light of a liberty, excuse it for the love of poor old days. No more, dear Mr. Pip, from </a:t>
            </a:r>
          </a:p>
          <a:p>
            <a:pPr algn="just">
              <a:buNone/>
            </a:pPr>
            <a:r>
              <a:rPr lang="en-US" sz="1800" dirty="0" smtClean="0">
                <a:latin typeface="Arial" pitchFamily="34" charset="0"/>
                <a:cs typeface="Arial" pitchFamily="34" charset="0"/>
              </a:rPr>
              <a:t>	‘Your ever obliged, and affectionate servant, </a:t>
            </a:r>
          </a:p>
          <a:p>
            <a:pPr algn="just">
              <a:buNone/>
            </a:pPr>
            <a:r>
              <a:rPr lang="en-US" sz="1800" dirty="0" smtClean="0">
                <a:latin typeface="Arial" pitchFamily="34" charset="0"/>
                <a:cs typeface="Arial" pitchFamily="34" charset="0"/>
              </a:rPr>
              <a:t>	‘BIDDY.’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US" sz="2800" dirty="0" smtClean="0"/>
              <a:t>Discussion Points</a:t>
            </a:r>
            <a:endParaRPr lang="en-SG" sz="2800" dirty="0"/>
          </a:p>
        </p:txBody>
      </p:sp>
      <p:sp>
        <p:nvSpPr>
          <p:cNvPr id="3" name="Content Placeholder 2"/>
          <p:cNvSpPr>
            <a:spLocks noGrp="1"/>
          </p:cNvSpPr>
          <p:nvPr>
            <p:ph idx="1"/>
          </p:nvPr>
        </p:nvSpPr>
        <p:spPr>
          <a:xfrm>
            <a:off x="0" y="914400"/>
            <a:ext cx="6553200" cy="5211763"/>
          </a:xfrm>
        </p:spPr>
        <p:txBody>
          <a:bodyPr>
            <a:normAutofit/>
          </a:bodyPr>
          <a:lstStyle/>
          <a:p>
            <a:pPr algn="just">
              <a:buNone/>
            </a:pPr>
            <a:r>
              <a:rPr lang="en-SG" sz="1800" b="1" dirty="0" smtClean="0">
                <a:solidFill>
                  <a:srgbClr val="FF0000"/>
                </a:solidFill>
                <a:latin typeface="Arial" pitchFamily="34" charset="0"/>
                <a:cs typeface="Arial" pitchFamily="34" charset="0"/>
              </a:rPr>
              <a:t>Recurring Theme of Food and Meals:</a:t>
            </a:r>
          </a:p>
          <a:p>
            <a:pPr algn="just"/>
            <a:r>
              <a:rPr lang="en-SG" sz="1800" dirty="0" smtClean="0">
                <a:latin typeface="Arial" pitchFamily="34" charset="0"/>
                <a:cs typeface="Arial" pitchFamily="34" charset="0"/>
              </a:rPr>
              <a:t>Once again, we are presented with the meal theme.</a:t>
            </a:r>
          </a:p>
          <a:p>
            <a:pPr algn="just"/>
            <a:r>
              <a:rPr lang="en-SG" sz="1800" dirty="0" smtClean="0">
                <a:latin typeface="Arial" pitchFamily="34" charset="0"/>
                <a:cs typeface="Arial" pitchFamily="34" charset="0"/>
              </a:rPr>
              <a:t>This meal is an uncomfortable clash between Pip's new "gentlemanly" life and his "common" life at the forge. </a:t>
            </a:r>
          </a:p>
          <a:p>
            <a:pPr algn="just"/>
            <a:r>
              <a:rPr lang="en-SG" sz="1800" dirty="0" smtClean="0">
                <a:latin typeface="Arial" pitchFamily="34" charset="0"/>
                <a:cs typeface="Arial" pitchFamily="34" charset="0"/>
              </a:rPr>
              <a:t>This meal also reminds us of many other meals.</a:t>
            </a:r>
          </a:p>
          <a:p>
            <a:pPr algn="just"/>
            <a:r>
              <a:rPr lang="en-SG" sz="1800" dirty="0" smtClean="0">
                <a:latin typeface="Arial" pitchFamily="34" charset="0"/>
                <a:cs typeface="Arial" pitchFamily="34" charset="0"/>
              </a:rPr>
              <a:t>Joe even uses the word "</a:t>
            </a:r>
            <a:r>
              <a:rPr lang="en-SG" sz="1800" dirty="0" err="1" smtClean="0">
                <a:latin typeface="Arial" pitchFamily="34" charset="0"/>
                <a:cs typeface="Arial" pitchFamily="34" charset="0"/>
              </a:rPr>
              <a:t>wittles</a:t>
            </a:r>
            <a:r>
              <a:rPr lang="en-SG" sz="1800" dirty="0" smtClean="0">
                <a:latin typeface="Arial" pitchFamily="34" charset="0"/>
                <a:cs typeface="Arial" pitchFamily="34" charset="0"/>
              </a:rPr>
              <a:t>," which was last used by the convict that Pip met in the marshes, symbolizing all of Pip's past that he is trying to separate from.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rmAutofit fontScale="90000"/>
          </a:bodyPr>
          <a:lstStyle/>
          <a:p>
            <a:r>
              <a:rPr lang="en-US" sz="2800" dirty="0" smtClean="0">
                <a:solidFill>
                  <a:srgbClr val="FF0000"/>
                </a:solidFill>
              </a:rPr>
              <a:t>Text: Joe’s Departure </a:t>
            </a:r>
            <a:endParaRPr lang="en-US" sz="2800" dirty="0">
              <a:solidFill>
                <a:srgbClr val="FF0000"/>
              </a:solidFill>
            </a:endParaRPr>
          </a:p>
        </p:txBody>
      </p:sp>
      <p:sp>
        <p:nvSpPr>
          <p:cNvPr id="3" name="Content Placeholder 2"/>
          <p:cNvSpPr>
            <a:spLocks noGrp="1"/>
          </p:cNvSpPr>
          <p:nvPr>
            <p:ph idx="1"/>
          </p:nvPr>
        </p:nvSpPr>
        <p:spPr>
          <a:xfrm>
            <a:off x="0" y="533400"/>
            <a:ext cx="7239000" cy="6324600"/>
          </a:xfrm>
        </p:spPr>
        <p:txBody>
          <a:bodyPr>
            <a:noAutofit/>
          </a:bodyPr>
          <a:lstStyle/>
          <a:p>
            <a:pPr algn="just"/>
            <a:r>
              <a:rPr lang="en-US" sz="1600" dirty="0" smtClean="0">
                <a:latin typeface="Arial" pitchFamily="34" charset="0"/>
                <a:cs typeface="Arial" pitchFamily="34" charset="0"/>
              </a:rPr>
              <a:t>Pip, I wish you ever well and ever prospering to a greater and a greater </a:t>
            </a:r>
            <a:r>
              <a:rPr lang="en-US" sz="1600" dirty="0" err="1" smtClean="0">
                <a:latin typeface="Arial" pitchFamily="34" charset="0"/>
                <a:cs typeface="Arial" pitchFamily="34" charset="0"/>
              </a:rPr>
              <a:t>heighth</a:t>
            </a:r>
            <a:r>
              <a:rPr lang="en-US" sz="1600" dirty="0" smtClean="0">
                <a:latin typeface="Arial" pitchFamily="34" charset="0"/>
                <a:cs typeface="Arial" pitchFamily="34" charset="0"/>
              </a:rPr>
              <a:t>.’ </a:t>
            </a:r>
          </a:p>
          <a:p>
            <a:pPr algn="just">
              <a:buNone/>
            </a:pPr>
            <a:r>
              <a:rPr lang="en-US" sz="1600" dirty="0" smtClean="0">
                <a:latin typeface="Arial" pitchFamily="34" charset="0"/>
                <a:cs typeface="Arial" pitchFamily="34" charset="0"/>
              </a:rPr>
              <a:t>	‘But you are not going now, Joe?’ </a:t>
            </a:r>
          </a:p>
          <a:p>
            <a:pPr algn="just">
              <a:buNone/>
            </a:pPr>
            <a:r>
              <a:rPr lang="en-US" sz="1600" dirty="0" smtClean="0">
                <a:latin typeface="Arial" pitchFamily="34" charset="0"/>
                <a:cs typeface="Arial" pitchFamily="34" charset="0"/>
              </a:rPr>
              <a:t>	‘Yes I am,’ said Joe. </a:t>
            </a:r>
          </a:p>
          <a:p>
            <a:pPr algn="just">
              <a:buNone/>
            </a:pPr>
            <a:r>
              <a:rPr lang="en-US" sz="1600" dirty="0" smtClean="0">
                <a:latin typeface="Arial" pitchFamily="34" charset="0"/>
                <a:cs typeface="Arial" pitchFamily="34" charset="0"/>
              </a:rPr>
              <a:t>	‘But you are coming back to dinner, Joe?’ </a:t>
            </a:r>
          </a:p>
          <a:p>
            <a:pPr algn="just">
              <a:buNone/>
            </a:pPr>
            <a:r>
              <a:rPr lang="en-US" sz="1600" dirty="0" smtClean="0">
                <a:latin typeface="Arial" pitchFamily="34" charset="0"/>
                <a:cs typeface="Arial" pitchFamily="34" charset="0"/>
              </a:rPr>
              <a:t>	‘No I am not,’ said Joe. </a:t>
            </a:r>
          </a:p>
          <a:p>
            <a:pPr algn="just">
              <a:buNone/>
            </a:pPr>
            <a:r>
              <a:rPr lang="en-US" sz="1600" dirty="0" smtClean="0">
                <a:latin typeface="Arial" pitchFamily="34" charset="0"/>
                <a:cs typeface="Arial" pitchFamily="34" charset="0"/>
              </a:rPr>
              <a:t>	Our eyes met, and all the ‘Sir’ melted out of that manly heart as he gave me his hand. </a:t>
            </a:r>
          </a:p>
          <a:p>
            <a:pPr algn="just">
              <a:buNone/>
            </a:pPr>
            <a:r>
              <a:rPr lang="en-US" sz="1600" dirty="0" smtClean="0">
                <a:latin typeface="Arial" pitchFamily="34" charset="0"/>
                <a:cs typeface="Arial" pitchFamily="34" charset="0"/>
              </a:rPr>
              <a:t>	‘Pip, dear old chap, life is made of ever so many partings welded together, as I may say, and one man’s a blacksmith, and one’s a whitesmith, and one’s a goldsmith, and one’s a coppersmith. </a:t>
            </a:r>
            <a:r>
              <a:rPr lang="en-US" sz="1600" dirty="0" err="1" smtClean="0">
                <a:latin typeface="Arial" pitchFamily="34" charset="0"/>
                <a:cs typeface="Arial" pitchFamily="34" charset="0"/>
              </a:rPr>
              <a:t>Diwisions</a:t>
            </a:r>
            <a:r>
              <a:rPr lang="en-US" sz="1600" dirty="0" smtClean="0">
                <a:latin typeface="Arial" pitchFamily="34" charset="0"/>
                <a:cs typeface="Arial" pitchFamily="34" charset="0"/>
              </a:rPr>
              <a:t> among such must come, and must be met as they come. If there’s been any fault at all to-day, it’s mine. You and me is not two figures to be together in London; nor yet </a:t>
            </a:r>
            <a:r>
              <a:rPr lang="en-US" sz="1600" dirty="0" smtClean="0">
                <a:latin typeface="Arial" pitchFamily="34" charset="0"/>
                <a:cs typeface="Arial" pitchFamily="34" charset="0"/>
              </a:rPr>
              <a:t>anywhere </a:t>
            </a:r>
            <a:r>
              <a:rPr lang="en-US" sz="1600" dirty="0" smtClean="0">
                <a:latin typeface="Arial" pitchFamily="34" charset="0"/>
                <a:cs typeface="Arial" pitchFamily="34" charset="0"/>
              </a:rPr>
              <a:t>else but what is private, and </a:t>
            </a:r>
            <a:r>
              <a:rPr lang="en-US" sz="1600" dirty="0" err="1" smtClean="0">
                <a:latin typeface="Arial" pitchFamily="34" charset="0"/>
                <a:cs typeface="Arial" pitchFamily="34" charset="0"/>
              </a:rPr>
              <a:t>beknown</a:t>
            </a:r>
            <a:r>
              <a:rPr lang="en-US" sz="1600" dirty="0" smtClean="0">
                <a:latin typeface="Arial" pitchFamily="34" charset="0"/>
                <a:cs typeface="Arial" pitchFamily="34" charset="0"/>
              </a:rPr>
              <a:t>, and understood among friends. It </a:t>
            </a:r>
            <a:r>
              <a:rPr lang="en-US" sz="1600" dirty="0" err="1" smtClean="0">
                <a:latin typeface="Arial" pitchFamily="34" charset="0"/>
                <a:cs typeface="Arial" pitchFamily="34" charset="0"/>
              </a:rPr>
              <a:t>ain’t</a:t>
            </a:r>
            <a:r>
              <a:rPr lang="en-US" sz="1600" dirty="0" smtClean="0">
                <a:latin typeface="Arial" pitchFamily="34" charset="0"/>
                <a:cs typeface="Arial" pitchFamily="34" charset="0"/>
              </a:rPr>
              <a:t> that I am proud, but that I want to be right, as you shall never see me no more in these clothes. I’m wrong in these clothes. I’m wrong out of the forge, the kitchen, or off </a:t>
            </a:r>
            <a:r>
              <a:rPr lang="en-US" sz="1600" dirty="0" err="1" smtClean="0">
                <a:latin typeface="Arial" pitchFamily="34" charset="0"/>
                <a:cs typeface="Arial" pitchFamily="34" charset="0"/>
              </a:rPr>
              <a:t>th</a:t>
            </a:r>
            <a:r>
              <a:rPr lang="en-US" sz="1600" dirty="0" smtClean="0">
                <a:latin typeface="Arial" pitchFamily="34" charset="0"/>
                <a:cs typeface="Arial" pitchFamily="34" charset="0"/>
              </a:rPr>
              <a:t>’ meshes. You won’t find half so much fault in me if you think of me in my forge dress, with my hammer in my hand, or even my pipe. You won’t find half so much fault in me if, supposing as you should ever wish to see me, you come and put your head in at the forge window and see Joe the blacksmith, there, at the old anvil, in the old burnt apron, sticking to the old work. I’m awful dull, but I hope I’ve beat out something nigh the rights of this at last. And so GOD bless you, dear old Pip, old chap, GOD bless you!’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87362"/>
          </a:xfrm>
        </p:spPr>
        <p:txBody>
          <a:bodyPr>
            <a:normAutofit fontScale="90000"/>
          </a:bodyPr>
          <a:lstStyle/>
          <a:p>
            <a:r>
              <a:rPr lang="en-SG" sz="2800" b="1" dirty="0" smtClean="0"/>
              <a:t>Part II: Chapter 9</a:t>
            </a:r>
            <a:endParaRPr lang="en-SG" sz="2800" dirty="0"/>
          </a:p>
        </p:txBody>
      </p:sp>
      <p:sp>
        <p:nvSpPr>
          <p:cNvPr id="3" name="Content Placeholder 2"/>
          <p:cNvSpPr>
            <a:spLocks noGrp="1"/>
          </p:cNvSpPr>
          <p:nvPr>
            <p:ph idx="1"/>
          </p:nvPr>
        </p:nvSpPr>
        <p:spPr>
          <a:xfrm>
            <a:off x="228600" y="838200"/>
            <a:ext cx="6781800" cy="6019800"/>
          </a:xfrm>
        </p:spPr>
        <p:txBody>
          <a:bodyPr>
            <a:normAutofit/>
          </a:bodyPr>
          <a:lstStyle/>
          <a:p>
            <a:pPr algn="just"/>
            <a:r>
              <a:rPr lang="en-SG" sz="1800" dirty="0" smtClean="0">
                <a:latin typeface="Arial" pitchFamily="34" charset="0"/>
                <a:cs typeface="Arial" pitchFamily="34" charset="0"/>
              </a:rPr>
              <a:t>Pip comes back to his home place. There are two purposes of this journey. He hopes to see Estella and also he wants to apologize to Joe. </a:t>
            </a:r>
          </a:p>
          <a:p>
            <a:pPr algn="just"/>
            <a:r>
              <a:rPr lang="en-SG" sz="1800" dirty="0" smtClean="0">
                <a:latin typeface="Arial" pitchFamily="34" charset="0"/>
                <a:cs typeface="Arial" pitchFamily="34" charset="0"/>
              </a:rPr>
              <a:t>For the journey he is forced to share a coach with a pair of convicts, one of whom is the mysterious stranger who gave Pip money in the pub. </a:t>
            </a:r>
          </a:p>
          <a:p>
            <a:pPr algn="just"/>
            <a:r>
              <a:rPr lang="en-SG" sz="1800" dirty="0" smtClean="0">
                <a:latin typeface="Arial" pitchFamily="34" charset="0"/>
                <a:cs typeface="Arial" pitchFamily="34" charset="0"/>
              </a:rPr>
              <a:t>Though this man does not recognize Pip, Pip overhears him explaining that the convict Pip helped that long-ago night in the marshes had asked him to deliver the money to Pip. </a:t>
            </a:r>
          </a:p>
          <a:p>
            <a:pPr algn="just"/>
            <a:r>
              <a:rPr lang="en-SG" sz="1800" dirty="0" smtClean="0">
                <a:latin typeface="Arial" pitchFamily="34" charset="0"/>
                <a:cs typeface="Arial" pitchFamily="34" charset="0"/>
              </a:rPr>
              <a:t>Pip is so terrified by his memory of that night that he gets off the coach at its first stop within the town limits. When he arrives at his hotel, he reads a notice in a newspaper, from which he learns that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is taking credit for his rise in status.</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Discussion Point</a:t>
            </a:r>
            <a:endParaRPr lang="en-SG" sz="2800" b="1" dirty="0"/>
          </a:p>
        </p:txBody>
      </p:sp>
      <p:sp>
        <p:nvSpPr>
          <p:cNvPr id="3" name="Content Placeholder 2"/>
          <p:cNvSpPr>
            <a:spLocks noGrp="1"/>
          </p:cNvSpPr>
          <p:nvPr>
            <p:ph idx="1"/>
          </p:nvPr>
        </p:nvSpPr>
        <p:spPr>
          <a:xfrm>
            <a:off x="457200" y="990600"/>
            <a:ext cx="8229600" cy="5135563"/>
          </a:xfrm>
        </p:spPr>
        <p:txBody>
          <a:bodyPr>
            <a:normAutofit/>
          </a:bodyPr>
          <a:lstStyle/>
          <a:p>
            <a:pPr algn="just"/>
            <a:r>
              <a:rPr lang="en-SG" sz="1800" dirty="0" smtClean="0">
                <a:latin typeface="Arial" pitchFamily="34" charset="0"/>
                <a:cs typeface="Arial" pitchFamily="34" charset="0"/>
              </a:rPr>
              <a:t>This chapter provides some answers to the questions previously raised.</a:t>
            </a:r>
          </a:p>
          <a:p>
            <a:pPr algn="just"/>
            <a:r>
              <a:rPr lang="en-SG" sz="1800" dirty="0" smtClean="0">
                <a:latin typeface="Arial" pitchFamily="34" charset="0"/>
                <a:cs typeface="Arial" pitchFamily="34" charset="0"/>
              </a:rPr>
              <a:t>We come to know that the convict riding with Pip in this chapter was given the pound note, and, presumably, the file by the convict who Pip had helped in the opening few chapters. </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533400"/>
          </a:xfrm>
        </p:spPr>
        <p:txBody>
          <a:bodyPr>
            <a:normAutofit/>
          </a:bodyPr>
          <a:lstStyle/>
          <a:p>
            <a:r>
              <a:rPr lang="en-SG" sz="2800" b="1" dirty="0" smtClean="0"/>
              <a:t>Part II: Chapter 10:29</a:t>
            </a:r>
            <a:endParaRPr lang="en-SG" sz="2800" dirty="0"/>
          </a:p>
        </p:txBody>
      </p:sp>
      <p:sp>
        <p:nvSpPr>
          <p:cNvPr id="3" name="Content Placeholder 2"/>
          <p:cNvSpPr>
            <a:spLocks noGrp="1"/>
          </p:cNvSpPr>
          <p:nvPr>
            <p:ph idx="1"/>
          </p:nvPr>
        </p:nvSpPr>
        <p:spPr>
          <a:xfrm>
            <a:off x="0" y="609600"/>
            <a:ext cx="7315200" cy="6096000"/>
          </a:xfrm>
        </p:spPr>
        <p:txBody>
          <a:bodyPr>
            <a:noAutofit/>
          </a:bodyPr>
          <a:lstStyle/>
          <a:p>
            <a:pPr algn="just"/>
            <a:r>
              <a:rPr lang="en-SG" sz="1600" dirty="0" smtClean="0">
                <a:latin typeface="Arial" pitchFamily="34" charset="0"/>
                <a:cs typeface="Arial" pitchFamily="34" charset="0"/>
              </a:rPr>
              <a:t>Pip goes to </a:t>
            </a:r>
            <a:r>
              <a:rPr lang="en-SG" sz="1600" dirty="0" err="1" smtClean="0">
                <a:latin typeface="Arial" pitchFamily="34" charset="0"/>
                <a:cs typeface="Arial" pitchFamily="34" charset="0"/>
              </a:rPr>
              <a:t>Satis</a:t>
            </a:r>
            <a:r>
              <a:rPr lang="en-SG" sz="1600" dirty="0" smtClean="0">
                <a:latin typeface="Arial" pitchFamily="34" charset="0"/>
                <a:cs typeface="Arial" pitchFamily="34" charset="0"/>
              </a:rPr>
              <a:t> House to see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the next day, and of course he wants to meet Estella.</a:t>
            </a:r>
          </a:p>
          <a:p>
            <a:pPr algn="just"/>
            <a:r>
              <a:rPr lang="en-SG" sz="1600" dirty="0" smtClean="0">
                <a:latin typeface="Arial" pitchFamily="34" charset="0"/>
                <a:cs typeface="Arial" pitchFamily="34" charset="0"/>
              </a:rPr>
              <a:t>His imagination is at work and he thinks of himself as a triumphant knight who is going to rescue the Lady Estella from an evil castle. </a:t>
            </a:r>
          </a:p>
          <a:p>
            <a:pPr algn="just"/>
            <a:r>
              <a:rPr lang="en-SG" sz="1600" dirty="0" smtClean="0">
                <a:latin typeface="Arial" pitchFamily="34" charset="0"/>
                <a:cs typeface="Arial" pitchFamily="34" charset="0"/>
              </a:rPr>
              <a:t>Pip imagines that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has adopted both he and Estella to raise them to be with each other. Pip imagines he and Estella inhabiting the old </a:t>
            </a:r>
            <a:r>
              <a:rPr lang="en-SG" sz="1600" dirty="0" err="1" smtClean="0">
                <a:latin typeface="Arial" pitchFamily="34" charset="0"/>
                <a:cs typeface="Arial" pitchFamily="34" charset="0"/>
              </a:rPr>
              <a:t>Satis</a:t>
            </a:r>
            <a:r>
              <a:rPr lang="en-SG" sz="1600" dirty="0" smtClean="0">
                <a:latin typeface="Arial" pitchFamily="34" charset="0"/>
                <a:cs typeface="Arial" pitchFamily="34" charset="0"/>
              </a:rPr>
              <a:t> House and flinging open the windows to let the sun and the breeze in. </a:t>
            </a:r>
          </a:p>
          <a:p>
            <a:pPr algn="just"/>
            <a:r>
              <a:rPr lang="en-SG" sz="1600" dirty="0" smtClean="0">
                <a:latin typeface="Arial" pitchFamily="34" charset="0"/>
                <a:cs typeface="Arial" pitchFamily="34" charset="0"/>
              </a:rPr>
              <a:t>As he reaches there, he meets </a:t>
            </a:r>
            <a:r>
              <a:rPr lang="en-SG" sz="1600" dirty="0" err="1" smtClean="0">
                <a:latin typeface="Arial" pitchFamily="34" charset="0"/>
                <a:cs typeface="Arial" pitchFamily="34" charset="0"/>
              </a:rPr>
              <a:t>Orlick</a:t>
            </a:r>
            <a:r>
              <a:rPr lang="en-SG" sz="1600" dirty="0" smtClean="0">
                <a:latin typeface="Arial" pitchFamily="34" charset="0"/>
                <a:cs typeface="Arial" pitchFamily="34" charset="0"/>
              </a:rPr>
              <a:t> at the gate of The </a:t>
            </a:r>
            <a:r>
              <a:rPr lang="en-SG" sz="1600" dirty="0" err="1" smtClean="0">
                <a:latin typeface="Arial" pitchFamily="34" charset="0"/>
                <a:cs typeface="Arial" pitchFamily="34" charset="0"/>
              </a:rPr>
              <a:t>Satis</a:t>
            </a:r>
            <a:r>
              <a:rPr lang="en-SG" sz="1600" dirty="0" smtClean="0">
                <a:latin typeface="Arial" pitchFamily="34" charset="0"/>
                <a:cs typeface="Arial" pitchFamily="34" charset="0"/>
              </a:rPr>
              <a:t> House. He comes to know that he is now working for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a:t>
            </a:r>
          </a:p>
          <a:p>
            <a:pPr algn="just"/>
            <a:r>
              <a:rPr lang="en-SG" sz="1600" dirty="0" smtClean="0">
                <a:latin typeface="Arial" pitchFamily="34" charset="0"/>
                <a:cs typeface="Arial" pitchFamily="34" charset="0"/>
              </a:rPr>
              <a:t>He goes in to meet Miss </a:t>
            </a:r>
            <a:r>
              <a:rPr lang="en-SG" sz="1600" dirty="0" err="1" smtClean="0">
                <a:latin typeface="Arial" pitchFamily="34" charset="0"/>
                <a:cs typeface="Arial" pitchFamily="34" charset="0"/>
              </a:rPr>
              <a:t>Havisham</a:t>
            </a:r>
            <a:r>
              <a:rPr lang="en-SG" sz="1600" dirty="0" smtClean="0">
                <a:latin typeface="Arial" pitchFamily="34" charset="0"/>
                <a:cs typeface="Arial" pitchFamily="34" charset="0"/>
              </a:rPr>
              <a:t> and Estella. </a:t>
            </a:r>
          </a:p>
          <a:p>
            <a:pPr algn="just"/>
            <a:r>
              <a:rPr lang="en-SG" sz="1600" dirty="0" smtClean="0">
                <a:latin typeface="Arial" pitchFamily="34" charset="0"/>
                <a:cs typeface="Arial" pitchFamily="34" charset="0"/>
              </a:rPr>
              <a:t>Estella has grown older and much more beautiful than before. She is </a:t>
            </a:r>
            <a:r>
              <a:rPr lang="en-SG" sz="1600" dirty="0" smtClean="0">
                <a:latin typeface="Arial" pitchFamily="34" charset="0"/>
                <a:cs typeface="Arial" pitchFamily="34" charset="0"/>
              </a:rPr>
              <a:t>so much </a:t>
            </a:r>
            <a:r>
              <a:rPr lang="en-SG" sz="1600" dirty="0" smtClean="0">
                <a:latin typeface="Arial" pitchFamily="34" charset="0"/>
                <a:cs typeface="Arial" pitchFamily="34" charset="0"/>
              </a:rPr>
              <a:t>beautiful that Pip doesn't recognize her at first sight. </a:t>
            </a:r>
          </a:p>
          <a:p>
            <a:pPr algn="just"/>
            <a:r>
              <a:rPr lang="en-SG" sz="1600" dirty="0" smtClean="0">
                <a:latin typeface="Arial" pitchFamily="34" charset="0"/>
                <a:cs typeface="Arial" pitchFamily="34" charset="0"/>
              </a:rPr>
              <a:t>Facing her now, he slips back "into the coarse and common voice" of his youth and she, in return, treated him like the boy he used to be. </a:t>
            </a:r>
          </a:p>
          <a:p>
            <a:pPr algn="just"/>
            <a:r>
              <a:rPr lang="en-SG" sz="1600" dirty="0" smtClean="0">
                <a:latin typeface="Arial" pitchFamily="34" charset="0"/>
                <a:cs typeface="Arial" pitchFamily="34" charset="0"/>
              </a:rPr>
              <a:t>She is coming from France and on her way to live in London. They talk of his new friends and his old friends: "Who is fit for you then is not fit for you now," Estella said, asking about Joe. Pip agrees and, at that moment, decides not to go see Joe and Biddy. </a:t>
            </a:r>
          </a:p>
          <a:p>
            <a:pPr algn="just"/>
            <a:r>
              <a:rPr lang="en-SG" sz="1600" dirty="0" smtClean="0">
                <a:latin typeface="Arial" pitchFamily="34" charset="0"/>
                <a:cs typeface="Arial" pitchFamily="34" charset="0"/>
              </a:rPr>
              <a:t>It is significant that Pip sees something strikingly familiar in Estella's face. He can't exactly identify the look, but an expression on her face reminds him of someone. </a:t>
            </a:r>
          </a:p>
          <a:p>
            <a:pPr algn="just"/>
            <a:r>
              <a:rPr lang="en-SG" sz="1600" dirty="0" smtClean="0">
                <a:latin typeface="Arial" pitchFamily="34" charset="0"/>
                <a:cs typeface="Arial" pitchFamily="34" charset="0"/>
              </a:rPr>
              <a:t>Later, they all have dinner with </a:t>
            </a:r>
            <a:r>
              <a:rPr lang="en-SG" sz="1600" dirty="0" err="1" smtClean="0">
                <a:latin typeface="Arial" pitchFamily="34" charset="0"/>
                <a:cs typeface="Arial" pitchFamily="34" charset="0"/>
              </a:rPr>
              <a:t>Jaggers</a:t>
            </a:r>
            <a:r>
              <a:rPr lang="en-SG" sz="1600" dirty="0" smtClean="0">
                <a:latin typeface="Arial" pitchFamily="34" charset="0"/>
                <a:cs typeface="Arial" pitchFamily="34" charset="0"/>
              </a:rPr>
              <a:t>. </a:t>
            </a:r>
          </a:p>
          <a:p>
            <a:pPr algn="just"/>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Discussion Points</a:t>
            </a:r>
            <a:endParaRPr lang="en-SG" sz="2800" b="1" dirty="0"/>
          </a:p>
        </p:txBody>
      </p:sp>
      <p:sp>
        <p:nvSpPr>
          <p:cNvPr id="3" name="Content Placeholder 2"/>
          <p:cNvSpPr>
            <a:spLocks noGrp="1"/>
          </p:cNvSpPr>
          <p:nvPr>
            <p:ph idx="1"/>
          </p:nvPr>
        </p:nvSpPr>
        <p:spPr>
          <a:xfrm>
            <a:off x="0" y="762000"/>
            <a:ext cx="7467600" cy="5867400"/>
          </a:xfrm>
        </p:spPr>
        <p:txBody>
          <a:bodyPr>
            <a:normAutofit/>
          </a:bodyPr>
          <a:lstStyle/>
          <a:p>
            <a:pPr algn="just"/>
            <a:r>
              <a:rPr lang="en-SG" sz="1800" dirty="0" smtClean="0">
                <a:latin typeface="Arial" pitchFamily="34" charset="0"/>
                <a:cs typeface="Arial" pitchFamily="34" charset="0"/>
              </a:rPr>
              <a:t>Estella tells Pip, "I have no heart,"</a:t>
            </a:r>
          </a:p>
          <a:p>
            <a:pPr algn="just"/>
            <a:r>
              <a:rPr lang="en-SG" sz="1800" dirty="0" smtClean="0">
                <a:latin typeface="Arial" pitchFamily="34" charset="0"/>
                <a:cs typeface="Arial" pitchFamily="34" charset="0"/>
              </a:rPr>
              <a:t>She is conscious that she is brought up by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as a beautiful but emotionless woman.</a:t>
            </a:r>
          </a:p>
          <a:p>
            <a:pPr algn="just"/>
            <a:r>
              <a:rPr lang="en-SG" sz="1800" dirty="0" smtClean="0">
                <a:latin typeface="Arial" pitchFamily="34" charset="0"/>
                <a:cs typeface="Arial" pitchFamily="34" charset="0"/>
              </a:rPr>
              <a:t>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will have her revenge on the male gender: "I developed her into what she is, that she might be loved," she tells Pip. "Love her!"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of works consulted</a:t>
            </a:r>
            <a:endParaRPr lang="en-SG" dirty="0"/>
          </a:p>
        </p:txBody>
      </p:sp>
      <p:sp>
        <p:nvSpPr>
          <p:cNvPr id="3" name="Content Placeholder 2"/>
          <p:cNvSpPr>
            <a:spLocks noGrp="1"/>
          </p:cNvSpPr>
          <p:nvPr>
            <p:ph idx="1"/>
          </p:nvPr>
        </p:nvSpPr>
        <p:spPr/>
        <p:txBody>
          <a:bodyPr>
            <a:normAutofit/>
          </a:bodyPr>
          <a:lstStyle/>
          <a:p>
            <a:r>
              <a:rPr lang="en-SG" sz="1200" u="sng" dirty="0" smtClean="0">
                <a:solidFill>
                  <a:srgbClr val="1306BA"/>
                </a:solidFill>
              </a:rPr>
              <a:t>CHARLES DICKEN’S GREAT EXPECTATIONS</a:t>
            </a:r>
            <a:r>
              <a:rPr lang="en-SG" sz="1200" dirty="0" smtClean="0">
                <a:solidFill>
                  <a:srgbClr val="1306BA"/>
                </a:solidFill>
              </a:rPr>
              <a:t>. (2007) Edited and with an introduction by Harold Bloom. Viva Books Private Limited: New Delhi </a:t>
            </a:r>
          </a:p>
          <a:p>
            <a:r>
              <a:rPr lang="en-SG" sz="1200" u="sng" dirty="0" smtClean="0">
                <a:solidFill>
                  <a:srgbClr val="1306BA"/>
                </a:solidFill>
              </a:rPr>
              <a:t>DICKENS: A COLLECTION OF CRITICAL ESSAYS (1967)</a:t>
            </a:r>
            <a:r>
              <a:rPr lang="en-SG" sz="1200" dirty="0" smtClean="0">
                <a:solidFill>
                  <a:srgbClr val="1306BA"/>
                </a:solidFill>
              </a:rPr>
              <a:t>. Edited by Martin Price. Prentice-Hall, Inc., Englewood Cliffs. New Jersey</a:t>
            </a:r>
            <a:r>
              <a:rPr lang="en-SG" sz="1200" b="1" dirty="0" smtClean="0">
                <a:solidFill>
                  <a:srgbClr val="1306BA"/>
                </a:solidFill>
              </a:rPr>
              <a:t> </a:t>
            </a:r>
          </a:p>
          <a:p>
            <a:r>
              <a:rPr lang="en-SG" sz="1200" u="sng" dirty="0" smtClean="0">
                <a:solidFill>
                  <a:srgbClr val="1306BA"/>
                </a:solidFill>
                <a:latin typeface="Arial" pitchFamily="34" charset="0"/>
                <a:cs typeface="Arial" pitchFamily="34" charset="0"/>
                <a:hlinkClick r:id="rId2"/>
              </a:rPr>
              <a:t>http://www.cliffsnotes.com</a:t>
            </a:r>
            <a:endParaRPr lang="en-SG" sz="1200"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3"/>
              </a:rPr>
              <a:t>www.gradesaver.com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hlinkClick r:id="rId4"/>
              </a:rPr>
              <a:t>www.enotes.com</a:t>
            </a:r>
            <a:endParaRPr lang="en-SG" sz="1200" i="1" dirty="0" smtClean="0">
              <a:solidFill>
                <a:srgbClr val="1306BA"/>
              </a:solidFill>
              <a:latin typeface="Arial" pitchFamily="34" charset="0"/>
              <a:cs typeface="Arial" pitchFamily="34" charset="0"/>
            </a:endParaRPr>
          </a:p>
          <a:p>
            <a:r>
              <a:rPr lang="en-SG" sz="1200" i="1" dirty="0" smtClean="0">
                <a:solidFill>
                  <a:srgbClr val="1306BA"/>
                </a:solidFill>
                <a:latin typeface="Arial" pitchFamily="34" charset="0"/>
                <a:cs typeface="Arial" pitchFamily="34" charset="0"/>
              </a:rPr>
              <a:t>www.bartleby.com </a:t>
            </a:r>
          </a:p>
          <a:p>
            <a:r>
              <a:rPr lang="en-SG" sz="1200" i="1" dirty="0" smtClean="0">
                <a:solidFill>
                  <a:srgbClr val="1306BA"/>
                </a:solidFill>
                <a:latin typeface="Arial" pitchFamily="34" charset="0"/>
                <a:cs typeface="Arial" pitchFamily="34" charset="0"/>
                <a:hlinkClick r:id="rId5"/>
              </a:rPr>
              <a:t>www.gutenberg.org</a:t>
            </a:r>
            <a:endParaRPr lang="en-SG" sz="1200" i="1" dirty="0" smtClean="0">
              <a:solidFill>
                <a:srgbClr val="1306BA"/>
              </a:solidFill>
              <a:latin typeface="Arial" pitchFamily="34" charset="0"/>
              <a:cs typeface="Arial" pitchFamily="34" charset="0"/>
            </a:endParaRPr>
          </a:p>
          <a:p>
            <a:r>
              <a:rPr lang="en-SG" sz="1200" u="sng" dirty="0" smtClean="0">
                <a:solidFill>
                  <a:srgbClr val="1306BA"/>
                </a:solidFill>
                <a:latin typeface="Arial" pitchFamily="34" charset="0"/>
                <a:cs typeface="Arial" pitchFamily="34" charset="0"/>
                <a:hlinkClick r:id="rId6"/>
              </a:rPr>
              <a:t>http://www.helium.com</a:t>
            </a:r>
            <a:endParaRPr lang="en-SG" sz="1200" dirty="0" smtClean="0">
              <a:solidFill>
                <a:srgbClr val="1306BA"/>
              </a:solidFill>
              <a:latin typeface="Arial" pitchFamily="34" charset="0"/>
              <a:cs typeface="Arial" pitchFamily="34" charset="0"/>
            </a:endParaRPr>
          </a:p>
          <a:p>
            <a:r>
              <a:rPr lang="en-SG" sz="1200" dirty="0" smtClean="0">
                <a:solidFill>
                  <a:srgbClr val="1306BA"/>
                </a:solidFill>
                <a:latin typeface="Arial" pitchFamily="34" charset="0"/>
                <a:cs typeface="Arial" pitchFamily="34" charset="0"/>
                <a:hlinkClick r:id="rId7"/>
              </a:rPr>
              <a:t>http://www.studymode.com</a:t>
            </a:r>
            <a:endParaRPr lang="en-SG" sz="1200" dirty="0" smtClean="0">
              <a:solidFill>
                <a:srgbClr val="1306BA"/>
              </a:solidFill>
              <a:latin typeface="Arial" pitchFamily="34" charset="0"/>
              <a:cs typeface="Arial" pitchFamily="34" charset="0"/>
            </a:endParaRPr>
          </a:p>
          <a:p>
            <a:r>
              <a:rPr lang="en-SG" sz="1200" u="sng" dirty="0" smtClean="0">
                <a:latin typeface="Arial" pitchFamily="34" charset="0"/>
                <a:cs typeface="Arial" pitchFamily="34" charset="0"/>
                <a:hlinkClick r:id="rId8"/>
              </a:rPr>
              <a:t>http://thebestnotes.com</a:t>
            </a:r>
            <a:endParaRPr lang="en-SG" sz="1200" dirty="0" smtClean="0">
              <a:latin typeface="Arial" pitchFamily="34" charset="0"/>
              <a:cs typeface="Arial" pitchFamily="34" charset="0"/>
            </a:endParaRPr>
          </a:p>
          <a:p>
            <a:pPr>
              <a:buNone/>
            </a:pPr>
            <a:endParaRPr lang="en-SG" sz="1200" dirty="0" smtClean="0">
              <a:solidFill>
                <a:srgbClr val="1306BA"/>
              </a:solidFill>
              <a:latin typeface="Arial" pitchFamily="34" charset="0"/>
              <a:cs typeface="Arial" pitchFamily="34" charset="0"/>
            </a:endParaRPr>
          </a:p>
          <a:p>
            <a:pPr>
              <a:buNone/>
            </a:pPr>
            <a:endParaRPr lang="en-SG" sz="1200" dirty="0">
              <a:solidFill>
                <a:srgbClr val="1306BA"/>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the Session</a:t>
            </a:r>
            <a:endParaRPr lang="en-US" dirty="0"/>
          </a:p>
        </p:txBody>
      </p:sp>
      <p:sp>
        <p:nvSpPr>
          <p:cNvPr id="3" name="Content Placeholder 2"/>
          <p:cNvSpPr>
            <a:spLocks noGrp="1"/>
          </p:cNvSpPr>
          <p:nvPr>
            <p:ph idx="1"/>
          </p:nvPr>
        </p:nvSpPr>
        <p:spPr/>
        <p:txBody>
          <a:bodyPr>
            <a:normAutofit/>
          </a:bodyPr>
          <a:lstStyle/>
          <a:p>
            <a:pPr algn="just"/>
            <a:r>
              <a:rPr lang="en-US" sz="1800" dirty="0" smtClean="0">
                <a:latin typeface="Arial" pitchFamily="34" charset="0"/>
                <a:cs typeface="Arial" pitchFamily="34" charset="0"/>
              </a:rPr>
              <a:t>Introduction to Part II (Chapters 1- 10) of the novel</a:t>
            </a:r>
          </a:p>
          <a:p>
            <a:pPr algn="just"/>
            <a:r>
              <a:rPr lang="en-US" sz="1800" dirty="0" smtClean="0">
                <a:latin typeface="Arial" pitchFamily="34" charset="0"/>
                <a:cs typeface="Arial" pitchFamily="34" charset="0"/>
              </a:rPr>
              <a:t>Explored </a:t>
            </a:r>
            <a:r>
              <a:rPr lang="en-US" sz="1800" dirty="0" smtClean="0">
                <a:latin typeface="Arial" pitchFamily="34" charset="0"/>
                <a:cs typeface="Arial" pitchFamily="34" charset="0"/>
              </a:rPr>
              <a:t>the text of these chapters </a:t>
            </a:r>
          </a:p>
          <a:p>
            <a:pPr algn="just"/>
            <a:r>
              <a:rPr lang="en-US" sz="1800" dirty="0" smtClean="0">
                <a:latin typeface="Arial" pitchFamily="34" charset="0"/>
                <a:cs typeface="Arial" pitchFamily="34" charset="0"/>
              </a:rPr>
              <a:t>Explore themes</a:t>
            </a:r>
          </a:p>
          <a:p>
            <a:pPr algn="just"/>
            <a:r>
              <a:rPr lang="en-US" sz="1800" dirty="0" smtClean="0">
                <a:latin typeface="Arial" pitchFamily="34" charset="0"/>
                <a:cs typeface="Arial" pitchFamily="34" charset="0"/>
              </a:rPr>
              <a:t>Discussed </a:t>
            </a:r>
            <a:r>
              <a:rPr lang="en-US" sz="1800" dirty="0" smtClean="0">
                <a:latin typeface="Arial" pitchFamily="34" charset="0"/>
                <a:cs typeface="Arial" pitchFamily="34" charset="0"/>
              </a:rPr>
              <a:t>the development of characters</a:t>
            </a:r>
          </a:p>
          <a:p>
            <a:pPr algn="just"/>
            <a:r>
              <a:rPr lang="en-US" sz="1800" dirty="0" smtClean="0">
                <a:latin typeface="Arial" pitchFamily="34" charset="0"/>
                <a:cs typeface="Arial" pitchFamily="34" charset="0"/>
              </a:rPr>
              <a:t>Critically </a:t>
            </a:r>
            <a:r>
              <a:rPr lang="en-US" sz="1800" dirty="0" smtClean="0">
                <a:latin typeface="Arial" pitchFamily="34" charset="0"/>
                <a:cs typeface="Arial" pitchFamily="34" charset="0"/>
              </a:rPr>
              <a:t>analyzed </a:t>
            </a:r>
            <a:r>
              <a:rPr lang="en-US" sz="1800" dirty="0" smtClean="0">
                <a:latin typeface="Arial" pitchFamily="34" charset="0"/>
                <a:cs typeface="Arial" pitchFamily="34" charset="0"/>
              </a:rPr>
              <a:t>the selected parts of text </a:t>
            </a:r>
          </a:p>
          <a:p>
            <a:pPr algn="just"/>
            <a:r>
              <a:rPr lang="en-US" sz="1800" smtClean="0">
                <a:latin typeface="Arial" pitchFamily="34" charset="0"/>
                <a:cs typeface="Arial" pitchFamily="34" charset="0"/>
              </a:rPr>
              <a:t>Discussed </a:t>
            </a:r>
            <a:r>
              <a:rPr lang="en-US" sz="1800" dirty="0" smtClean="0">
                <a:latin typeface="Arial" pitchFamily="34" charset="0"/>
                <a:cs typeface="Arial" pitchFamily="34" charset="0"/>
              </a:rPr>
              <a:t>several important points related to the development of plot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algn="ctr">
              <a:buNone/>
            </a:pPr>
            <a:r>
              <a:rPr lang="en-US" dirty="0" smtClean="0"/>
              <a:t>Thank you very much!</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354</TotalTime>
  <Words>3286</Words>
  <Application>Microsoft Office PowerPoint</Application>
  <PresentationFormat>On-screen Show (4:3)</PresentationFormat>
  <Paragraphs>224</Paragraphs>
  <Slides>33</Slides>
  <Notes>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Office Theme</vt:lpstr>
      <vt:lpstr>Great Expectations: Story, Textual Analysis and Critical Discussion of Part II (Chapters 1-10)</vt:lpstr>
      <vt:lpstr>Review of Previous Lesson</vt:lpstr>
      <vt:lpstr>Current Session</vt:lpstr>
      <vt:lpstr>Part II: Chapter 1 </vt:lpstr>
      <vt:lpstr>Selected TEXT from Part II: Chapter 1</vt:lpstr>
      <vt:lpstr>TEXT continues from Part II: Chapter 1</vt:lpstr>
      <vt:lpstr>Discussion Points</vt:lpstr>
      <vt:lpstr>Points to ponder</vt:lpstr>
      <vt:lpstr>Discussion Points</vt:lpstr>
      <vt:lpstr> Chapter 2- Text: Ugliness Continues+ Art of Characterization</vt:lpstr>
      <vt:lpstr>  Part II: Chapter 2  </vt:lpstr>
      <vt:lpstr>Part II: Chapter 2: Discussion Points </vt:lpstr>
      <vt:lpstr>Part II: Chapter 3 </vt:lpstr>
      <vt:lpstr>Part II: Chapter 2: Discussion Points</vt:lpstr>
      <vt:lpstr>Part II: Chapter 2: Discussion Points</vt:lpstr>
      <vt:lpstr> Part II: Chapter 4 </vt:lpstr>
      <vt:lpstr>Discussion Points</vt:lpstr>
      <vt:lpstr>Part II: Chapter 5</vt:lpstr>
      <vt:lpstr>Part II: Chapter 6</vt:lpstr>
      <vt:lpstr>Discussion Point</vt:lpstr>
      <vt:lpstr>Part II: Chapter 7: </vt:lpstr>
      <vt:lpstr>Discussion Point</vt:lpstr>
      <vt:lpstr>Part II: Chapter 8: </vt:lpstr>
      <vt:lpstr>Opening text of chapter 27:  Letter by Biddy</vt:lpstr>
      <vt:lpstr>Discussion Points</vt:lpstr>
      <vt:lpstr>Text: Joe’s Departure </vt:lpstr>
      <vt:lpstr>Part II: Chapter 9</vt:lpstr>
      <vt:lpstr>Discussion Point</vt:lpstr>
      <vt:lpstr>Part II: Chapter 10:29</vt:lpstr>
      <vt:lpstr>Discussion Points</vt:lpstr>
      <vt:lpstr>References of works consulted</vt:lpstr>
      <vt:lpstr>Review of the Session</vt:lpstr>
      <vt:lpstr>Slide 33</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Story part 2 Part II, Chapters 1-10 (20-29) </dc:title>
  <dc:creator>Dr. Sarwet</dc:creator>
  <cp:lastModifiedBy>Administrator</cp:lastModifiedBy>
  <cp:revision>82</cp:revision>
  <dcterms:created xsi:type="dcterms:W3CDTF">2006-08-16T00:00:00Z</dcterms:created>
  <dcterms:modified xsi:type="dcterms:W3CDTF">2013-05-18T10:45:50Z</dcterms:modified>
</cp:coreProperties>
</file>