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88" r:id="rId2"/>
    <p:sldId id="257" r:id="rId3"/>
    <p:sldId id="289"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66" d="100"/>
          <a:sy n="66" d="100"/>
        </p:scale>
        <p:origin x="-142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7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044462-DA95-4D3E-AF6E-C56C2827B3C4}" type="datetimeFigureOut">
              <a:rPr lang="en-US" smtClean="0"/>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154A3-3D5B-4A7A-8E1E-1C4E79C861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06247B-3B03-413E-97F4-70C2AE23C79F}"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5013E5-E5D9-4B17-A3AC-F2D90F40AE77}"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2441BF-B956-4732-B7B6-606180051E92}"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8A4D40-501B-4EDB-A772-4CC664C280B0}"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EA30CB-180C-4C7F-BFE7-949F23F5C2EB}" type="datetime1">
              <a:rPr lang="en-US" smtClean="0"/>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22E90F-CD55-4E3F-A54F-BB9B50F67892}" type="datetime1">
              <a:rPr lang="en-US" smtClean="0"/>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9E83C1-5ED8-47D4-A3B4-47CD67B56F03}" type="datetime1">
              <a:rPr lang="en-US" smtClean="0"/>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919A00-98B4-4BF5-B7ED-01FFFFD591A3}"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A33C2F-6B5E-4B2C-A416-64B16C1BD0D6}"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8850C-67E1-4BCA-9301-CF937EE10724}"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C15DF6-FC02-4726-BBFF-38E7FA33E0A3}"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48039B-A259-43DC-BD6F-0C1B28B72C24}" type="datetime1">
              <a:rPr lang="en-US" smtClean="0"/>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Story, Textual Analysis and Critical Discussion of Part 1 (Chapters 13  - 19) </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Session </a:t>
            </a:r>
            <a:endParaRPr lang="en-US" dirty="0"/>
          </a:p>
        </p:txBody>
      </p:sp>
      <p:sp>
        <p:nvSpPr>
          <p:cNvPr id="3" name="Content Placeholder 2"/>
          <p:cNvSpPr>
            <a:spLocks noGrp="1"/>
          </p:cNvSpPr>
          <p:nvPr>
            <p:ph idx="1"/>
          </p:nvPr>
        </p:nvSpPr>
        <p:spPr/>
        <p:txBody>
          <a:bodyPr/>
          <a:lstStyle/>
          <a:p>
            <a:r>
              <a:rPr lang="en-US" dirty="0" smtClean="0"/>
              <a:t>Part 1</a:t>
            </a:r>
          </a:p>
          <a:p>
            <a:r>
              <a:rPr lang="en-US" dirty="0" smtClean="0"/>
              <a:t>Chapters 8-12</a:t>
            </a:r>
          </a:p>
          <a:p>
            <a:r>
              <a:rPr lang="en-US" dirty="0" smtClean="0"/>
              <a:t>What did we do?</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 </a:t>
            </a:r>
            <a:endParaRPr lang="en-US" dirty="0"/>
          </a:p>
        </p:txBody>
      </p:sp>
      <p:sp>
        <p:nvSpPr>
          <p:cNvPr id="3" name="Content Placeholder 2"/>
          <p:cNvSpPr>
            <a:spLocks noGrp="1"/>
          </p:cNvSpPr>
          <p:nvPr>
            <p:ph idx="1"/>
          </p:nvPr>
        </p:nvSpPr>
        <p:spPr/>
        <p:txBody>
          <a:bodyPr/>
          <a:lstStyle/>
          <a:p>
            <a:r>
              <a:rPr lang="en-US" dirty="0" smtClean="0"/>
              <a:t>Part 1</a:t>
            </a:r>
          </a:p>
          <a:p>
            <a:r>
              <a:rPr lang="en-US" dirty="0" smtClean="0"/>
              <a:t>Chapters 13- 19</a:t>
            </a:r>
          </a:p>
          <a:p>
            <a:r>
              <a:rPr lang="en-US" dirty="0" smtClean="0"/>
              <a:t>How we are going to explore?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SG" b="1" dirty="0" smtClean="0">
                <a:solidFill>
                  <a:schemeClr val="tx2">
                    <a:lumMod val="60000"/>
                    <a:lumOff val="40000"/>
                  </a:schemeClr>
                </a:solidFill>
              </a:rPr>
              <a:t>Part I: Chapter 12</a:t>
            </a:r>
            <a:endParaRPr lang="en-SG" dirty="0"/>
          </a:p>
        </p:txBody>
      </p:sp>
      <p:sp>
        <p:nvSpPr>
          <p:cNvPr id="3" name="Content Placeholder 2"/>
          <p:cNvSpPr>
            <a:spLocks noGrp="1"/>
          </p:cNvSpPr>
          <p:nvPr>
            <p:ph idx="1"/>
          </p:nvPr>
        </p:nvSpPr>
        <p:spPr>
          <a:xfrm>
            <a:off x="0" y="762000"/>
            <a:ext cx="7315200" cy="6096000"/>
          </a:xfrm>
        </p:spPr>
        <p:txBody>
          <a:bodyPr>
            <a:noAutofit/>
          </a:bodyPr>
          <a:lstStyle/>
          <a:p>
            <a:pPr algn="just"/>
            <a:r>
              <a:rPr lang="en-SG" sz="1800" dirty="0" smtClean="0">
                <a:latin typeface="Arial" pitchFamily="34" charset="0"/>
                <a:cs typeface="Arial" pitchFamily="34" charset="0"/>
              </a:rPr>
              <a:t>Pip returns once again to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He is afraid that he will be punished for fighting, but the incident goes unmentioned during his next visit to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He also does not see the boy again. </a:t>
            </a:r>
          </a:p>
          <a:p>
            <a:pPr algn="just"/>
            <a:r>
              <a:rPr lang="en-SG" sz="1800" dirty="0" smtClean="0">
                <a:latin typeface="Arial" pitchFamily="34" charset="0"/>
                <a:cs typeface="Arial" pitchFamily="34" charset="0"/>
              </a:rPr>
              <a:t>Every time he goes there he performs the duty of pushing the wheelchair of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from her room to the large banquet hall. Thus over a long period of months he continues doing the same. </a:t>
            </a:r>
          </a:p>
          <a:p>
            <a:pPr algn="just"/>
            <a:r>
              <a:rPr lang="en-SG" sz="1800" dirty="0" smtClean="0">
                <a:latin typeface="Arial" pitchFamily="34" charset="0"/>
                <a:cs typeface="Arial" pitchFamily="34" charset="0"/>
              </a:rPr>
              <a:t>These visits continue for eight to ten months as he goes there every alternate day.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SG" b="1" dirty="0" smtClean="0">
                <a:solidFill>
                  <a:schemeClr val="tx2">
                    <a:lumMod val="60000"/>
                    <a:lumOff val="40000"/>
                  </a:schemeClr>
                </a:solidFill>
              </a:rPr>
              <a:t>Part I: Chapter 12</a:t>
            </a:r>
            <a:endParaRPr lang="en-SG" dirty="0"/>
          </a:p>
        </p:txBody>
      </p:sp>
      <p:sp>
        <p:nvSpPr>
          <p:cNvPr id="3" name="Content Placeholder 2"/>
          <p:cNvSpPr>
            <a:spLocks noGrp="1"/>
          </p:cNvSpPr>
          <p:nvPr>
            <p:ph idx="1"/>
          </p:nvPr>
        </p:nvSpPr>
        <p:spPr>
          <a:xfrm>
            <a:off x="0" y="1066800"/>
            <a:ext cx="7315200" cy="5059363"/>
          </a:xfrm>
        </p:spPr>
        <p:txBody>
          <a:bodyPr>
            <a:normAutofit/>
          </a:bodyPr>
          <a:lstStyle/>
          <a:p>
            <a:pPr algn="just"/>
            <a:r>
              <a:rPr lang="en-SG" sz="1800" dirty="0" smtClean="0">
                <a:latin typeface="Arial" pitchFamily="34" charset="0"/>
                <a:cs typeface="Arial" pitchFamily="34" charset="0"/>
              </a:rPr>
              <a:t>Pip is becoming increasingly hopeful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intends to raise him from his low social standing and give him a gentleman’s fortune. </a:t>
            </a:r>
          </a:p>
          <a:p>
            <a:pPr algn="just"/>
            <a:r>
              <a:rPr lang="en-SG" sz="1800" dirty="0" smtClean="0">
                <a:latin typeface="Arial" pitchFamily="34" charset="0"/>
                <a:cs typeface="Arial" pitchFamily="34" charset="0"/>
              </a:rPr>
              <a:t>Lost in this false hope he can not notice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encourages Estella to torture him, asking her to break his heart.</a:t>
            </a:r>
          </a:p>
          <a:p>
            <a:pPr algn="just"/>
            <a:r>
              <a:rPr lang="en-SG" sz="1800" dirty="0" smtClean="0">
                <a:latin typeface="Arial" pitchFamily="34" charset="0"/>
                <a:cs typeface="Arial" pitchFamily="34" charset="0"/>
              </a:rPr>
              <a:t>During this same time, Mr.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frequently visits Mrs. Joe and discusses Pip would have better chances of making his future if he keeps on seeing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But the prospects seem to be completely destroyed as one night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asks Pip to bring Joe to visit her in order that Pip may start </a:t>
            </a:r>
            <a:r>
              <a:rPr lang="en-SG" sz="1800" dirty="0" smtClean="0">
                <a:latin typeface="Arial" pitchFamily="34" charset="0"/>
                <a:cs typeface="Arial" pitchFamily="34" charset="0"/>
              </a:rPr>
              <a:t>his apprenticeship </a:t>
            </a:r>
            <a:r>
              <a:rPr lang="en-SG" sz="1800" dirty="0" smtClean="0">
                <a:latin typeface="Arial" pitchFamily="34" charset="0"/>
                <a:cs typeface="Arial" pitchFamily="34" charset="0"/>
              </a:rPr>
              <a:t>as a blacksmith. As  she offers to help with the papers that would officially make Pip Joe’s apprentice,  Pip realizes that she never meant to make him a gentleman, and his expectations about great future are not fulfilled.</a:t>
            </a:r>
          </a:p>
          <a:p>
            <a:pPr algn="just">
              <a:buNone/>
            </a:pP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b="1" dirty="0" smtClean="0"/>
              <a:t>Themes in so far discussed in these chapters</a:t>
            </a:r>
            <a:endParaRPr lang="en-SG" sz="2800" b="1" dirty="0"/>
          </a:p>
        </p:txBody>
      </p:sp>
      <p:sp>
        <p:nvSpPr>
          <p:cNvPr id="3" name="Content Placeholder 2"/>
          <p:cNvSpPr>
            <a:spLocks noGrp="1"/>
          </p:cNvSpPr>
          <p:nvPr>
            <p:ph idx="1"/>
          </p:nvPr>
        </p:nvSpPr>
        <p:spPr>
          <a:xfrm>
            <a:off x="0" y="990600"/>
            <a:ext cx="7315200" cy="5867400"/>
          </a:xfrm>
        </p:spPr>
        <p:txBody>
          <a:bodyPr>
            <a:normAutofit/>
          </a:bodyPr>
          <a:lstStyle/>
          <a:p>
            <a:pPr algn="just">
              <a:buNone/>
            </a:pPr>
            <a:r>
              <a:rPr lang="en-US" sz="1800" b="1" dirty="0" smtClean="0">
                <a:solidFill>
                  <a:srgbClr val="FF0000"/>
                </a:solidFill>
                <a:latin typeface="Arial" pitchFamily="34" charset="0"/>
                <a:cs typeface="Arial" pitchFamily="34" charset="0"/>
              </a:rPr>
              <a:t>Upward social lift</a:t>
            </a:r>
          </a:p>
          <a:p>
            <a:pPr algn="just"/>
            <a:r>
              <a:rPr lang="en-SG" sz="1800" dirty="0" smtClean="0">
                <a:latin typeface="Arial" pitchFamily="34" charset="0"/>
                <a:cs typeface="Arial" pitchFamily="34" charset="0"/>
              </a:rPr>
              <a:t>Pip's asking Biddy to tutor him shows his sheer determination to rise above his coarseness and shame. Already he is turning into a snob who always thinks himself superior and considers his own interest only. When he tells Biddy about Estella he fails to notice the intense interest she has in him. She is below his aspirations so he doesn't notice her as a person. However, when it comes to gaining his own benefit, he is ready to use her as a tool to gain education.</a:t>
            </a:r>
          </a:p>
          <a:p>
            <a:pPr algn="just">
              <a:buNone/>
            </a:pPr>
            <a:r>
              <a:rPr lang="en-SG" sz="1800" b="1" dirty="0" smtClean="0">
                <a:solidFill>
                  <a:srgbClr val="FF0000"/>
                </a:solidFill>
                <a:latin typeface="Arial" pitchFamily="34" charset="0"/>
                <a:cs typeface="Arial" pitchFamily="34" charset="0"/>
              </a:rPr>
              <a:t>Themes of guilt, terror, and secrecy </a:t>
            </a:r>
          </a:p>
          <a:p>
            <a:pPr algn="just"/>
            <a:r>
              <a:rPr lang="en-SG" sz="1800" dirty="0" smtClean="0">
                <a:latin typeface="Arial" pitchFamily="34" charset="0"/>
                <a:cs typeface="Arial" pitchFamily="34" charset="0"/>
              </a:rPr>
              <a:t>Same themes of guilt, terror, and secrecy continue. </a:t>
            </a:r>
          </a:p>
          <a:p>
            <a:pPr algn="just"/>
            <a:r>
              <a:rPr lang="en-SG" sz="1800" dirty="0" smtClean="0">
                <a:latin typeface="Arial" pitchFamily="34" charset="0"/>
                <a:cs typeface="Arial" pitchFamily="34" charset="0"/>
              </a:rPr>
              <a:t>Pip fears that he may be arrested after fighting with the pale young gentleman, and this shows his terror as well as guilt.</a:t>
            </a:r>
          </a:p>
          <a:p>
            <a:pPr algn="just"/>
            <a:r>
              <a:rPr lang="en-SG" sz="1800" dirty="0" smtClean="0">
                <a:latin typeface="Arial" pitchFamily="34" charset="0"/>
                <a:cs typeface="Arial" pitchFamily="34" charset="0"/>
              </a:rPr>
              <a:t>As far as the theme of secrecy is concerned, Pip never told Joe about the convict and currently has told Joe nothing of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or his fight with the young man there. He has a number of secrets.</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Art of characterization</a:t>
            </a:r>
            <a:endParaRPr lang="en-SG" sz="2800" b="1" dirty="0"/>
          </a:p>
        </p:txBody>
      </p:sp>
      <p:sp>
        <p:nvSpPr>
          <p:cNvPr id="3" name="Content Placeholder 2"/>
          <p:cNvSpPr>
            <a:spLocks noGrp="1"/>
          </p:cNvSpPr>
          <p:nvPr>
            <p:ph idx="1"/>
          </p:nvPr>
        </p:nvSpPr>
        <p:spPr>
          <a:xfrm>
            <a:off x="0" y="1143000"/>
            <a:ext cx="7391400" cy="5715000"/>
          </a:xfrm>
        </p:spPr>
        <p:txBody>
          <a:bodyPr>
            <a:normAutofit fontScale="62500" lnSpcReduction="20000"/>
          </a:bodyPr>
          <a:lstStyle/>
          <a:p>
            <a:pPr algn="just"/>
            <a:r>
              <a:rPr lang="en-SG" dirty="0" smtClean="0">
                <a:latin typeface="Arial" pitchFamily="34" charset="0"/>
                <a:cs typeface="Arial" pitchFamily="34" charset="0"/>
              </a:rPr>
              <a:t>Dickens as a satirist shows his mastery. </a:t>
            </a:r>
          </a:p>
          <a:p>
            <a:pPr algn="just"/>
            <a:r>
              <a:rPr lang="en-SG" dirty="0" smtClean="0">
                <a:latin typeface="Arial" pitchFamily="34" charset="0"/>
                <a:cs typeface="Arial" pitchFamily="34" charset="0"/>
              </a:rPr>
              <a:t>Satire on relations through parasitic relatives such as Miss Sarah Pocket, Camilla and Mr. Raymond, and Georgiana. </a:t>
            </a:r>
          </a:p>
          <a:p>
            <a:pPr algn="just"/>
            <a:r>
              <a:rPr lang="en-SG" dirty="0" smtClean="0">
                <a:latin typeface="Arial" pitchFamily="34" charset="0"/>
                <a:cs typeface="Arial" pitchFamily="34" charset="0"/>
              </a:rPr>
              <a:t>Satire carries the tinge of humour as well when Dickens often calls Raymond "Mr. Camilla," mocking him as a henpecked husband at the mercy of his wife.</a:t>
            </a:r>
          </a:p>
          <a:p>
            <a:pPr algn="just"/>
            <a:r>
              <a:rPr lang="en-SG" dirty="0" smtClean="0">
                <a:latin typeface="Arial" pitchFamily="34" charset="0"/>
                <a:cs typeface="Arial" pitchFamily="34" charset="0"/>
              </a:rPr>
              <a:t>Over concern of these relatives, their inner desire to have share in Miss </a:t>
            </a:r>
            <a:r>
              <a:rPr lang="en-SG" dirty="0" err="1" smtClean="0">
                <a:latin typeface="Arial" pitchFamily="34" charset="0"/>
                <a:cs typeface="Arial" pitchFamily="34" charset="0"/>
              </a:rPr>
              <a:t>Havisham’s</a:t>
            </a:r>
            <a:r>
              <a:rPr lang="en-SG" dirty="0" smtClean="0">
                <a:latin typeface="Arial" pitchFamily="34" charset="0"/>
                <a:cs typeface="Arial" pitchFamily="34" charset="0"/>
              </a:rPr>
              <a:t> wealth, her taunting style all is a bitter society on the selfishness of each character and on the society in turn.</a:t>
            </a:r>
          </a:p>
          <a:p>
            <a:pPr algn="just"/>
            <a:r>
              <a:rPr lang="en-SG" dirty="0" smtClean="0">
                <a:latin typeface="Arial" pitchFamily="34" charset="0"/>
                <a:cs typeface="Arial" pitchFamily="34" charset="0"/>
              </a:rPr>
              <a:t>They can be compared to vultures waiting for her to die so they can collect her money. </a:t>
            </a:r>
          </a:p>
          <a:p>
            <a:pPr algn="just"/>
            <a:r>
              <a:rPr lang="en-SG" dirty="0" smtClean="0">
                <a:latin typeface="Arial" pitchFamily="34" charset="0"/>
                <a:cs typeface="Arial" pitchFamily="34" charset="0"/>
              </a:rPr>
              <a:t>Dickens' descriptions are superb in adding to their distasteful personalities. He paints Sarah Pocket as "a little dry brown corrugated old woman, with a small face that might have been made of walnut-shells, and a large mouth like a cat's without the whiskers." Sarah's character tag becomes the walnut-shell countenance; the phrase repeats throughout the book.</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0" y="1600200"/>
            <a:ext cx="6705600" cy="5257800"/>
          </a:xfrm>
        </p:spPr>
        <p:txBody>
          <a:bodyPr>
            <a:normAutofit/>
          </a:bodyPr>
          <a:lstStyle/>
          <a:p>
            <a:pPr algn="just"/>
            <a:r>
              <a:rPr lang="en-US" sz="1800" dirty="0" smtClean="0">
                <a:solidFill>
                  <a:srgbClr val="FF0000"/>
                </a:solidFill>
                <a:latin typeface="Arial" pitchFamily="34" charset="0"/>
                <a:cs typeface="Arial" pitchFamily="34" charset="0"/>
              </a:rPr>
              <a:t>Theme of revenge:</a:t>
            </a:r>
          </a:p>
          <a:p>
            <a:pPr algn="just"/>
            <a:r>
              <a:rPr lang="en-SG" sz="1800" dirty="0" smtClean="0">
                <a:latin typeface="Arial" pitchFamily="34" charset="0"/>
                <a:cs typeface="Arial" pitchFamily="34" charset="0"/>
              </a:rPr>
              <a:t>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continues to operate for her agenda of revenge.</a:t>
            </a:r>
          </a:p>
          <a:p>
            <a:pPr algn="just"/>
            <a:r>
              <a:rPr lang="en-SG" sz="1800" dirty="0" smtClean="0">
                <a:latin typeface="Arial" pitchFamily="34" charset="0"/>
                <a:cs typeface="Arial" pitchFamily="34" charset="0"/>
              </a:rPr>
              <a:t>She uses Estella as a tool  for her purpose.</a:t>
            </a:r>
          </a:p>
          <a:p>
            <a:pPr algn="just"/>
            <a:r>
              <a:rPr lang="en-SG" sz="1800" dirty="0" smtClean="0">
                <a:latin typeface="Arial" pitchFamily="34" charset="0"/>
                <a:cs typeface="Arial" pitchFamily="34" charset="0"/>
              </a:rPr>
              <a:t>She keeps on insisting Estella to break hearts</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SG" sz="2800" b="1" dirty="0" smtClean="0"/>
              <a:t>Autobiographical Element</a:t>
            </a:r>
            <a:endParaRPr lang="en-SG" sz="2800" b="1" dirty="0"/>
          </a:p>
        </p:txBody>
      </p:sp>
      <p:sp>
        <p:nvSpPr>
          <p:cNvPr id="3" name="Content Placeholder 2"/>
          <p:cNvSpPr>
            <a:spLocks noGrp="1"/>
          </p:cNvSpPr>
          <p:nvPr>
            <p:ph idx="1"/>
          </p:nvPr>
        </p:nvSpPr>
        <p:spPr>
          <a:xfrm>
            <a:off x="457200" y="838200"/>
            <a:ext cx="6553200" cy="5287963"/>
          </a:xfrm>
        </p:spPr>
        <p:txBody>
          <a:bodyPr>
            <a:normAutofit/>
          </a:bodyPr>
          <a:lstStyle/>
          <a:p>
            <a:pPr algn="just"/>
            <a:r>
              <a:rPr lang="en-SG" sz="1800" dirty="0" smtClean="0">
                <a:latin typeface="Arial" pitchFamily="34" charset="0"/>
                <a:cs typeface="Arial" pitchFamily="34" charset="0"/>
              </a:rPr>
              <a:t>Not only social commentaries are evident, but also Dickens’ personal experiences as a child are reflected.. Just as Dickens' mother wanted him to keep working to bring in money,  Mrs. Joe is hoping to get some financial gain from Pip's stay with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Dickens satirizes the greed of parents who benefit at their children's expense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b="1" dirty="0" smtClean="0">
                <a:solidFill>
                  <a:schemeClr val="tx2">
                    <a:lumMod val="60000"/>
                    <a:lumOff val="40000"/>
                  </a:schemeClr>
                </a:solidFill>
              </a:rPr>
              <a:t>Part I: Chapter 13</a:t>
            </a:r>
            <a:endParaRPr lang="en-SG" dirty="0"/>
          </a:p>
        </p:txBody>
      </p:sp>
      <p:sp>
        <p:nvSpPr>
          <p:cNvPr id="3" name="Content Placeholder 2"/>
          <p:cNvSpPr>
            <a:spLocks noGrp="1"/>
          </p:cNvSpPr>
          <p:nvPr>
            <p:ph idx="1"/>
          </p:nvPr>
        </p:nvSpPr>
        <p:spPr>
          <a:xfrm>
            <a:off x="0" y="1600200"/>
            <a:ext cx="7239000" cy="5257800"/>
          </a:xfrm>
        </p:spPr>
        <p:txBody>
          <a:bodyPr>
            <a:normAutofit fontScale="62500" lnSpcReduction="20000"/>
          </a:bodyPr>
          <a:lstStyle/>
          <a:p>
            <a:pPr algn="just"/>
            <a:r>
              <a:rPr lang="en-SG" dirty="0" smtClean="0">
                <a:latin typeface="Arial" pitchFamily="34" charset="0"/>
                <a:cs typeface="Arial" pitchFamily="34" charset="0"/>
              </a:rPr>
              <a:t>Joe accompanies Pip to the </a:t>
            </a:r>
            <a:r>
              <a:rPr lang="en-SG" dirty="0" err="1" smtClean="0">
                <a:latin typeface="Arial" pitchFamily="34" charset="0"/>
                <a:cs typeface="Arial" pitchFamily="34" charset="0"/>
              </a:rPr>
              <a:t>Satis</a:t>
            </a:r>
            <a:r>
              <a:rPr lang="en-SG" dirty="0" smtClean="0">
                <a:latin typeface="Arial" pitchFamily="34" charset="0"/>
                <a:cs typeface="Arial" pitchFamily="34" charset="0"/>
              </a:rPr>
              <a:t> House the next day to complete the papers of Pip’s apprenticeship. With his rough speech and crude appearance, he seems horribly out of place in the Gothic mansion.</a:t>
            </a:r>
          </a:p>
          <a:p>
            <a:pPr algn="just"/>
            <a:r>
              <a:rPr lang="en-SG" dirty="0" smtClean="0">
                <a:latin typeface="Arial" pitchFamily="34" charset="0"/>
                <a:cs typeface="Arial" pitchFamily="34" charset="0"/>
              </a:rPr>
              <a:t>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gives Joe twenty five guineas for Pip's service to her and thus buys Pip's indenture as a blacksmith. </a:t>
            </a:r>
          </a:p>
          <a:p>
            <a:pPr algn="just"/>
            <a:r>
              <a:rPr lang="en-SG" dirty="0" smtClean="0">
                <a:latin typeface="Arial" pitchFamily="34" charset="0"/>
                <a:cs typeface="Arial" pitchFamily="34" charset="0"/>
              </a:rPr>
              <a:t>Returning to Mr. </a:t>
            </a:r>
            <a:r>
              <a:rPr lang="en-SG" dirty="0" err="1" smtClean="0">
                <a:latin typeface="Arial" pitchFamily="34" charset="0"/>
                <a:cs typeface="Arial" pitchFamily="34" charset="0"/>
              </a:rPr>
              <a:t>Pumblechook's</a:t>
            </a:r>
            <a:r>
              <a:rPr lang="en-SG" dirty="0" smtClean="0">
                <a:latin typeface="Arial" pitchFamily="34" charset="0"/>
                <a:cs typeface="Arial" pitchFamily="34" charset="0"/>
              </a:rPr>
              <a:t> house, where Mrs. Joe is also anxiously waiting, Joe produces the twenty five pounds much to everyone's -- except Pip's -- joy. Caught up in the excitement, Mr. </a:t>
            </a:r>
            <a:r>
              <a:rPr lang="en-SG" dirty="0" err="1" smtClean="0">
                <a:latin typeface="Arial" pitchFamily="34" charset="0"/>
                <a:cs typeface="Arial" pitchFamily="34" charset="0"/>
              </a:rPr>
              <a:t>Pumblechook</a:t>
            </a:r>
            <a:r>
              <a:rPr lang="en-SG" dirty="0" smtClean="0">
                <a:latin typeface="Arial" pitchFamily="34" charset="0"/>
                <a:cs typeface="Arial" pitchFamily="34" charset="0"/>
              </a:rPr>
              <a:t> insists that Pip be legally bound by law and drags Pip and the entourage down to the Town Hall to be bound. Mrs. Joe then brings everyone out for dinner. </a:t>
            </a:r>
          </a:p>
          <a:p>
            <a:pPr algn="just"/>
            <a:r>
              <a:rPr lang="en-SG" dirty="0" smtClean="0">
                <a:latin typeface="Arial" pitchFamily="34" charset="0"/>
                <a:cs typeface="Arial" pitchFamily="34" charset="0"/>
              </a:rPr>
              <a:t>At the meal, all seem to be enjoying themselves but Pip is very unhappy and angry. He is keenly disappointed by this turn in his life.</a:t>
            </a:r>
          </a:p>
          <a:p>
            <a:pPr algn="just"/>
            <a:r>
              <a:rPr lang="en-SG" b="1" dirty="0" smtClean="0">
                <a:solidFill>
                  <a:srgbClr val="FF0000"/>
                </a:solidFill>
                <a:latin typeface="Arial" pitchFamily="34" charset="0"/>
                <a:cs typeface="Arial" pitchFamily="34" charset="0"/>
              </a:rPr>
              <a:t>(TEXT)</a:t>
            </a:r>
            <a:r>
              <a:rPr lang="en-SG" dirty="0" smtClean="0">
                <a:latin typeface="Arial" pitchFamily="34" charset="0"/>
                <a:cs typeface="Arial" pitchFamily="34" charset="0"/>
              </a:rPr>
              <a:t> "...I was truly wretched, and had a strong conviction on me that I should never like Joe's trade. I had liked it once, but once was not now." </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600200"/>
            <a:ext cx="7391400" cy="5257800"/>
          </a:xfrm>
        </p:spPr>
        <p:txBody>
          <a:bodyPr>
            <a:noAutofit/>
          </a:bodyPr>
          <a:lstStyle/>
          <a:p>
            <a:pPr>
              <a:buNone/>
            </a:pPr>
            <a:r>
              <a:rPr lang="en-SG" sz="2000" b="1" dirty="0" smtClean="0">
                <a:solidFill>
                  <a:srgbClr val="FF0000"/>
                </a:solidFill>
                <a:latin typeface="Arial" pitchFamily="34" charset="0"/>
                <a:cs typeface="Arial" pitchFamily="34" charset="0"/>
              </a:rPr>
              <a:t>Meals and Theme of relationships:</a:t>
            </a:r>
          </a:p>
          <a:p>
            <a:r>
              <a:rPr lang="en-SG" sz="2000" dirty="0" smtClean="0">
                <a:latin typeface="Arial" pitchFamily="34" charset="0"/>
                <a:cs typeface="Arial" pitchFamily="34" charset="0"/>
              </a:rPr>
              <a:t>Throughout the novel, Dickens uses meals as a reflection of the relationships.</a:t>
            </a:r>
          </a:p>
          <a:p>
            <a:r>
              <a:rPr lang="en-SG" sz="2000" dirty="0" smtClean="0">
                <a:latin typeface="Arial" pitchFamily="34" charset="0"/>
                <a:cs typeface="Arial" pitchFamily="34" charset="0"/>
              </a:rPr>
              <a:t>The meal celebrating Pip's apprenticeship is a reminder of the Christmas meal in Chapter 4. </a:t>
            </a:r>
          </a:p>
          <a:p>
            <a:r>
              <a:rPr lang="en-SG" sz="2000" dirty="0" smtClean="0">
                <a:latin typeface="Arial" pitchFamily="34" charset="0"/>
                <a:cs typeface="Arial" pitchFamily="34" charset="0"/>
              </a:rPr>
              <a:t>Interestingly for Pip both these meals have  </a:t>
            </a:r>
            <a:r>
              <a:rPr lang="en-SG" sz="2000" dirty="0" smtClean="0">
                <a:latin typeface="Arial" pitchFamily="34" charset="0"/>
                <a:cs typeface="Arial" pitchFamily="34" charset="0"/>
              </a:rPr>
              <a:t>‘NO’ sense </a:t>
            </a:r>
            <a:r>
              <a:rPr lang="en-SG" sz="2000" dirty="0" smtClean="0">
                <a:latin typeface="Arial" pitchFamily="34" charset="0"/>
                <a:cs typeface="Arial" pitchFamily="34" charset="0"/>
              </a:rPr>
              <a:t>of enjoyment related to these meals. </a:t>
            </a:r>
          </a:p>
          <a:p>
            <a:r>
              <a:rPr lang="en-SG" sz="2000" dirty="0" smtClean="0">
                <a:latin typeface="Arial" pitchFamily="34" charset="0"/>
                <a:cs typeface="Arial" pitchFamily="34" charset="0"/>
              </a:rPr>
              <a:t>We also need to think about the uneaten meal and cake in Miss </a:t>
            </a:r>
            <a:r>
              <a:rPr lang="en-SG" sz="2000" dirty="0" err="1" smtClean="0">
                <a:latin typeface="Arial" pitchFamily="34" charset="0"/>
                <a:cs typeface="Arial" pitchFamily="34" charset="0"/>
              </a:rPr>
              <a:t>Havisham's</a:t>
            </a:r>
            <a:r>
              <a:rPr lang="en-SG" sz="2000" dirty="0" smtClean="0">
                <a:latin typeface="Arial" pitchFamily="34" charset="0"/>
                <a:cs typeface="Arial" pitchFamily="34" charset="0"/>
              </a:rPr>
              <a:t>  house that symbolizes the lack of love and human companionship that  stands completely in contrast with what  meals commonly signify.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 </a:t>
            </a:r>
            <a:r>
              <a:rPr lang="en-SG" sz="2800" b="1" dirty="0" smtClean="0">
                <a:solidFill>
                  <a:srgbClr val="FF0000"/>
                </a:solidFill>
                <a:latin typeface="Arial" pitchFamily="34" charset="0"/>
                <a:cs typeface="Arial" pitchFamily="34" charset="0"/>
              </a:rPr>
              <a:t>Meals and Theme of relationships</a:t>
            </a:r>
            <a:endParaRPr lang="en-SG" sz="2800" dirty="0"/>
          </a:p>
        </p:txBody>
      </p:sp>
      <p:sp>
        <p:nvSpPr>
          <p:cNvPr id="3" name="Content Placeholder 2"/>
          <p:cNvSpPr>
            <a:spLocks noGrp="1"/>
          </p:cNvSpPr>
          <p:nvPr>
            <p:ph idx="1"/>
          </p:nvPr>
        </p:nvSpPr>
        <p:spPr>
          <a:xfrm>
            <a:off x="0" y="1143000"/>
            <a:ext cx="6629400" cy="4983163"/>
          </a:xfrm>
        </p:spPr>
        <p:txBody>
          <a:bodyPr>
            <a:normAutofit/>
          </a:bodyPr>
          <a:lstStyle/>
          <a:p>
            <a:pPr algn="just"/>
            <a:r>
              <a:rPr lang="en-SG" sz="2000" dirty="0" smtClean="0">
                <a:latin typeface="Arial" pitchFamily="34" charset="0"/>
                <a:cs typeface="Arial" pitchFamily="34" charset="0"/>
              </a:rPr>
              <a:t>We also need to look at the first "meal" of the story: the pork pie and "</a:t>
            </a:r>
            <a:r>
              <a:rPr lang="en-SG" sz="2000" dirty="0" err="1" smtClean="0">
                <a:latin typeface="Arial" pitchFamily="34" charset="0"/>
                <a:cs typeface="Arial" pitchFamily="34" charset="0"/>
              </a:rPr>
              <a:t>wittels</a:t>
            </a:r>
            <a:r>
              <a:rPr lang="en-SG" sz="2000" dirty="0" smtClean="0">
                <a:latin typeface="Arial" pitchFamily="34" charset="0"/>
                <a:cs typeface="Arial" pitchFamily="34" charset="0"/>
              </a:rPr>
              <a:t>" that Pip gives to the convict, we see something different. Though the setting of the meal is unglamorous, the cold, damp marshes, and the manners of the guest (the convict) are likened to a dog, there appears to be some genuine hospitality in Pip's words, "I am glad you enjoy it." And the convict answers sincerely, "</a:t>
            </a:r>
            <a:r>
              <a:rPr lang="en-SG" sz="2000" dirty="0" err="1" smtClean="0">
                <a:latin typeface="Arial" pitchFamily="34" charset="0"/>
                <a:cs typeface="Arial" pitchFamily="34" charset="0"/>
              </a:rPr>
              <a:t>Thankee</a:t>
            </a:r>
            <a:r>
              <a:rPr lang="en-SG" sz="2000" dirty="0" smtClean="0">
                <a:latin typeface="Arial" pitchFamily="34" charset="0"/>
                <a:cs typeface="Arial" pitchFamily="34" charset="0"/>
              </a:rPr>
              <a:t>, my boy, I do." The meal, in fact, establishes a link </a:t>
            </a:r>
            <a:r>
              <a:rPr lang="en-SG" sz="2000" dirty="0" err="1" smtClean="0">
                <a:latin typeface="Arial" pitchFamily="34" charset="0"/>
                <a:cs typeface="Arial" pitchFamily="34" charset="0"/>
              </a:rPr>
              <a:t>betwen</a:t>
            </a:r>
            <a:r>
              <a:rPr lang="en-SG" sz="2000" dirty="0" smtClean="0">
                <a:latin typeface="Arial" pitchFamily="34" charset="0"/>
                <a:cs typeface="Arial" pitchFamily="34" charset="0"/>
              </a:rPr>
              <a:t> the two.  </a:t>
            </a:r>
          </a:p>
          <a:p>
            <a:pPr algn="just"/>
            <a:r>
              <a:rPr lang="en-SG" sz="2000" dirty="0" smtClean="0">
                <a:latin typeface="Arial" pitchFamily="34" charset="0"/>
                <a:cs typeface="Arial" pitchFamily="34" charset="0"/>
              </a:rPr>
              <a:t>We will find Dickens using food and meals  in the upcoming chapters again to enable the reader to  reflect on relationships  and interactions on various levels of society.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SG" dirty="0"/>
          </a:p>
        </p:txBody>
      </p:sp>
      <p:sp>
        <p:nvSpPr>
          <p:cNvPr id="3" name="Content Placeholder 2"/>
          <p:cNvSpPr>
            <a:spLocks noGrp="1"/>
          </p:cNvSpPr>
          <p:nvPr>
            <p:ph idx="1"/>
          </p:nvPr>
        </p:nvSpPr>
        <p:spPr>
          <a:xfrm>
            <a:off x="0" y="609600"/>
            <a:ext cx="7010400" cy="6248400"/>
          </a:xfrm>
        </p:spPr>
        <p:txBody>
          <a:bodyPr>
            <a:normAutofit/>
          </a:bodyPr>
          <a:lstStyle/>
          <a:p>
            <a:pPr algn="just">
              <a:buNone/>
            </a:pPr>
            <a:r>
              <a:rPr lang="en-US" sz="1800" b="1" dirty="0" smtClean="0">
                <a:solidFill>
                  <a:srgbClr val="FF0000"/>
                </a:solidFill>
                <a:latin typeface="Arial" pitchFamily="34" charset="0"/>
                <a:cs typeface="Arial" pitchFamily="34" charset="0"/>
              </a:rPr>
              <a:t>Themes of Loss of Innocence and Kindness</a:t>
            </a:r>
            <a:r>
              <a:rPr lang="en-US" sz="1800" b="1" dirty="0" smtClean="0">
                <a:latin typeface="Arial" pitchFamily="34" charset="0"/>
                <a:cs typeface="Arial" pitchFamily="34" charset="0"/>
              </a:rPr>
              <a:t>:</a:t>
            </a:r>
          </a:p>
          <a:p>
            <a:pPr algn="just"/>
            <a:r>
              <a:rPr lang="en-SG" sz="1800" dirty="0" smtClean="0">
                <a:latin typeface="Arial" pitchFamily="34" charset="0"/>
                <a:cs typeface="Arial" pitchFamily="34" charset="0"/>
              </a:rPr>
              <a:t>The consequence of Pip’s intensifying social ambition is that he loses some of his innocence and becomes detached from his natural, sympathetic kindness. </a:t>
            </a:r>
          </a:p>
          <a:p>
            <a:pPr algn="just"/>
            <a:r>
              <a:rPr lang="en-SG" sz="1800" dirty="0" smtClean="0">
                <a:latin typeface="Arial" pitchFamily="34" charset="0"/>
                <a:cs typeface="Arial" pitchFamily="34" charset="0"/>
              </a:rPr>
              <a:t>In the early chapters of the novel, Pip sympathized with the convict, despite the threat the man posed to his safety. </a:t>
            </a:r>
          </a:p>
          <a:p>
            <a:pPr algn="just"/>
            <a:r>
              <a:rPr lang="en-SG" sz="1800" dirty="0" smtClean="0">
                <a:latin typeface="Arial" pitchFamily="34" charset="0"/>
                <a:cs typeface="Arial" pitchFamily="34" charset="0"/>
              </a:rPr>
              <a:t>Now, there is a change. Pip is unable to sympathize even with Joe, the most caring figure in his life.</a:t>
            </a:r>
          </a:p>
          <a:p>
            <a:pPr algn="just"/>
            <a:r>
              <a:rPr lang="en-SG" sz="1800" b="1" dirty="0" smtClean="0">
                <a:solidFill>
                  <a:srgbClr val="FF0000"/>
                </a:solidFill>
                <a:latin typeface="Arial" pitchFamily="34" charset="0"/>
                <a:cs typeface="Arial" pitchFamily="34" charset="0"/>
              </a:rPr>
              <a:t>Emergence of Snobbery:</a:t>
            </a:r>
          </a:p>
          <a:p>
            <a:pPr algn="just"/>
            <a:r>
              <a:rPr lang="en-SG" sz="1800" dirty="0" smtClean="0">
                <a:latin typeface="Arial" pitchFamily="34" charset="0"/>
                <a:cs typeface="Arial" pitchFamily="34" charset="0"/>
              </a:rPr>
              <a:t> We need to see Pip ’s response to Estella vs. Biddy in this connection</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b="1" dirty="0" smtClean="0">
                <a:solidFill>
                  <a:schemeClr val="tx2">
                    <a:lumMod val="60000"/>
                    <a:lumOff val="40000"/>
                  </a:schemeClr>
                </a:solidFill>
              </a:rPr>
              <a:t>Part I: Chapter 14</a:t>
            </a:r>
            <a:endParaRPr lang="en-SG" dirty="0"/>
          </a:p>
        </p:txBody>
      </p:sp>
      <p:sp>
        <p:nvSpPr>
          <p:cNvPr id="3" name="Content Placeholder 2"/>
          <p:cNvSpPr>
            <a:spLocks noGrp="1"/>
          </p:cNvSpPr>
          <p:nvPr>
            <p:ph idx="1"/>
          </p:nvPr>
        </p:nvSpPr>
        <p:spPr>
          <a:xfrm>
            <a:off x="0" y="1600200"/>
            <a:ext cx="7162800" cy="5257800"/>
          </a:xfrm>
        </p:spPr>
        <p:txBody>
          <a:bodyPr>
            <a:normAutofit fontScale="77500" lnSpcReduction="20000"/>
          </a:bodyPr>
          <a:lstStyle/>
          <a:p>
            <a:r>
              <a:rPr lang="en-SG" dirty="0" smtClean="0">
                <a:latin typeface="Arial" pitchFamily="34" charset="0"/>
                <a:cs typeface="Arial" pitchFamily="34" charset="0"/>
              </a:rPr>
              <a:t>Time passes as Pip begins working in Joe’s forge; the boy slowly becomes an adolescent. He hates working as Joe’s apprentice, but out of consideration for Joe’s goodness, he keeps his feelings to himself. </a:t>
            </a:r>
          </a:p>
          <a:p>
            <a:r>
              <a:rPr lang="en-SG" dirty="0" smtClean="0">
                <a:latin typeface="Arial" pitchFamily="34" charset="0"/>
                <a:cs typeface="Arial" pitchFamily="34" charset="0"/>
              </a:rPr>
              <a:t>Pip as a narrator explains his misery to his readers. He is ashamed of his home, ashamed of his trade. He wants to be uncommon, he wants to be a gentleman. He wants to be a part of the environment that he had a small taste of at the </a:t>
            </a:r>
            <a:r>
              <a:rPr lang="en-SG" dirty="0" err="1" smtClean="0">
                <a:latin typeface="Arial" pitchFamily="34" charset="0"/>
                <a:cs typeface="Arial" pitchFamily="34" charset="0"/>
              </a:rPr>
              <a:t>Satis</a:t>
            </a:r>
            <a:r>
              <a:rPr lang="en-SG" dirty="0" smtClean="0">
                <a:latin typeface="Arial" pitchFamily="34" charset="0"/>
                <a:cs typeface="Arial" pitchFamily="34" charset="0"/>
              </a:rPr>
              <a:t> House. </a:t>
            </a:r>
          </a:p>
          <a:p>
            <a:r>
              <a:rPr lang="en-SG" dirty="0" smtClean="0">
                <a:latin typeface="Arial" pitchFamily="34" charset="0"/>
                <a:cs typeface="Arial" pitchFamily="34" charset="0"/>
              </a:rPr>
              <a:t>He fears, beyond everything else, that Estella will see him in his current, dirty, blacksmith state. As he works, he thinks he sees Estella’s face mocking him in the forge, and he longs for </a:t>
            </a:r>
            <a:r>
              <a:rPr lang="en-SG" dirty="0" err="1" smtClean="0">
                <a:latin typeface="Arial" pitchFamily="34" charset="0"/>
                <a:cs typeface="Arial" pitchFamily="34" charset="0"/>
              </a:rPr>
              <a:t>Satis</a:t>
            </a:r>
            <a:r>
              <a:rPr lang="en-SG" dirty="0" smtClean="0">
                <a:latin typeface="Arial" pitchFamily="34" charset="0"/>
                <a:cs typeface="Arial" pitchFamily="34" charset="0"/>
              </a:rPr>
              <a:t> House. </a:t>
            </a:r>
          </a:p>
          <a:p>
            <a:pPr>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solidFill>
                  <a:srgbClr val="FF0000"/>
                </a:solidFill>
              </a:rPr>
              <a:t>Opening text of chapter 14</a:t>
            </a:r>
            <a:endParaRPr lang="en-US" sz="2800" b="1" dirty="0">
              <a:solidFill>
                <a:srgbClr val="FF0000"/>
              </a:solidFill>
            </a:endParaRPr>
          </a:p>
        </p:txBody>
      </p:sp>
      <p:sp>
        <p:nvSpPr>
          <p:cNvPr id="3" name="Content Placeholder 2"/>
          <p:cNvSpPr>
            <a:spLocks noGrp="1"/>
          </p:cNvSpPr>
          <p:nvPr>
            <p:ph idx="1"/>
          </p:nvPr>
        </p:nvSpPr>
        <p:spPr>
          <a:xfrm>
            <a:off x="457200" y="990600"/>
            <a:ext cx="6781800" cy="5135563"/>
          </a:xfrm>
        </p:spPr>
        <p:txBody>
          <a:bodyPr>
            <a:normAutofit fontScale="62500" lnSpcReduction="20000"/>
          </a:bodyPr>
          <a:lstStyle/>
          <a:p>
            <a:pPr algn="just">
              <a:buNone/>
            </a:pPr>
            <a:r>
              <a:rPr lang="en-US" dirty="0" smtClean="0">
                <a:latin typeface="Arial" pitchFamily="34" charset="0"/>
                <a:cs typeface="Arial" pitchFamily="34" charset="0"/>
              </a:rPr>
              <a:t>	It is a most miserable thing to feel ashamed of home. There may be black ingratitude in the thing, and the punishment may be retributive and well deserved; but, that it is a miserable thing, I can testify. </a:t>
            </a:r>
          </a:p>
          <a:p>
            <a:pPr algn="just">
              <a:buNone/>
            </a:pPr>
            <a:r>
              <a:rPr lang="en-US" dirty="0" smtClean="0">
                <a:latin typeface="Arial" pitchFamily="34" charset="0"/>
                <a:cs typeface="Arial" pitchFamily="34" charset="0"/>
              </a:rPr>
              <a:t>	Home had never been a very pleasant place to me, because of my sister’s temper. But, Joe had sanctified it, and I had believed in it. I had believed in the best </a:t>
            </a:r>
            <a:r>
              <a:rPr lang="en-US" dirty="0" err="1" smtClean="0">
                <a:latin typeface="Arial" pitchFamily="34" charset="0"/>
                <a:cs typeface="Arial" pitchFamily="34" charset="0"/>
              </a:rPr>
              <a:t>parlour</a:t>
            </a:r>
            <a:r>
              <a:rPr lang="en-US" dirty="0" smtClean="0">
                <a:latin typeface="Arial" pitchFamily="34" charset="0"/>
                <a:cs typeface="Arial" pitchFamily="34" charset="0"/>
              </a:rPr>
              <a:t> as a most elegant saloon; I had believed in the front door, as a mysterious portal of the Temple of State whose solemn opening was attended with a sacrifice of roast fowls; I had believed in the kitchen as a chaste though not magnificent apartment; I had believed in the forge as the glowing road to manhood and independence. Within a single year, all this was changed. Now, it was all coarse and common, and I would not have had Miss </a:t>
            </a:r>
            <a:r>
              <a:rPr lang="en-US" dirty="0" err="1" smtClean="0">
                <a:latin typeface="Arial" pitchFamily="34" charset="0"/>
                <a:cs typeface="Arial" pitchFamily="34" charset="0"/>
              </a:rPr>
              <a:t>Havisham</a:t>
            </a:r>
            <a:r>
              <a:rPr lang="en-US" dirty="0" smtClean="0">
                <a:latin typeface="Arial" pitchFamily="34" charset="0"/>
                <a:cs typeface="Arial" pitchFamily="34" charset="0"/>
              </a:rPr>
              <a:t> and Estella see it on any account.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solidFill>
                  <a:srgbClr val="FF0000"/>
                </a:solidFill>
              </a:rPr>
              <a:t>More text of chapter 14</a:t>
            </a:r>
            <a:endParaRPr lang="en-US" sz="2800" b="1" dirty="0">
              <a:solidFill>
                <a:srgbClr val="FF0000"/>
              </a:solidFill>
            </a:endParaRPr>
          </a:p>
        </p:txBody>
      </p:sp>
      <p:sp>
        <p:nvSpPr>
          <p:cNvPr id="3" name="Content Placeholder 2"/>
          <p:cNvSpPr>
            <a:spLocks noGrp="1"/>
          </p:cNvSpPr>
          <p:nvPr>
            <p:ph idx="1"/>
          </p:nvPr>
        </p:nvSpPr>
        <p:spPr>
          <a:xfrm>
            <a:off x="457200" y="914400"/>
            <a:ext cx="6553200" cy="5211763"/>
          </a:xfrm>
        </p:spPr>
        <p:txBody>
          <a:bodyPr>
            <a:normAutofit/>
          </a:bodyPr>
          <a:lstStyle/>
          <a:p>
            <a:pPr algn="just">
              <a:buNone/>
            </a:pPr>
            <a:r>
              <a:rPr lang="en-US" sz="1800" dirty="0" smtClean="0">
                <a:latin typeface="Arial" pitchFamily="34" charset="0"/>
                <a:cs typeface="Arial" pitchFamily="34" charset="0"/>
              </a:rPr>
              <a:t>	Once, it had seemed to me that when I should at last roll up my shirt-sleeves and go into the forge, Joe’s ‘prentice, I should be distinguished and happy. Now the reality was in my hold, I only felt that I was dusty with the dust of small coal, and that I had a weight upon my daily remembrance to which the anvil was a feather. There have been occasions in my later life (I suppose as in most lives) when I have felt for a time as if a thick curtain had fallen on all its interest and romance, to shut me out from anything save dull endurance any more. Never has that curtain dropped so heavy and blank, as when my way in life lay stretched out straight before me through the newly-entered road of apprenticeship to Joe.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219200"/>
            <a:ext cx="7162800" cy="5638800"/>
          </a:xfrm>
        </p:spPr>
        <p:txBody>
          <a:bodyPr>
            <a:normAutofit/>
          </a:bodyPr>
          <a:lstStyle/>
          <a:p>
            <a:pPr algn="just"/>
            <a:r>
              <a:rPr lang="en-SG" sz="1800" dirty="0" smtClean="0">
                <a:latin typeface="Arial" pitchFamily="34" charset="0"/>
                <a:cs typeface="Arial" pitchFamily="34" charset="0"/>
              </a:rPr>
              <a:t>We need to notice the contradiction and contrast in Pip's shame at having to do honest, hard work with his desire to be a gentleman. </a:t>
            </a:r>
          </a:p>
          <a:p>
            <a:pPr algn="just"/>
            <a:r>
              <a:rPr lang="en-SG" sz="1800" dirty="0" err="1" smtClean="0">
                <a:latin typeface="Arial" pitchFamily="34" charset="0"/>
                <a:cs typeface="Arial" pitchFamily="34" charset="0"/>
              </a:rPr>
              <a:t>Dicken's</a:t>
            </a:r>
            <a:r>
              <a:rPr lang="en-SG" sz="1800" dirty="0" smtClean="0">
                <a:latin typeface="Arial" pitchFamily="34" charset="0"/>
                <a:cs typeface="Arial" pitchFamily="34" charset="0"/>
              </a:rPr>
              <a:t> criticism is on two levels: one, against the society which enforces these values and two, against the individuals, like Pip, who adopt society's values despite their better judgment.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SG" b="1" dirty="0" smtClean="0">
                <a:solidFill>
                  <a:schemeClr val="tx2">
                    <a:lumMod val="60000"/>
                    <a:lumOff val="40000"/>
                  </a:schemeClr>
                </a:solidFill>
              </a:rPr>
              <a:t>Part I: Chapter 15</a:t>
            </a:r>
            <a:endParaRPr lang="en-SG" dirty="0"/>
          </a:p>
        </p:txBody>
      </p:sp>
      <p:sp>
        <p:nvSpPr>
          <p:cNvPr id="3" name="Content Placeholder 2"/>
          <p:cNvSpPr>
            <a:spLocks noGrp="1"/>
          </p:cNvSpPr>
          <p:nvPr>
            <p:ph idx="1"/>
          </p:nvPr>
        </p:nvSpPr>
        <p:spPr>
          <a:xfrm>
            <a:off x="0" y="762000"/>
            <a:ext cx="7315200" cy="6096000"/>
          </a:xfrm>
        </p:spPr>
        <p:txBody>
          <a:bodyPr>
            <a:noAutofit/>
          </a:bodyPr>
          <a:lstStyle/>
          <a:p>
            <a:r>
              <a:rPr lang="en-SG" sz="2000" dirty="0" smtClean="0">
                <a:latin typeface="Arial" pitchFamily="34" charset="0"/>
                <a:cs typeface="Arial" pitchFamily="34" charset="0"/>
              </a:rPr>
              <a:t>Biddy continues to teach Pip all she knows.</a:t>
            </a:r>
          </a:p>
          <a:p>
            <a:r>
              <a:rPr lang="en-SG" sz="2000" dirty="0" smtClean="0">
                <a:latin typeface="Arial" pitchFamily="34" charset="0"/>
                <a:cs typeface="Arial" pitchFamily="34" charset="0"/>
              </a:rPr>
              <a:t>Pip, in turn, continues to teach Joe everything he has learned.</a:t>
            </a:r>
          </a:p>
          <a:p>
            <a:r>
              <a:rPr lang="en-SG" sz="2000" dirty="0" err="1" smtClean="0">
                <a:latin typeface="Arial" pitchFamily="34" charset="0"/>
                <a:cs typeface="Arial" pitchFamily="34" charset="0"/>
              </a:rPr>
              <a:t>Orlick</a:t>
            </a:r>
            <a:r>
              <a:rPr lang="en-SG" sz="2000" dirty="0" smtClean="0">
                <a:latin typeface="Arial" pitchFamily="34" charset="0"/>
                <a:cs typeface="Arial" pitchFamily="34" charset="0"/>
              </a:rPr>
              <a:t>,  a man that Joe employs around the forge, begins one day to insult Mrs. Joe within her hearing. She and </a:t>
            </a:r>
            <a:r>
              <a:rPr lang="en-SG" sz="2000" dirty="0" err="1" smtClean="0">
                <a:latin typeface="Arial" pitchFamily="34" charset="0"/>
                <a:cs typeface="Arial" pitchFamily="34" charset="0"/>
              </a:rPr>
              <a:t>Orlick</a:t>
            </a:r>
            <a:r>
              <a:rPr lang="en-SG" sz="2000" dirty="0" smtClean="0">
                <a:latin typeface="Arial" pitchFamily="34" charset="0"/>
                <a:cs typeface="Arial" pitchFamily="34" charset="0"/>
              </a:rPr>
              <a:t> indulge into a quarrel. </a:t>
            </a:r>
          </a:p>
          <a:p>
            <a:r>
              <a:rPr lang="en-SG" sz="2000" dirty="0" smtClean="0">
                <a:latin typeface="Arial" pitchFamily="34" charset="0"/>
                <a:cs typeface="Arial" pitchFamily="34" charset="0"/>
              </a:rPr>
              <a:t>As Mrs. Joe asks Joe to defend her </a:t>
            </a:r>
            <a:r>
              <a:rPr lang="en-SG" sz="2000" dirty="0" err="1" smtClean="0">
                <a:latin typeface="Arial" pitchFamily="34" charset="0"/>
                <a:cs typeface="Arial" pitchFamily="34" charset="0"/>
              </a:rPr>
              <a:t>honor</a:t>
            </a:r>
            <a:r>
              <a:rPr lang="en-SG" sz="2000" dirty="0" smtClean="0">
                <a:latin typeface="Arial" pitchFamily="34" charset="0"/>
                <a:cs typeface="Arial" pitchFamily="34" charset="0"/>
              </a:rPr>
              <a:t>, Joe quickly defeats </a:t>
            </a:r>
            <a:r>
              <a:rPr lang="en-SG" sz="2000" dirty="0" err="1" smtClean="0">
                <a:latin typeface="Arial" pitchFamily="34" charset="0"/>
                <a:cs typeface="Arial" pitchFamily="34" charset="0"/>
              </a:rPr>
              <a:t>Orlick</a:t>
            </a:r>
            <a:r>
              <a:rPr lang="en-SG" sz="2000" dirty="0" smtClean="0">
                <a:latin typeface="Arial" pitchFamily="34" charset="0"/>
                <a:cs typeface="Arial" pitchFamily="34" charset="0"/>
              </a:rPr>
              <a:t> in the fight. </a:t>
            </a:r>
          </a:p>
          <a:p>
            <a:r>
              <a:rPr lang="en-SG" sz="2000" dirty="0" smtClean="0">
                <a:latin typeface="Arial" pitchFamily="34" charset="0"/>
                <a:cs typeface="Arial" pitchFamily="34" charset="0"/>
              </a:rPr>
              <a:t>Mrs. Joe is so excited that she faints.</a:t>
            </a:r>
          </a:p>
          <a:p>
            <a:r>
              <a:rPr lang="en-SG" sz="2000" dirty="0" smtClean="0">
                <a:latin typeface="Arial" pitchFamily="34" charset="0"/>
                <a:cs typeface="Arial" pitchFamily="34" charset="0"/>
              </a:rPr>
              <a:t>However, Joe and </a:t>
            </a:r>
            <a:r>
              <a:rPr lang="en-SG" sz="2000" dirty="0" err="1" smtClean="0">
                <a:latin typeface="Arial" pitchFamily="34" charset="0"/>
                <a:cs typeface="Arial" pitchFamily="34" charset="0"/>
              </a:rPr>
              <a:t>Orlick</a:t>
            </a:r>
            <a:r>
              <a:rPr lang="en-SG" sz="2000" dirty="0" smtClean="0">
                <a:latin typeface="Arial" pitchFamily="34" charset="0"/>
                <a:cs typeface="Arial" pitchFamily="34" charset="0"/>
              </a:rPr>
              <a:t> continue to work together as if it is all behind them. </a:t>
            </a:r>
          </a:p>
          <a:p>
            <a:r>
              <a:rPr lang="en-SG" sz="2000" dirty="0" smtClean="0">
                <a:latin typeface="Arial" pitchFamily="34" charset="0"/>
                <a:cs typeface="Arial" pitchFamily="34" charset="0"/>
              </a:rPr>
              <a:t>It has been almost a year now that Pip is working at the forge.  Now he revisits Miss </a:t>
            </a:r>
            <a:r>
              <a:rPr lang="en-SG" sz="2000" dirty="0" err="1" smtClean="0">
                <a:latin typeface="Arial" pitchFamily="34" charset="0"/>
                <a:cs typeface="Arial" pitchFamily="34" charset="0"/>
              </a:rPr>
              <a:t>Havisham</a:t>
            </a:r>
            <a:r>
              <a:rPr lang="en-SG" sz="2000" dirty="0" smtClean="0">
                <a:latin typeface="Arial" pitchFamily="34" charset="0"/>
                <a:cs typeface="Arial" pitchFamily="34" charset="0"/>
              </a:rPr>
              <a:t> at the </a:t>
            </a:r>
            <a:r>
              <a:rPr lang="en-SG" sz="2000" dirty="0" err="1" smtClean="0">
                <a:latin typeface="Arial" pitchFamily="34" charset="0"/>
                <a:cs typeface="Arial" pitchFamily="34" charset="0"/>
              </a:rPr>
              <a:t>Satis</a:t>
            </a:r>
            <a:r>
              <a:rPr lang="en-SG" sz="2000" dirty="0" smtClean="0">
                <a:latin typeface="Arial" pitchFamily="34" charset="0"/>
                <a:cs typeface="Arial" pitchFamily="34" charset="0"/>
              </a:rPr>
              <a:t> House. She sees him for a few moments, but only to laugh at him when he looks around for Estella. </a:t>
            </a:r>
          </a:p>
          <a:p>
            <a:r>
              <a:rPr lang="en-SG" sz="2000" dirty="0" smtClean="0">
                <a:latin typeface="Arial" pitchFamily="34" charset="0"/>
                <a:cs typeface="Arial" pitchFamily="34" charset="0"/>
              </a:rPr>
              <a:t>It is a great disappointment for Pip to know that Estella has been sent abroad to be educated as a lady. </a:t>
            </a: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solidFill>
                  <a:schemeClr val="tx2">
                    <a:lumMod val="60000"/>
                    <a:lumOff val="40000"/>
                  </a:schemeClr>
                </a:solidFill>
              </a:rPr>
              <a:t>Cont... Part I: Chapter 15</a:t>
            </a:r>
            <a:endParaRPr lang="en-SG" sz="2800" dirty="0"/>
          </a:p>
        </p:txBody>
      </p:sp>
      <p:sp>
        <p:nvSpPr>
          <p:cNvPr id="3" name="Content Placeholder 2"/>
          <p:cNvSpPr>
            <a:spLocks noGrp="1"/>
          </p:cNvSpPr>
          <p:nvPr>
            <p:ph idx="1"/>
          </p:nvPr>
        </p:nvSpPr>
        <p:spPr>
          <a:xfrm>
            <a:off x="0" y="1219200"/>
            <a:ext cx="6781800" cy="5257800"/>
          </a:xfrm>
        </p:spPr>
        <p:txBody>
          <a:bodyPr>
            <a:normAutofit/>
          </a:bodyPr>
          <a:lstStyle/>
          <a:p>
            <a:pPr algn="just"/>
            <a:r>
              <a:rPr lang="en-SG" sz="1800" dirty="0" smtClean="0">
                <a:latin typeface="Arial" pitchFamily="34" charset="0"/>
                <a:cs typeface="Arial" pitchFamily="34" charset="0"/>
              </a:rPr>
              <a:t>Dejected, he allows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to take him to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for the evening, where they pass the time reading from a play. </a:t>
            </a:r>
          </a:p>
          <a:p>
            <a:pPr algn="just"/>
            <a:r>
              <a:rPr lang="en-SG" sz="1800" dirty="0" smtClean="0">
                <a:latin typeface="Arial" pitchFamily="34" charset="0"/>
                <a:cs typeface="Arial" pitchFamily="34" charset="0"/>
              </a:rPr>
              <a:t>On the way home, Pip sees </a:t>
            </a:r>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in the shadows and hears guns fire from the prison ships. When he arrives home he finds that nearly the whole of the village has gathered around his house. He learns that Mrs. Joe has been attacked, hit over the head, and knocked senseless by some unknown assailant. </a:t>
            </a:r>
          </a:p>
          <a:p>
            <a:pPr algn="just">
              <a:buNone/>
            </a:pP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600200"/>
            <a:ext cx="7086600" cy="5257800"/>
          </a:xfrm>
        </p:spPr>
        <p:txBody>
          <a:bodyPr>
            <a:normAutofit/>
          </a:bodyPr>
          <a:lstStyle/>
          <a:p>
            <a:pPr algn="just"/>
            <a:r>
              <a:rPr lang="en-SG" sz="1800" dirty="0" smtClean="0">
                <a:solidFill>
                  <a:srgbClr val="FF0000"/>
                </a:solidFill>
                <a:latin typeface="Arial" pitchFamily="34" charset="0"/>
                <a:cs typeface="Arial" pitchFamily="34" charset="0"/>
              </a:rPr>
              <a:t>Theme of violence:</a:t>
            </a:r>
          </a:p>
          <a:p>
            <a:pPr algn="just"/>
            <a:r>
              <a:rPr lang="en-SG" sz="1800" dirty="0" smtClean="0">
                <a:latin typeface="Arial" pitchFamily="34" charset="0"/>
                <a:cs typeface="Arial" pitchFamily="34" charset="0"/>
              </a:rPr>
              <a:t>Even while Pip dreams of an upper-class life, violence and crime continue to be events in his life. In this chapter, Pip is witness to a fight between </a:t>
            </a:r>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and Joe; this reminds us of Pip’s fight with a man in the previous chapters that pleased Estella.</a:t>
            </a:r>
          </a:p>
          <a:p>
            <a:pPr algn="just"/>
            <a:r>
              <a:rPr lang="en-SG" sz="1800" dirty="0" smtClean="0">
                <a:latin typeface="Arial" pitchFamily="34" charset="0"/>
                <a:cs typeface="Arial" pitchFamily="34" charset="0"/>
              </a:rPr>
              <a:t>Violence comes quickly and rather unexpectedly throughout the novel and, as in this case, does little to solve anything.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SG" dirty="0"/>
          </a:p>
        </p:txBody>
      </p:sp>
      <p:sp>
        <p:nvSpPr>
          <p:cNvPr id="3" name="Content Placeholder 2"/>
          <p:cNvSpPr>
            <a:spLocks noGrp="1"/>
          </p:cNvSpPr>
          <p:nvPr>
            <p:ph idx="1"/>
          </p:nvPr>
        </p:nvSpPr>
        <p:spPr>
          <a:xfrm>
            <a:off x="0" y="914400"/>
            <a:ext cx="6934200" cy="5211763"/>
          </a:xfrm>
        </p:spPr>
        <p:txBody>
          <a:bodyPr>
            <a:normAutofit/>
          </a:bodyPr>
          <a:lstStyle/>
          <a:p>
            <a:pPr algn="just">
              <a:buNone/>
            </a:pPr>
            <a:r>
              <a:rPr lang="en-US" sz="1800" b="1" dirty="0" smtClean="0">
                <a:solidFill>
                  <a:srgbClr val="FF0000"/>
                </a:solidFill>
                <a:latin typeface="Arial" pitchFamily="34" charset="0"/>
                <a:cs typeface="Arial" pitchFamily="34" charset="0"/>
              </a:rPr>
              <a:t>Theme of Innocence and Guilt Resurface:</a:t>
            </a:r>
          </a:p>
          <a:p>
            <a:pPr algn="just"/>
            <a:r>
              <a:rPr lang="en-SG" sz="1800" dirty="0" smtClean="0">
                <a:latin typeface="Arial" pitchFamily="34" charset="0"/>
                <a:cs typeface="Arial" pitchFamily="34" charset="0"/>
              </a:rPr>
              <a:t>Themes of guilt and innocence run powerfully through this section, as Pip’s adolescent mind wavers between right and wrong, between his desire to be good and his stark sense of evil. The play he reads at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house tells the story of a man whose lover convinces him to kill his uncle for money. Pip will soon abandon Joe for money and the promise of Estella.</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SG" b="1" dirty="0" smtClean="0">
                <a:solidFill>
                  <a:schemeClr val="tx2">
                    <a:lumMod val="60000"/>
                    <a:lumOff val="40000"/>
                  </a:schemeClr>
                </a:solidFill>
              </a:rPr>
              <a:t>Part I: Chapter 16</a:t>
            </a:r>
            <a:endParaRPr lang="en-SG" dirty="0"/>
          </a:p>
        </p:txBody>
      </p:sp>
      <p:sp>
        <p:nvSpPr>
          <p:cNvPr id="3" name="Content Placeholder 2"/>
          <p:cNvSpPr>
            <a:spLocks noGrp="1"/>
          </p:cNvSpPr>
          <p:nvPr>
            <p:ph idx="1"/>
          </p:nvPr>
        </p:nvSpPr>
        <p:spPr>
          <a:xfrm>
            <a:off x="0" y="1066800"/>
            <a:ext cx="7543800" cy="5791200"/>
          </a:xfrm>
        </p:spPr>
        <p:txBody>
          <a:bodyPr>
            <a:normAutofit fontScale="62500" lnSpcReduction="20000"/>
          </a:bodyPr>
          <a:lstStyle/>
          <a:p>
            <a:r>
              <a:rPr lang="en-SG" dirty="0" smtClean="0">
                <a:latin typeface="Arial" pitchFamily="34" charset="0"/>
                <a:cs typeface="Arial" pitchFamily="34" charset="0"/>
              </a:rPr>
              <a:t>Pip immediately suspects </a:t>
            </a:r>
            <a:r>
              <a:rPr lang="en-SG" dirty="0" err="1" smtClean="0">
                <a:latin typeface="Arial" pitchFamily="34" charset="0"/>
                <a:cs typeface="Arial" pitchFamily="34" charset="0"/>
              </a:rPr>
              <a:t>Orlick</a:t>
            </a:r>
            <a:r>
              <a:rPr lang="en-SG" dirty="0" smtClean="0">
                <a:latin typeface="Arial" pitchFamily="34" charset="0"/>
                <a:cs typeface="Arial" pitchFamily="34" charset="0"/>
              </a:rPr>
              <a:t>, though, strangely, his sister was hit with the shackles that the convict filed off in the first chapter! Because of this connection, Pip also suspects the one-eyed man that Joe and he had met in the pub, and who had demonstrated his own knowledge of Pip's past by stirring his drink with the file used to free those same shackles. </a:t>
            </a:r>
          </a:p>
          <a:p>
            <a:r>
              <a:rPr lang="en-SG" dirty="0" smtClean="0">
                <a:latin typeface="Arial" pitchFamily="34" charset="0"/>
                <a:cs typeface="Arial" pitchFamily="34" charset="0"/>
              </a:rPr>
              <a:t>His sister has suffered some serious brain damage, having lost much of voice, her hearing, and her memory. She communicates by writing letters and symbols on a slate. Furthermore, her "temper was greatly improved, and she was patient." </a:t>
            </a:r>
          </a:p>
          <a:p>
            <a:r>
              <a:rPr lang="en-SG" dirty="0" smtClean="0">
                <a:latin typeface="Arial" pitchFamily="34" charset="0"/>
                <a:cs typeface="Arial" pitchFamily="34" charset="0"/>
              </a:rPr>
              <a:t>To help with the housework and to take care of Mrs. Joe, Biddy is employed and moves into the house and becomes "a blessing to the household." </a:t>
            </a:r>
          </a:p>
          <a:p>
            <a:r>
              <a:rPr lang="en-SG" dirty="0" smtClean="0">
                <a:latin typeface="Arial" pitchFamily="34" charset="0"/>
                <a:cs typeface="Arial" pitchFamily="34" charset="0"/>
              </a:rPr>
              <a:t>Mrs. Joe, who is now unable to talk, begins to draw the letter “T” on her slate over and over, which Pip guesses represents a hammer. From this, Biddy deduces that she is referring to </a:t>
            </a:r>
            <a:r>
              <a:rPr lang="en-SG" dirty="0" err="1" smtClean="0">
                <a:latin typeface="Arial" pitchFamily="34" charset="0"/>
                <a:cs typeface="Arial" pitchFamily="34" charset="0"/>
              </a:rPr>
              <a:t>Orlick</a:t>
            </a:r>
            <a:r>
              <a:rPr lang="en-SG" dirty="0" smtClean="0">
                <a:latin typeface="Arial" pitchFamily="34" charset="0"/>
                <a:cs typeface="Arial" pitchFamily="34" charset="0"/>
              </a:rPr>
              <a:t>. </a:t>
            </a:r>
            <a:r>
              <a:rPr lang="en-SG" dirty="0" err="1" smtClean="0">
                <a:latin typeface="Arial" pitchFamily="34" charset="0"/>
                <a:cs typeface="Arial" pitchFamily="34" charset="0"/>
              </a:rPr>
              <a:t>Orlick</a:t>
            </a:r>
            <a:r>
              <a:rPr lang="en-SG" dirty="0" smtClean="0">
                <a:latin typeface="Arial" pitchFamily="34" charset="0"/>
                <a:cs typeface="Arial" pitchFamily="34" charset="0"/>
              </a:rPr>
              <a:t> is called in to see Mrs. Joe, and Pip expects her to denounce him as her attacker. Instead, she seems eager to please </a:t>
            </a:r>
            <a:r>
              <a:rPr lang="en-SG" dirty="0" err="1" smtClean="0">
                <a:latin typeface="Arial" pitchFamily="34" charset="0"/>
                <a:cs typeface="Arial" pitchFamily="34" charset="0"/>
              </a:rPr>
              <a:t>Orlick</a:t>
            </a:r>
            <a:r>
              <a:rPr lang="en-SG" dirty="0" smtClean="0">
                <a:latin typeface="Arial" pitchFamily="34" charset="0"/>
                <a:cs typeface="Arial" pitchFamily="34" charset="0"/>
              </a:rPr>
              <a:t> and often calls for him in subsequent days by drawing a “T” on her slate.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600200"/>
            <a:ext cx="7315200" cy="4525963"/>
          </a:xfrm>
        </p:spPr>
        <p:txBody>
          <a:bodyPr>
            <a:normAutofit fontScale="70000" lnSpcReduction="20000"/>
          </a:bodyPr>
          <a:lstStyle/>
          <a:p>
            <a:r>
              <a:rPr lang="en-SG" dirty="0" smtClean="0">
                <a:latin typeface="Arial" pitchFamily="34" charset="0"/>
                <a:cs typeface="Arial" pitchFamily="34" charset="0"/>
              </a:rPr>
              <a:t>The seemingly distant episode of Pip helping the convict on the marshes continues to haunt him, even as he tries to distance himself by becoming educated and he dreams of being Estella's gentleman. The shackles in this chapter remind Pip of the episode and bring back his shame and guilt to the point where Pip feels like he is partly responsible for his sister's injury. </a:t>
            </a:r>
          </a:p>
          <a:p>
            <a:r>
              <a:rPr lang="en-SG" dirty="0" smtClean="0">
                <a:latin typeface="Arial" pitchFamily="34" charset="0"/>
                <a:cs typeface="Arial" pitchFamily="34" charset="0"/>
              </a:rPr>
              <a:t>Dickens subtly changes how we view Mrs. Joe by referring to her now as "my sister." Before the accident, the readers almost forget the blood relationship between Pip and Mrs. Joe, but with the changing of Mrs. Joe's attitude and temper, her position reverts to Pip's sister. </a:t>
            </a: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SG" sz="2800" b="1" dirty="0" smtClean="0">
                <a:solidFill>
                  <a:schemeClr val="tx2">
                    <a:lumMod val="60000"/>
                    <a:lumOff val="40000"/>
                  </a:schemeClr>
                </a:solidFill>
              </a:rPr>
              <a:t>Part I: Chapter 17</a:t>
            </a:r>
            <a:endParaRPr lang="en-SG" sz="2800" dirty="0"/>
          </a:p>
        </p:txBody>
      </p:sp>
      <p:sp>
        <p:nvSpPr>
          <p:cNvPr id="3" name="Content Placeholder 2"/>
          <p:cNvSpPr>
            <a:spLocks noGrp="1"/>
          </p:cNvSpPr>
          <p:nvPr>
            <p:ph idx="1"/>
          </p:nvPr>
        </p:nvSpPr>
        <p:spPr>
          <a:xfrm>
            <a:off x="0" y="990600"/>
            <a:ext cx="6324600" cy="5135563"/>
          </a:xfrm>
        </p:spPr>
        <p:txBody>
          <a:bodyPr>
            <a:normAutofit/>
          </a:bodyPr>
          <a:lstStyle/>
          <a:p>
            <a:pPr algn="just"/>
            <a:r>
              <a:rPr lang="en-SG" sz="1800" dirty="0" smtClean="0">
                <a:latin typeface="Arial" pitchFamily="34" charset="0"/>
                <a:cs typeface="Arial" pitchFamily="34" charset="0"/>
              </a:rPr>
              <a:t>Time passes.</a:t>
            </a:r>
          </a:p>
          <a:p>
            <a:pPr algn="just"/>
            <a:r>
              <a:rPr lang="en-SG" sz="1800" dirty="0" smtClean="0">
                <a:latin typeface="Arial" pitchFamily="34" charset="0"/>
                <a:cs typeface="Arial" pitchFamily="34" charset="0"/>
              </a:rPr>
              <a:t>Pip notices that Biddy is turning into a woman, not very pretty, but very bright and wise. </a:t>
            </a:r>
          </a:p>
          <a:p>
            <a:pPr algn="just"/>
            <a:r>
              <a:rPr lang="en-SG" sz="1800" dirty="0" smtClean="0">
                <a:latin typeface="Arial" pitchFamily="34" charset="0"/>
                <a:cs typeface="Arial" pitchFamily="34" charset="0"/>
              </a:rPr>
              <a:t>Pip also tells Biddy his secret regarding his love for Estella.</a:t>
            </a:r>
          </a:p>
          <a:p>
            <a:pPr algn="just"/>
            <a:r>
              <a:rPr lang="en-SG" sz="1800" dirty="0" smtClean="0">
                <a:latin typeface="Arial" pitchFamily="34" charset="0"/>
                <a:cs typeface="Arial" pitchFamily="34" charset="0"/>
              </a:rPr>
              <a:t>He also expresses his desire to be a gentlemen. </a:t>
            </a:r>
          </a:p>
          <a:p>
            <a:pPr algn="just"/>
            <a:r>
              <a:rPr lang="en-SG" sz="1800" dirty="0" smtClean="0">
                <a:latin typeface="Arial" pitchFamily="34" charset="0"/>
                <a:cs typeface="Arial" pitchFamily="34" charset="0"/>
              </a:rPr>
              <a:t>Biddy wisely suggests that becoming a gentleman to "gain over" a woman who thinks him course and common does not sound very logical. </a:t>
            </a:r>
          </a:p>
          <a:p>
            <a:pPr algn="just"/>
            <a:r>
              <a:rPr lang="en-SG" sz="1800" dirty="0" smtClean="0">
                <a:latin typeface="Arial" pitchFamily="34" charset="0"/>
                <a:cs typeface="Arial" pitchFamily="34" charset="0"/>
              </a:rPr>
              <a:t>When Biddy advises him to stay away from Estella, Pip is angry with her.</a:t>
            </a:r>
          </a:p>
          <a:p>
            <a:pPr algn="just"/>
            <a:r>
              <a:rPr lang="en-SG" sz="1800" dirty="0" smtClean="0">
                <a:latin typeface="Arial" pitchFamily="34" charset="0"/>
                <a:cs typeface="Arial" pitchFamily="34" charset="0"/>
              </a:rPr>
              <a:t>On the other hand he dislikes when </a:t>
            </a:r>
            <a:r>
              <a:rPr lang="en-SG" sz="1800" dirty="0" err="1" smtClean="0">
                <a:latin typeface="Arial" pitchFamily="34" charset="0"/>
                <a:cs typeface="Arial" pitchFamily="34" charset="0"/>
              </a:rPr>
              <a:t>Orlick</a:t>
            </a:r>
            <a:r>
              <a:rPr lang="en-SG" sz="1800" dirty="0" smtClean="0">
                <a:latin typeface="Arial" pitchFamily="34" charset="0"/>
                <a:cs typeface="Arial" pitchFamily="34" charset="0"/>
              </a:rPr>
              <a:t> pays attention to Biddy.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b="1" dirty="0" smtClean="0">
                <a:solidFill>
                  <a:schemeClr val="tx2">
                    <a:lumMod val="60000"/>
                    <a:lumOff val="40000"/>
                  </a:schemeClr>
                </a:solidFill>
              </a:rPr>
              <a:t>Part I: Chapter 18</a:t>
            </a:r>
            <a:endParaRPr lang="en-SG" dirty="0"/>
          </a:p>
        </p:txBody>
      </p:sp>
      <p:sp>
        <p:nvSpPr>
          <p:cNvPr id="3" name="Content Placeholder 2"/>
          <p:cNvSpPr>
            <a:spLocks noGrp="1"/>
          </p:cNvSpPr>
          <p:nvPr>
            <p:ph idx="1"/>
          </p:nvPr>
        </p:nvSpPr>
        <p:spPr>
          <a:xfrm>
            <a:off x="0" y="762000"/>
            <a:ext cx="7010400" cy="6096000"/>
          </a:xfrm>
        </p:spPr>
        <p:txBody>
          <a:bodyPr>
            <a:noAutofit/>
          </a:bodyPr>
          <a:lstStyle/>
          <a:p>
            <a:pPr algn="just"/>
            <a:r>
              <a:rPr lang="en-SG" sz="1800" dirty="0" smtClean="0">
                <a:latin typeface="Arial" pitchFamily="34" charset="0"/>
                <a:cs typeface="Arial" pitchFamily="34" charset="0"/>
              </a:rPr>
              <a:t>It is the fourth year of Pip's apprenticeship .</a:t>
            </a:r>
          </a:p>
          <a:p>
            <a:pPr algn="just"/>
            <a:r>
              <a:rPr lang="en-SG" sz="1800" dirty="0" smtClean="0">
                <a:latin typeface="Arial" pitchFamily="34" charset="0"/>
                <a:cs typeface="Arial" pitchFamily="34" charset="0"/>
              </a:rPr>
              <a:t>He is sitting with Joe and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at the pub. </a:t>
            </a:r>
          </a:p>
          <a:p>
            <a:pPr algn="just"/>
            <a:r>
              <a:rPr lang="en-SG" sz="1800" dirty="0" smtClean="0">
                <a:latin typeface="Arial" pitchFamily="34" charset="0"/>
                <a:cs typeface="Arial" pitchFamily="34" charset="0"/>
              </a:rPr>
              <a:t>As Pip sits there in a crowd listening to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read the story of a murder trial from a newspaper. A stranger begins questioning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about the legal details of the case. Pip recognizes him as the large, dark man he met on the stairs at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place in Chapter 11.</a:t>
            </a:r>
          </a:p>
          <a:p>
            <a:pPr algn="just"/>
            <a:r>
              <a:rPr lang="en-SG" sz="1800" dirty="0" smtClean="0">
                <a:latin typeface="Arial" pitchFamily="34" charset="0"/>
                <a:cs typeface="Arial" pitchFamily="34" charset="0"/>
              </a:rPr>
              <a:t> The stranger introduces himself as the lawyer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and he goes home with Pip and Joe.</a:t>
            </a:r>
          </a:p>
          <a:p>
            <a:pPr algn="just"/>
            <a:r>
              <a:rPr lang="en-SG" sz="1800" dirty="0" smtClean="0">
                <a:latin typeface="Arial" pitchFamily="34" charset="0"/>
                <a:cs typeface="Arial" pitchFamily="34" charset="0"/>
              </a:rPr>
              <a:t>There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explains that Pip now has "great expectations." He has been given a large amount of money, to be administered by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by an anonymous sponsor whom Pip is never to try to discover</a:t>
            </a:r>
            <a:r>
              <a:rPr lang="en-SG" sz="1800" smtClean="0">
                <a:latin typeface="Arial" pitchFamily="34" charset="0"/>
                <a:cs typeface="Arial" pitchFamily="34" charset="0"/>
              </a:rPr>
              <a:t>.  </a:t>
            </a:r>
            <a:endParaRPr lang="en-SG" sz="1800" dirty="0" smtClean="0">
              <a:latin typeface="Arial" pitchFamily="34" charset="0"/>
              <a:cs typeface="Arial" pitchFamily="34" charset="0"/>
            </a:endParaRP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explains that Pip is to be "brought up a gentleman" , and Pip feels his dreams are going to come true.</a:t>
            </a:r>
          </a:p>
          <a:p>
            <a:pPr algn="just"/>
            <a:r>
              <a:rPr lang="en-SG" sz="1800" dirty="0" smtClean="0">
                <a:latin typeface="Arial" pitchFamily="34" charset="0"/>
                <a:cs typeface="Arial" pitchFamily="34" charset="0"/>
              </a:rPr>
              <a:t>Pip is also told that he will be tutored by </a:t>
            </a:r>
            <a:r>
              <a:rPr lang="en-SG" sz="1800" dirty="0" err="1" smtClean="0">
                <a:latin typeface="Arial" pitchFamily="34" charset="0"/>
                <a:cs typeface="Arial" pitchFamily="34" charset="0"/>
              </a:rPr>
              <a:t>Matherw</a:t>
            </a:r>
            <a:r>
              <a:rPr lang="en-SG" sz="1800" dirty="0" smtClean="0">
                <a:latin typeface="Arial" pitchFamily="34" charset="0"/>
                <a:cs typeface="Arial" pitchFamily="34" charset="0"/>
              </a:rPr>
              <a:t> Pocket. Again this is the man who was referred to at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place.</a:t>
            </a:r>
          </a:p>
          <a:p>
            <a:pPr algn="just"/>
            <a:r>
              <a:rPr lang="en-SG" sz="1800" dirty="0" smtClean="0">
                <a:latin typeface="Arial" pitchFamily="34" charset="0"/>
                <a:cs typeface="Arial" pitchFamily="34" charset="0"/>
              </a:rPr>
              <a:t>P is also given some money to get new clothes and to get ready to go to London.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r>
              <a:rPr lang="en-SG" b="1" dirty="0" smtClean="0">
                <a:solidFill>
                  <a:schemeClr val="tx2">
                    <a:lumMod val="60000"/>
                    <a:lumOff val="40000"/>
                  </a:schemeClr>
                </a:solidFill>
              </a:rPr>
              <a:t>Part I: Chapter 18</a:t>
            </a:r>
            <a:endParaRPr lang="en-SG" dirty="0"/>
          </a:p>
        </p:txBody>
      </p:sp>
      <p:sp>
        <p:nvSpPr>
          <p:cNvPr id="3" name="Content Placeholder 2"/>
          <p:cNvSpPr>
            <a:spLocks noGrp="1"/>
          </p:cNvSpPr>
          <p:nvPr>
            <p:ph idx="1"/>
          </p:nvPr>
        </p:nvSpPr>
        <p:spPr>
          <a:xfrm>
            <a:off x="0" y="1600200"/>
            <a:ext cx="6705600" cy="4525963"/>
          </a:xfrm>
        </p:spPr>
        <p:txBody>
          <a:bodyPr>
            <a:normAutofit/>
          </a:bodyPr>
          <a:lstStyle/>
          <a:p>
            <a:pPr algn="just"/>
            <a:r>
              <a:rPr lang="en-SG" sz="1800" dirty="0" smtClean="0">
                <a:latin typeface="Arial" pitchFamily="34" charset="0"/>
                <a:cs typeface="Arial" pitchFamily="34" charset="0"/>
              </a:rPr>
              <a:t>Joe is sad on the idea that he would lose Pip.</a:t>
            </a:r>
          </a:p>
          <a:p>
            <a:pPr algn="just"/>
            <a:r>
              <a:rPr lang="en-SG" sz="1800" dirty="0" smtClean="0">
                <a:latin typeface="Arial" pitchFamily="34" charset="0"/>
                <a:cs typeface="Arial" pitchFamily="34" charset="0"/>
              </a:rPr>
              <a:t>Biddy is also sad.</a:t>
            </a:r>
          </a:p>
          <a:p>
            <a:pPr algn="just"/>
            <a:r>
              <a:rPr lang="en-SG" sz="1800" dirty="0" smtClean="0">
                <a:latin typeface="Arial" pitchFamily="34" charset="0"/>
                <a:cs typeface="Arial" pitchFamily="34" charset="0"/>
              </a:rPr>
              <a:t>On the other hand we see that Pip adopts a snobbish attitude and thinks himself too good for his surroundings. </a:t>
            </a:r>
          </a:p>
          <a:p>
            <a:pPr algn="just"/>
            <a:r>
              <a:rPr lang="en-SG" sz="1800" dirty="0" smtClean="0">
                <a:latin typeface="Arial" pitchFamily="34" charset="0"/>
                <a:cs typeface="Arial" pitchFamily="34" charset="0"/>
              </a:rPr>
              <a:t>Still, when Pip sees Joe and Biddy quietly talking together that night, he feels sorry to be leaving them.</a:t>
            </a:r>
          </a:p>
          <a:p>
            <a:pPr algn="just">
              <a:buNone/>
            </a:pP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295400"/>
            <a:ext cx="7162800" cy="4830763"/>
          </a:xfrm>
        </p:spPr>
        <p:txBody>
          <a:bodyPr>
            <a:normAutofit/>
          </a:bodyPr>
          <a:lstStyle/>
          <a:p>
            <a:pPr algn="just">
              <a:buNone/>
            </a:pPr>
            <a:r>
              <a:rPr lang="en-SG" sz="1800" b="1" dirty="0" smtClean="0">
                <a:solidFill>
                  <a:srgbClr val="FF0000"/>
                </a:solidFill>
                <a:latin typeface="Arial" pitchFamily="34" charset="0"/>
                <a:cs typeface="Arial" pitchFamily="34" charset="0"/>
              </a:rPr>
              <a:t>Theme of Misunderstandings:</a:t>
            </a:r>
          </a:p>
          <a:p>
            <a:pPr algn="just"/>
            <a:r>
              <a:rPr lang="en-SG" sz="1800" dirty="0" smtClean="0">
                <a:latin typeface="Arial" pitchFamily="34" charset="0"/>
                <a:cs typeface="Arial" pitchFamily="34" charset="0"/>
              </a:rPr>
              <a:t>The implication to Pip, and to the readers, is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is the sponsor who is going to make all of Pip's dreams come true. However, times will prove otherwise.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SG" b="1" dirty="0" smtClean="0">
                <a:solidFill>
                  <a:schemeClr val="tx2">
                    <a:lumMod val="60000"/>
                    <a:lumOff val="40000"/>
                  </a:schemeClr>
                </a:solidFill>
              </a:rPr>
              <a:t>Part I: Chapter 19</a:t>
            </a:r>
            <a:endParaRPr lang="en-SG" dirty="0"/>
          </a:p>
        </p:txBody>
      </p:sp>
      <p:sp>
        <p:nvSpPr>
          <p:cNvPr id="3" name="Content Placeholder 2"/>
          <p:cNvSpPr>
            <a:spLocks noGrp="1"/>
          </p:cNvSpPr>
          <p:nvPr>
            <p:ph idx="1"/>
          </p:nvPr>
        </p:nvSpPr>
        <p:spPr>
          <a:xfrm>
            <a:off x="0" y="762000"/>
            <a:ext cx="7620000" cy="6096000"/>
          </a:xfrm>
        </p:spPr>
        <p:txBody>
          <a:bodyPr>
            <a:noAutofit/>
          </a:bodyPr>
          <a:lstStyle/>
          <a:p>
            <a:r>
              <a:rPr lang="en-SG" sz="1800" dirty="0" smtClean="0">
                <a:latin typeface="Arial" pitchFamily="34" charset="0"/>
                <a:cs typeface="Arial" pitchFamily="34" charset="0"/>
              </a:rPr>
              <a:t>The word has spread through town that Pip has come into fortune and people are treating him distinctively different. </a:t>
            </a:r>
          </a:p>
          <a:p>
            <a:r>
              <a:rPr lang="en-SG" sz="1800" dirty="0" smtClean="0">
                <a:latin typeface="Arial" pitchFamily="34" charset="0"/>
                <a:cs typeface="Arial" pitchFamily="34" charset="0"/>
              </a:rPr>
              <a:t>Pip’s snobbery is back in the morning. He  goes into town to buy clothes for his London trip and stores them at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house because he thinks it would be common of him to wear them in his own </a:t>
            </a:r>
            <a:r>
              <a:rPr lang="en-SG" sz="1800" dirty="0" err="1" smtClean="0">
                <a:latin typeface="Arial" pitchFamily="34" charset="0"/>
                <a:cs typeface="Arial" pitchFamily="34" charset="0"/>
              </a:rPr>
              <a:t>neighborhood</a:t>
            </a:r>
            <a:r>
              <a:rPr lang="en-SG" sz="1800" dirty="0" smtClean="0">
                <a:latin typeface="Arial" pitchFamily="34" charset="0"/>
                <a:cs typeface="Arial" pitchFamily="34" charset="0"/>
              </a:rPr>
              <a:t>. </a:t>
            </a:r>
          </a:p>
          <a:p>
            <a:r>
              <a:rPr lang="en-SG" sz="1800" dirty="0" smtClean="0">
                <a:latin typeface="Arial" pitchFamily="34" charset="0"/>
                <a:cs typeface="Arial" pitchFamily="34" charset="0"/>
              </a:rPr>
              <a:t>Even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is treating him as if he is very special.</a:t>
            </a:r>
          </a:p>
          <a:p>
            <a:r>
              <a:rPr lang="en-SG" sz="1800" dirty="0" smtClean="0">
                <a:latin typeface="Arial" pitchFamily="34" charset="0"/>
                <a:cs typeface="Arial" pitchFamily="34" charset="0"/>
              </a:rPr>
              <a:t>Relations between he and Biddy and Joe do not improve. He tries to comfort Joe, but his attempt is obviously forced, and Biddy criticizes him for it. When he asks Biddy if she would try and educate Joe so that he could bring him up to another social level once the full extent of Pip's sponsor's fortune is given to him. Biddy says that Joe has no need, and does not want, to be brought up to another social level. </a:t>
            </a:r>
          </a:p>
          <a:p>
            <a:r>
              <a:rPr lang="en-SG" sz="1800" dirty="0" smtClean="0">
                <a:latin typeface="Arial" pitchFamily="34" charset="0"/>
                <a:cs typeface="Arial" pitchFamily="34" charset="0"/>
              </a:rPr>
              <a:t>Pip visits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She hints subtly that she is his unknown sponsor, and does it in such a way that Sarah Pocket, standing near, is given to believe it. </a:t>
            </a:r>
          </a:p>
          <a:p>
            <a:r>
              <a:rPr lang="en-SG" sz="1800" dirty="0" smtClean="0">
                <a:latin typeface="Arial" pitchFamily="34" charset="0"/>
                <a:cs typeface="Arial" pitchFamily="34" charset="0"/>
              </a:rPr>
              <a:t>Finally Pip leaves for London. Even while he is in the carriage, however, he considers turning around and spending another day saying good-bye to Joe and Biddy. </a:t>
            </a:r>
          </a:p>
          <a:p>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FF0000"/>
                </a:solidFill>
              </a:rPr>
              <a:t>Text  from Chapter19 Symbol of Mist</a:t>
            </a:r>
            <a:endParaRPr lang="en-US" sz="2800" dirty="0">
              <a:solidFill>
                <a:srgbClr val="FF0000"/>
              </a:solidFill>
            </a:endParaRPr>
          </a:p>
        </p:txBody>
      </p:sp>
      <p:sp>
        <p:nvSpPr>
          <p:cNvPr id="3" name="Content Placeholder 2"/>
          <p:cNvSpPr>
            <a:spLocks noGrp="1"/>
          </p:cNvSpPr>
          <p:nvPr>
            <p:ph idx="1"/>
          </p:nvPr>
        </p:nvSpPr>
        <p:spPr>
          <a:xfrm>
            <a:off x="0" y="609600"/>
            <a:ext cx="7543800" cy="6096000"/>
          </a:xfrm>
        </p:spPr>
        <p:txBody>
          <a:bodyPr>
            <a:noAutofit/>
          </a:bodyPr>
          <a:lstStyle/>
          <a:p>
            <a:pPr algn="just"/>
            <a:r>
              <a:rPr lang="en-US" sz="1800" dirty="0" smtClean="0">
                <a:latin typeface="Arial" pitchFamily="34" charset="0"/>
                <a:cs typeface="Arial" pitchFamily="34" charset="0"/>
              </a:rPr>
              <a:t>But the village was very peaceful and quiet, and the light mists were solemnly rising, as if to show me the world, and I had been so innocent and little there, and all beyond was so unknown and great, that in a moment with a strong heave and sob I broke into tears. </a:t>
            </a:r>
          </a:p>
          <a:p>
            <a:pPr algn="just"/>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So subdued I was by those tears, and by their breaking out again in the course of the quiet walk, that when I was on the coach, and it was clear of the town, I deliberated with an aching heart whether I would not get down when we changed horses and walk back, and have another evening at home, and a better parting. We changed, and I had not made up my mind, and still reflected for my comfort that it would be quite practicable to get down and walk back, when we changed again. And while I was occupied with these deliberations, I would fancy an exact resemblance to Joe in some man coming along the road towards us, and my heart would beat high. - As if he could possibly be there! </a:t>
            </a:r>
          </a:p>
          <a:p>
            <a:pPr algn="just"/>
            <a:r>
              <a:rPr lang="en-US" sz="1800" dirty="0" smtClean="0">
                <a:latin typeface="Arial" pitchFamily="34" charset="0"/>
                <a:cs typeface="Arial" pitchFamily="34" charset="0"/>
              </a:rPr>
              <a:t>We changed again, and yet again, and it was now too late and too far to go back, and I went on. And the mists had all solemnly risen now, and the world lay spread before me. </a:t>
            </a:r>
          </a:p>
          <a:p>
            <a:pPr algn="just"/>
            <a:r>
              <a:rPr lang="en-US" sz="1800" dirty="0" smtClean="0">
                <a:latin typeface="Arial" pitchFamily="34" charset="0"/>
                <a:cs typeface="Arial" pitchFamily="34" charset="0"/>
              </a:rPr>
              <a:t>THIS IS THE END OF THE FIRST STAGE OF PIP’S EXPECTATIONS.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FF0000"/>
                </a:solidFill>
              </a:rPr>
              <a:t>Points to Ponder: A Critical Analysis</a:t>
            </a:r>
            <a:endParaRPr lang="en-SG" sz="2800" dirty="0"/>
          </a:p>
        </p:txBody>
      </p:sp>
      <p:sp>
        <p:nvSpPr>
          <p:cNvPr id="3" name="Content Placeholder 2"/>
          <p:cNvSpPr>
            <a:spLocks noGrp="1"/>
          </p:cNvSpPr>
          <p:nvPr>
            <p:ph idx="1"/>
          </p:nvPr>
        </p:nvSpPr>
        <p:spPr/>
        <p:txBody>
          <a:bodyPr>
            <a:normAutofit/>
          </a:bodyPr>
          <a:lstStyle/>
          <a:p>
            <a:pPr algn="just"/>
            <a:r>
              <a:rPr lang="en-SG" sz="1800" dirty="0" smtClean="0">
                <a:latin typeface="Arial" pitchFamily="34" charset="0"/>
                <a:cs typeface="Arial" pitchFamily="34" charset="0"/>
              </a:rPr>
              <a:t>Pip’s vanity</a:t>
            </a:r>
          </a:p>
          <a:p>
            <a:pPr algn="just"/>
            <a:r>
              <a:rPr lang="en-SG" sz="1800" dirty="0" smtClean="0">
                <a:latin typeface="Arial" pitchFamily="34" charset="0"/>
                <a:cs typeface="Arial" pitchFamily="34" charset="0"/>
              </a:rPr>
              <a:t>His snobbery</a:t>
            </a:r>
          </a:p>
          <a:p>
            <a:pPr algn="just"/>
            <a:r>
              <a:rPr lang="en-SG" sz="1800" dirty="0" smtClean="0">
                <a:latin typeface="Arial" pitchFamily="34" charset="0"/>
                <a:cs typeface="Arial" pitchFamily="34" charset="0"/>
              </a:rPr>
              <a:t>His reaction to Joe and Biddy</a:t>
            </a:r>
          </a:p>
          <a:p>
            <a:pPr algn="just"/>
            <a:r>
              <a:rPr lang="en-SG" sz="1800" dirty="0" smtClean="0">
                <a:latin typeface="Arial" pitchFamily="34" charset="0"/>
                <a:cs typeface="Arial" pitchFamily="34" charset="0"/>
              </a:rPr>
              <a:t>His enthusiasm to go to London</a:t>
            </a:r>
          </a:p>
          <a:p>
            <a:pPr algn="just"/>
            <a:r>
              <a:rPr lang="en-SG" sz="1800" dirty="0" smtClean="0">
                <a:latin typeface="Arial" pitchFamily="34" charset="0"/>
                <a:cs typeface="Arial" pitchFamily="34" charset="0"/>
              </a:rPr>
              <a:t>His goodbye to marshes as a goodbye to this phase of life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Session</a:t>
            </a:r>
            <a:endParaRPr lang="en-SG"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dirty="0" smtClean="0">
                <a:latin typeface="Arial" pitchFamily="34" charset="0"/>
                <a:cs typeface="Arial" pitchFamily="34" charset="0"/>
              </a:rPr>
              <a:t>We covered Part 1(chapters 13 to 19) of the novel, thus ended part one.</a:t>
            </a:r>
          </a:p>
          <a:p>
            <a:pPr algn="just"/>
            <a:r>
              <a:rPr lang="en-US" sz="1800" dirty="0" smtClean="0">
                <a:latin typeface="Arial" pitchFamily="34" charset="0"/>
                <a:cs typeface="Arial" pitchFamily="34" charset="0"/>
              </a:rPr>
              <a:t>Explored the text of  these chapters</a:t>
            </a:r>
          </a:p>
          <a:p>
            <a:pPr algn="just"/>
            <a:r>
              <a:rPr lang="en-US" sz="1800" dirty="0" smtClean="0">
                <a:latin typeface="Arial" pitchFamily="34" charset="0"/>
                <a:cs typeface="Arial" pitchFamily="34" charset="0"/>
              </a:rPr>
              <a:t>Explored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analyzed the selected parts of text </a:t>
            </a:r>
          </a:p>
          <a:p>
            <a:pPr algn="just"/>
            <a:r>
              <a:rPr lang="en-US" sz="1800" dirty="0" smtClean="0">
                <a:latin typeface="Arial" pitchFamily="34" charset="0"/>
                <a:cs typeface="Arial" pitchFamily="34" charset="0"/>
              </a:rPr>
              <a:t>Discussed several important points related to the development of plot</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References of works consulted</a:t>
            </a:r>
            <a:endParaRPr lang="en-SG" sz="2400"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a:p>
            <a:pPr>
              <a:buNone/>
            </a:pPr>
            <a:endParaRPr lang="en-SG" sz="1200" dirty="0" smtClean="0">
              <a:solidFill>
                <a:srgbClr val="1306BA"/>
              </a:solidFill>
              <a:latin typeface="Arial" pitchFamily="34" charset="0"/>
              <a:cs typeface="Arial" pitchFamily="34" charset="0"/>
            </a:endParaRPr>
          </a:p>
          <a:p>
            <a:pPr>
              <a:buNone/>
            </a:pPr>
            <a:endParaRPr lang="en-SG" sz="12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smtClean="0"/>
          </a:p>
          <a:p>
            <a:pPr algn="ctr">
              <a:buNone/>
            </a:pPr>
            <a:r>
              <a:rPr lang="en-US" smtClean="0"/>
              <a:t>Thank </a:t>
            </a:r>
            <a:r>
              <a:rPr lang="en-US" dirty="0" smtClean="0"/>
              <a:t>you </a:t>
            </a:r>
            <a:r>
              <a:rPr lang="en-US" smtClean="0"/>
              <a:t>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3479</Words>
  <Application>Microsoft Office PowerPoint</Application>
  <PresentationFormat>On-screen Show (4:3)</PresentationFormat>
  <Paragraphs>195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Great Expectations: Story, Textual Analysis and Critical Discussion of Part 1 (Chapters 13  - 19) </vt:lpstr>
      <vt:lpstr>Previous Session </vt:lpstr>
      <vt:lpstr>Today’s Session </vt:lpstr>
      <vt:lpstr>Part I: Chapter 12</vt:lpstr>
      <vt:lpstr>Part I: Chapter 12</vt:lpstr>
      <vt:lpstr>Themes in so far discussed in these chapters</vt:lpstr>
      <vt:lpstr>Art of characterization</vt:lpstr>
      <vt:lpstr>Slide 8</vt:lpstr>
      <vt:lpstr>Autobiographical Element</vt:lpstr>
      <vt:lpstr>Part I: Chapter 13</vt:lpstr>
      <vt:lpstr>Points to Ponder: A Critical Analysis</vt:lpstr>
      <vt:lpstr>Cont… Meals and Theme of relationships</vt:lpstr>
      <vt:lpstr>Slide 13</vt:lpstr>
      <vt:lpstr>Part I: Chapter 14</vt:lpstr>
      <vt:lpstr>Opening text of chapter 14</vt:lpstr>
      <vt:lpstr>More text of chapter 14</vt:lpstr>
      <vt:lpstr>Points to Ponder: A Critical Analysis</vt:lpstr>
      <vt:lpstr>Part I: Chapter 15</vt:lpstr>
      <vt:lpstr>Cont... Part I: Chapter 15</vt:lpstr>
      <vt:lpstr>Points to Ponder: A Critical Analysis</vt:lpstr>
      <vt:lpstr>Slide 21</vt:lpstr>
      <vt:lpstr>Part I: Chapter 16</vt:lpstr>
      <vt:lpstr>Points to Ponder: A Critical Analysis</vt:lpstr>
      <vt:lpstr>Part I: Chapter 17</vt:lpstr>
      <vt:lpstr>Part I: Chapter 18</vt:lpstr>
      <vt:lpstr>Cont… Part I: Chapter 18</vt:lpstr>
      <vt:lpstr>Points to Ponder: A Critical Analysis</vt:lpstr>
      <vt:lpstr>Part I: Chapter 19</vt:lpstr>
      <vt:lpstr>Text  from Chapter19 Symbol of Mist</vt:lpstr>
      <vt:lpstr>Points to Ponder: A Critical Analysis</vt:lpstr>
      <vt:lpstr>Summary of Today’s Session</vt:lpstr>
      <vt:lpstr>References of works consulted</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stdd_lp</dc:creator>
  <cp:lastModifiedBy>Administrator</cp:lastModifiedBy>
  <cp:revision>7</cp:revision>
  <dcterms:created xsi:type="dcterms:W3CDTF">2006-08-16T00:00:00Z</dcterms:created>
  <dcterms:modified xsi:type="dcterms:W3CDTF">2013-05-18T09:00:09Z</dcterms:modified>
</cp:coreProperties>
</file>