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sldIdLst>
    <p:sldId id="256" r:id="rId2"/>
    <p:sldId id="284" r:id="rId3"/>
    <p:sldId id="285" r:id="rId4"/>
    <p:sldId id="270" r:id="rId5"/>
    <p:sldId id="275" r:id="rId6"/>
    <p:sldId id="271" r:id="rId7"/>
    <p:sldId id="276" r:id="rId8"/>
    <p:sldId id="272" r:id="rId9"/>
    <p:sldId id="274" r:id="rId10"/>
    <p:sldId id="273" r:id="rId11"/>
    <p:sldId id="279" r:id="rId12"/>
    <p:sldId id="259" r:id="rId13"/>
    <p:sldId id="280" r:id="rId14"/>
    <p:sldId id="260" r:id="rId15"/>
    <p:sldId id="261" r:id="rId16"/>
    <p:sldId id="262" r:id="rId17"/>
    <p:sldId id="277" r:id="rId18"/>
    <p:sldId id="278" r:id="rId19"/>
    <p:sldId id="263" r:id="rId20"/>
    <p:sldId id="281" r:id="rId21"/>
    <p:sldId id="264" r:id="rId22"/>
    <p:sldId id="265" r:id="rId23"/>
    <p:sldId id="266" r:id="rId24"/>
    <p:sldId id="267" r:id="rId25"/>
    <p:sldId id="268" r:id="rId26"/>
    <p:sldId id="269" r:id="rId27"/>
    <p:sldId id="291" r:id="rId28"/>
    <p:sldId id="296" r:id="rId29"/>
    <p:sldId id="295" r:id="rId30"/>
    <p:sldId id="297" r:id="rId31"/>
    <p:sldId id="286" r:id="rId32"/>
    <p:sldId id="287" r:id="rId33"/>
    <p:sldId id="288" r:id="rId34"/>
    <p:sldId id="290" r:id="rId35"/>
    <p:sldId id="289" r:id="rId36"/>
    <p:sldId id="293" r:id="rId37"/>
    <p:sldId id="282" r:id="rId38"/>
    <p:sldId id="294" r:id="rId39"/>
    <p:sldId id="28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34F6"/>
    <a:srgbClr val="3D0BF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85" autoAdjust="0"/>
    <p:restoredTop sz="94660"/>
  </p:normalViewPr>
  <p:slideViewPr>
    <p:cSldViewPr>
      <p:cViewPr>
        <p:scale>
          <a:sx n="50" d="100"/>
          <a:sy n="50" d="100"/>
        </p:scale>
        <p:origin x="-1794" y="-4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ED68DB-617E-4408-AC56-58926247D5B0}" type="datetimeFigureOut">
              <a:rPr lang="en-US" smtClean="0"/>
              <a:pPr/>
              <a:t>4/20/2013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9F9EFA-0AA1-409F-9641-2B0D2D8D688A}"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fld id="{E69F9EFA-0AA1-409F-9641-2B0D2D8D688A}" type="slidenum">
              <a:rPr lang="en-SG" smtClean="0"/>
              <a:pPr/>
              <a:t>21</a:t>
            </a:fld>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1B9048-9981-4367-9D6D-7F5CFCB04876}"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95EBCB-ED86-4BE9-85E6-5A2B2365B09A}"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DF93DE-E997-48A9-B3B2-48569ECF803F}"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7C4DA4-3E4B-4BF8-95DC-D3C182AC6FFE}"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BABC70-6037-4B92-9E01-D10A910F9D3C}" type="datetime1">
              <a:rPr lang="en-US" smtClean="0"/>
              <a:pPr/>
              <a:t>4/20/2013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1EA587-3F95-4222-9AC6-6C5718F3E283}" type="datetime1">
              <a:rPr lang="en-US" smtClean="0"/>
              <a:pPr/>
              <a:t>4/20/2013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349CDF-759F-4E3F-9EB9-DCEE7605CB8A}" type="datetime1">
              <a:rPr lang="en-US" smtClean="0"/>
              <a:pPr/>
              <a:t>4/20/2013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28E6EF-2D47-44BC-8F9C-151D64EE9D31}"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8CDF35-DB1B-49E6-A856-40D975D487CB}"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CE7ED5-22E9-461B-BA94-5AA1539DCF2C}"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8EC20A-33A7-4DBE-970D-A3C5CA75D374}"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8E00E-F186-4A50-94CC-A9995205CCBF}" type="datetime1">
              <a:rPr lang="en-US" smtClean="0"/>
              <a:pPr/>
              <a:t>4/20/2013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Introduction to Henry Fielding and His Work ‘Joseph Andrews’</a:t>
            </a:r>
            <a:endParaRPr lang="en-SG" dirty="0"/>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Dr. </a:t>
            </a:r>
            <a:r>
              <a:rPr lang="en-US" dirty="0" err="1" smtClean="0">
                <a:latin typeface="Arial" pitchFamily="34" charset="0"/>
                <a:cs typeface="Arial" pitchFamily="34" charset="0"/>
              </a:rPr>
              <a:t>Sarwet</a:t>
            </a:r>
            <a:r>
              <a:rPr lang="en-US" dirty="0" smtClean="0">
                <a:latin typeface="Arial" pitchFamily="34" charset="0"/>
                <a:cs typeface="Arial" pitchFamily="34" charset="0"/>
              </a:rPr>
              <a:t> </a:t>
            </a:r>
            <a:r>
              <a:rPr lang="en-US" dirty="0" err="1" smtClean="0">
                <a:latin typeface="Arial" pitchFamily="34" charset="0"/>
                <a:cs typeface="Arial" pitchFamily="34" charset="0"/>
              </a:rPr>
              <a:t>Rasul</a:t>
            </a:r>
            <a:endParaRPr lang="en-S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Previous Session</a:t>
            </a:r>
            <a:endParaRPr lang="en-SG" dirty="0"/>
          </a:p>
        </p:txBody>
      </p:sp>
      <p:sp>
        <p:nvSpPr>
          <p:cNvPr id="3" name="Content Placeholder 2"/>
          <p:cNvSpPr>
            <a:spLocks noGrp="1"/>
          </p:cNvSpPr>
          <p:nvPr>
            <p:ph idx="1"/>
          </p:nvPr>
        </p:nvSpPr>
        <p:spPr/>
        <p:txBody>
          <a:bodyPr/>
          <a:lstStyle/>
          <a:p>
            <a:r>
              <a:rPr lang="en-US" dirty="0" smtClean="0"/>
              <a:t>General Introduction to Novel</a:t>
            </a:r>
          </a:p>
          <a:p>
            <a:r>
              <a:rPr lang="en-US" dirty="0" smtClean="0"/>
              <a:t> Novel as a Genre</a:t>
            </a:r>
          </a:p>
          <a:p>
            <a:r>
              <a:rPr lang="en-US" dirty="0" smtClean="0"/>
              <a:t> English Novel </a:t>
            </a:r>
          </a:p>
          <a:p>
            <a:r>
              <a:rPr lang="en-US" dirty="0" smtClean="0"/>
              <a:t>Tracing the History of English Novel </a:t>
            </a: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Session</a:t>
            </a:r>
            <a:endParaRPr lang="en-SG" dirty="0"/>
          </a:p>
        </p:txBody>
      </p:sp>
      <p:sp>
        <p:nvSpPr>
          <p:cNvPr id="3" name="Content Placeholder 2"/>
          <p:cNvSpPr>
            <a:spLocks noGrp="1"/>
          </p:cNvSpPr>
          <p:nvPr>
            <p:ph idx="1"/>
          </p:nvPr>
        </p:nvSpPr>
        <p:spPr/>
        <p:txBody>
          <a:bodyPr>
            <a:normAutofit lnSpcReduction="10000"/>
          </a:bodyPr>
          <a:lstStyle/>
          <a:p>
            <a:r>
              <a:rPr lang="en-US" dirty="0" smtClean="0"/>
              <a:t>Introduction to Henry Fielding</a:t>
            </a:r>
          </a:p>
          <a:p>
            <a:r>
              <a:rPr lang="en-US" dirty="0" smtClean="0"/>
              <a:t>His birth, life,  education, career etc.</a:t>
            </a:r>
          </a:p>
          <a:p>
            <a:r>
              <a:rPr lang="en-US" dirty="0" smtClean="0"/>
              <a:t>Fielding’s Response to Pamela</a:t>
            </a:r>
          </a:p>
          <a:p>
            <a:r>
              <a:rPr lang="en-US" dirty="0" smtClean="0"/>
              <a:t>Tragic part of Fielding’s life</a:t>
            </a:r>
          </a:p>
          <a:p>
            <a:r>
              <a:rPr lang="en-US" dirty="0" smtClean="0"/>
              <a:t>Influence of Richardson</a:t>
            </a:r>
          </a:p>
          <a:p>
            <a:r>
              <a:rPr lang="en-US" dirty="0" smtClean="0"/>
              <a:t>Characters in </a:t>
            </a:r>
            <a:r>
              <a:rPr lang="en-US" i="1" dirty="0" smtClean="0"/>
              <a:t>Joseph Andrews</a:t>
            </a:r>
          </a:p>
          <a:p>
            <a:r>
              <a:rPr lang="en-US" dirty="0" smtClean="0"/>
              <a:t>Major Themes</a:t>
            </a:r>
          </a:p>
          <a:p>
            <a:r>
              <a:rPr lang="en-US" dirty="0" smtClean="0"/>
              <a:t>Introduction and analysis of PREFACE</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00B0F0"/>
          </a:solidFill>
        </p:spPr>
        <p:txBody>
          <a:bodyPr>
            <a:normAutofit fontScale="90000"/>
          </a:bodyPr>
          <a:lstStyle/>
          <a:p>
            <a:r>
              <a:rPr lang="en-US" b="1" dirty="0" smtClean="0"/>
              <a:t>Henry Fielding - Biography</a:t>
            </a:r>
            <a:endParaRPr lang="en-SG" b="1" dirty="0"/>
          </a:p>
        </p:txBody>
      </p:sp>
      <p:sp>
        <p:nvSpPr>
          <p:cNvPr id="3" name="Content Placeholder 2"/>
          <p:cNvSpPr>
            <a:spLocks noGrp="1"/>
          </p:cNvSpPr>
          <p:nvPr>
            <p:ph idx="1"/>
          </p:nvPr>
        </p:nvSpPr>
        <p:spPr>
          <a:xfrm>
            <a:off x="0" y="990600"/>
            <a:ext cx="7162800" cy="5135563"/>
          </a:xfrm>
        </p:spPr>
        <p:txBody>
          <a:bodyPr>
            <a:noAutofit/>
          </a:bodyPr>
          <a:lstStyle/>
          <a:p>
            <a:r>
              <a:rPr lang="en-SG" sz="2000" dirty="0" smtClean="0">
                <a:latin typeface="Arial" pitchFamily="34" charset="0"/>
                <a:cs typeface="Arial" pitchFamily="34" charset="0"/>
              </a:rPr>
              <a:t>Henry Fielding was born in 1707 into a family that was essentially aristocratic.</a:t>
            </a:r>
          </a:p>
          <a:p>
            <a:r>
              <a:rPr lang="en-SG" sz="2000" dirty="0" smtClean="0">
                <a:latin typeface="Arial" pitchFamily="34" charset="0"/>
                <a:cs typeface="Arial" pitchFamily="34" charset="0"/>
              </a:rPr>
              <a:t>As far as his place of birth is concerned, he was born near Glastonbury in Southern England, and grew up on his parents’ farm in Dorset.</a:t>
            </a:r>
          </a:p>
          <a:p>
            <a:r>
              <a:rPr lang="en-SG" sz="2000" dirty="0" smtClean="0">
                <a:latin typeface="Arial" pitchFamily="34" charset="0"/>
                <a:cs typeface="Arial" pitchFamily="34" charset="0"/>
              </a:rPr>
              <a:t>His father was a colonel (and later a general) in the army.</a:t>
            </a:r>
          </a:p>
          <a:p>
            <a:r>
              <a:rPr lang="en-SG" sz="2000" dirty="0" smtClean="0">
                <a:latin typeface="Arial" pitchFamily="34" charset="0"/>
                <a:cs typeface="Arial" pitchFamily="34" charset="0"/>
              </a:rPr>
              <a:t> His mother's father was a justice of the Queen's Bench, while his paternal grandfather was an archdeacon of Salisbury. </a:t>
            </a:r>
          </a:p>
          <a:p>
            <a:r>
              <a:rPr lang="en-SG" sz="2000" dirty="0" smtClean="0">
                <a:latin typeface="Arial" pitchFamily="34" charset="0"/>
                <a:cs typeface="Arial" pitchFamily="34" charset="0"/>
              </a:rPr>
              <a:t>These two men played a vital role in influencing Fielding to be interested in law, to have great love of learning, and above all to have a firm sense of Christian morality.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US" b="1" dirty="0" smtClean="0"/>
              <a:t>Cont… Henry Fielding - Biography</a:t>
            </a:r>
            <a:endParaRPr lang="en-SG" b="1" dirty="0"/>
          </a:p>
        </p:txBody>
      </p:sp>
      <p:sp>
        <p:nvSpPr>
          <p:cNvPr id="3" name="Content Placeholder 2"/>
          <p:cNvSpPr>
            <a:spLocks noGrp="1"/>
          </p:cNvSpPr>
          <p:nvPr>
            <p:ph idx="1"/>
          </p:nvPr>
        </p:nvSpPr>
        <p:spPr>
          <a:xfrm>
            <a:off x="304800" y="1295400"/>
            <a:ext cx="6553200" cy="5562600"/>
          </a:xfrm>
        </p:spPr>
        <p:txBody>
          <a:bodyPr>
            <a:noAutofit/>
          </a:bodyPr>
          <a:lstStyle/>
          <a:p>
            <a:r>
              <a:rPr lang="en-SG" sz="2000" dirty="0" smtClean="0">
                <a:latin typeface="Arial" pitchFamily="34" charset="0"/>
                <a:cs typeface="Arial" pitchFamily="34" charset="0"/>
              </a:rPr>
              <a:t>Fielding's father, Sir Edmund Fielding, a colonel of aristocratic descent, married Sarah Gould in 1706. As it was a "runaway" marriage, and the father of the girl excluded Sir Edmund from the estate which he left his daughter. When Sarah died in 1718, Fielding's father entered into a long battle with the maternal side of the family over the estate. </a:t>
            </a:r>
          </a:p>
          <a:p>
            <a:r>
              <a:rPr lang="en-SG" sz="2000" dirty="0" smtClean="0">
                <a:latin typeface="Arial" pitchFamily="34" charset="0"/>
                <a:cs typeface="Arial" pitchFamily="34" charset="0"/>
              </a:rPr>
              <a:t>Tom Jones, reflects a lot of influence of this episode in Fielding’s life. It also reflects the early death of Fielding's mother and the ensuing divisions in the family. Both </a:t>
            </a:r>
            <a:r>
              <a:rPr lang="en-SG" sz="2000" i="1" dirty="0" smtClean="0">
                <a:latin typeface="Arial" pitchFamily="34" charset="0"/>
                <a:cs typeface="Arial" pitchFamily="34" charset="0"/>
              </a:rPr>
              <a:t>his works (Joseph Andrews </a:t>
            </a:r>
            <a:r>
              <a:rPr lang="en-SG" sz="2000" dirty="0" smtClean="0">
                <a:latin typeface="Arial" pitchFamily="34" charset="0"/>
                <a:cs typeface="Arial" pitchFamily="34" charset="0"/>
              </a:rPr>
              <a:t>and </a:t>
            </a:r>
            <a:r>
              <a:rPr lang="en-SG" sz="2000" i="1" dirty="0" smtClean="0">
                <a:latin typeface="Arial" pitchFamily="34" charset="0"/>
                <a:cs typeface="Arial" pitchFamily="34" charset="0"/>
              </a:rPr>
              <a:t>Tom Jones) depict </a:t>
            </a:r>
            <a:r>
              <a:rPr lang="en-SG" sz="2000" dirty="0" smtClean="0">
                <a:latin typeface="Arial" pitchFamily="34" charset="0"/>
                <a:cs typeface="Arial" pitchFamily="34" charset="0"/>
              </a:rPr>
              <a:t>a young man on the move until he is brought to a secure standstill by the revelation of his true identity.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SG" b="1" dirty="0" smtClean="0"/>
              <a:t>Fielding’s Education and Career</a:t>
            </a:r>
            <a:endParaRPr lang="en-SG" b="1" dirty="0"/>
          </a:p>
        </p:txBody>
      </p:sp>
      <p:sp>
        <p:nvSpPr>
          <p:cNvPr id="3" name="Content Placeholder 2"/>
          <p:cNvSpPr>
            <a:spLocks noGrp="1"/>
          </p:cNvSpPr>
          <p:nvPr>
            <p:ph idx="1"/>
          </p:nvPr>
        </p:nvSpPr>
        <p:spPr>
          <a:xfrm>
            <a:off x="0" y="1600200"/>
            <a:ext cx="7162800" cy="5257800"/>
          </a:xfrm>
        </p:spPr>
        <p:txBody>
          <a:bodyPr>
            <a:noAutofit/>
          </a:bodyPr>
          <a:lstStyle/>
          <a:p>
            <a:r>
              <a:rPr lang="en-SG" sz="2000" dirty="0" smtClean="0">
                <a:latin typeface="Arial" pitchFamily="34" charset="0"/>
                <a:cs typeface="Arial" pitchFamily="34" charset="0"/>
              </a:rPr>
              <a:t>After attending Eton College, where he was exposed to the classical authors he developed interest in literature and writing.</a:t>
            </a:r>
          </a:p>
          <a:p>
            <a:r>
              <a:rPr lang="en-SG" sz="2000" dirty="0" smtClean="0">
                <a:latin typeface="Arial" pitchFamily="34" charset="0"/>
                <a:cs typeface="Arial" pitchFamily="34" charset="0"/>
              </a:rPr>
              <a:t>He joined his father in London and, in 1728, wrote his first play</a:t>
            </a:r>
          </a:p>
          <a:p>
            <a:r>
              <a:rPr lang="en-SG" sz="2000" dirty="0" smtClean="0">
                <a:latin typeface="Arial" pitchFamily="34" charset="0"/>
                <a:cs typeface="Arial" pitchFamily="34" charset="0"/>
              </a:rPr>
              <a:t>Almost thirty more plays were written by him in the next nine years.</a:t>
            </a:r>
          </a:p>
          <a:p>
            <a:r>
              <a:rPr lang="en-SG" sz="2000" dirty="0" smtClean="0">
                <a:latin typeface="Arial" pitchFamily="34" charset="0"/>
                <a:cs typeface="Arial" pitchFamily="34" charset="0"/>
              </a:rPr>
              <a:t> This was the period when the rake was to the fore in his character; the dismal account of Mr. Wilson's dissipations in London (</a:t>
            </a:r>
            <a:r>
              <a:rPr lang="en-SG" sz="2000" i="1" dirty="0" smtClean="0">
                <a:latin typeface="Arial" pitchFamily="34" charset="0"/>
                <a:cs typeface="Arial" pitchFamily="34" charset="0"/>
              </a:rPr>
              <a:t>Joseph Andrews</a:t>
            </a:r>
            <a:r>
              <a:rPr lang="en-SG" sz="2000" dirty="0" smtClean="0">
                <a:latin typeface="Arial" pitchFamily="34" charset="0"/>
                <a:cs typeface="Arial" pitchFamily="34" charset="0"/>
              </a:rPr>
              <a:t>, Book III, Chapter 3) represents a stern warning from an experienced Fielding about the dangers of city life. Before the city completely enveloped him, however, Fielding spent a short spell abroad at the University of Leiden in Holland.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SG" b="1" dirty="0" smtClean="0"/>
              <a:t>Fielding’s Education and Career</a:t>
            </a:r>
            <a:endParaRPr lang="en-SG" dirty="0"/>
          </a:p>
        </p:txBody>
      </p:sp>
      <p:sp>
        <p:nvSpPr>
          <p:cNvPr id="3" name="Content Placeholder 2"/>
          <p:cNvSpPr>
            <a:spLocks noGrp="1"/>
          </p:cNvSpPr>
          <p:nvPr>
            <p:ph idx="1"/>
          </p:nvPr>
        </p:nvSpPr>
        <p:spPr>
          <a:xfrm>
            <a:off x="0" y="1600200"/>
            <a:ext cx="7010400" cy="5257800"/>
          </a:xfrm>
        </p:spPr>
        <p:txBody>
          <a:bodyPr>
            <a:normAutofit fontScale="70000" lnSpcReduction="20000"/>
          </a:bodyPr>
          <a:lstStyle/>
          <a:p>
            <a:r>
              <a:rPr lang="en-SG" dirty="0" smtClean="0">
                <a:latin typeface="Arial" pitchFamily="34" charset="0"/>
                <a:cs typeface="Arial" pitchFamily="34" charset="0"/>
              </a:rPr>
              <a:t>He returned to London in the fall of 1729. </a:t>
            </a:r>
          </a:p>
          <a:p>
            <a:r>
              <a:rPr lang="en-SG" dirty="0" smtClean="0">
                <a:latin typeface="Arial" pitchFamily="34" charset="0"/>
                <a:cs typeface="Arial" pitchFamily="34" charset="0"/>
              </a:rPr>
              <a:t>It was not a time of great theatre, but there was much material for parody and satire. In this context Fielding used his potential for writing with such a vigour particularly in the political field, that in 1737 the harassed Prime Minister, Sir Robert Walpole, introduced a Theatrical Licensing Act. </a:t>
            </a:r>
          </a:p>
          <a:p>
            <a:r>
              <a:rPr lang="en-SG" dirty="0" smtClean="0">
                <a:latin typeface="Arial" pitchFamily="34" charset="0"/>
                <a:cs typeface="Arial" pitchFamily="34" charset="0"/>
              </a:rPr>
              <a:t>Fielding wrote no more for the stage, but his experience as a playwright has affected his novels in a very positive way. </a:t>
            </a:r>
          </a:p>
          <a:p>
            <a:r>
              <a:rPr lang="en-SG" dirty="0" smtClean="0">
                <a:latin typeface="Arial" pitchFamily="34" charset="0"/>
                <a:cs typeface="Arial" pitchFamily="34" charset="0"/>
              </a:rPr>
              <a:t>It is due to his theatrical background that perfection of dialogue and authentic patterns of conversations are found in his novels. Again the incidents of burlesque humour in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are a reflection of his experience as a playwright. </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00B0F0"/>
          </a:solidFill>
        </p:spPr>
        <p:txBody>
          <a:bodyPr>
            <a:normAutofit/>
          </a:bodyPr>
          <a:lstStyle/>
          <a:p>
            <a:r>
              <a:rPr lang="en-SG" b="1" dirty="0" smtClean="0"/>
              <a:t>Fielding’s Education and Career</a:t>
            </a:r>
            <a:endParaRPr lang="en-SG" dirty="0"/>
          </a:p>
        </p:txBody>
      </p:sp>
      <p:sp>
        <p:nvSpPr>
          <p:cNvPr id="3" name="Content Placeholder 2"/>
          <p:cNvSpPr>
            <a:spLocks noGrp="1"/>
          </p:cNvSpPr>
          <p:nvPr>
            <p:ph idx="1"/>
          </p:nvPr>
        </p:nvSpPr>
        <p:spPr>
          <a:xfrm>
            <a:off x="0" y="1143000"/>
            <a:ext cx="7239000" cy="4983163"/>
          </a:xfrm>
        </p:spPr>
        <p:txBody>
          <a:bodyPr>
            <a:normAutofit fontScale="85000" lnSpcReduction="20000"/>
          </a:bodyPr>
          <a:lstStyle/>
          <a:p>
            <a:r>
              <a:rPr lang="en-SG" dirty="0" smtClean="0"/>
              <a:t>Since Fielding had married Charlotte Craddock in 1734 ; and they were passing through a financial crisis. </a:t>
            </a:r>
          </a:p>
          <a:p>
            <a:r>
              <a:rPr lang="en-SG" dirty="0" smtClean="0"/>
              <a:t>It was his need for job that made Fielding change his profession. </a:t>
            </a:r>
          </a:p>
          <a:p>
            <a:r>
              <a:rPr lang="en-SG" dirty="0" smtClean="0"/>
              <a:t>He took up the study of law at the Middle Temple five months after the passage of Walpole's Licensing Act. </a:t>
            </a:r>
          </a:p>
          <a:p>
            <a:r>
              <a:rPr lang="en-SG" dirty="0" smtClean="0"/>
              <a:t>As far as the influence of Charlotte on him is concerned, critics believe that she was almost certainly the model for Fielding's portraits of the ideal woman: Amelia, Sophia, and, from </a:t>
            </a:r>
            <a:r>
              <a:rPr lang="en-SG" i="1" dirty="0" smtClean="0"/>
              <a:t>Joseph Andrews</a:t>
            </a:r>
            <a:r>
              <a:rPr lang="en-SG" dirty="0" smtClean="0"/>
              <a:t>, possibly Fanny Goodwill and Mrs. Wilson are examples of it.</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00B0F0"/>
          </a:solidFill>
        </p:spPr>
        <p:txBody>
          <a:bodyPr>
            <a:normAutofit fontScale="90000"/>
          </a:bodyPr>
          <a:lstStyle/>
          <a:p>
            <a:r>
              <a:rPr lang="en-US" dirty="0" smtClean="0"/>
              <a:t>Fielding as a Journalist</a:t>
            </a:r>
            <a:endParaRPr lang="en-SG" dirty="0"/>
          </a:p>
        </p:txBody>
      </p:sp>
      <p:sp>
        <p:nvSpPr>
          <p:cNvPr id="3" name="Content Placeholder 2"/>
          <p:cNvSpPr>
            <a:spLocks noGrp="1"/>
          </p:cNvSpPr>
          <p:nvPr>
            <p:ph idx="1"/>
          </p:nvPr>
        </p:nvSpPr>
        <p:spPr>
          <a:xfrm>
            <a:off x="0" y="1143000"/>
            <a:ext cx="7086600" cy="4983163"/>
          </a:xfrm>
        </p:spPr>
        <p:txBody>
          <a:bodyPr>
            <a:noAutofit/>
          </a:bodyPr>
          <a:lstStyle/>
          <a:p>
            <a:r>
              <a:rPr lang="en-SG" sz="2800" dirty="0" smtClean="0">
                <a:latin typeface="Arial" pitchFamily="34" charset="0"/>
                <a:cs typeface="Arial" pitchFamily="34" charset="0"/>
              </a:rPr>
              <a:t>From playwriting Fielding turned to journalism. </a:t>
            </a:r>
          </a:p>
          <a:p>
            <a:r>
              <a:rPr lang="en-SG" sz="2800" dirty="0" smtClean="0">
                <a:latin typeface="Arial" pitchFamily="34" charset="0"/>
                <a:cs typeface="Arial" pitchFamily="34" charset="0"/>
              </a:rPr>
              <a:t>As a journalist he worked with some newspapers. For example from 1739 to 1741 he edited a satirically political newspaper, </a:t>
            </a:r>
            <a:r>
              <a:rPr lang="en-SG" sz="2800" i="1" dirty="0" smtClean="0">
                <a:latin typeface="Arial" pitchFamily="34" charset="0"/>
                <a:cs typeface="Arial" pitchFamily="34" charset="0"/>
              </a:rPr>
              <a:t>The Champion.</a:t>
            </a:r>
          </a:p>
          <a:p>
            <a:r>
              <a:rPr lang="en-SG" sz="2800" dirty="0" smtClean="0">
                <a:latin typeface="Arial" pitchFamily="34" charset="0"/>
                <a:cs typeface="Arial" pitchFamily="34" charset="0"/>
              </a:rPr>
              <a:t>His job as an editor is quite admirable. </a:t>
            </a:r>
          </a:p>
          <a:p>
            <a:r>
              <a:rPr lang="en-SG" sz="2800" dirty="0" smtClean="0">
                <a:latin typeface="Arial" pitchFamily="34" charset="0"/>
                <a:cs typeface="Arial" pitchFamily="34" charset="0"/>
              </a:rPr>
              <a:t>This experience matured Fielding and we can see a more serious Fielding emerging as a writer as the issues of the day come under his scrutiny.</a:t>
            </a:r>
            <a:endParaRPr lang="en-SG"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a:solidFill>
            <a:srgbClr val="00B0F0"/>
          </a:solidFill>
        </p:spPr>
        <p:txBody>
          <a:bodyPr>
            <a:normAutofit fontScale="90000"/>
          </a:bodyPr>
          <a:lstStyle/>
          <a:p>
            <a:r>
              <a:rPr lang="en-US" dirty="0" smtClean="0"/>
              <a:t>The Course of Fielding’s Life Changes</a:t>
            </a:r>
            <a:endParaRPr lang="en-SG" dirty="0"/>
          </a:p>
        </p:txBody>
      </p:sp>
      <p:sp>
        <p:nvSpPr>
          <p:cNvPr id="3" name="Content Placeholder 2"/>
          <p:cNvSpPr>
            <a:spLocks noGrp="1"/>
          </p:cNvSpPr>
          <p:nvPr>
            <p:ph idx="1"/>
          </p:nvPr>
        </p:nvSpPr>
        <p:spPr>
          <a:xfrm>
            <a:off x="0" y="838200"/>
            <a:ext cx="7010400" cy="6019800"/>
          </a:xfrm>
        </p:spPr>
        <p:txBody>
          <a:bodyPr>
            <a:noAutofit/>
          </a:bodyPr>
          <a:lstStyle/>
          <a:p>
            <a:r>
              <a:rPr lang="en-SG" sz="2000" dirty="0" smtClean="0">
                <a:latin typeface="Arial" pitchFamily="34" charset="0"/>
                <a:cs typeface="Arial" pitchFamily="34" charset="0"/>
              </a:rPr>
              <a:t>In 1740, Fielding was called to the Bar, but success as a magistrate was still something  in far off future.</a:t>
            </a:r>
          </a:p>
          <a:p>
            <a:endParaRPr lang="en-SG" sz="2000" dirty="0" smtClean="0">
              <a:latin typeface="Arial" pitchFamily="34" charset="0"/>
              <a:cs typeface="Arial" pitchFamily="34" charset="0"/>
            </a:endParaRPr>
          </a:p>
          <a:p>
            <a:r>
              <a:rPr lang="en-SG" sz="2000" dirty="0" smtClean="0">
                <a:latin typeface="Arial" pitchFamily="34" charset="0"/>
                <a:cs typeface="Arial" pitchFamily="34" charset="0"/>
              </a:rPr>
              <a:t>Fate played an important role at this stage of his life. Chance joined hands with Fielding's rich experience as a dramatist and a journalist to change the course both of his own life and that of the novel. It was in 1740, Samuel Richardson published </a:t>
            </a:r>
            <a:r>
              <a:rPr lang="en-SG" sz="2000" i="1" dirty="0" smtClean="0">
                <a:latin typeface="Arial" pitchFamily="34" charset="0"/>
                <a:cs typeface="Arial" pitchFamily="34" charset="0"/>
              </a:rPr>
              <a:t>Pamela, or Virtue Rewarded. </a:t>
            </a:r>
            <a:r>
              <a:rPr lang="en-SG" sz="2000" dirty="0" smtClean="0">
                <a:latin typeface="Arial" pitchFamily="34" charset="0"/>
                <a:cs typeface="Arial" pitchFamily="34" charset="0"/>
              </a:rPr>
              <a:t>The novel was an immediate success; however, Fielding criticized it.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solidFill>
            <a:srgbClr val="00B0F0"/>
          </a:solidFill>
        </p:spPr>
        <p:txBody>
          <a:bodyPr>
            <a:normAutofit/>
          </a:bodyPr>
          <a:lstStyle/>
          <a:p>
            <a:r>
              <a:rPr lang="en-US" dirty="0" smtClean="0"/>
              <a:t>Fielding’s Response to Pamela</a:t>
            </a:r>
            <a:endParaRPr lang="en-SG" dirty="0"/>
          </a:p>
        </p:txBody>
      </p:sp>
      <p:sp>
        <p:nvSpPr>
          <p:cNvPr id="3" name="Content Placeholder 2"/>
          <p:cNvSpPr>
            <a:spLocks noGrp="1"/>
          </p:cNvSpPr>
          <p:nvPr>
            <p:ph idx="1"/>
          </p:nvPr>
        </p:nvSpPr>
        <p:spPr>
          <a:xfrm>
            <a:off x="0" y="1219200"/>
            <a:ext cx="7010400" cy="5334000"/>
          </a:xfrm>
        </p:spPr>
        <p:txBody>
          <a:bodyPr>
            <a:normAutofit fontScale="70000" lnSpcReduction="20000"/>
          </a:bodyPr>
          <a:lstStyle/>
          <a:p>
            <a:r>
              <a:rPr lang="en-SG" dirty="0" smtClean="0">
                <a:latin typeface="Arial" pitchFamily="34" charset="0"/>
                <a:cs typeface="Arial" pitchFamily="34" charset="0"/>
              </a:rPr>
              <a:t>Fielding objected to the discrepancy between the expressed morality of "virtue rewarded" and the sexual content in the novel.</a:t>
            </a:r>
          </a:p>
          <a:p>
            <a:r>
              <a:rPr lang="en-SG" dirty="0" smtClean="0">
                <a:latin typeface="Arial" pitchFamily="34" charset="0"/>
                <a:cs typeface="Arial" pitchFamily="34" charset="0"/>
              </a:rPr>
              <a:t>Perhaps because he was poor and was in a financial crisis, in order to provide bread for his two young children, he decided to try and make some money with a parody of </a:t>
            </a:r>
            <a:r>
              <a:rPr lang="en-SG" i="1" dirty="0" smtClean="0">
                <a:latin typeface="Arial" pitchFamily="34" charset="0"/>
                <a:cs typeface="Arial" pitchFamily="34" charset="0"/>
              </a:rPr>
              <a:t>Pamela. </a:t>
            </a:r>
          </a:p>
          <a:p>
            <a:r>
              <a:rPr lang="en-SG" dirty="0" smtClean="0">
                <a:latin typeface="Arial" pitchFamily="34" charset="0"/>
                <a:cs typeface="Arial" pitchFamily="34" charset="0"/>
              </a:rPr>
              <a:t>However, whatsoever the reason, in 1741, he published his riotous and bawdy </a:t>
            </a:r>
            <a:r>
              <a:rPr lang="en-SG" i="1" dirty="0" smtClean="0">
                <a:latin typeface="Arial" pitchFamily="34" charset="0"/>
                <a:cs typeface="Arial" pitchFamily="34" charset="0"/>
              </a:rPr>
              <a:t>An Apology for the Life of Mrs. </a:t>
            </a:r>
            <a:r>
              <a:rPr lang="en-SG" i="1" dirty="0" err="1" smtClean="0">
                <a:latin typeface="Arial" pitchFamily="34" charset="0"/>
                <a:cs typeface="Arial" pitchFamily="34" charset="0"/>
              </a:rPr>
              <a:t>Shamela</a:t>
            </a:r>
            <a:r>
              <a:rPr lang="en-SG" i="1" dirty="0" smtClean="0">
                <a:latin typeface="Arial" pitchFamily="34" charset="0"/>
                <a:cs typeface="Arial" pitchFamily="34" charset="0"/>
              </a:rPr>
              <a:t> Andrews. </a:t>
            </a:r>
            <a:r>
              <a:rPr lang="en-SG" dirty="0" smtClean="0">
                <a:latin typeface="Arial" pitchFamily="34" charset="0"/>
                <a:cs typeface="Arial" pitchFamily="34" charset="0"/>
              </a:rPr>
              <a:t>In it, </a:t>
            </a:r>
            <a:r>
              <a:rPr lang="en-SG" dirty="0" err="1" smtClean="0">
                <a:latin typeface="Arial" pitchFamily="34" charset="0"/>
                <a:cs typeface="Arial" pitchFamily="34" charset="0"/>
              </a:rPr>
              <a:t>Shamela</a:t>
            </a:r>
            <a:r>
              <a:rPr lang="en-SG" dirty="0" smtClean="0">
                <a:latin typeface="Arial" pitchFamily="34" charset="0"/>
                <a:cs typeface="Arial" pitchFamily="34" charset="0"/>
              </a:rPr>
              <a:t> is a fortune hunter who uses her virtue in a thoroughly lecherous and mercenary way. </a:t>
            </a:r>
          </a:p>
          <a:p>
            <a:r>
              <a:rPr lang="en-SG" dirty="0" smtClean="0">
                <a:latin typeface="Arial" pitchFamily="34" charset="0"/>
                <a:cs typeface="Arial" pitchFamily="34" charset="0"/>
              </a:rPr>
              <a:t>As far as the theme of </a:t>
            </a:r>
            <a:r>
              <a:rPr lang="en-SG" dirty="0" err="1" smtClean="0">
                <a:latin typeface="Arial" pitchFamily="34" charset="0"/>
                <a:cs typeface="Arial" pitchFamily="34" charset="0"/>
              </a:rPr>
              <a:t>Shamela</a:t>
            </a:r>
            <a:r>
              <a:rPr lang="en-SG" dirty="0" smtClean="0">
                <a:latin typeface="Arial" pitchFamily="34" charset="0"/>
                <a:cs typeface="Arial" pitchFamily="34" charset="0"/>
              </a:rPr>
              <a:t> is concerned, it is of disguise and pretence. </a:t>
            </a:r>
          </a:p>
          <a:p>
            <a:r>
              <a:rPr lang="en-SG" dirty="0" smtClean="0">
                <a:latin typeface="Arial" pitchFamily="34" charset="0"/>
                <a:cs typeface="Arial" pitchFamily="34" charset="0"/>
              </a:rPr>
              <a:t>Just the same theme is continued in his next work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published in 1742.</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SG" dirty="0"/>
          </a:p>
        </p:txBody>
      </p:sp>
      <p:sp>
        <p:nvSpPr>
          <p:cNvPr id="3" name="Content Placeholder 2"/>
          <p:cNvSpPr>
            <a:spLocks noGrp="1"/>
          </p:cNvSpPr>
          <p:nvPr>
            <p:ph idx="1"/>
          </p:nvPr>
        </p:nvSpPr>
        <p:spPr>
          <a:xfrm>
            <a:off x="228600" y="533400"/>
            <a:ext cx="6858000" cy="5592763"/>
          </a:xfrm>
        </p:spPr>
        <p:txBody>
          <a:bodyPr>
            <a:normAutofit/>
          </a:bodyPr>
          <a:lstStyle/>
          <a:p>
            <a:r>
              <a:rPr lang="en-SG" sz="2400" dirty="0" smtClean="0">
                <a:latin typeface="Arial" pitchFamily="34" charset="0"/>
                <a:cs typeface="Arial" pitchFamily="34" charset="0"/>
              </a:rPr>
              <a:t>The times when </a:t>
            </a:r>
            <a:r>
              <a:rPr lang="en-SG" sz="2400" i="1" dirty="0" smtClean="0">
                <a:latin typeface="Arial" pitchFamily="34" charset="0"/>
                <a:cs typeface="Arial" pitchFamily="34" charset="0"/>
              </a:rPr>
              <a:t>Joseph Andrews </a:t>
            </a:r>
            <a:r>
              <a:rPr lang="en-SG" sz="2400" dirty="0" smtClean="0">
                <a:latin typeface="Arial" pitchFamily="34" charset="0"/>
                <a:cs typeface="Arial" pitchFamily="34" charset="0"/>
              </a:rPr>
              <a:t>was published were hard times for Fielding. The death of his father in June 1741, left him sorrowful. </a:t>
            </a:r>
          </a:p>
          <a:p>
            <a:r>
              <a:rPr lang="en-SG" sz="2400" dirty="0" smtClean="0">
                <a:latin typeface="Arial" pitchFamily="34" charset="0"/>
                <a:cs typeface="Arial" pitchFamily="34" charset="0"/>
              </a:rPr>
              <a:t>His financial crisis increased and in March of 1742 his favourite daughter died.</a:t>
            </a:r>
          </a:p>
          <a:p>
            <a:r>
              <a:rPr lang="en-SG" sz="2400" dirty="0" smtClean="0">
                <a:latin typeface="Arial" pitchFamily="34" charset="0"/>
                <a:cs typeface="Arial" pitchFamily="34" charset="0"/>
              </a:rPr>
              <a:t>In June 1741, Fielding also severed his connection with </a:t>
            </a:r>
            <a:r>
              <a:rPr lang="en-SG" sz="2400" i="1" dirty="0" smtClean="0">
                <a:latin typeface="Arial" pitchFamily="34" charset="0"/>
                <a:cs typeface="Arial" pitchFamily="34" charset="0"/>
              </a:rPr>
              <a:t>The Champion</a:t>
            </a:r>
            <a:r>
              <a:rPr lang="en-SG" sz="2400" dirty="0" smtClean="0">
                <a:latin typeface="Arial" pitchFamily="34" charset="0"/>
                <a:cs typeface="Arial" pitchFamily="34" charset="0"/>
              </a:rPr>
              <a:t>; his disaffection with the Patriots, as they were called, is perhaps reflected in his comments on "patriotism" in </a:t>
            </a:r>
            <a:r>
              <a:rPr lang="en-SG" sz="2400" i="1" dirty="0" smtClean="0">
                <a:latin typeface="Arial" pitchFamily="34" charset="0"/>
                <a:cs typeface="Arial" pitchFamily="34" charset="0"/>
              </a:rPr>
              <a:t>Joseph Andrews </a:t>
            </a:r>
            <a:r>
              <a:rPr lang="en-SG" sz="2400" dirty="0" smtClean="0">
                <a:latin typeface="Arial" pitchFamily="34" charset="0"/>
                <a:cs typeface="Arial" pitchFamily="34" charset="0"/>
              </a:rPr>
              <a:t>(Book II, Chapter 9).</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rgbClr val="00B0F0"/>
          </a:solidFill>
        </p:spPr>
        <p:txBody>
          <a:bodyPr/>
          <a:lstStyle/>
          <a:p>
            <a:r>
              <a:rPr lang="en-US" dirty="0" smtClean="0"/>
              <a:t>Tragic part of Fielding’s life</a:t>
            </a:r>
            <a:endParaRPr lang="en-SG" dirty="0"/>
          </a:p>
        </p:txBody>
      </p:sp>
      <p:sp>
        <p:nvSpPr>
          <p:cNvPr id="3" name="Content Placeholder 2"/>
          <p:cNvSpPr>
            <a:spLocks noGrp="1"/>
          </p:cNvSpPr>
          <p:nvPr>
            <p:ph idx="1"/>
          </p:nvPr>
        </p:nvSpPr>
        <p:spPr>
          <a:xfrm>
            <a:off x="457200" y="1600200"/>
            <a:ext cx="6553200" cy="4525963"/>
          </a:xfrm>
        </p:spPr>
        <p:txBody>
          <a:bodyPr>
            <a:normAutofit fontScale="55000" lnSpcReduction="20000"/>
          </a:bodyPr>
          <a:lstStyle/>
          <a:p>
            <a:r>
              <a:rPr lang="en-SG" dirty="0" smtClean="0">
                <a:latin typeface="Arial" pitchFamily="34" charset="0"/>
                <a:cs typeface="Arial" pitchFamily="34" charset="0"/>
              </a:rPr>
              <a:t>The kind of literary and political reputation he carried, it was difficult for Fielding to continue in the legal profession.</a:t>
            </a:r>
          </a:p>
          <a:p>
            <a:r>
              <a:rPr lang="en-SG" dirty="0" smtClean="0">
                <a:latin typeface="Arial" pitchFamily="34" charset="0"/>
                <a:cs typeface="Arial" pitchFamily="34" charset="0"/>
              </a:rPr>
              <a:t>His last two novels, </a:t>
            </a:r>
            <a:r>
              <a:rPr lang="en-SG" i="1" dirty="0" smtClean="0">
                <a:latin typeface="Arial" pitchFamily="34" charset="0"/>
                <a:cs typeface="Arial" pitchFamily="34" charset="0"/>
              </a:rPr>
              <a:t>Tom Jones </a:t>
            </a:r>
            <a:r>
              <a:rPr lang="en-SG" dirty="0" smtClean="0">
                <a:latin typeface="Arial" pitchFamily="34" charset="0"/>
                <a:cs typeface="Arial" pitchFamily="34" charset="0"/>
              </a:rPr>
              <a:t>and </a:t>
            </a:r>
            <a:r>
              <a:rPr lang="en-SG" i="1" dirty="0" smtClean="0">
                <a:latin typeface="Arial" pitchFamily="34" charset="0"/>
                <a:cs typeface="Arial" pitchFamily="34" charset="0"/>
              </a:rPr>
              <a:t>Amelia also </a:t>
            </a:r>
            <a:r>
              <a:rPr lang="en-SG" dirty="0" smtClean="0">
                <a:latin typeface="Arial" pitchFamily="34" charset="0"/>
                <a:cs typeface="Arial" pitchFamily="34" charset="0"/>
              </a:rPr>
              <a:t>mirror this. The natural result of financial problems created by this affected his family, and these novels show the suffering of a man who knows that he has brought problems and poverty to the woman he loves. </a:t>
            </a:r>
          </a:p>
          <a:p>
            <a:r>
              <a:rPr lang="en-SG" dirty="0" smtClean="0">
                <a:latin typeface="Arial" pitchFamily="34" charset="0"/>
                <a:cs typeface="Arial" pitchFamily="34" charset="0"/>
              </a:rPr>
              <a:t>Yet if Fielding could not get money by practicing law, he did use the subject of law in his writing his works. </a:t>
            </a:r>
          </a:p>
          <a:p>
            <a:r>
              <a:rPr lang="en-SG" dirty="0" smtClean="0">
                <a:latin typeface="Arial" pitchFamily="34" charset="0"/>
                <a:cs typeface="Arial" pitchFamily="34" charset="0"/>
              </a:rPr>
              <a:t>His </a:t>
            </a:r>
            <a:r>
              <a:rPr lang="en-SG" i="1" dirty="0" smtClean="0">
                <a:latin typeface="Arial" pitchFamily="34" charset="0"/>
                <a:cs typeface="Arial" pitchFamily="34" charset="0"/>
              </a:rPr>
              <a:t>Jonathan Wild</a:t>
            </a:r>
            <a:r>
              <a:rPr lang="en-SG" dirty="0" smtClean="0">
                <a:latin typeface="Arial" pitchFamily="34" charset="0"/>
                <a:cs typeface="Arial" pitchFamily="34" charset="0"/>
              </a:rPr>
              <a:t>, which was published in 1743, is filled with biting accounts of the grotesque malpractices in the system of criminal law. </a:t>
            </a:r>
          </a:p>
          <a:p>
            <a:r>
              <a:rPr lang="en-SG" dirty="0" smtClean="0">
                <a:latin typeface="Arial" pitchFamily="34" charset="0"/>
                <a:cs typeface="Arial" pitchFamily="34" charset="0"/>
              </a:rPr>
              <a:t>In 1744, Fielding's wife died and, for a time, Fielding's friends thought that he would lose his mind. But he took up his political pen again and wrote for the anti-</a:t>
            </a:r>
            <a:r>
              <a:rPr lang="en-SG" dirty="0" err="1" smtClean="0">
                <a:latin typeface="Arial" pitchFamily="34" charset="0"/>
                <a:cs typeface="Arial" pitchFamily="34" charset="0"/>
              </a:rPr>
              <a:t>Jacobite</a:t>
            </a:r>
            <a:r>
              <a:rPr lang="en-SG" dirty="0" smtClean="0">
                <a:latin typeface="Arial" pitchFamily="34" charset="0"/>
                <a:cs typeface="Arial" pitchFamily="34" charset="0"/>
              </a:rPr>
              <a:t> journal, </a:t>
            </a:r>
            <a:r>
              <a:rPr lang="en-SG" i="1" dirty="0" smtClean="0">
                <a:latin typeface="Arial" pitchFamily="34" charset="0"/>
                <a:cs typeface="Arial" pitchFamily="34" charset="0"/>
              </a:rPr>
              <a:t>The True Patriot.</a:t>
            </a:r>
            <a:endParaRPr lang="en-SG" dirty="0" smtClean="0">
              <a:latin typeface="Arial" pitchFamily="34" charset="0"/>
              <a:cs typeface="Arial" pitchFamily="34" charset="0"/>
            </a:endParaRP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457200" y="1600200"/>
            <a:ext cx="6629400" cy="4525963"/>
          </a:xfrm>
        </p:spPr>
        <p:txBody>
          <a:bodyPr>
            <a:normAutofit fontScale="85000" lnSpcReduction="10000"/>
          </a:bodyPr>
          <a:lstStyle/>
          <a:p>
            <a:r>
              <a:rPr lang="en-SG" dirty="0" smtClean="0"/>
              <a:t>In 1747, he married Mary Daniel, who had been a maid to his wife and had shared his grief when Charlotte died. From this time, his fortunes began to brighten.</a:t>
            </a:r>
          </a:p>
          <a:p>
            <a:r>
              <a:rPr lang="en-SG" dirty="0" smtClean="0"/>
              <a:t>In 1748, he was appointed Justice of the Peace for Westminster and, subsequently, he was made magistrate of all Middlesex, and in 1749 </a:t>
            </a:r>
            <a:r>
              <a:rPr lang="en-SG" i="1" dirty="0" smtClean="0"/>
              <a:t>Tom Jones </a:t>
            </a:r>
            <a:r>
              <a:rPr lang="en-SG" dirty="0" smtClean="0"/>
              <a:t>appeared. The concept of good nature which played such an important part in </a:t>
            </a:r>
            <a:r>
              <a:rPr lang="en-SG" i="1" dirty="0" smtClean="0"/>
              <a:t>Joseph Andrews </a:t>
            </a:r>
            <a:r>
              <a:rPr lang="en-SG" dirty="0" smtClean="0"/>
              <a:t>is also central to this novel.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457200" y="1600200"/>
            <a:ext cx="6629400" cy="4525963"/>
          </a:xfrm>
        </p:spPr>
        <p:txBody>
          <a:bodyPr>
            <a:normAutofit fontScale="85000" lnSpcReduction="10000"/>
          </a:bodyPr>
          <a:lstStyle/>
          <a:p>
            <a:r>
              <a:rPr lang="en-SG" dirty="0" smtClean="0"/>
              <a:t>This optimism is hardly the case with Captain and Mrs. Booth in </a:t>
            </a:r>
            <a:r>
              <a:rPr lang="en-SG" i="1" dirty="0" smtClean="0"/>
              <a:t>Amelia </a:t>
            </a:r>
            <a:r>
              <a:rPr lang="en-SG" dirty="0" smtClean="0"/>
              <a:t>(1751).</a:t>
            </a:r>
          </a:p>
          <a:p>
            <a:r>
              <a:rPr lang="en-SG" dirty="0" smtClean="0"/>
              <a:t>Fielding's health was not good; he was terribly overworked and, in the summer of 1754, he went by sea to Lisbon with his wife and daughter. Though the voyage resulted in a diary published posthumously as </a:t>
            </a:r>
            <a:r>
              <a:rPr lang="en-SG" i="1" dirty="0" smtClean="0"/>
              <a:t>A Journal of a Voyage to Lisbon</a:t>
            </a:r>
            <a:r>
              <a:rPr lang="en-SG" dirty="0" smtClean="0"/>
              <a:t>, the quest for good health was in vain; he died on October 8, 1754, at the age of forty-seven.</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US" dirty="0" smtClean="0"/>
              <a:t>Influence of Richardson</a:t>
            </a:r>
            <a:endParaRPr lang="en-SG" dirty="0"/>
          </a:p>
        </p:txBody>
      </p:sp>
      <p:sp>
        <p:nvSpPr>
          <p:cNvPr id="3" name="Content Placeholder 2"/>
          <p:cNvSpPr>
            <a:spLocks noGrp="1"/>
          </p:cNvSpPr>
          <p:nvPr>
            <p:ph idx="1"/>
          </p:nvPr>
        </p:nvSpPr>
        <p:spPr>
          <a:xfrm>
            <a:off x="0" y="1143000"/>
            <a:ext cx="7315200" cy="5715000"/>
          </a:xfrm>
        </p:spPr>
        <p:txBody>
          <a:bodyPr>
            <a:noAutofit/>
          </a:bodyPr>
          <a:lstStyle/>
          <a:p>
            <a:r>
              <a:rPr lang="en-SG" sz="1800" dirty="0" smtClean="0">
                <a:latin typeface="Arial" pitchFamily="34" charset="0"/>
                <a:cs typeface="Arial" pitchFamily="34" charset="0"/>
              </a:rPr>
              <a:t>Richardson’s controversial </a:t>
            </a:r>
            <a:r>
              <a:rPr lang="en-SG" sz="1800" i="1" dirty="0" smtClean="0">
                <a:latin typeface="Arial" pitchFamily="34" charset="0"/>
                <a:cs typeface="Arial" pitchFamily="34" charset="0"/>
              </a:rPr>
              <a:t>Pamela</a:t>
            </a:r>
            <a:r>
              <a:rPr lang="en-SG" sz="1800" dirty="0" smtClean="0">
                <a:latin typeface="Arial" pitchFamily="34" charset="0"/>
                <a:cs typeface="Arial" pitchFamily="34" charset="0"/>
              </a:rPr>
              <a:t> (1740) was one of the great popular phenomena of British literary history. </a:t>
            </a:r>
          </a:p>
          <a:p>
            <a:r>
              <a:rPr lang="en-SG" sz="1800" dirty="0" smtClean="0">
                <a:latin typeface="Arial" pitchFamily="34" charset="0"/>
                <a:cs typeface="Arial" pitchFamily="34" charset="0"/>
              </a:rPr>
              <a:t>It is the story of a teenage servant-girl, Pamela Andrews. </a:t>
            </a:r>
          </a:p>
          <a:p>
            <a:r>
              <a:rPr lang="en-SG" sz="1800" dirty="0" smtClean="0">
                <a:latin typeface="Arial" pitchFamily="34" charset="0"/>
                <a:cs typeface="Arial" pitchFamily="34" charset="0"/>
              </a:rPr>
              <a:t> She withstands the unwanted attentions of her Master, squire Mr. B., and maintains her purity against all the odds. </a:t>
            </a:r>
          </a:p>
          <a:p>
            <a:r>
              <a:rPr lang="en-SG" sz="1800" dirty="0" smtClean="0">
                <a:latin typeface="Arial" pitchFamily="34" charset="0"/>
                <a:cs typeface="Arial" pitchFamily="34" charset="0"/>
              </a:rPr>
              <a:t>Near the midpoint of the novel Mr. B. recognizes her moral worth, reforms himself, and marries her. </a:t>
            </a:r>
          </a:p>
          <a:p>
            <a:r>
              <a:rPr lang="en-SG" sz="1800" dirty="0" smtClean="0">
                <a:latin typeface="Arial" pitchFamily="34" charset="0"/>
                <a:cs typeface="Arial" pitchFamily="34" charset="0"/>
              </a:rPr>
              <a:t>The second half of the story presents Pamela’s triumphant acclimation to her new exalted condition, her conquering of the snobbish upper class by the sheer force of her goodness. </a:t>
            </a:r>
          </a:p>
          <a:p>
            <a:r>
              <a:rPr lang="en-SG" sz="1800" b="1" dirty="0" smtClean="0">
                <a:latin typeface="Arial" pitchFamily="34" charset="0"/>
                <a:cs typeface="Arial" pitchFamily="34" charset="0"/>
              </a:rPr>
              <a:t>Form and Structure of</a:t>
            </a:r>
            <a:r>
              <a:rPr lang="en-SG" sz="1800" b="1" u="sng" dirty="0" smtClean="0">
                <a:latin typeface="Arial" pitchFamily="34" charset="0"/>
                <a:cs typeface="Arial" pitchFamily="34" charset="0"/>
              </a:rPr>
              <a:t> </a:t>
            </a:r>
            <a:r>
              <a:rPr lang="en-SG" sz="1800" b="1" i="1" u="sng" dirty="0" smtClean="0">
                <a:latin typeface="Arial" pitchFamily="34" charset="0"/>
                <a:cs typeface="Arial" pitchFamily="34" charset="0"/>
              </a:rPr>
              <a:t>Pamela </a:t>
            </a:r>
            <a:r>
              <a:rPr lang="en-SG" sz="1800" b="1" i="1" dirty="0" smtClean="0">
                <a:latin typeface="Arial" pitchFamily="34" charset="0"/>
                <a:cs typeface="Arial" pitchFamily="34" charset="0"/>
              </a:rPr>
              <a:t>and its influence on </a:t>
            </a:r>
            <a:r>
              <a:rPr lang="en-SG" sz="1800" b="1" dirty="0" smtClean="0">
                <a:latin typeface="Arial" pitchFamily="34" charset="0"/>
                <a:cs typeface="Arial" pitchFamily="34" charset="0"/>
              </a:rPr>
              <a:t>Fielding’s</a:t>
            </a:r>
            <a:r>
              <a:rPr lang="en-SG" sz="1800" b="1" i="1" dirty="0" smtClean="0">
                <a:latin typeface="Arial" pitchFamily="34" charset="0"/>
                <a:cs typeface="Arial" pitchFamily="34" charset="0"/>
              </a:rPr>
              <a:t> </a:t>
            </a:r>
            <a:r>
              <a:rPr lang="en-SG" sz="1800" b="1" i="1" u="sng" dirty="0" smtClean="0">
                <a:latin typeface="Arial" pitchFamily="34" charset="0"/>
                <a:cs typeface="Arial" pitchFamily="34" charset="0"/>
              </a:rPr>
              <a:t>Joseph</a:t>
            </a:r>
            <a:r>
              <a:rPr lang="en-SG" sz="1800" b="1" i="1" dirty="0" smtClean="0">
                <a:latin typeface="Arial" pitchFamily="34" charset="0"/>
                <a:cs typeface="Arial" pitchFamily="34" charset="0"/>
              </a:rPr>
              <a:t> </a:t>
            </a:r>
            <a:r>
              <a:rPr lang="en-SG" sz="1800" b="1" i="1" u="sng" dirty="0" smtClean="0">
                <a:latin typeface="Arial" pitchFamily="34" charset="0"/>
                <a:cs typeface="Arial" pitchFamily="34" charset="0"/>
              </a:rPr>
              <a:t>Andrews</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The entire novel comprises a series of letters and journal entries, a few of which (near the beginning) are written by other characters but the vast majority of which are the work of Pamela herself; this epistolary format is part of the Richardson’s revolutionary contribution to the development of the novel in English, for the first-person narration of events, in nearly real-time, allows the novelist to explore, quite naturalistically, the depths and nuances of Pamela’s psyche.</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a:solidFill>
            <a:srgbClr val="00B0F0"/>
          </a:solidFill>
        </p:spPr>
        <p:txBody>
          <a:bodyPr>
            <a:noAutofit/>
          </a:bodyPr>
          <a:lstStyle/>
          <a:p>
            <a:r>
              <a:rPr lang="en-US" sz="3200" dirty="0" smtClean="0"/>
              <a:t>Characters in </a:t>
            </a:r>
            <a:r>
              <a:rPr lang="en-US" sz="3200" i="1" dirty="0" smtClean="0"/>
              <a:t>Joseph Andrews</a:t>
            </a:r>
            <a:r>
              <a:rPr lang="en-US" sz="3200" dirty="0" smtClean="0"/>
              <a:t>: Major Characters</a:t>
            </a:r>
            <a:endParaRPr lang="en-SG" sz="3200" dirty="0"/>
          </a:p>
        </p:txBody>
      </p:sp>
      <p:sp>
        <p:nvSpPr>
          <p:cNvPr id="3" name="Content Placeholder 2"/>
          <p:cNvSpPr>
            <a:spLocks noGrp="1"/>
          </p:cNvSpPr>
          <p:nvPr>
            <p:ph idx="1"/>
          </p:nvPr>
        </p:nvSpPr>
        <p:spPr>
          <a:xfrm>
            <a:off x="228600" y="838200"/>
            <a:ext cx="7162800" cy="5287963"/>
          </a:xfrm>
        </p:spPr>
        <p:txBody>
          <a:bodyPr>
            <a:normAutofit fontScale="62500" lnSpcReduction="20000"/>
          </a:bodyPr>
          <a:lstStyle/>
          <a:p>
            <a:r>
              <a:rPr lang="en-SG" b="1" dirty="0" smtClean="0"/>
              <a:t>Joseph Andrews </a:t>
            </a:r>
            <a:r>
              <a:rPr lang="en-SG" dirty="0" smtClean="0"/>
              <a:t>A handsome young fellow who tries to safeguard his honour throughout the novel.</a:t>
            </a:r>
          </a:p>
          <a:p>
            <a:r>
              <a:rPr lang="en-SG" b="1" dirty="0" err="1" smtClean="0"/>
              <a:t>Gaffar</a:t>
            </a:r>
            <a:r>
              <a:rPr lang="en-SG" b="1" dirty="0" smtClean="0"/>
              <a:t> and </a:t>
            </a:r>
            <a:r>
              <a:rPr lang="en-SG" b="1" dirty="0" err="1" smtClean="0"/>
              <a:t>Gammar</a:t>
            </a:r>
            <a:r>
              <a:rPr lang="en-SG" b="1" dirty="0" smtClean="0"/>
              <a:t> Andrews </a:t>
            </a:r>
            <a:r>
              <a:rPr lang="en-SG" dirty="0" smtClean="0"/>
              <a:t>Parents of Pamela and, it is believed, of Joseph.</a:t>
            </a:r>
          </a:p>
          <a:p>
            <a:r>
              <a:rPr lang="en-SG" b="1" dirty="0" smtClean="0"/>
              <a:t>Mr. Booby </a:t>
            </a:r>
            <a:r>
              <a:rPr lang="en-SG" dirty="0" smtClean="0"/>
              <a:t>The nephew of Sir Thomas Booby.</a:t>
            </a:r>
          </a:p>
          <a:p>
            <a:r>
              <a:rPr lang="en-SG" b="1" dirty="0" smtClean="0"/>
              <a:t>Sir Thomas Booby </a:t>
            </a:r>
            <a:r>
              <a:rPr lang="en-SG" dirty="0" smtClean="0"/>
              <a:t>The deceased husband of Lady Booby.</a:t>
            </a:r>
          </a:p>
          <a:p>
            <a:r>
              <a:rPr lang="en-SG" b="1" dirty="0" smtClean="0"/>
              <a:t>Lady Booby </a:t>
            </a:r>
            <a:r>
              <a:rPr lang="en-SG" dirty="0" smtClean="0"/>
              <a:t>A hot-blooded young widow who tries every way possible to seduce Joseph.</a:t>
            </a:r>
          </a:p>
          <a:p>
            <a:r>
              <a:rPr lang="en-SG" b="1" dirty="0" smtClean="0"/>
              <a:t>Mrs. Slipslop </a:t>
            </a:r>
            <a:r>
              <a:rPr lang="en-SG" dirty="0" smtClean="0"/>
              <a:t>A repulsive servant woman who also pursues Joseph.</a:t>
            </a:r>
          </a:p>
          <a:p>
            <a:r>
              <a:rPr lang="en-SG" b="1" dirty="0" smtClean="0"/>
              <a:t>Peter Pounce </a:t>
            </a:r>
            <a:r>
              <a:rPr lang="en-SG" dirty="0" smtClean="0"/>
              <a:t>The steward to Lady Booby.</a:t>
            </a:r>
          </a:p>
          <a:p>
            <a:r>
              <a:rPr lang="en-SG" b="1" dirty="0" smtClean="0"/>
              <a:t>Mr. Abraham Adams </a:t>
            </a:r>
            <a:r>
              <a:rPr lang="en-SG" dirty="0" smtClean="0"/>
              <a:t>A charitable curate.</a:t>
            </a:r>
          </a:p>
          <a:p>
            <a:r>
              <a:rPr lang="en-SG" b="1" dirty="0" smtClean="0"/>
              <a:t>Frances (Fanny) Goodwill </a:t>
            </a:r>
            <a:r>
              <a:rPr lang="en-SG" dirty="0" smtClean="0"/>
              <a:t>A beautiful young country girl; Joseph's beloved.</a:t>
            </a:r>
          </a:p>
          <a:p>
            <a:r>
              <a:rPr lang="en-SG" b="1" dirty="0" smtClean="0"/>
              <a:t>The Wilsons </a:t>
            </a:r>
            <a:r>
              <a:rPr lang="en-SG" dirty="0" smtClean="0"/>
              <a:t>The real parents of Joseph Andrews.</a:t>
            </a:r>
          </a:p>
          <a:p>
            <a:r>
              <a:rPr lang="en-SG" b="1" dirty="0" smtClean="0"/>
              <a:t>Lady </a:t>
            </a:r>
            <a:r>
              <a:rPr lang="en-SG" b="1" dirty="0" err="1" smtClean="0"/>
              <a:t>Tittle</a:t>
            </a:r>
            <a:r>
              <a:rPr lang="en-SG" b="1" dirty="0" smtClean="0"/>
              <a:t> and Lady Tattle </a:t>
            </a:r>
            <a:r>
              <a:rPr lang="en-SG" dirty="0" smtClean="0"/>
              <a:t>Two gossips.</a:t>
            </a:r>
          </a:p>
          <a:p>
            <a:r>
              <a:rPr lang="en-SG" b="1" dirty="0" smtClean="0"/>
              <a:t>Plain Tim </a:t>
            </a:r>
            <a:r>
              <a:rPr lang="en-SG" dirty="0" smtClean="0"/>
              <a:t>A good-hearted host.</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solidFill>
            <a:srgbClr val="00B0F0"/>
          </a:solidFill>
        </p:spPr>
        <p:txBody>
          <a:bodyPr>
            <a:normAutofit/>
          </a:bodyPr>
          <a:lstStyle/>
          <a:p>
            <a:r>
              <a:rPr lang="en-US" dirty="0" smtClean="0"/>
              <a:t>Minor Characters</a:t>
            </a:r>
            <a:endParaRPr lang="en-SG" dirty="0"/>
          </a:p>
        </p:txBody>
      </p:sp>
      <p:sp>
        <p:nvSpPr>
          <p:cNvPr id="3" name="Content Placeholder 2"/>
          <p:cNvSpPr>
            <a:spLocks noGrp="1"/>
          </p:cNvSpPr>
          <p:nvPr>
            <p:ph idx="1"/>
          </p:nvPr>
        </p:nvSpPr>
        <p:spPr>
          <a:xfrm>
            <a:off x="0" y="762000"/>
            <a:ext cx="7086600" cy="6096000"/>
          </a:xfrm>
        </p:spPr>
        <p:txBody>
          <a:bodyPr>
            <a:noAutofit/>
          </a:bodyPr>
          <a:lstStyle/>
          <a:p>
            <a:r>
              <a:rPr lang="en-SG" sz="1800" b="1" dirty="0" err="1" smtClean="0">
                <a:latin typeface="Arial" pitchFamily="34" charset="0"/>
                <a:cs typeface="Arial" pitchFamily="34" charset="0"/>
              </a:rPr>
              <a:t>Postillion</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A generous person who offers Joseph an overcoat to cover his nakedness.</a:t>
            </a:r>
          </a:p>
          <a:p>
            <a:r>
              <a:rPr lang="en-SG" sz="1800" b="1" dirty="0" smtClean="0">
                <a:latin typeface="Arial" pitchFamily="34" charset="0"/>
                <a:cs typeface="Arial" pitchFamily="34" charset="0"/>
              </a:rPr>
              <a:t>Mr. Tow-</a:t>
            </a:r>
            <a:r>
              <a:rPr lang="en-SG" sz="1800" b="1" dirty="0" err="1" smtClean="0">
                <a:latin typeface="Arial" pitchFamily="34" charset="0"/>
                <a:cs typeface="Arial" pitchFamily="34" charset="0"/>
              </a:rPr>
              <a:t>wouse</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A bumbling, good-natured innkeeper.</a:t>
            </a:r>
          </a:p>
          <a:p>
            <a:r>
              <a:rPr lang="en-SG" sz="1800" b="1" dirty="0" smtClean="0">
                <a:latin typeface="Arial" pitchFamily="34" charset="0"/>
                <a:cs typeface="Arial" pitchFamily="34" charset="0"/>
              </a:rPr>
              <a:t>Mrs. Tow-</a:t>
            </a:r>
            <a:r>
              <a:rPr lang="en-SG" sz="1800" b="1" dirty="0" err="1" smtClean="0">
                <a:latin typeface="Arial" pitchFamily="34" charset="0"/>
                <a:cs typeface="Arial" pitchFamily="34" charset="0"/>
              </a:rPr>
              <a:t>wouse</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The greedy wife of the innkeeper.</a:t>
            </a:r>
          </a:p>
          <a:p>
            <a:r>
              <a:rPr lang="en-SG" sz="1800" b="1" dirty="0" smtClean="0">
                <a:latin typeface="Arial" pitchFamily="34" charset="0"/>
                <a:cs typeface="Arial" pitchFamily="34" charset="0"/>
              </a:rPr>
              <a:t>Betty </a:t>
            </a:r>
            <a:r>
              <a:rPr lang="en-SG" sz="1800" dirty="0" smtClean="0">
                <a:latin typeface="Arial" pitchFamily="34" charset="0"/>
                <a:cs typeface="Arial" pitchFamily="34" charset="0"/>
              </a:rPr>
              <a:t>A warm-hearted chambermaid who helps Joseph in the inn.</a:t>
            </a:r>
          </a:p>
          <a:p>
            <a:r>
              <a:rPr lang="en-SG" sz="1800" b="1" dirty="0" smtClean="0">
                <a:latin typeface="Arial" pitchFamily="34" charset="0"/>
                <a:cs typeface="Arial" pitchFamily="34" charset="0"/>
              </a:rPr>
              <a:t>Barnabas </a:t>
            </a:r>
            <a:r>
              <a:rPr lang="en-SG" sz="1800" dirty="0" smtClean="0">
                <a:latin typeface="Arial" pitchFamily="34" charset="0"/>
                <a:cs typeface="Arial" pitchFamily="34" charset="0"/>
              </a:rPr>
              <a:t>A punch-drinking clergyman.</a:t>
            </a:r>
          </a:p>
          <a:p>
            <a:r>
              <a:rPr lang="en-SG" sz="1800" b="1" dirty="0" smtClean="0">
                <a:latin typeface="Arial" pitchFamily="34" charset="0"/>
                <a:cs typeface="Arial" pitchFamily="34" charset="0"/>
              </a:rPr>
              <a:t>Tom </a:t>
            </a:r>
            <a:r>
              <a:rPr lang="en-SG" sz="1800" b="1" dirty="0" err="1" smtClean="0">
                <a:latin typeface="Arial" pitchFamily="34" charset="0"/>
                <a:cs typeface="Arial" pitchFamily="34" charset="0"/>
              </a:rPr>
              <a:t>Suckbribe</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The constable.</a:t>
            </a:r>
          </a:p>
          <a:p>
            <a:r>
              <a:rPr lang="en-SG" sz="1800" b="1" dirty="0" smtClean="0">
                <a:latin typeface="Arial" pitchFamily="34" charset="0"/>
                <a:cs typeface="Arial" pitchFamily="34" charset="0"/>
              </a:rPr>
              <a:t>Leonora </a:t>
            </a:r>
            <a:r>
              <a:rPr lang="en-SG" sz="1800" dirty="0" smtClean="0">
                <a:latin typeface="Arial" pitchFamily="34" charset="0"/>
                <a:cs typeface="Arial" pitchFamily="34" charset="0"/>
              </a:rPr>
              <a:t>A silly young girl.</a:t>
            </a:r>
          </a:p>
          <a:p>
            <a:r>
              <a:rPr lang="en-SG" sz="1800" b="1" dirty="0" smtClean="0">
                <a:latin typeface="Arial" pitchFamily="34" charset="0"/>
                <a:cs typeface="Arial" pitchFamily="34" charset="0"/>
              </a:rPr>
              <a:t>Horatio </a:t>
            </a:r>
            <a:r>
              <a:rPr lang="en-SG" sz="1800" dirty="0" smtClean="0">
                <a:latin typeface="Arial" pitchFamily="34" charset="0"/>
                <a:cs typeface="Arial" pitchFamily="34" charset="0"/>
              </a:rPr>
              <a:t>A suitor who has no money but much love for Leonora.</a:t>
            </a:r>
          </a:p>
          <a:p>
            <a:r>
              <a:rPr lang="en-SG" sz="1800" b="1" dirty="0" err="1" smtClean="0">
                <a:latin typeface="Arial" pitchFamily="34" charset="0"/>
                <a:cs typeface="Arial" pitchFamily="34" charset="0"/>
              </a:rPr>
              <a:t>Bellarmine</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A suitor who has little love for Leonora but who hopes to inherit her father's fortune.</a:t>
            </a:r>
          </a:p>
          <a:p>
            <a:r>
              <a:rPr lang="en-SG" sz="1800" b="1" dirty="0" err="1" smtClean="0">
                <a:latin typeface="Arial" pitchFamily="34" charset="0"/>
                <a:cs typeface="Arial" pitchFamily="34" charset="0"/>
              </a:rPr>
              <a:t>Lindamira</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A gossip.</a:t>
            </a:r>
          </a:p>
          <a:p>
            <a:r>
              <a:rPr lang="en-SG" sz="1800" b="1" dirty="0" smtClean="0">
                <a:latin typeface="Arial" pitchFamily="34" charset="0"/>
                <a:cs typeface="Arial" pitchFamily="34" charset="0"/>
              </a:rPr>
              <a:t>Mrs. Grave-airs </a:t>
            </a:r>
            <a:r>
              <a:rPr lang="en-SG" sz="1800" dirty="0" smtClean="0">
                <a:latin typeface="Arial" pitchFamily="34" charset="0"/>
                <a:cs typeface="Arial" pitchFamily="34" charset="0"/>
              </a:rPr>
              <a:t>A prude.</a:t>
            </a:r>
          </a:p>
          <a:p>
            <a:r>
              <a:rPr lang="en-SG" sz="1800" b="1" dirty="0" smtClean="0">
                <a:latin typeface="Arial" pitchFamily="34" charset="0"/>
                <a:cs typeface="Arial" pitchFamily="34" charset="0"/>
              </a:rPr>
              <a:t>Parson </a:t>
            </a:r>
            <a:r>
              <a:rPr lang="en-SG" sz="1800" b="1" dirty="0" err="1" smtClean="0">
                <a:latin typeface="Arial" pitchFamily="34" charset="0"/>
                <a:cs typeface="Arial" pitchFamily="34" charset="0"/>
              </a:rPr>
              <a:t>Trulliber</a:t>
            </a:r>
            <a:r>
              <a:rPr lang="en-SG" sz="1800" b="1" dirty="0" smtClean="0">
                <a:latin typeface="Arial" pitchFamily="34" charset="0"/>
                <a:cs typeface="Arial" pitchFamily="34" charset="0"/>
              </a:rPr>
              <a:t> </a:t>
            </a:r>
            <a:r>
              <a:rPr lang="en-SG" sz="1800" dirty="0" smtClean="0">
                <a:latin typeface="Arial" pitchFamily="34" charset="0"/>
                <a:cs typeface="Arial" pitchFamily="34" charset="0"/>
              </a:rPr>
              <a:t>A hypocritical country parson.</a:t>
            </a:r>
          </a:p>
          <a:p>
            <a:r>
              <a:rPr lang="en-SG" sz="1800" b="1" dirty="0" smtClean="0">
                <a:latin typeface="Arial" pitchFamily="34" charset="0"/>
                <a:cs typeface="Arial" pitchFamily="34" charset="0"/>
              </a:rPr>
              <a:t>The Pedlar (peddler) </a:t>
            </a:r>
            <a:r>
              <a:rPr lang="en-SG" sz="1800" dirty="0" smtClean="0">
                <a:latin typeface="Arial" pitchFamily="34" charset="0"/>
                <a:cs typeface="Arial" pitchFamily="34" charset="0"/>
              </a:rPr>
              <a:t>The man who reveals the secret of Joseph's parentage.</a:t>
            </a:r>
          </a:p>
          <a:p>
            <a:r>
              <a:rPr lang="en-SG" sz="1800" b="1" dirty="0" smtClean="0">
                <a:latin typeface="Arial" pitchFamily="34" charset="0"/>
                <a:cs typeface="Arial" pitchFamily="34" charset="0"/>
              </a:rPr>
              <a:t>Lawyer Scout </a:t>
            </a:r>
            <a:r>
              <a:rPr lang="en-SG" sz="1800" dirty="0" smtClean="0">
                <a:latin typeface="Arial" pitchFamily="34" charset="0"/>
                <a:cs typeface="Arial" pitchFamily="34" charset="0"/>
              </a:rPr>
              <a:t>An unscrupulous lawyer.</a:t>
            </a:r>
          </a:p>
          <a:p>
            <a:r>
              <a:rPr lang="en-SG" sz="1800" b="1" dirty="0" smtClean="0">
                <a:latin typeface="Arial" pitchFamily="34" charset="0"/>
                <a:cs typeface="Arial" pitchFamily="34" charset="0"/>
              </a:rPr>
              <a:t>Mrs. Adams </a:t>
            </a:r>
            <a:r>
              <a:rPr lang="en-SG" sz="1800" dirty="0" smtClean="0">
                <a:latin typeface="Arial" pitchFamily="34" charset="0"/>
                <a:cs typeface="Arial" pitchFamily="34" charset="0"/>
              </a:rPr>
              <a:t>Parson Adams' disagreeable wife.</a:t>
            </a:r>
          </a:p>
          <a:p>
            <a:pPr>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solidFill>
            <a:srgbClr val="00B0F0"/>
          </a:solidFill>
        </p:spPr>
        <p:txBody>
          <a:bodyPr>
            <a:normAutofit/>
          </a:bodyPr>
          <a:lstStyle/>
          <a:p>
            <a:r>
              <a:rPr lang="en-US" dirty="0" smtClean="0"/>
              <a:t>Major Themes</a:t>
            </a:r>
            <a:endParaRPr lang="en-SG" dirty="0"/>
          </a:p>
        </p:txBody>
      </p:sp>
      <p:sp>
        <p:nvSpPr>
          <p:cNvPr id="3" name="Content Placeholder 2"/>
          <p:cNvSpPr>
            <a:spLocks noGrp="1"/>
          </p:cNvSpPr>
          <p:nvPr>
            <p:ph idx="1"/>
          </p:nvPr>
        </p:nvSpPr>
        <p:spPr>
          <a:xfrm>
            <a:off x="228600" y="914400"/>
            <a:ext cx="6858000" cy="5943600"/>
          </a:xfrm>
        </p:spPr>
        <p:txBody>
          <a:bodyPr>
            <a:noAutofit/>
          </a:bodyPr>
          <a:lstStyle/>
          <a:p>
            <a:pPr>
              <a:buNone/>
            </a:pPr>
            <a:r>
              <a:rPr lang="en-SG" sz="2000" b="1" dirty="0" smtClean="0">
                <a:solidFill>
                  <a:srgbClr val="00B0F0"/>
                </a:solidFill>
                <a:latin typeface="Arial" pitchFamily="34" charset="0"/>
                <a:cs typeface="Arial" pitchFamily="34" charset="0"/>
              </a:rPr>
              <a:t>Duality of Goodness</a:t>
            </a:r>
            <a:endParaRPr lang="en-SG" sz="2000" dirty="0" smtClean="0">
              <a:solidFill>
                <a:srgbClr val="00B0F0"/>
              </a:solidFill>
              <a:latin typeface="Arial" pitchFamily="34" charset="0"/>
              <a:cs typeface="Arial" pitchFamily="34" charset="0"/>
            </a:endParaRPr>
          </a:p>
          <a:p>
            <a:r>
              <a:rPr lang="en-SG" sz="2000" dirty="0" smtClean="0">
                <a:latin typeface="Arial" pitchFamily="34" charset="0"/>
                <a:cs typeface="Arial" pitchFamily="34" charset="0"/>
              </a:rPr>
              <a:t>Goodness  as a theme has always been prevalent in literature.</a:t>
            </a:r>
          </a:p>
          <a:p>
            <a:r>
              <a:rPr lang="en-SG" sz="2000" dirty="0" smtClean="0">
                <a:latin typeface="Arial" pitchFamily="34" charset="0"/>
                <a:cs typeface="Arial" pitchFamily="34" charset="0"/>
              </a:rPr>
              <a:t>Fielding presents the </a:t>
            </a:r>
            <a:r>
              <a:rPr lang="en-SG" sz="2000" b="1" dirty="0" smtClean="0">
                <a:latin typeface="Arial" pitchFamily="34" charset="0"/>
                <a:cs typeface="Arial" pitchFamily="34" charset="0"/>
              </a:rPr>
              <a:t>Vulnerability and Power  </a:t>
            </a:r>
            <a:r>
              <a:rPr lang="en-SG" sz="2000" dirty="0" smtClean="0">
                <a:latin typeface="Arial" pitchFamily="34" charset="0"/>
                <a:cs typeface="Arial" pitchFamily="34" charset="0"/>
              </a:rPr>
              <a:t>of goodness at the same time.</a:t>
            </a:r>
          </a:p>
          <a:p>
            <a:r>
              <a:rPr lang="en-SG" sz="2000" dirty="0" smtClean="0">
                <a:latin typeface="Arial" pitchFamily="34" charset="0"/>
                <a:cs typeface="Arial" pitchFamily="34" charset="0"/>
              </a:rPr>
              <a:t>In the context of eighteenth century literature we can say that  age in which worldly authority was largely unaccountable and tended to be corrupt, Fielding seems to have judged that temporal power was not compatible with goodness. </a:t>
            </a:r>
          </a:p>
          <a:p>
            <a:r>
              <a:rPr lang="en-SG" sz="2000" dirty="0" smtClean="0">
                <a:latin typeface="Arial" pitchFamily="34" charset="0"/>
                <a:cs typeface="Arial" pitchFamily="34" charset="0"/>
              </a:rPr>
              <a:t>In his novels, most of the squires, magistrates, fashionable persons, and petty capitalists are either morally ambiguous or corrupt. Joseph Andrews as a novel is an example of it. </a:t>
            </a:r>
          </a:p>
          <a:p>
            <a:r>
              <a:rPr lang="en-SG" sz="2000" dirty="0" smtClean="0">
                <a:latin typeface="Arial" pitchFamily="34" charset="0"/>
                <a:cs typeface="Arial" pitchFamily="34" charset="0"/>
              </a:rPr>
              <a:t>On the other hand he presents characters from low class as symbols of good. For example his  paragon of benevolence, Parson Adams, is quite poor and utterly dependent for his income on the patronage of squires.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SG" dirty="0"/>
          </a:p>
        </p:txBody>
      </p:sp>
      <p:sp>
        <p:nvSpPr>
          <p:cNvPr id="3" name="Content Placeholder 2"/>
          <p:cNvSpPr>
            <a:spLocks noGrp="1"/>
          </p:cNvSpPr>
          <p:nvPr>
            <p:ph idx="1"/>
          </p:nvPr>
        </p:nvSpPr>
        <p:spPr>
          <a:xfrm>
            <a:off x="0" y="457200"/>
            <a:ext cx="7239000" cy="6096000"/>
          </a:xfrm>
        </p:spPr>
        <p:txBody>
          <a:bodyPr>
            <a:normAutofit fontScale="77500" lnSpcReduction="20000"/>
          </a:bodyPr>
          <a:lstStyle/>
          <a:p>
            <a:r>
              <a:rPr lang="en-SG" dirty="0" smtClean="0">
                <a:latin typeface="Arial" pitchFamily="34" charset="0"/>
                <a:cs typeface="Arial" pitchFamily="34" charset="0"/>
              </a:rPr>
              <a:t>Interestingly Fielding shows that  Adams's extreme goodness, one ingredient of which is ingenuous expectation of goodness in others, makes him vulnerable  and weak in the face of odds, and he is exploited by unscrupulous worldly and money minded characters . </a:t>
            </a:r>
          </a:p>
          <a:p>
            <a:r>
              <a:rPr lang="en-SG" dirty="0" smtClean="0">
                <a:latin typeface="Arial" pitchFamily="34" charset="0"/>
                <a:cs typeface="Arial" pitchFamily="34" charset="0"/>
              </a:rPr>
              <a:t>Fielding seems to enjoy humiliating his clergyman, however, Adams remains a transcendently vital presence whose temporal weakness does not invalidate his moral power. </a:t>
            </a:r>
          </a:p>
          <a:p>
            <a:r>
              <a:rPr lang="en-SG" dirty="0" smtClean="0">
                <a:latin typeface="Arial" pitchFamily="34" charset="0"/>
                <a:cs typeface="Arial" pitchFamily="34" charset="0"/>
              </a:rPr>
              <a:t>It is important to notice that if his naïve good nature is no antidote to the evils of hypocrisy and unprincipled self-interest, that is precisely because those evils are so pervasive. </a:t>
            </a:r>
          </a:p>
          <a:p>
            <a:r>
              <a:rPr lang="en-SG" dirty="0" smtClean="0">
                <a:latin typeface="Arial" pitchFamily="34" charset="0"/>
                <a:cs typeface="Arial" pitchFamily="34" charset="0"/>
              </a:rPr>
              <a:t>The impracticality of Adam’s laudable principles is not a criticism or judgment on Adams or on (his) goodness rather it mirrors  the corruption of the world.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00B0F0"/>
          </a:solidFill>
        </p:spPr>
        <p:txBody>
          <a:bodyPr>
            <a:normAutofit fontScale="90000"/>
          </a:bodyPr>
          <a:lstStyle/>
          <a:p>
            <a:r>
              <a:rPr lang="en-US" dirty="0" smtClean="0"/>
              <a:t>Major Themes</a:t>
            </a:r>
            <a:endParaRPr lang="en-SG" dirty="0"/>
          </a:p>
        </p:txBody>
      </p:sp>
      <p:sp>
        <p:nvSpPr>
          <p:cNvPr id="3" name="Content Placeholder 2"/>
          <p:cNvSpPr>
            <a:spLocks noGrp="1"/>
          </p:cNvSpPr>
          <p:nvPr>
            <p:ph idx="1"/>
          </p:nvPr>
        </p:nvSpPr>
        <p:spPr>
          <a:xfrm>
            <a:off x="0" y="990600"/>
            <a:ext cx="6934200" cy="5135563"/>
          </a:xfrm>
        </p:spPr>
        <p:txBody>
          <a:bodyPr>
            <a:normAutofit fontScale="62500" lnSpcReduction="20000"/>
          </a:bodyPr>
          <a:lstStyle/>
          <a:p>
            <a:pPr>
              <a:buNone/>
            </a:pPr>
            <a:r>
              <a:rPr lang="en-SG" b="1" dirty="0" smtClean="0">
                <a:solidFill>
                  <a:srgbClr val="00B0F0"/>
                </a:solidFill>
                <a:latin typeface="Arial" pitchFamily="34" charset="0"/>
                <a:cs typeface="Arial" pitchFamily="34" charset="0"/>
              </a:rPr>
              <a:t>Charity and Religion</a:t>
            </a:r>
            <a:endParaRPr lang="en-SG" dirty="0" smtClean="0">
              <a:solidFill>
                <a:srgbClr val="00B0F0"/>
              </a:solidFill>
              <a:latin typeface="Arial" pitchFamily="34" charset="0"/>
              <a:cs typeface="Arial" pitchFamily="34" charset="0"/>
            </a:endParaRPr>
          </a:p>
          <a:p>
            <a:r>
              <a:rPr lang="en-SG" dirty="0" smtClean="0">
                <a:latin typeface="Arial" pitchFamily="34" charset="0"/>
                <a:cs typeface="Arial" pitchFamily="34" charset="0"/>
              </a:rPr>
              <a:t>Fielding’s novels are full of clergymen, and we find them in </a:t>
            </a:r>
            <a:r>
              <a:rPr lang="en-SG" i="1" dirty="0" smtClean="0">
                <a:latin typeface="Arial" pitchFamily="34" charset="0"/>
                <a:cs typeface="Arial" pitchFamily="34" charset="0"/>
              </a:rPr>
              <a:t>Joseph Andrews a</a:t>
            </a:r>
            <a:r>
              <a:rPr lang="en-SG" dirty="0" smtClean="0">
                <a:latin typeface="Arial" pitchFamily="34" charset="0"/>
                <a:cs typeface="Arial" pitchFamily="34" charset="0"/>
              </a:rPr>
              <a:t>s well.</a:t>
            </a:r>
          </a:p>
          <a:p>
            <a:r>
              <a:rPr lang="en-SG" dirty="0" smtClean="0">
                <a:latin typeface="Arial" pitchFamily="34" charset="0"/>
                <a:cs typeface="Arial" pitchFamily="34" charset="0"/>
              </a:rPr>
              <a:t>Many of them are less than exemplary; in the contrast between the benevolent Adams and his more self-interested brethren, Fielding draws the distinction between the mere formal profession of Christian doctrines and that active charity which he considers true Christianity. </a:t>
            </a:r>
          </a:p>
          <a:p>
            <a:r>
              <a:rPr lang="en-SG" dirty="0" smtClean="0">
                <a:latin typeface="Arial" pitchFamily="34" charset="0"/>
                <a:cs typeface="Arial" pitchFamily="34" charset="0"/>
              </a:rPr>
              <a:t>Fielding projects the idea of religious duty in everyday life, and emphasises its importance in daily human interaction. </a:t>
            </a:r>
          </a:p>
          <a:p>
            <a:r>
              <a:rPr lang="en-SG" dirty="0" smtClean="0">
                <a:latin typeface="Arial" pitchFamily="34" charset="0"/>
                <a:cs typeface="Arial" pitchFamily="34" charset="0"/>
              </a:rPr>
              <a:t>Fielding’s concept of religion is different. For him religion focuses on morality and ethics rather than on theology or forms of worship.</a:t>
            </a:r>
          </a:p>
          <a:p>
            <a:r>
              <a:rPr lang="en-SG" dirty="0" smtClean="0">
                <a:latin typeface="Arial" pitchFamily="34" charset="0"/>
                <a:cs typeface="Arial" pitchFamily="34" charset="0"/>
              </a:rPr>
              <a:t>For example Adams as a mouth piece of Fielding says to the greedy and uncharitable Parson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“Whoever therefore is void of Charity, I make no scruple of pronouncing that he is no Christian.”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US" dirty="0" smtClean="0"/>
              <a:t>Major Themes</a:t>
            </a:r>
            <a:endParaRPr lang="en-SG" dirty="0"/>
          </a:p>
        </p:txBody>
      </p:sp>
      <p:sp>
        <p:nvSpPr>
          <p:cNvPr id="3" name="Content Placeholder 2"/>
          <p:cNvSpPr>
            <a:spLocks noGrp="1"/>
          </p:cNvSpPr>
          <p:nvPr>
            <p:ph idx="1"/>
          </p:nvPr>
        </p:nvSpPr>
        <p:spPr>
          <a:xfrm>
            <a:off x="0" y="1143000"/>
            <a:ext cx="7543800" cy="5715000"/>
          </a:xfrm>
        </p:spPr>
        <p:txBody>
          <a:bodyPr>
            <a:noAutofit/>
          </a:bodyPr>
          <a:lstStyle/>
          <a:p>
            <a:pPr>
              <a:buNone/>
            </a:pPr>
            <a:r>
              <a:rPr lang="en-SG" sz="1800" b="1" dirty="0" smtClean="0">
                <a:solidFill>
                  <a:srgbClr val="00B0F0"/>
                </a:solidFill>
                <a:latin typeface="Arial" pitchFamily="34" charset="0"/>
                <a:cs typeface="Arial" pitchFamily="34" charset="0"/>
              </a:rPr>
              <a:t>Role of Providence</a:t>
            </a:r>
            <a:endParaRPr lang="en-SG" sz="1800" dirty="0" smtClean="0">
              <a:solidFill>
                <a:srgbClr val="00B0F0"/>
              </a:solidFill>
              <a:latin typeface="Arial" pitchFamily="34" charset="0"/>
              <a:cs typeface="Arial" pitchFamily="34" charset="0"/>
            </a:endParaRPr>
          </a:p>
          <a:p>
            <a:r>
              <a:rPr lang="en-SG" sz="1800" dirty="0" smtClean="0">
                <a:latin typeface="Arial" pitchFamily="34" charset="0"/>
                <a:cs typeface="Arial" pitchFamily="34" charset="0"/>
              </a:rPr>
              <a:t>If Fielding is </a:t>
            </a:r>
            <a:r>
              <a:rPr lang="en-SG" sz="1800" dirty="0" err="1" smtClean="0">
                <a:latin typeface="Arial" pitchFamily="34" charset="0"/>
                <a:cs typeface="Arial" pitchFamily="34" charset="0"/>
              </a:rPr>
              <a:t>skeptical</a:t>
            </a:r>
            <a:r>
              <a:rPr lang="en-SG" sz="1800" dirty="0" smtClean="0">
                <a:latin typeface="Arial" pitchFamily="34" charset="0"/>
                <a:cs typeface="Arial" pitchFamily="34" charset="0"/>
              </a:rPr>
              <a:t> about the efficacy of human goodness in the corrupt world, he is nevertheless determined that it should always be recompensed;</a:t>
            </a:r>
          </a:p>
          <a:p>
            <a:r>
              <a:rPr lang="en-SG" sz="1800" dirty="0" smtClean="0">
                <a:latin typeface="Arial" pitchFamily="34" charset="0"/>
                <a:cs typeface="Arial" pitchFamily="34" charset="0"/>
              </a:rPr>
              <a:t>When the "good" characters of Adams, Joseph, and Fanny are helpless to engineer their own happiness, Fielding takes care to engineer it for them.</a:t>
            </a:r>
          </a:p>
          <a:p>
            <a:r>
              <a:rPr lang="en-SG" sz="1800" dirty="0" smtClean="0">
                <a:latin typeface="Arial" pitchFamily="34" charset="0"/>
                <a:cs typeface="Arial" pitchFamily="34" charset="0"/>
              </a:rPr>
              <a:t>He as an omniscient  and omnipresent writer acts as a god to make things work out. </a:t>
            </a:r>
          </a:p>
          <a:p>
            <a:r>
              <a:rPr lang="en-SG" sz="1800" dirty="0" smtClean="0">
                <a:latin typeface="Arial" pitchFamily="34" charset="0"/>
                <a:cs typeface="Arial" pitchFamily="34" charset="0"/>
              </a:rPr>
              <a:t>Fielding's overtly stylized plots and characterizations work to call attention to his designing hand. </a:t>
            </a:r>
          </a:p>
          <a:p>
            <a:r>
              <a:rPr lang="en-SG" sz="1800" dirty="0" smtClean="0">
                <a:latin typeface="Arial" pitchFamily="34" charset="0"/>
                <a:cs typeface="Arial" pitchFamily="34" charset="0"/>
              </a:rPr>
              <a:t>Fielding's </a:t>
            </a:r>
            <a:r>
              <a:rPr lang="en-SG" sz="1800" dirty="0" err="1" smtClean="0">
                <a:latin typeface="Arial" pitchFamily="34" charset="0"/>
                <a:cs typeface="Arial" pitchFamily="34" charset="0"/>
              </a:rPr>
              <a:t>authorly</a:t>
            </a:r>
            <a:r>
              <a:rPr lang="en-SG" sz="1800" dirty="0" smtClean="0">
                <a:latin typeface="Arial" pitchFamily="34" charset="0"/>
                <a:cs typeface="Arial" pitchFamily="34" charset="0"/>
              </a:rPr>
              <a:t> concern for his characters, then, is not meant to encourage his readers in their everyday lives to wait on the </a:t>
            </a:r>
            <a:r>
              <a:rPr lang="en-SG" sz="1800" dirty="0" err="1" smtClean="0">
                <a:latin typeface="Arial" pitchFamily="34" charset="0"/>
                <a:cs typeface="Arial" pitchFamily="34" charset="0"/>
              </a:rPr>
              <a:t>favor</a:t>
            </a:r>
            <a:r>
              <a:rPr lang="en-SG" sz="1800" dirty="0" smtClean="0">
                <a:latin typeface="Arial" pitchFamily="34" charset="0"/>
                <a:cs typeface="Arial" pitchFamily="34" charset="0"/>
              </a:rPr>
              <a:t> of a divine author; it should rather encourage them to make an art out of the business of living by advancing and perfecting the work of providence, that is, by living according to the true Christian principles of active benevolence.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00B0F0"/>
          </a:solidFill>
        </p:spPr>
        <p:txBody>
          <a:bodyPr>
            <a:normAutofit fontScale="90000"/>
          </a:bodyPr>
          <a:lstStyle/>
          <a:p>
            <a:r>
              <a:rPr lang="en-US" dirty="0" smtClean="0"/>
              <a:t>Major Themes</a:t>
            </a:r>
            <a:endParaRPr lang="en-SG" dirty="0"/>
          </a:p>
        </p:txBody>
      </p:sp>
      <p:sp>
        <p:nvSpPr>
          <p:cNvPr id="3" name="Content Placeholder 2"/>
          <p:cNvSpPr>
            <a:spLocks noGrp="1"/>
          </p:cNvSpPr>
          <p:nvPr>
            <p:ph idx="1"/>
          </p:nvPr>
        </p:nvSpPr>
        <p:spPr>
          <a:xfrm>
            <a:off x="0" y="1143000"/>
            <a:ext cx="7010400" cy="5257800"/>
          </a:xfrm>
        </p:spPr>
        <p:txBody>
          <a:bodyPr>
            <a:normAutofit fontScale="62500" lnSpcReduction="20000"/>
          </a:bodyPr>
          <a:lstStyle/>
          <a:p>
            <a:pPr>
              <a:buNone/>
            </a:pPr>
            <a:r>
              <a:rPr lang="en-SG" b="1" dirty="0" smtClean="0">
                <a:latin typeface="Arial" pitchFamily="34" charset="0"/>
                <a:cs typeface="Arial" pitchFamily="34" charset="0"/>
              </a:rPr>
              <a:t>	</a:t>
            </a:r>
            <a:r>
              <a:rPr lang="en-SG" b="1" dirty="0" smtClean="0">
                <a:solidFill>
                  <a:srgbClr val="00B0F0"/>
                </a:solidFill>
                <a:latin typeface="Arial" pitchFamily="34" charset="0"/>
                <a:cs typeface="Arial" pitchFamily="34" charset="0"/>
              </a:rPr>
              <a:t>Town and Country</a:t>
            </a:r>
            <a:endParaRPr lang="en-SG" dirty="0" smtClean="0">
              <a:solidFill>
                <a:srgbClr val="00B0F0"/>
              </a:solidFill>
              <a:latin typeface="Arial" pitchFamily="34" charset="0"/>
              <a:cs typeface="Arial" pitchFamily="34" charset="0"/>
            </a:endParaRPr>
          </a:p>
          <a:p>
            <a:r>
              <a:rPr lang="en-SG" dirty="0" smtClean="0">
                <a:latin typeface="Arial" pitchFamily="34" charset="0"/>
                <a:cs typeface="Arial" pitchFamily="34" charset="0"/>
              </a:rPr>
              <a:t>Fielding did not choose the direction and destination of his hero’s travels at random</a:t>
            </a:r>
          </a:p>
          <a:p>
            <a:r>
              <a:rPr lang="en-SG" dirty="0" smtClean="0">
                <a:latin typeface="Arial" pitchFamily="34" charset="0"/>
                <a:cs typeface="Arial" pitchFamily="34" charset="0"/>
              </a:rPr>
              <a:t>Joseph moves from the country to the town and then from the town to the country in order to illustrate, in the words of Martin C. </a:t>
            </a:r>
            <a:r>
              <a:rPr lang="en-SG" dirty="0" err="1" smtClean="0">
                <a:latin typeface="Arial" pitchFamily="34" charset="0"/>
                <a:cs typeface="Arial" pitchFamily="34" charset="0"/>
              </a:rPr>
              <a:t>Battestin</a:t>
            </a:r>
            <a:r>
              <a:rPr lang="en-SG" dirty="0" smtClean="0">
                <a:latin typeface="Arial" pitchFamily="34" charset="0"/>
                <a:cs typeface="Arial" pitchFamily="34" charset="0"/>
              </a:rPr>
              <a:t>, “a moral pilgrimage from the vanity and corruption of the Great City to the relative naturalness and simplicity of the country.”</a:t>
            </a:r>
          </a:p>
          <a:p>
            <a:r>
              <a:rPr lang="en-SG" dirty="0" smtClean="0">
                <a:latin typeface="Arial" pitchFamily="34" charset="0"/>
                <a:cs typeface="Arial" pitchFamily="34" charset="0"/>
              </a:rPr>
              <a:t>Joseph develops morally by leaving the city, site of vanity and superficial pleasures, for the country, site of virtuous retirement and contented domesticity. </a:t>
            </a:r>
          </a:p>
          <a:p>
            <a:r>
              <a:rPr lang="en-SG" dirty="0" smtClean="0">
                <a:latin typeface="Arial" pitchFamily="34" charset="0"/>
                <a:cs typeface="Arial" pitchFamily="34" charset="0"/>
              </a:rPr>
              <a:t>Fielding did not have any utopian illusions about the countryside as we can see through the presentation of bad characters in countryside setting. </a:t>
            </a:r>
          </a:p>
          <a:p>
            <a:r>
              <a:rPr lang="en-SG" dirty="0" smtClean="0">
                <a:latin typeface="Arial" pitchFamily="34" charset="0"/>
                <a:cs typeface="Arial" pitchFamily="34" charset="0"/>
              </a:rPr>
              <a:t>His claim for rural life derives from the pragmatic judgment that, away from the bustle, crime, and financial pressures of the city, there are more chances of the development of  goodness.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00B0F0"/>
          </a:solidFill>
        </p:spPr>
        <p:txBody>
          <a:bodyPr>
            <a:normAutofit fontScale="90000"/>
          </a:bodyPr>
          <a:lstStyle/>
          <a:p>
            <a:r>
              <a:rPr lang="en-US" dirty="0" smtClean="0"/>
              <a:t>Major Themes</a:t>
            </a:r>
            <a:endParaRPr lang="en-SG" dirty="0"/>
          </a:p>
        </p:txBody>
      </p:sp>
      <p:sp>
        <p:nvSpPr>
          <p:cNvPr id="3" name="Content Placeholder 2"/>
          <p:cNvSpPr>
            <a:spLocks noGrp="1"/>
          </p:cNvSpPr>
          <p:nvPr>
            <p:ph idx="1"/>
          </p:nvPr>
        </p:nvSpPr>
        <p:spPr>
          <a:xfrm>
            <a:off x="0" y="1143000"/>
            <a:ext cx="7315200" cy="4983163"/>
          </a:xfrm>
        </p:spPr>
        <p:txBody>
          <a:bodyPr>
            <a:noAutofit/>
          </a:bodyPr>
          <a:lstStyle/>
          <a:p>
            <a:pPr>
              <a:buNone/>
            </a:pPr>
            <a:r>
              <a:rPr lang="en-SG" sz="2000" b="1" dirty="0" smtClean="0">
                <a:latin typeface="Arial" pitchFamily="34" charset="0"/>
                <a:cs typeface="Arial" pitchFamily="34" charset="0"/>
              </a:rPr>
              <a:t>	</a:t>
            </a:r>
            <a:r>
              <a:rPr lang="en-SG" sz="2000" b="1" dirty="0" smtClean="0">
                <a:solidFill>
                  <a:srgbClr val="00B0F0"/>
                </a:solidFill>
                <a:latin typeface="Arial" pitchFamily="34" charset="0"/>
                <a:cs typeface="Arial" pitchFamily="34" charset="0"/>
              </a:rPr>
              <a:t>Affectation, Vanity, and Hypocrisy</a:t>
            </a:r>
            <a:endParaRPr lang="en-SG" sz="2000" dirty="0" smtClean="0">
              <a:solidFill>
                <a:srgbClr val="00B0F0"/>
              </a:solidFill>
              <a:latin typeface="Arial" pitchFamily="34" charset="0"/>
              <a:cs typeface="Arial" pitchFamily="34" charset="0"/>
            </a:endParaRPr>
          </a:p>
          <a:p>
            <a:r>
              <a:rPr lang="en-SG" sz="2000" dirty="0" smtClean="0">
                <a:latin typeface="Arial" pitchFamily="34" charset="0"/>
                <a:cs typeface="Arial" pitchFamily="34" charset="0"/>
              </a:rPr>
              <a:t>Fielding’s Preface declares that the target of his satire is the ridiculous, that “the only Source of the true Ridiculous” is affectation, and that “Affectation proceeds from one of these two Causes, Vanity, or Hypocrisy.”</a:t>
            </a:r>
          </a:p>
          <a:p>
            <a:r>
              <a:rPr lang="en-SG" sz="2000" dirty="0" smtClean="0">
                <a:latin typeface="Arial" pitchFamily="34" charset="0"/>
                <a:cs typeface="Arial" pitchFamily="34" charset="0"/>
              </a:rPr>
              <a:t> Hypocrisy, being the dissimulation of true motives, is the more dangerous of these causes: whereas the vain man merely considers himself better than he is, the hypocrite pretends to be other than he is.</a:t>
            </a:r>
          </a:p>
          <a:p>
            <a:r>
              <a:rPr lang="en-SG" sz="2000" dirty="0" smtClean="0">
                <a:latin typeface="Arial" pitchFamily="34" charset="0"/>
                <a:cs typeface="Arial" pitchFamily="34" charset="0"/>
              </a:rPr>
              <a:t>Thus, Mr. Adams is vain about his learning, his sermons, and his pedagogy, but while this vanity may occasionally make him ridiculous, it remains entirely or virtually harmless. By contrast, Lady Booby and Mrs. Slipslop counterfeit virtue in order to prey on Joseph.</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00B0F0"/>
          </a:solidFill>
        </p:spPr>
        <p:txBody>
          <a:bodyPr>
            <a:normAutofit fontScale="90000"/>
          </a:bodyPr>
          <a:lstStyle/>
          <a:p>
            <a:r>
              <a:rPr lang="en-US" dirty="0" smtClean="0"/>
              <a:t>Major Themes</a:t>
            </a:r>
            <a:endParaRPr lang="en-SG" dirty="0"/>
          </a:p>
        </p:txBody>
      </p:sp>
      <p:sp>
        <p:nvSpPr>
          <p:cNvPr id="3" name="Content Placeholder 2"/>
          <p:cNvSpPr>
            <a:spLocks noGrp="1"/>
          </p:cNvSpPr>
          <p:nvPr>
            <p:ph idx="1"/>
          </p:nvPr>
        </p:nvSpPr>
        <p:spPr>
          <a:xfrm>
            <a:off x="457200" y="1600200"/>
            <a:ext cx="6705600" cy="4525963"/>
          </a:xfrm>
        </p:spPr>
        <p:txBody>
          <a:bodyPr>
            <a:normAutofit/>
          </a:bodyPr>
          <a:lstStyle/>
          <a:p>
            <a:pPr>
              <a:buNone/>
            </a:pPr>
            <a:r>
              <a:rPr lang="en-SG" sz="2400" b="1" dirty="0" smtClean="0"/>
              <a:t>	</a:t>
            </a:r>
            <a:r>
              <a:rPr lang="en-SG" sz="2400" b="1" dirty="0" smtClean="0">
                <a:solidFill>
                  <a:srgbClr val="00B0F0"/>
                </a:solidFill>
              </a:rPr>
              <a:t>Chastity</a:t>
            </a:r>
            <a:endParaRPr lang="en-SG" sz="2400" dirty="0" smtClean="0">
              <a:solidFill>
                <a:srgbClr val="00B0F0"/>
              </a:solidFill>
            </a:endParaRPr>
          </a:p>
          <a:p>
            <a:r>
              <a:rPr lang="en-SG" sz="2400" dirty="0" smtClean="0"/>
              <a:t>Fielding has a fundamentally positive attitude towards chastity. </a:t>
            </a:r>
          </a:p>
          <a:p>
            <a:r>
              <a:rPr lang="en-SG" sz="2400" dirty="0" smtClean="0"/>
              <a:t>To him people’s sexual conduct be in accordance with what they owe to God, each other, and themselves. In the mutual attraction of Joseph and Fanny there is nothing licentious or exploitative, and they demonstrate the virtuousness of their love in their eagerness to undertake a lifetime commitment. </a:t>
            </a:r>
            <a:endParaRPr lang="en-SG"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00B0F0"/>
          </a:solidFill>
        </p:spPr>
        <p:txBody>
          <a:bodyPr>
            <a:normAutofit fontScale="90000"/>
          </a:bodyPr>
          <a:lstStyle/>
          <a:p>
            <a:r>
              <a:rPr lang="en-US" dirty="0" smtClean="0"/>
              <a:t>Major Themes</a:t>
            </a:r>
            <a:endParaRPr lang="en-SG" dirty="0"/>
          </a:p>
        </p:txBody>
      </p:sp>
      <p:sp>
        <p:nvSpPr>
          <p:cNvPr id="3" name="Content Placeholder 2"/>
          <p:cNvSpPr>
            <a:spLocks noGrp="1"/>
          </p:cNvSpPr>
          <p:nvPr>
            <p:ph idx="1"/>
          </p:nvPr>
        </p:nvSpPr>
        <p:spPr>
          <a:xfrm>
            <a:off x="457200" y="1600200"/>
            <a:ext cx="6781800" cy="4525963"/>
          </a:xfrm>
        </p:spPr>
        <p:txBody>
          <a:bodyPr>
            <a:normAutofit fontScale="55000" lnSpcReduction="20000"/>
          </a:bodyPr>
          <a:lstStyle/>
          <a:p>
            <a:pPr>
              <a:buNone/>
            </a:pPr>
            <a:r>
              <a:rPr lang="en-SG" b="1" dirty="0" smtClean="0"/>
              <a:t>	</a:t>
            </a:r>
            <a:r>
              <a:rPr lang="en-SG" b="1" dirty="0" smtClean="0">
                <a:solidFill>
                  <a:srgbClr val="00B0F0"/>
                </a:solidFill>
              </a:rPr>
              <a:t>Social Class Differences </a:t>
            </a:r>
            <a:endParaRPr lang="en-SG" dirty="0" smtClean="0">
              <a:solidFill>
                <a:srgbClr val="00B0F0"/>
              </a:solidFill>
            </a:endParaRPr>
          </a:p>
          <a:p>
            <a:r>
              <a:rPr lang="en-SG" i="1" dirty="0" smtClean="0"/>
              <a:t>Joseph Andrews</a:t>
            </a:r>
            <a:r>
              <a:rPr lang="en-SG" dirty="0" smtClean="0"/>
              <a:t> is full of class distinctions and concerns about high and low birth, but Fielding is probably less interested in class difference </a:t>
            </a:r>
            <a:r>
              <a:rPr lang="en-SG" i="1" dirty="0" smtClean="0"/>
              <a:t>per se</a:t>
            </a:r>
            <a:r>
              <a:rPr lang="en-SG" dirty="0" smtClean="0"/>
              <a:t> than in the vices it can  lead towards. </a:t>
            </a:r>
          </a:p>
          <a:p>
            <a:r>
              <a:rPr lang="en-SG" dirty="0" smtClean="0"/>
              <a:t>In this regard he aims at pointing out various vices such as corruption and affectation. Naturally, he disapproves of those who pride themselves on their class status to the point of degrading or exploiting those of lower birth. </a:t>
            </a:r>
          </a:p>
          <a:p>
            <a:endParaRPr lang="en-SG" dirty="0" smtClean="0"/>
          </a:p>
          <a:p>
            <a:r>
              <a:rPr lang="en-SG" dirty="0" smtClean="0"/>
              <a:t>Mrs. Grave-airs, who turns her nose up at Joseph is an example of this . </a:t>
            </a:r>
          </a:p>
          <a:p>
            <a:pPr>
              <a:buNone/>
            </a:pPr>
            <a:endParaRPr lang="en-SG" dirty="0" smtClean="0"/>
          </a:p>
          <a:p>
            <a:r>
              <a:rPr lang="en-SG" dirty="0" smtClean="0"/>
              <a:t>Fielding does not consider class privileges to be evil in themselves; rather, he seems to advocate that some people deserve social ascendancy while others do not. This view of class difference is evident in his use of the romance convention whereby the plot turns on the revelation of the hero’s true birth and ancestry, which is more prestigious than everyone had thought.</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normAutofit/>
          </a:bodyPr>
          <a:lstStyle/>
          <a:p>
            <a:r>
              <a:rPr lang="en-US" dirty="0" smtClean="0"/>
              <a:t>Introduction to Fielding’s Preface </a:t>
            </a:r>
            <a:endParaRPr lang="en-SG" dirty="0"/>
          </a:p>
        </p:txBody>
      </p:sp>
      <p:sp>
        <p:nvSpPr>
          <p:cNvPr id="3" name="Content Placeholder 2"/>
          <p:cNvSpPr>
            <a:spLocks noGrp="1"/>
          </p:cNvSpPr>
          <p:nvPr>
            <p:ph idx="1"/>
          </p:nvPr>
        </p:nvSpPr>
        <p:spPr/>
        <p:txBody>
          <a:bodyPr>
            <a:normAutofit/>
          </a:bodyPr>
          <a:lstStyle/>
          <a:p>
            <a:pPr>
              <a:buNone/>
            </a:pPr>
            <a:r>
              <a:rPr lang="en-SG" dirty="0" smtClean="0"/>
              <a:t>Fielding has written a preface for various reasons:</a:t>
            </a:r>
          </a:p>
          <a:p>
            <a:r>
              <a:rPr lang="en-US" dirty="0" smtClean="0"/>
              <a:t>To introduce the work</a:t>
            </a:r>
          </a:p>
          <a:p>
            <a:r>
              <a:rPr lang="en-US" dirty="0" smtClean="0"/>
              <a:t> To explain what it is about</a:t>
            </a:r>
          </a:p>
          <a:p>
            <a:r>
              <a:rPr lang="en-US" dirty="0" smtClean="0"/>
              <a:t> To define the type and genre</a:t>
            </a:r>
          </a:p>
          <a:p>
            <a:r>
              <a:rPr lang="en-US" dirty="0" smtClean="0"/>
              <a:t>To justify his work </a:t>
            </a: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Text from Preface</a:t>
            </a:r>
            <a:endParaRPr lang="en-SG" dirty="0"/>
          </a:p>
        </p:txBody>
      </p:sp>
      <p:sp>
        <p:nvSpPr>
          <p:cNvPr id="3" name="Content Placeholder 2"/>
          <p:cNvSpPr>
            <a:spLocks noGrp="1"/>
          </p:cNvSpPr>
          <p:nvPr>
            <p:ph idx="1"/>
          </p:nvPr>
        </p:nvSpPr>
        <p:spPr>
          <a:xfrm>
            <a:off x="0" y="1600200"/>
            <a:ext cx="6705600" cy="4525963"/>
          </a:xfrm>
        </p:spPr>
        <p:txBody>
          <a:bodyPr>
            <a:noAutofit/>
          </a:bodyPr>
          <a:lstStyle/>
          <a:p>
            <a:pPr>
              <a:buNone/>
            </a:pPr>
            <a:r>
              <a:rPr lang="en-US" sz="2400" b="1" dirty="0" smtClean="0">
                <a:solidFill>
                  <a:srgbClr val="FF0000"/>
                </a:solidFill>
                <a:latin typeface="Arial" pitchFamily="34" charset="0"/>
                <a:cs typeface="Arial" pitchFamily="34" charset="0"/>
              </a:rPr>
              <a:t>First Paragraph:</a:t>
            </a:r>
          </a:p>
          <a:p>
            <a:pPr>
              <a:buNone/>
            </a:pPr>
            <a:r>
              <a:rPr lang="en-SG" sz="2400" dirty="0" smtClean="0">
                <a:latin typeface="Arial" pitchFamily="34" charset="0"/>
                <a:cs typeface="Arial" pitchFamily="34" charset="0"/>
              </a:rPr>
              <a:t>TEXT:  </a:t>
            </a:r>
          </a:p>
          <a:p>
            <a:pPr>
              <a:buNone/>
            </a:pPr>
            <a:r>
              <a:rPr lang="en-SG" sz="2400" dirty="0" smtClean="0">
                <a:latin typeface="Arial" pitchFamily="34" charset="0"/>
                <a:cs typeface="Arial" pitchFamily="34" charset="0"/>
              </a:rPr>
              <a:t>	“AS IT IS POSSIBLE the mere English reader may have a different idea of romance from the author of these little volumes, and may consequently expect a kind of entertainment not to be found, nor which was even intended, in the following pages, it may not be improper to premise a few words concerning this kind of writing, which I do not remember to have seen hitherto attempted in our language.”</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00B0F0"/>
          </a:solidFill>
        </p:spPr>
        <p:txBody>
          <a:bodyPr/>
          <a:lstStyle/>
          <a:p>
            <a:r>
              <a:rPr lang="en-US" dirty="0" smtClean="0"/>
              <a:t>Cont… Preface</a:t>
            </a:r>
            <a:endParaRPr lang="en-SG" dirty="0"/>
          </a:p>
        </p:txBody>
      </p:sp>
      <p:sp>
        <p:nvSpPr>
          <p:cNvPr id="3" name="Content Placeholder 2"/>
          <p:cNvSpPr>
            <a:spLocks noGrp="1"/>
          </p:cNvSpPr>
          <p:nvPr>
            <p:ph idx="1"/>
          </p:nvPr>
        </p:nvSpPr>
        <p:spPr>
          <a:xfrm>
            <a:off x="0" y="1600200"/>
            <a:ext cx="7086600" cy="4525963"/>
          </a:xfrm>
        </p:spPr>
        <p:txBody>
          <a:bodyPr>
            <a:normAutofit fontScale="85000" lnSpcReduction="10000"/>
          </a:bodyPr>
          <a:lstStyle/>
          <a:p>
            <a:r>
              <a:rPr lang="en-SG" dirty="0" smtClean="0"/>
              <a:t>Fielding sets out to define his terms and to differentiate </a:t>
            </a:r>
            <a:r>
              <a:rPr lang="en-SG" i="1" dirty="0" smtClean="0"/>
              <a:t>Joseph Andrews </a:t>
            </a:r>
            <a:r>
              <a:rPr lang="en-SG" dirty="0" smtClean="0"/>
              <a:t>from the "productions of romance writers on the one hand, and burlesque writers on the other." </a:t>
            </a:r>
          </a:p>
          <a:p>
            <a:r>
              <a:rPr lang="en-SG" dirty="0" smtClean="0"/>
              <a:t>He admits that he has included some elements of burlesque in his "comic epic-poem in prose," but excludes them from the sentiments and the characters because burlesque in writing, like "</a:t>
            </a:r>
            <a:r>
              <a:rPr lang="en-SG" dirty="0" err="1" smtClean="0"/>
              <a:t>Caricatura</a:t>
            </a:r>
            <a:r>
              <a:rPr lang="en-SG" dirty="0" smtClean="0"/>
              <a:t>" in painting, exhibits "monsters, not men.</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
            <a:ext cx="8229600" cy="685801"/>
          </a:xfrm>
          <a:solidFill>
            <a:srgbClr val="00B0F0"/>
          </a:solidFill>
        </p:spPr>
        <p:txBody>
          <a:bodyPr>
            <a:normAutofit fontScale="90000"/>
          </a:bodyPr>
          <a:lstStyle/>
          <a:p>
            <a:r>
              <a:rPr lang="en-US" dirty="0" smtClean="0"/>
              <a:t>Text from Preface</a:t>
            </a:r>
            <a:endParaRPr lang="en-SG" dirty="0"/>
          </a:p>
        </p:txBody>
      </p:sp>
      <p:sp>
        <p:nvSpPr>
          <p:cNvPr id="3" name="Content Placeholder 2"/>
          <p:cNvSpPr>
            <a:spLocks noGrp="1"/>
          </p:cNvSpPr>
          <p:nvPr>
            <p:ph idx="1"/>
          </p:nvPr>
        </p:nvSpPr>
        <p:spPr>
          <a:xfrm>
            <a:off x="0" y="838200"/>
            <a:ext cx="6934200" cy="5287963"/>
          </a:xfrm>
        </p:spPr>
        <p:txBody>
          <a:bodyPr>
            <a:normAutofit fontScale="62500" lnSpcReduction="20000"/>
          </a:bodyPr>
          <a:lstStyle/>
          <a:p>
            <a:r>
              <a:rPr lang="en-SG" dirty="0" smtClean="0">
                <a:latin typeface="Arial" pitchFamily="34" charset="0"/>
                <a:cs typeface="Arial" pitchFamily="34" charset="0"/>
              </a:rPr>
              <a:t>“Now, a comic romance is a comic epic poem in prose; differing from comedy, as the serious epic from tragedy: its action being more extended and comprehensive; containing a much larger circle of incidents, and introducing a greater variety of characters. It differs from the serious romance in its fable and action, in this; that as in the one these are grave and solemn, so in the other they are light and ridiculous: it differs in its characters by introducing persons of inferior rank, and consequently, of inferior manners, whereas the grave romance sets the highest before us: lastly, in its sentiments and diction; by preserving the ludicrous instead of the sublime. In the diction, I think, burlesque itself may be sometimes admitted; of which many instances will occur in this work, as in the description of the battles, and some other places, not necessary to be pointed out to the classical reader, for whose entertainment those parodies or burlesque imitations are chiefly calculated.”</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US" dirty="0" smtClean="0"/>
              <a:t>Cont… Preface</a:t>
            </a:r>
            <a:endParaRPr lang="en-SG" dirty="0"/>
          </a:p>
        </p:txBody>
      </p:sp>
      <p:sp>
        <p:nvSpPr>
          <p:cNvPr id="3" name="Content Placeholder 2"/>
          <p:cNvSpPr>
            <a:spLocks noGrp="1"/>
          </p:cNvSpPr>
          <p:nvPr>
            <p:ph idx="1"/>
          </p:nvPr>
        </p:nvSpPr>
        <p:spPr>
          <a:xfrm>
            <a:off x="0" y="1143000"/>
            <a:ext cx="6553200" cy="4983163"/>
          </a:xfrm>
        </p:spPr>
        <p:txBody>
          <a:bodyPr>
            <a:normAutofit/>
          </a:bodyPr>
          <a:lstStyle/>
          <a:p>
            <a:r>
              <a:rPr lang="en-SG" sz="2400" dirty="0" smtClean="0">
                <a:latin typeface="Arial" pitchFamily="34" charset="0"/>
                <a:cs typeface="Arial" pitchFamily="34" charset="0"/>
              </a:rPr>
              <a:t>While defining and defending his chosen genre, the comic epic, or “comic Epic-Poem in Prose”  he claims the lost work of Homer as precedence. </a:t>
            </a:r>
          </a:p>
          <a:p>
            <a:r>
              <a:rPr lang="en-SG" sz="2400" dirty="0" smtClean="0">
                <a:latin typeface="Arial" pitchFamily="34" charset="0"/>
                <a:cs typeface="Arial" pitchFamily="34" charset="0"/>
              </a:rPr>
              <a:t>He explains that the comic epic differs from comedy in having more “comprehensive” action and a greater variety of incidents and characters; it differs from the “serious Romance” in having lower-class characters and favouring, in “Sentiments and Diction,” the ridiculous over the sublime. </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00B0F0"/>
          </a:solidFill>
        </p:spPr>
        <p:txBody>
          <a:bodyPr/>
          <a:lstStyle/>
          <a:p>
            <a:r>
              <a:rPr lang="en-US" dirty="0" smtClean="0"/>
              <a:t>Cont… Preface</a:t>
            </a:r>
            <a:endParaRPr lang="en-SG" dirty="0"/>
          </a:p>
        </p:txBody>
      </p:sp>
      <p:sp>
        <p:nvSpPr>
          <p:cNvPr id="3" name="Content Placeholder 2"/>
          <p:cNvSpPr>
            <a:spLocks noGrp="1"/>
          </p:cNvSpPr>
          <p:nvPr>
            <p:ph idx="1"/>
          </p:nvPr>
        </p:nvSpPr>
        <p:spPr>
          <a:xfrm>
            <a:off x="0" y="1143000"/>
            <a:ext cx="7086600" cy="4983163"/>
          </a:xfrm>
        </p:spPr>
        <p:txBody>
          <a:bodyPr>
            <a:normAutofit/>
          </a:bodyPr>
          <a:lstStyle/>
          <a:p>
            <a:r>
              <a:rPr lang="en-SG" sz="2400" dirty="0" smtClean="0">
                <a:latin typeface="Arial" pitchFamily="34" charset="0"/>
                <a:cs typeface="Arial" pitchFamily="34" charset="0"/>
              </a:rPr>
              <a:t>Fielding is particularly concerned to differentiate the comic epic, and comedy generally, from burlesque: “no two Species of Writing can differ more widely than the Comic and the Burlesque,” for while the writer of burlesque depicts “the monstrous,” the writer of comedy depicts “the ridiculous.” </a:t>
            </a:r>
          </a:p>
          <a:p>
            <a:r>
              <a:rPr lang="en-SG" sz="2400" dirty="0" smtClean="0">
                <a:latin typeface="Arial" pitchFamily="34" charset="0"/>
                <a:cs typeface="Arial" pitchFamily="34" charset="0"/>
              </a:rPr>
              <a:t>He further claims that “The Ridiculous only . . . falls within my Province in the present Work,” and accordingly goes on to define the framework of his novel. </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rgbClr val="5E34F6"/>
          </a:solidFill>
        </p:spPr>
        <p:txBody>
          <a:bodyPr/>
          <a:lstStyle/>
          <a:p>
            <a:r>
              <a:rPr lang="en-US" dirty="0" smtClean="0"/>
              <a:t>Cont… Preface</a:t>
            </a:r>
            <a:endParaRPr lang="en-SG" dirty="0"/>
          </a:p>
        </p:txBody>
      </p:sp>
      <p:sp>
        <p:nvSpPr>
          <p:cNvPr id="3" name="Content Placeholder 2"/>
          <p:cNvSpPr>
            <a:spLocks noGrp="1"/>
          </p:cNvSpPr>
          <p:nvPr>
            <p:ph idx="1"/>
          </p:nvPr>
        </p:nvSpPr>
        <p:spPr>
          <a:xfrm>
            <a:off x="0" y="1600200"/>
            <a:ext cx="6477000" cy="5257800"/>
          </a:xfrm>
        </p:spPr>
        <p:txBody>
          <a:bodyPr>
            <a:normAutofit fontScale="62500" lnSpcReduction="20000"/>
          </a:bodyPr>
          <a:lstStyle/>
          <a:p>
            <a:pPr>
              <a:buNone/>
            </a:pPr>
            <a:r>
              <a:rPr lang="en-SG" b="1" dirty="0" smtClean="0">
                <a:solidFill>
                  <a:srgbClr val="FF0000"/>
                </a:solidFill>
              </a:rPr>
              <a:t>Sources of Ridicule:</a:t>
            </a:r>
          </a:p>
          <a:p>
            <a:r>
              <a:rPr lang="en-SG" dirty="0" smtClean="0"/>
              <a:t>“The only Source of the true Ridiculous (as it appears to me) is Affectation,” to which Fielding assigns two possible causes, “Vanity, or Hypocrisy.” </a:t>
            </a:r>
          </a:p>
          <a:p>
            <a:r>
              <a:rPr lang="en-SG" dirty="0" smtClean="0"/>
              <a:t>He further defines them that vanity is affecting to be better than one is: the vain man either lacks the virtue or quality he claims to have, or else he claims to possess it in a greater degree than he actually does. </a:t>
            </a:r>
          </a:p>
          <a:p>
            <a:r>
              <a:rPr lang="en-SG" dirty="0" smtClean="0"/>
              <a:t>On the other hand, hypocrisy is affecting to be other than one is: the hypocritical man “is the very Reverse of what he would seem to be,” .</a:t>
            </a:r>
          </a:p>
          <a:p>
            <a:r>
              <a:rPr lang="en-SG" dirty="0" smtClean="0"/>
              <a:t> To explain his idea Fielding gives the example of a greedy man pretending to be generous. The ridiculous arises from the discovery of affectation, and as hypocrisy is a more severe form of affectation than is vanity, so, according to Fielding, the sense of the ridiculous arising from its discovery will be stronger than in the case of vanity.</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5E34F6"/>
          </a:solidFill>
        </p:spPr>
        <p:txBody>
          <a:bodyPr>
            <a:normAutofit fontScale="90000"/>
          </a:bodyPr>
          <a:lstStyle/>
          <a:p>
            <a:r>
              <a:rPr lang="en-US" dirty="0" smtClean="0"/>
              <a:t>Comments on Preface</a:t>
            </a:r>
            <a:endParaRPr lang="en-SG" dirty="0"/>
          </a:p>
        </p:txBody>
      </p:sp>
      <p:sp>
        <p:nvSpPr>
          <p:cNvPr id="3" name="Content Placeholder 2"/>
          <p:cNvSpPr>
            <a:spLocks noGrp="1"/>
          </p:cNvSpPr>
          <p:nvPr>
            <p:ph idx="1"/>
          </p:nvPr>
        </p:nvSpPr>
        <p:spPr>
          <a:xfrm>
            <a:off x="0" y="1143000"/>
            <a:ext cx="8686800" cy="4983163"/>
          </a:xfrm>
        </p:spPr>
        <p:txBody>
          <a:bodyPr>
            <a:normAutofit fontScale="77500" lnSpcReduction="20000"/>
          </a:bodyPr>
          <a:lstStyle/>
          <a:p>
            <a:r>
              <a:rPr lang="en-SG" dirty="0" smtClean="0"/>
              <a:t>In Fielding's analysis, the outstanding moral fault of his times which is consequently the outstanding preoccupation of Fielding's writing is "Affectation,“ that, to him,  the "only source of the true Ridiculous." </a:t>
            </a:r>
          </a:p>
          <a:p>
            <a:r>
              <a:rPr lang="en-SG" dirty="0" smtClean="0"/>
              <a:t>In this novel Fielding seeks to oppose the forces of affectation by making vain and hypocritical people seem ridiculous, and  for doing so in the novel he uses a kind humour that encourages solidarity among readers, who are implicitly assumed to be on Fielding's side. </a:t>
            </a:r>
          </a:p>
          <a:p>
            <a:r>
              <a:rPr lang="en-SG" dirty="0" smtClean="0"/>
              <a:t>In inspiring readers to laugh at affected people, Fielding insinuates that society breaks down into two camps, the affected and the genuine, and his moralizing humour supplies readers with incentives, mainly a string of jokes and a sense of moral superiority, to join (or remain on) the side of the genuine.</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SG" dirty="0"/>
          </a:p>
        </p:txBody>
      </p:sp>
      <p:sp>
        <p:nvSpPr>
          <p:cNvPr id="3" name="Content Placeholder 2"/>
          <p:cNvSpPr>
            <a:spLocks noGrp="1"/>
          </p:cNvSpPr>
          <p:nvPr>
            <p:ph idx="1"/>
          </p:nvPr>
        </p:nvSpPr>
        <p:spPr>
          <a:xfrm>
            <a:off x="0" y="609600"/>
            <a:ext cx="7239000" cy="5516563"/>
          </a:xfrm>
        </p:spPr>
        <p:txBody>
          <a:bodyPr>
            <a:normAutofit fontScale="85000" lnSpcReduction="20000"/>
          </a:bodyPr>
          <a:lstStyle/>
          <a:p>
            <a:r>
              <a:rPr lang="en-SG" dirty="0" smtClean="0"/>
              <a:t>Finally, Fielding addresses the characters of the novel, claiming that all are drawn from life and that he has made certain alterations in order to hide their true identities.</a:t>
            </a:r>
          </a:p>
          <a:p>
            <a:r>
              <a:rPr lang="en-SG" dirty="0" smtClean="0"/>
              <a:t>Fielding also conciliates his clerical readers by emphasizing that the curate Adams, though he participates in a number of low incidents, is a credit to the cloth due to his great simplicity and benevolence.</a:t>
            </a:r>
          </a:p>
          <a:p>
            <a:r>
              <a:rPr lang="en-US" b="1" dirty="0" smtClean="0">
                <a:solidFill>
                  <a:srgbClr val="FF0000"/>
                </a:solidFill>
              </a:rPr>
              <a:t>TEXT</a:t>
            </a:r>
            <a:r>
              <a:rPr lang="en-US" dirty="0" smtClean="0"/>
              <a:t> “</a:t>
            </a:r>
            <a:r>
              <a:rPr lang="en-SG" dirty="0" smtClean="0"/>
              <a:t>They will therefore excuse me, notwithstanding the low adventures in which he is engaged, that I have made him a clergyman; since no other office could have given him so many opportunities of displaying his worthy inclinations.”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rgbClr val="5E34F6"/>
          </a:solidFill>
        </p:spPr>
        <p:txBody>
          <a:bodyPr/>
          <a:lstStyle/>
          <a:p>
            <a:r>
              <a:rPr lang="en-US" dirty="0" smtClean="0"/>
              <a:t>Critical comment on Preface</a:t>
            </a:r>
            <a:endParaRPr lang="en-SG" dirty="0"/>
          </a:p>
        </p:txBody>
      </p:sp>
      <p:sp>
        <p:nvSpPr>
          <p:cNvPr id="3" name="Content Placeholder 2"/>
          <p:cNvSpPr>
            <a:spLocks noGrp="1"/>
          </p:cNvSpPr>
          <p:nvPr>
            <p:ph idx="1"/>
          </p:nvPr>
        </p:nvSpPr>
        <p:spPr>
          <a:xfrm>
            <a:off x="228600" y="1219200"/>
            <a:ext cx="7086600" cy="5638800"/>
          </a:xfrm>
        </p:spPr>
        <p:txBody>
          <a:bodyPr>
            <a:normAutofit fontScale="70000" lnSpcReduction="20000"/>
          </a:bodyPr>
          <a:lstStyle/>
          <a:p>
            <a:r>
              <a:rPr lang="en-SG" dirty="0" smtClean="0"/>
              <a:t>The existence of the preface, the careful definition of terms, the reference to painting and to the "circle of incidents," and the promise of a happy outcome all indicate the extent to which Fielding is in control of his novel.</a:t>
            </a:r>
          </a:p>
          <a:p>
            <a:r>
              <a:rPr lang="en-SG" dirty="0" smtClean="0"/>
              <a:t>The characters may can have their own lives but it is the essence of humanity, viewed through the lenses of Fielding's own vision, which is presented to  the reader.</a:t>
            </a:r>
          </a:p>
          <a:p>
            <a:r>
              <a:rPr lang="en-SG" dirty="0" smtClean="0"/>
              <a:t>He asserts: "I describe not men, but manners; not an individual, but a species" (Book III, Chapter 1). </a:t>
            </a:r>
          </a:p>
          <a:p>
            <a:r>
              <a:rPr lang="en-SG" dirty="0" smtClean="0"/>
              <a:t>Already we are aware of his acute discernments, his breadth of vision, his firm sense of organization, and his belief in the essential goodness of human nature. The vices for which he apologizes in the preface are more than balanced by the character of Adams and by the fact that they are "accidental consequences of some human frailty or foible."</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Lesson</a:t>
            </a:r>
            <a:endParaRPr lang="en-SG" dirty="0"/>
          </a:p>
        </p:txBody>
      </p:sp>
      <p:sp>
        <p:nvSpPr>
          <p:cNvPr id="3" name="Content Placeholder 2"/>
          <p:cNvSpPr>
            <a:spLocks noGrp="1"/>
          </p:cNvSpPr>
          <p:nvPr>
            <p:ph idx="1"/>
          </p:nvPr>
        </p:nvSpPr>
        <p:spPr/>
        <p:txBody>
          <a:bodyPr>
            <a:normAutofit lnSpcReduction="10000"/>
          </a:bodyPr>
          <a:lstStyle/>
          <a:p>
            <a:r>
              <a:rPr lang="en-US" dirty="0" smtClean="0"/>
              <a:t>Introduction to Henry Fielding</a:t>
            </a:r>
          </a:p>
          <a:p>
            <a:r>
              <a:rPr lang="en-US" dirty="0" smtClean="0"/>
              <a:t>His birth, life,  education, career etc.</a:t>
            </a:r>
          </a:p>
          <a:p>
            <a:r>
              <a:rPr lang="en-US" dirty="0" smtClean="0"/>
              <a:t>Fielding’s Response to Pamela</a:t>
            </a:r>
          </a:p>
          <a:p>
            <a:r>
              <a:rPr lang="en-US" dirty="0" smtClean="0"/>
              <a:t>Tragic part of Fielding’s life</a:t>
            </a:r>
          </a:p>
          <a:p>
            <a:r>
              <a:rPr lang="en-US" dirty="0" smtClean="0"/>
              <a:t>Influence of Richardson</a:t>
            </a:r>
          </a:p>
          <a:p>
            <a:r>
              <a:rPr lang="en-US" dirty="0" smtClean="0"/>
              <a:t>Characters in </a:t>
            </a:r>
            <a:r>
              <a:rPr lang="en-US" i="1" dirty="0" smtClean="0"/>
              <a:t>Joseph Andrews</a:t>
            </a:r>
          </a:p>
          <a:p>
            <a:r>
              <a:rPr lang="en-US" dirty="0" smtClean="0"/>
              <a:t>Major Themes</a:t>
            </a:r>
          </a:p>
          <a:p>
            <a:r>
              <a:rPr lang="en-US" dirty="0" smtClean="0"/>
              <a:t>Introduction and analysis of PREFACE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 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2063</TotalTime>
  <Words>3734</Words>
  <Application>Microsoft Office PowerPoint</Application>
  <PresentationFormat>On-screen Show (4:3)</PresentationFormat>
  <Paragraphs>251</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Introduction to Henry Fielding and His Work ‘Joseph Andrews’</vt:lpstr>
      <vt:lpstr>Summary of the Previous Session</vt:lpstr>
      <vt:lpstr>This Session</vt:lpstr>
      <vt:lpstr>Henry Fielding - Biography</vt:lpstr>
      <vt:lpstr>Cont… Henry Fielding - Biography</vt:lpstr>
      <vt:lpstr>Fielding’s Education and Career</vt:lpstr>
      <vt:lpstr>Fielding’s Education and Career</vt:lpstr>
      <vt:lpstr>Fielding’s Education and Career</vt:lpstr>
      <vt:lpstr>Fielding as a Journalist</vt:lpstr>
      <vt:lpstr>The Course of Fielding’s Life Changes</vt:lpstr>
      <vt:lpstr>Fielding’s Response to Pamela</vt:lpstr>
      <vt:lpstr>Slide 12</vt:lpstr>
      <vt:lpstr>Tragic part of Fielding’s life</vt:lpstr>
      <vt:lpstr>Slide 14</vt:lpstr>
      <vt:lpstr>Slide 15</vt:lpstr>
      <vt:lpstr>Influence of Richardson</vt:lpstr>
      <vt:lpstr>Characters in Joseph Andrews: Major Characters</vt:lpstr>
      <vt:lpstr>Minor Characters</vt:lpstr>
      <vt:lpstr>Major Themes</vt:lpstr>
      <vt:lpstr>Slide 20</vt:lpstr>
      <vt:lpstr>Major Themes</vt:lpstr>
      <vt:lpstr>Major Themes</vt:lpstr>
      <vt:lpstr>Major Themes</vt:lpstr>
      <vt:lpstr>Major Themes</vt:lpstr>
      <vt:lpstr>Major Themes</vt:lpstr>
      <vt:lpstr>Major Themes</vt:lpstr>
      <vt:lpstr>Introduction to Fielding’s Preface </vt:lpstr>
      <vt:lpstr>Text from Preface</vt:lpstr>
      <vt:lpstr>Cont… Preface</vt:lpstr>
      <vt:lpstr>Text from Preface</vt:lpstr>
      <vt:lpstr>Cont… Preface</vt:lpstr>
      <vt:lpstr>Cont… Preface</vt:lpstr>
      <vt:lpstr>Cont… Preface</vt:lpstr>
      <vt:lpstr>Comments on Preface</vt:lpstr>
      <vt:lpstr>Slide 35</vt:lpstr>
      <vt:lpstr>Critical comment on Preface</vt:lpstr>
      <vt:lpstr>Summary of the Lesson</vt:lpstr>
      <vt:lpstr>Reference list of sources</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Dr. Sarwet</dc:creator>
  <cp:lastModifiedBy>Administrator</cp:lastModifiedBy>
  <cp:revision>92</cp:revision>
  <dcterms:created xsi:type="dcterms:W3CDTF">2006-08-16T00:00:00Z</dcterms:created>
  <dcterms:modified xsi:type="dcterms:W3CDTF">2013-04-20T11:08:06Z</dcterms:modified>
</cp:coreProperties>
</file>