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8"/>
  </p:notesMasterIdLst>
  <p:sldIdLst>
    <p:sldId id="256" r:id="rId2"/>
    <p:sldId id="297" r:id="rId3"/>
    <p:sldId id="324" r:id="rId4"/>
    <p:sldId id="298" r:id="rId5"/>
    <p:sldId id="257" r:id="rId6"/>
    <p:sldId id="258" r:id="rId7"/>
    <p:sldId id="307" r:id="rId8"/>
    <p:sldId id="259" r:id="rId9"/>
    <p:sldId id="260" r:id="rId10"/>
    <p:sldId id="261" r:id="rId11"/>
    <p:sldId id="300" r:id="rId12"/>
    <p:sldId id="304" r:id="rId13"/>
    <p:sldId id="262" r:id="rId14"/>
    <p:sldId id="263" r:id="rId15"/>
    <p:sldId id="326" r:id="rId16"/>
    <p:sldId id="301" r:id="rId17"/>
    <p:sldId id="308" r:id="rId18"/>
    <p:sldId id="302" r:id="rId19"/>
    <p:sldId id="305" r:id="rId20"/>
    <p:sldId id="264" r:id="rId21"/>
    <p:sldId id="309" r:id="rId22"/>
    <p:sldId id="265" r:id="rId23"/>
    <p:sldId id="310" r:id="rId24"/>
    <p:sldId id="313" r:id="rId25"/>
    <p:sldId id="311" r:id="rId26"/>
    <p:sldId id="266" r:id="rId27"/>
    <p:sldId id="267" r:id="rId28"/>
    <p:sldId id="268" r:id="rId29"/>
    <p:sldId id="269" r:id="rId30"/>
    <p:sldId id="314" r:id="rId31"/>
    <p:sldId id="270" r:id="rId32"/>
    <p:sldId id="327" r:id="rId33"/>
    <p:sldId id="271" r:id="rId34"/>
    <p:sldId id="322" r:id="rId35"/>
    <p:sldId id="325" r:id="rId36"/>
    <p:sldId id="323"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15" autoAdjust="0"/>
  </p:normalViewPr>
  <p:slideViewPr>
    <p:cSldViewPr>
      <p:cViewPr>
        <p:scale>
          <a:sx n="78" d="100"/>
          <a:sy n="78" d="100"/>
        </p:scale>
        <p:origin x="-1062" y="354"/>
      </p:cViewPr>
      <p:guideLst>
        <p:guide orient="horz" pos="2160"/>
        <p:guide pos="2880"/>
      </p:guideLst>
    </p:cSldViewPr>
  </p:slideViewPr>
  <p:notesTextViewPr>
    <p:cViewPr>
      <p:scale>
        <a:sx n="100" d="100"/>
        <a:sy n="100" d="100"/>
      </p:scale>
      <p:origin x="0" y="0"/>
    </p:cViewPr>
  </p:notesTextViewPr>
  <p:sorterViewPr>
    <p:cViewPr>
      <p:scale>
        <a:sx n="66" d="100"/>
        <a:sy n="66" d="100"/>
      </p:scale>
      <p:origin x="0" y="315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F8B8154-59F9-4DDF-BBF1-141E34320E7D}" type="datetimeFigureOut">
              <a:rPr lang="en-US" smtClean="0"/>
              <a:pPr/>
              <a:t>5/4/2013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C4F63F8-C8CA-4913-B716-74E3FE3A25AF}"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6677DD0-EAB6-4B60-ABCD-F0F317ED5BA5}"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0B3D7EC-FA35-488B-9230-22A2F1F486EB}"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996D05B-A9D6-4903-B82A-D14495E8FC58}"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966E50A7-C83D-4176-AA44-3E53167834C1}"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4D4728C-FED8-4864-98B6-F471B1521F98}" type="datetime1">
              <a:rPr lang="en-US" smtClean="0"/>
              <a:pPr/>
              <a:t>5/4/2013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6D23EAA9-7F5E-4095-A734-5FA8A2C4D1A8}" type="datetime1">
              <a:rPr lang="en-US" smtClean="0"/>
              <a:pPr/>
              <a:t>5/4/2013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8B98F51-5FDA-4924-B10A-3C60D1355A74}" type="datetime1">
              <a:rPr lang="en-US" smtClean="0"/>
              <a:pPr/>
              <a:t>5/4/2013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3526852-A50B-42B2-B70E-E182E3D09C9C}"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B777A06-6A5B-490B-B602-B1EE8F03C059}" type="datetime1">
              <a:rPr lang="en-US" smtClean="0"/>
              <a:pPr/>
              <a:t>5/4/2013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2E7395-A2FA-4674-AA29-E9162F93E9E0}"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EAB242D-63D4-496F-A95F-B842143E971C}" type="datetime1">
              <a:rPr lang="en-US" smtClean="0"/>
              <a:pPr/>
              <a:t>5/4/2013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B4D5379-9E37-4614-A4E1-9CCCFE42EB87}" type="datetime1">
              <a:rPr lang="en-US" smtClean="0"/>
              <a:pPr/>
              <a:t>5/4/2013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hyperlink" Target="http://thebestnotes.com/" TargetMode="External"/><Relationship Id="rId3" Type="http://schemas.openxmlformats.org/officeDocument/2006/relationships/hyperlink" Target="http://www.gradesaver.com/" TargetMode="External"/><Relationship Id="rId7" Type="http://schemas.openxmlformats.org/officeDocument/2006/relationships/hyperlink" Target="http://www.studymode.com/" TargetMode="External"/><Relationship Id="rId2" Type="http://schemas.openxmlformats.org/officeDocument/2006/relationships/hyperlink" Target="http://www.cliffsnotes.com/" TargetMode="External"/><Relationship Id="rId1" Type="http://schemas.openxmlformats.org/officeDocument/2006/relationships/slideLayout" Target="../slideLayouts/slideLayout2.xml"/><Relationship Id="rId6" Type="http://schemas.openxmlformats.org/officeDocument/2006/relationships/hyperlink" Target="http://www.helium.com/" TargetMode="External"/><Relationship Id="rId5" Type="http://schemas.openxmlformats.org/officeDocument/2006/relationships/hyperlink" Target="http://www.gutenberg.org/" TargetMode="External"/><Relationship Id="rId4" Type="http://schemas.openxmlformats.org/officeDocument/2006/relationships/hyperlink" Target="http://www.enotes.com/" TargetMode="Externa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Great Expectations: Story, Textual Analysis and Critical Discussion of Part 1  (Chapters 1- 7)</a:t>
            </a:r>
            <a:endParaRPr lang="en-SG" dirty="0"/>
          </a:p>
        </p:txBody>
      </p:sp>
      <p:sp>
        <p:nvSpPr>
          <p:cNvPr id="3" name="Subtitle 2"/>
          <p:cNvSpPr>
            <a:spLocks noGrp="1"/>
          </p:cNvSpPr>
          <p:nvPr>
            <p:ph type="subTitle" idx="1"/>
          </p:nvPr>
        </p:nvSpPr>
        <p:spPr/>
        <p:txBody>
          <a:bodyPr/>
          <a:lstStyle/>
          <a:p>
            <a:r>
              <a:rPr lang="en-US" dirty="0" smtClean="0"/>
              <a:t>Dr. </a:t>
            </a:r>
            <a:r>
              <a:rPr lang="en-US" dirty="0" err="1" smtClean="0"/>
              <a:t>Sarwet</a:t>
            </a:r>
            <a:r>
              <a:rPr lang="en-US" dirty="0" smtClean="0"/>
              <a:t> </a:t>
            </a:r>
            <a:r>
              <a:rPr lang="en-US" dirty="0" err="1" smtClean="0"/>
              <a:t>Rasul</a:t>
            </a:r>
            <a:endParaRPr lang="en-SG"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Review of the Previous Lesson</a:t>
            </a:r>
            <a:endParaRPr lang="en-SG" dirty="0"/>
          </a:p>
        </p:txBody>
      </p:sp>
      <p:sp>
        <p:nvSpPr>
          <p:cNvPr id="3" name="Content Placeholder 2"/>
          <p:cNvSpPr>
            <a:spLocks noGrp="1"/>
          </p:cNvSpPr>
          <p:nvPr>
            <p:ph idx="1"/>
          </p:nvPr>
        </p:nvSpPr>
        <p:spPr/>
        <p:txBody>
          <a:bodyPr>
            <a:normAutofit/>
          </a:bodyPr>
          <a:lstStyle/>
          <a:p>
            <a:r>
              <a:rPr lang="en-US" sz="2400" dirty="0" smtClean="0">
                <a:latin typeface="Arial" pitchFamily="34" charset="0"/>
                <a:cs typeface="Arial" pitchFamily="34" charset="0"/>
              </a:rPr>
              <a:t>Introduction to the Novel to Study: Great Expectations</a:t>
            </a:r>
          </a:p>
          <a:p>
            <a:r>
              <a:rPr lang="en-US" sz="2400" dirty="0" smtClean="0">
                <a:latin typeface="Arial" pitchFamily="34" charset="0"/>
                <a:cs typeface="Arial" pitchFamily="34" charset="0"/>
              </a:rPr>
              <a:t>Charles Dickens: The Author of Great Expectations</a:t>
            </a:r>
          </a:p>
          <a:p>
            <a:r>
              <a:rPr lang="en-US" sz="2400" dirty="0" smtClean="0">
                <a:latin typeface="Arial" pitchFamily="34" charset="0"/>
                <a:cs typeface="Arial" pitchFamily="34" charset="0"/>
              </a:rPr>
              <a:t>Times when Great Expectations was Written</a:t>
            </a:r>
          </a:p>
          <a:p>
            <a:r>
              <a:rPr lang="en-US" sz="2400" dirty="0" smtClean="0">
                <a:latin typeface="Arial" pitchFamily="34" charset="0"/>
                <a:cs typeface="Arial" pitchFamily="34" charset="0"/>
              </a:rPr>
              <a:t>Setting of the novel</a:t>
            </a:r>
          </a:p>
          <a:p>
            <a:r>
              <a:rPr lang="en-US" sz="2400" dirty="0" smtClean="0">
                <a:latin typeface="Arial" pitchFamily="34" charset="0"/>
                <a:cs typeface="Arial" pitchFamily="34" charset="0"/>
              </a:rPr>
              <a:t> </a:t>
            </a:r>
            <a:r>
              <a:rPr lang="en-SG" sz="2400" dirty="0" smtClean="0">
                <a:latin typeface="Arial" pitchFamily="34" charset="0"/>
                <a:cs typeface="Arial" pitchFamily="34" charset="0"/>
              </a:rPr>
              <a:t>Genre and </a:t>
            </a:r>
            <a:r>
              <a:rPr lang="en-US" sz="2400" dirty="0" smtClean="0">
                <a:latin typeface="Arial" pitchFamily="34" charset="0"/>
                <a:cs typeface="Arial" pitchFamily="34" charset="0"/>
              </a:rPr>
              <a:t>Form of the Novel </a:t>
            </a:r>
          </a:p>
          <a:p>
            <a:r>
              <a:rPr lang="en-SG" sz="2400" dirty="0" smtClean="0">
                <a:latin typeface="Arial" pitchFamily="34" charset="0"/>
                <a:cs typeface="Arial" pitchFamily="34" charset="0"/>
              </a:rPr>
              <a:t>Plot and Structure of the Novel  </a:t>
            </a:r>
          </a:p>
          <a:p>
            <a:r>
              <a:rPr lang="en-US" sz="2400" dirty="0" smtClean="0">
                <a:latin typeface="Arial" pitchFamily="34" charset="0"/>
                <a:cs typeface="Arial" pitchFamily="34" charset="0"/>
              </a:rPr>
              <a:t>Introduction to major and minor characters</a:t>
            </a:r>
          </a:p>
          <a:p>
            <a:pPr>
              <a:buNone/>
            </a:pPr>
            <a:endParaRPr lang="en-SG" sz="24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6">
              <a:lumMod val="20000"/>
              <a:lumOff val="80000"/>
            </a:schemeClr>
          </a:solidFill>
        </p:spPr>
        <p:txBody>
          <a:bodyPr>
            <a:normAutofit fontScale="90000"/>
          </a:bodyPr>
          <a:lstStyle/>
          <a:p>
            <a:r>
              <a:rPr lang="en-US" dirty="0" smtClean="0"/>
              <a:t>Structure of the novel</a:t>
            </a:r>
            <a:endParaRPr lang="en-SG" dirty="0"/>
          </a:p>
        </p:txBody>
      </p:sp>
      <p:sp>
        <p:nvSpPr>
          <p:cNvPr id="3" name="Content Placeholder 2"/>
          <p:cNvSpPr>
            <a:spLocks noGrp="1"/>
          </p:cNvSpPr>
          <p:nvPr>
            <p:ph idx="1"/>
          </p:nvPr>
        </p:nvSpPr>
        <p:spPr/>
        <p:txBody>
          <a:bodyPr/>
          <a:lstStyle/>
          <a:p>
            <a:r>
              <a:rPr lang="en-US" dirty="0" smtClean="0"/>
              <a:t>How would we explore the novel?</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accent6">
              <a:lumMod val="20000"/>
              <a:lumOff val="80000"/>
            </a:schemeClr>
          </a:solidFill>
        </p:spPr>
        <p:txBody>
          <a:bodyPr/>
          <a:lstStyle/>
          <a:p>
            <a:r>
              <a:rPr lang="en-US" dirty="0" smtClean="0"/>
              <a:t>Today’s Session</a:t>
            </a:r>
            <a:endParaRPr lang="en-SG" dirty="0"/>
          </a:p>
        </p:txBody>
      </p:sp>
      <p:sp>
        <p:nvSpPr>
          <p:cNvPr id="3" name="Content Placeholder 2"/>
          <p:cNvSpPr>
            <a:spLocks noGrp="1"/>
          </p:cNvSpPr>
          <p:nvPr>
            <p:ph idx="1"/>
          </p:nvPr>
        </p:nvSpPr>
        <p:spPr/>
        <p:txBody>
          <a:bodyPr>
            <a:normAutofit lnSpcReduction="10000"/>
          </a:bodyPr>
          <a:lstStyle/>
          <a:p>
            <a:r>
              <a:rPr lang="en-US" dirty="0" smtClean="0"/>
              <a:t>Moving through the text of chapters  (1-7) of part 1</a:t>
            </a:r>
          </a:p>
          <a:p>
            <a:r>
              <a:rPr lang="en-US" dirty="0" smtClean="0"/>
              <a:t>Exploring themes</a:t>
            </a:r>
          </a:p>
          <a:p>
            <a:r>
              <a:rPr lang="en-US" dirty="0" smtClean="0"/>
              <a:t>Discussing the development of characters</a:t>
            </a:r>
          </a:p>
          <a:p>
            <a:r>
              <a:rPr lang="en-US" dirty="0" smtClean="0"/>
              <a:t>Critically analyzing </a:t>
            </a:r>
          </a:p>
          <a:p>
            <a:r>
              <a:rPr lang="en-US" dirty="0" smtClean="0"/>
              <a:t>Discussing points to ponder</a:t>
            </a:r>
          </a:p>
          <a:p>
            <a:endParaRPr lang="en-US" dirty="0" smtClean="0"/>
          </a:p>
          <a:p>
            <a:pPr>
              <a:buNone/>
            </a:pPr>
            <a:r>
              <a:rPr lang="en-US" dirty="0" smtClean="0"/>
              <a:t> </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685800"/>
          </a:xfrm>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solidFill>
                  <a:schemeClr val="tx2">
                    <a:lumMod val="60000"/>
                    <a:lumOff val="40000"/>
                  </a:schemeClr>
                </a:solidFill>
              </a:rPr>
              <a:t>Part I: Chapter 1</a:t>
            </a:r>
            <a:br>
              <a:rPr lang="en-SG" b="1" dirty="0" smtClean="0">
                <a:solidFill>
                  <a:schemeClr val="tx2">
                    <a:lumMod val="60000"/>
                    <a:lumOff val="40000"/>
                  </a:schemeClr>
                </a:solidFill>
              </a:rPr>
            </a:br>
            <a:endParaRPr lang="en-SG" dirty="0">
              <a:solidFill>
                <a:schemeClr val="tx2">
                  <a:lumMod val="60000"/>
                  <a:lumOff val="40000"/>
                </a:schemeClr>
              </a:solidFill>
            </a:endParaRPr>
          </a:p>
        </p:txBody>
      </p:sp>
      <p:sp>
        <p:nvSpPr>
          <p:cNvPr id="3" name="Content Placeholder 2"/>
          <p:cNvSpPr>
            <a:spLocks noGrp="1"/>
          </p:cNvSpPr>
          <p:nvPr>
            <p:ph idx="1"/>
          </p:nvPr>
        </p:nvSpPr>
        <p:spPr>
          <a:xfrm>
            <a:off x="0" y="685800"/>
            <a:ext cx="7467600" cy="6400800"/>
          </a:xfrm>
        </p:spPr>
        <p:txBody>
          <a:bodyPr>
            <a:noAutofit/>
          </a:bodyPr>
          <a:lstStyle/>
          <a:p>
            <a:pPr algn="just"/>
            <a:r>
              <a:rPr lang="en-SG" sz="1800" dirty="0" smtClean="0">
                <a:latin typeface="Arial" pitchFamily="34" charset="0"/>
                <a:cs typeface="Arial" pitchFamily="34" charset="0"/>
              </a:rPr>
              <a:t>The story opens with the narrator, Pip, who introduces himself and describes an image of himself as a boy, standing alone and crying in a churchyard near some marshes. Young Pip is staring at the gravestones of his parents, who died soon after his birth. This young  shivering  boy is suddenly terrified by the harsh  voice of a man who threatens to cut Pip's throat if he doesn't stop crying. </a:t>
            </a:r>
          </a:p>
          <a:p>
            <a:pPr algn="just"/>
            <a:r>
              <a:rPr lang="en-SG" sz="1800" dirty="0" smtClean="0">
                <a:latin typeface="Arial" pitchFamily="34" charset="0"/>
                <a:cs typeface="Arial" pitchFamily="34" charset="0"/>
              </a:rPr>
              <a:t>The man is dressed in a prison uniform with a great iron shackle around his leg. </a:t>
            </a:r>
          </a:p>
          <a:p>
            <a:pPr algn="just"/>
            <a:r>
              <a:rPr lang="en-SG" sz="1800" dirty="0" smtClean="0">
                <a:latin typeface="Arial" pitchFamily="34" charset="0"/>
                <a:cs typeface="Arial" pitchFamily="34" charset="0"/>
              </a:rPr>
              <a:t>He grabs the boy and shakes him upside down, emptying his pockets. </a:t>
            </a:r>
          </a:p>
          <a:p>
            <a:pPr algn="just"/>
            <a:r>
              <a:rPr lang="en-SG" sz="1800" dirty="0" smtClean="0">
                <a:latin typeface="Arial" pitchFamily="34" charset="0"/>
                <a:cs typeface="Arial" pitchFamily="34" charset="0"/>
              </a:rPr>
              <a:t>A piece of bread fall from the pocket of Pip which the man starts devouring at. </a:t>
            </a:r>
          </a:p>
          <a:p>
            <a:pPr algn="just"/>
            <a:r>
              <a:rPr lang="en-SG" sz="1800" dirty="0" smtClean="0">
                <a:latin typeface="Arial" pitchFamily="34" charset="0"/>
                <a:cs typeface="Arial" pitchFamily="34" charset="0"/>
              </a:rPr>
              <a:t>Answering the questions of the convict, Pip tells him that he is an orphan and that he lives with his sister, Mrs. Joe </a:t>
            </a:r>
            <a:r>
              <a:rPr lang="en-SG" sz="1800" dirty="0" err="1" smtClean="0">
                <a:latin typeface="Arial" pitchFamily="34" charset="0"/>
                <a:cs typeface="Arial" pitchFamily="34" charset="0"/>
              </a:rPr>
              <a:t>Gargery</a:t>
            </a:r>
            <a:r>
              <a:rPr lang="en-SG" sz="1800" dirty="0" smtClean="0">
                <a:latin typeface="Arial" pitchFamily="34" charset="0"/>
                <a:cs typeface="Arial" pitchFamily="34" charset="0"/>
              </a:rPr>
              <a:t>. He also tells him that Mrs. Joe is married to a blacksmith who lives about a mile from the church. </a:t>
            </a:r>
          </a:p>
          <a:p>
            <a:pPr algn="just"/>
            <a:r>
              <a:rPr lang="en-SG" sz="1800" dirty="0" smtClean="0">
                <a:latin typeface="Arial" pitchFamily="34" charset="0"/>
                <a:cs typeface="Arial" pitchFamily="34" charset="0"/>
              </a:rPr>
              <a:t>The man tells Pip that if he wants to live, he'll go down to his house and bring him back some food and a file to cut the shackle on his leg. </a:t>
            </a:r>
          </a:p>
          <a:p>
            <a:pPr algn="just"/>
            <a:r>
              <a:rPr lang="en-SG" sz="1800" dirty="0" smtClean="0">
                <a:latin typeface="Arial" pitchFamily="34" charset="0"/>
                <a:cs typeface="Arial" pitchFamily="34" charset="0"/>
              </a:rPr>
              <a:t>Pip agrees to meet him early the next morning and the man disappears in the marshes.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838200"/>
          </a:xfrm>
        </p:spPr>
        <p:txBody>
          <a:bodyPr>
            <a:normAutofit/>
          </a:bodyPr>
          <a:lstStyle/>
          <a:p>
            <a:r>
              <a:rPr lang="en-US" dirty="0" smtClean="0">
                <a:solidFill>
                  <a:srgbClr val="FF0000"/>
                </a:solidFill>
              </a:rPr>
              <a:t>Points to Ponder: A Critical Analysis</a:t>
            </a:r>
            <a:endParaRPr lang="en-SG" dirty="0">
              <a:solidFill>
                <a:srgbClr val="FF0000"/>
              </a:solidFill>
            </a:endParaRPr>
          </a:p>
        </p:txBody>
      </p:sp>
      <p:sp>
        <p:nvSpPr>
          <p:cNvPr id="3" name="Content Placeholder 2"/>
          <p:cNvSpPr>
            <a:spLocks noGrp="1"/>
          </p:cNvSpPr>
          <p:nvPr>
            <p:ph idx="1"/>
          </p:nvPr>
        </p:nvSpPr>
        <p:spPr>
          <a:xfrm>
            <a:off x="0" y="838200"/>
            <a:ext cx="7315200" cy="6019800"/>
          </a:xfrm>
        </p:spPr>
        <p:txBody>
          <a:bodyPr>
            <a:normAutofit fontScale="92500" lnSpcReduction="10000"/>
          </a:bodyPr>
          <a:lstStyle/>
          <a:p>
            <a:pPr algn="just"/>
            <a:r>
              <a:rPr lang="en-SG" sz="1800" dirty="0" smtClean="0">
                <a:latin typeface="Arial" pitchFamily="34" charset="0"/>
                <a:cs typeface="Arial" pitchFamily="34" charset="0"/>
              </a:rPr>
              <a:t>Dickens gets right to the action. Within the first few paragraphs, he has introduced the main character, has given the location of the story, revealed that Pip is an orphan with five dead brothers, and introduced the conflict: a convict in need of help. </a:t>
            </a:r>
          </a:p>
          <a:p>
            <a:pPr algn="just"/>
            <a:r>
              <a:rPr lang="en-US" sz="1800" dirty="0" smtClean="0">
                <a:latin typeface="Arial" pitchFamily="34" charset="0"/>
                <a:cs typeface="Arial" pitchFamily="34" charset="0"/>
              </a:rPr>
              <a:t>As far as the setting of the scene is concerned, it is </a:t>
            </a:r>
            <a:r>
              <a:rPr lang="en-SG" sz="1800" dirty="0" smtClean="0"/>
              <a:t>" . . . a bleak place overgrown with nettles . . . dark flat wilderness . . . intersected with dykes and mounds and gates, with scattered cattle feeding on it.“</a:t>
            </a:r>
          </a:p>
          <a:p>
            <a:pPr algn="just"/>
            <a:r>
              <a:rPr lang="en-SG" sz="1800" dirty="0" smtClean="0">
                <a:latin typeface="Arial" pitchFamily="34" charset="0"/>
                <a:cs typeface="Arial" pitchFamily="34" charset="0"/>
              </a:rPr>
              <a:t>Dickens introduces us in detail to Pip, who serves as both the young protagonist of  the novel as well as the story's narrator looking back on his own story as an adult. With this two-level approach, Dickens leads the reader through young Pip's life with the immediacy and surprise of a first person narration while at the same time guiding with an omnipotent narrator who knows how it will all turn out. The adult narrator Pip will foreshadow future events throughout the story by using signs and symbols. </a:t>
            </a:r>
          </a:p>
          <a:p>
            <a:pPr algn="just"/>
            <a:r>
              <a:rPr lang="en-SG" sz="1800" dirty="0" smtClean="0">
                <a:latin typeface="Arial" pitchFamily="34" charset="0"/>
                <a:cs typeface="Arial" pitchFamily="34" charset="0"/>
              </a:rPr>
              <a:t>The choice of the retrospective first-person narrator is effective because the reader immediately feels part of an intimate and confessional conversation.</a:t>
            </a:r>
          </a:p>
          <a:p>
            <a:pPr algn="just"/>
            <a:r>
              <a:rPr lang="en-SG" sz="1800" dirty="0" smtClean="0">
                <a:latin typeface="Arial" pitchFamily="34" charset="0"/>
                <a:cs typeface="Arial" pitchFamily="34" charset="0"/>
              </a:rPr>
              <a:t>Dickens uses this duality to great effect in the first chapter, where we are personally introduced to Pip as if we were in a pleasant conversation with him: "I give </a:t>
            </a:r>
            <a:r>
              <a:rPr lang="en-SG" sz="1800" dirty="0" err="1" smtClean="0">
                <a:latin typeface="Arial" pitchFamily="34" charset="0"/>
                <a:cs typeface="Arial" pitchFamily="34" charset="0"/>
              </a:rPr>
              <a:t>Pirrip</a:t>
            </a:r>
            <a:r>
              <a:rPr lang="en-SG" sz="1800" dirty="0" smtClean="0">
                <a:latin typeface="Arial" pitchFamily="34" charset="0"/>
                <a:cs typeface="Arial" pitchFamily="34" charset="0"/>
              </a:rPr>
              <a:t> as my father's family name..." Immediately after this, however, we are thrown into the point of view of a terrified young child being mauled by an escaped convict.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p:txBody>
          <a:bodyPr>
            <a:normAutofit/>
          </a:bodyPr>
          <a:lstStyle/>
          <a:p>
            <a:pPr>
              <a:buNone/>
            </a:pPr>
            <a:r>
              <a:rPr lang="en-SG" sz="2400" b="1" dirty="0" smtClean="0">
                <a:latin typeface="Arial" pitchFamily="34" charset="0"/>
                <a:cs typeface="Arial" pitchFamily="34" charset="0"/>
              </a:rPr>
              <a:t>Pip’s name:</a:t>
            </a:r>
          </a:p>
          <a:p>
            <a:r>
              <a:rPr lang="en-SG" sz="2400" dirty="0" smtClean="0">
                <a:latin typeface="Arial" pitchFamily="34" charset="0"/>
                <a:cs typeface="Arial" pitchFamily="34" charset="0"/>
              </a:rPr>
              <a:t>MY FATHER'S FAMILY name being </a:t>
            </a:r>
            <a:r>
              <a:rPr lang="en-SG" sz="2400" dirty="0" err="1" smtClean="0">
                <a:latin typeface="Arial" pitchFamily="34" charset="0"/>
                <a:cs typeface="Arial" pitchFamily="34" charset="0"/>
              </a:rPr>
              <a:t>Pirrip</a:t>
            </a:r>
            <a:r>
              <a:rPr lang="en-SG" sz="2400" dirty="0" smtClean="0">
                <a:latin typeface="Arial" pitchFamily="34" charset="0"/>
                <a:cs typeface="Arial" pitchFamily="34" charset="0"/>
              </a:rPr>
              <a:t>, and my Christian name Philip, my infant tongue could make of both names nothing longer or more explicit than Pip. So, I called myself Pip, and came to be called Pip.</a:t>
            </a:r>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792162"/>
          </a:xfrm>
        </p:spPr>
        <p:txBody>
          <a:bodyPr>
            <a:normAutofit fontScale="90000"/>
          </a:bodyPr>
          <a:lstStyle/>
          <a:p>
            <a:r>
              <a:rPr lang="en-US" dirty="0" smtClean="0">
                <a:solidFill>
                  <a:srgbClr val="FF0000"/>
                </a:solidFill>
              </a:rPr>
              <a:t>Cont…Points to Ponder: A Critical Analysis</a:t>
            </a:r>
            <a:endParaRPr lang="en-SG" dirty="0">
              <a:solidFill>
                <a:srgbClr val="FF0000"/>
              </a:solidFill>
            </a:endParaRPr>
          </a:p>
        </p:txBody>
      </p:sp>
      <p:sp>
        <p:nvSpPr>
          <p:cNvPr id="3" name="Content Placeholder 2"/>
          <p:cNvSpPr>
            <a:spLocks noGrp="1"/>
          </p:cNvSpPr>
          <p:nvPr>
            <p:ph idx="1"/>
          </p:nvPr>
        </p:nvSpPr>
        <p:spPr>
          <a:xfrm>
            <a:off x="0" y="990600"/>
            <a:ext cx="6934200" cy="5562600"/>
          </a:xfrm>
        </p:spPr>
        <p:txBody>
          <a:bodyPr>
            <a:normAutofit fontScale="55000" lnSpcReduction="20000"/>
          </a:bodyPr>
          <a:lstStyle/>
          <a:p>
            <a:pPr algn="just">
              <a:buNone/>
            </a:pPr>
            <a:r>
              <a:rPr lang="en-SG" b="1" dirty="0" smtClean="0">
                <a:latin typeface="Arial" pitchFamily="34" charset="0"/>
                <a:cs typeface="Arial" pitchFamily="34" charset="0"/>
              </a:rPr>
              <a:t>The relationship between Pip  and the Convict:</a:t>
            </a:r>
          </a:p>
          <a:p>
            <a:pPr algn="just"/>
            <a:r>
              <a:rPr lang="en-SG" dirty="0" smtClean="0">
                <a:latin typeface="Arial" pitchFamily="34" charset="0"/>
                <a:cs typeface="Arial" pitchFamily="34" charset="0"/>
              </a:rPr>
              <a:t> At first, the relationship appears to be based solely on power and fear. The man yells at the boy only to get what he wants, a file and some food, and the boy only responds for fear of his life. And yet, after they part, the young Pip keeps looking back at the man as he walks alone into the marshes. </a:t>
            </a:r>
          </a:p>
          <a:p>
            <a:pPr algn="just"/>
            <a:r>
              <a:rPr lang="en-SG" dirty="0" smtClean="0">
                <a:latin typeface="Arial" pitchFamily="34" charset="0"/>
                <a:cs typeface="Arial" pitchFamily="34" charset="0"/>
              </a:rPr>
              <a:t>The image of the man holding his arms around him, alone on the horizon save a pole associated with the death of criminals, is strikingly familiar to the initial image of young Pip, holding himself in the cold, alone in the churchyard with the stones of his dead parents. For a moment, then, the relationship seems to warm. They share a common loneliness and a common marginalization from society, the orphan and the escaped convict. Even while he is afraid, Pip instinctively displays a sympathetic reaction. </a:t>
            </a:r>
          </a:p>
          <a:p>
            <a:pPr algn="just"/>
            <a:r>
              <a:rPr lang="en-SG" dirty="0" smtClean="0">
                <a:latin typeface="Arial" pitchFamily="34" charset="0"/>
                <a:cs typeface="Arial" pitchFamily="34" charset="0"/>
              </a:rPr>
              <a:t>What will this meeting lead to ? </a:t>
            </a:r>
          </a:p>
          <a:p>
            <a:pPr algn="just"/>
            <a:r>
              <a:rPr lang="en-SG" dirty="0" smtClean="0">
                <a:latin typeface="Arial" pitchFamily="34" charset="0"/>
                <a:cs typeface="Arial" pitchFamily="34" charset="0"/>
              </a:rPr>
              <a:t>This initial meeting, between a small boy and a convict, will develop into the central relationship in the book. It is the relationship which will cause Pip's great expectations for himself to rise and fall. </a:t>
            </a:r>
          </a:p>
          <a:p>
            <a:pPr algn="just"/>
            <a:endParaRPr lang="en-SG"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solidFill>
                  <a:schemeClr val="tx2">
                    <a:lumMod val="60000"/>
                    <a:lumOff val="40000"/>
                  </a:schemeClr>
                </a:solidFill>
              </a:rPr>
              <a:t>Part I: Chapter 2</a:t>
            </a:r>
            <a:br>
              <a:rPr lang="en-SG" b="1" dirty="0" smtClean="0">
                <a:solidFill>
                  <a:schemeClr val="tx2">
                    <a:lumMod val="60000"/>
                    <a:lumOff val="40000"/>
                  </a:schemeClr>
                </a:solidFill>
              </a:rPr>
            </a:br>
            <a:endParaRPr lang="en-SG" dirty="0"/>
          </a:p>
        </p:txBody>
      </p:sp>
      <p:sp>
        <p:nvSpPr>
          <p:cNvPr id="3" name="Content Placeholder 2"/>
          <p:cNvSpPr>
            <a:spLocks noGrp="1"/>
          </p:cNvSpPr>
          <p:nvPr>
            <p:ph idx="1"/>
          </p:nvPr>
        </p:nvSpPr>
        <p:spPr>
          <a:xfrm>
            <a:off x="0" y="1371600"/>
            <a:ext cx="6858000" cy="5486400"/>
          </a:xfrm>
        </p:spPr>
        <p:txBody>
          <a:bodyPr>
            <a:normAutofit fontScale="85000" lnSpcReduction="10000"/>
          </a:bodyPr>
          <a:lstStyle/>
          <a:p>
            <a:pPr algn="just"/>
            <a:r>
              <a:rPr lang="en-SG" sz="2400" dirty="0" smtClean="0">
                <a:latin typeface="Arial" pitchFamily="34" charset="0"/>
                <a:cs typeface="Arial" pitchFamily="34" charset="0"/>
              </a:rPr>
              <a:t>Pip runs home to his sister, Mrs. Joe </a:t>
            </a:r>
            <a:r>
              <a:rPr lang="en-SG" sz="2400" dirty="0" err="1" smtClean="0">
                <a:latin typeface="Arial" pitchFamily="34" charset="0"/>
                <a:cs typeface="Arial" pitchFamily="34" charset="0"/>
              </a:rPr>
              <a:t>Gargery</a:t>
            </a:r>
            <a:r>
              <a:rPr lang="en-SG" sz="2400" dirty="0" smtClean="0">
                <a:latin typeface="Arial" pitchFamily="34" charset="0"/>
                <a:cs typeface="Arial" pitchFamily="34" charset="0"/>
              </a:rPr>
              <a:t>, and her husband, Joe </a:t>
            </a:r>
            <a:r>
              <a:rPr lang="en-SG" sz="2400" dirty="0" err="1" smtClean="0">
                <a:latin typeface="Arial" pitchFamily="34" charset="0"/>
                <a:cs typeface="Arial" pitchFamily="34" charset="0"/>
              </a:rPr>
              <a:t>Gargery</a:t>
            </a:r>
            <a:r>
              <a:rPr lang="en-SG" sz="2400" dirty="0" smtClean="0">
                <a:latin typeface="Arial" pitchFamily="34" charset="0"/>
                <a:cs typeface="Arial" pitchFamily="34" charset="0"/>
              </a:rPr>
              <a:t>. </a:t>
            </a:r>
          </a:p>
          <a:p>
            <a:pPr algn="just"/>
            <a:r>
              <a:rPr lang="en-SG" sz="2400" dirty="0" smtClean="0">
                <a:latin typeface="Arial" pitchFamily="34" charset="0"/>
                <a:cs typeface="Arial" pitchFamily="34" charset="0"/>
              </a:rPr>
              <a:t>Mrs. Joe is a loud, angry, nagging woman.</a:t>
            </a:r>
          </a:p>
          <a:p>
            <a:pPr algn="just"/>
            <a:r>
              <a:rPr lang="en-SG" sz="2400" dirty="0" smtClean="0">
                <a:latin typeface="Arial" pitchFamily="34" charset="0"/>
                <a:cs typeface="Arial" pitchFamily="34" charset="0"/>
              </a:rPr>
              <a:t>She believes in raising by the stick. </a:t>
            </a:r>
          </a:p>
          <a:p>
            <a:pPr algn="just"/>
            <a:r>
              <a:rPr lang="en-SG" sz="2400" dirty="0" smtClean="0">
                <a:latin typeface="Arial" pitchFamily="34" charset="0"/>
                <a:cs typeface="Arial" pitchFamily="34" charset="0"/>
              </a:rPr>
              <a:t>She constantly reminds Pip and her husband Joe of the difficulties she has gone through to raise Pip and take care of the house. </a:t>
            </a:r>
          </a:p>
          <a:p>
            <a:pPr algn="just"/>
            <a:r>
              <a:rPr lang="en-SG" sz="2400" dirty="0" smtClean="0">
                <a:latin typeface="Arial" pitchFamily="34" charset="0"/>
                <a:cs typeface="Arial" pitchFamily="34" charset="0"/>
              </a:rPr>
              <a:t>In these times of tension it is Joe who offers refuge ad solace. In fact he is more of an equal and a friend than a paternal figure. Under the tyrant rule of Mrs. Joe they are united. </a:t>
            </a:r>
          </a:p>
          <a:p>
            <a:pPr algn="just"/>
            <a:r>
              <a:rPr lang="en-SG" sz="2400" dirty="0" smtClean="0">
                <a:latin typeface="Arial" pitchFamily="34" charset="0"/>
                <a:cs typeface="Arial" pitchFamily="34" charset="0"/>
              </a:rPr>
              <a:t>Pip has the thought of stealing bread on his nerves.</a:t>
            </a:r>
          </a:p>
          <a:p>
            <a:pPr algn="just"/>
            <a:r>
              <a:rPr lang="en-SG" sz="2400" dirty="0" smtClean="0">
                <a:latin typeface="Arial" pitchFamily="34" charset="0"/>
                <a:cs typeface="Arial" pitchFamily="34" charset="0"/>
              </a:rPr>
              <a:t>During the dinner, Pip nervously steals a piece of bread. </a:t>
            </a:r>
          </a:p>
          <a:p>
            <a:pPr algn="just"/>
            <a:r>
              <a:rPr lang="en-SG" sz="2400" dirty="0" smtClean="0">
                <a:latin typeface="Arial" pitchFamily="34" charset="0"/>
                <a:cs typeface="Arial" pitchFamily="34" charset="0"/>
              </a:rPr>
              <a:t>Early the next morning, Pip steals food and a pork pie from the pantry shelf and a file from Joe's forge.</a:t>
            </a:r>
          </a:p>
          <a:p>
            <a:pPr algn="just"/>
            <a:r>
              <a:rPr lang="en-SG" sz="2400" dirty="0" smtClean="0">
                <a:latin typeface="Arial" pitchFamily="34" charset="0"/>
                <a:cs typeface="Arial" pitchFamily="34" charset="0"/>
              </a:rPr>
              <a:t>Then he rushes back to the marshes. </a:t>
            </a:r>
          </a:p>
          <a:p>
            <a:pPr algn="just"/>
            <a:endParaRPr lang="en-SG" sz="2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219200"/>
            <a:ext cx="6858000" cy="5638800"/>
          </a:xfrm>
        </p:spPr>
        <p:txBody>
          <a:bodyPr>
            <a:normAutofit/>
          </a:bodyPr>
          <a:lstStyle/>
          <a:p>
            <a:pPr algn="just"/>
            <a:r>
              <a:rPr lang="en-SG" sz="1800" b="1" dirty="0" smtClean="0">
                <a:solidFill>
                  <a:srgbClr val="FF0000"/>
                </a:solidFill>
                <a:latin typeface="Arial" pitchFamily="34" charset="0"/>
                <a:cs typeface="Arial" pitchFamily="34" charset="0"/>
              </a:rPr>
              <a:t>Theme of Child Abuse:</a:t>
            </a:r>
          </a:p>
          <a:p>
            <a:pPr algn="just"/>
            <a:r>
              <a:rPr lang="en-SG" sz="1800" dirty="0" smtClean="0">
                <a:latin typeface="Arial" pitchFamily="34" charset="0"/>
                <a:cs typeface="Arial" pitchFamily="34" charset="0"/>
              </a:rPr>
              <a:t>The reader's sympathy once again is directed at Pip who not only lost his parents but is being raised by a raging, bitter woman. A common criticism inherent in many of Dickens' novels is the abuse of children in society at large. Although he paints Mrs. Joe in a rather humorous light at times, the reader is still keenly aware of the fear in which this poor child grew up.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143000"/>
            <a:ext cx="6629400" cy="5715000"/>
          </a:xfrm>
        </p:spPr>
        <p:txBody>
          <a:bodyPr>
            <a:normAutofit/>
          </a:bodyPr>
          <a:lstStyle/>
          <a:p>
            <a:pPr algn="just">
              <a:buNone/>
            </a:pPr>
            <a:r>
              <a:rPr lang="en-SG" sz="2000" b="1" dirty="0" smtClean="0"/>
              <a:t>Dickens’ art of characterization:</a:t>
            </a:r>
          </a:p>
          <a:p>
            <a:pPr algn="just"/>
            <a:r>
              <a:rPr lang="en-SG" sz="2000" dirty="0" smtClean="0"/>
              <a:t>" With the convict's use of </a:t>
            </a:r>
            <a:r>
              <a:rPr lang="en-SG" sz="2000" dirty="0" err="1" smtClean="0"/>
              <a:t>w's</a:t>
            </a:r>
            <a:r>
              <a:rPr lang="en-SG" sz="2000" dirty="0" smtClean="0"/>
              <a:t> in his words — (</a:t>
            </a:r>
            <a:r>
              <a:rPr lang="en-SG" sz="2000" dirty="0" err="1" smtClean="0"/>
              <a:t>wittles</a:t>
            </a:r>
            <a:r>
              <a:rPr lang="en-SG" sz="2000" dirty="0" smtClean="0"/>
              <a:t> instead of </a:t>
            </a:r>
            <a:r>
              <a:rPr lang="en-SG" sz="2000" dirty="0" err="1" smtClean="0"/>
              <a:t>vittles</a:t>
            </a:r>
            <a:r>
              <a:rPr lang="en-SG" sz="2000" dirty="0" smtClean="0"/>
              <a:t>) and the convict's eating style (similar to that of a large dog snapping up mouthfuls and watching for danger), Dickens defines the convict's social class, education level, current life situation, as well as his feelings about that. The description of Mrs. </a:t>
            </a:r>
            <a:r>
              <a:rPr lang="en-SG" sz="2000" dirty="0" err="1" smtClean="0"/>
              <a:t>Gargery</a:t>
            </a:r>
            <a:r>
              <a:rPr lang="en-SG" sz="2000" dirty="0" smtClean="0"/>
              <a:t> (Mrs. Joe) as having a heavy hand that she uses much on Pip and her husband, as well as Pip's description of his sister's method of buttering his bread and getting pins from her bib stuck in the bread, tell a great deal about her nature, how her marriage works, and what Pip thinks of her, too.</a:t>
            </a:r>
          </a:p>
          <a:p>
            <a:pPr algn="just"/>
            <a:endParaRPr lang="en-SG" sz="2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457200" y="1600200"/>
            <a:ext cx="6096000" cy="4525963"/>
          </a:xfrm>
        </p:spPr>
        <p:txBody>
          <a:bodyPr>
            <a:normAutofit/>
          </a:bodyPr>
          <a:lstStyle/>
          <a:p>
            <a:pPr algn="just">
              <a:buNone/>
            </a:pPr>
            <a:r>
              <a:rPr lang="en-SG" sz="2000" b="1" dirty="0" smtClean="0">
                <a:latin typeface="Arial" pitchFamily="34" charset="0"/>
                <a:cs typeface="Arial" pitchFamily="34" charset="0"/>
              </a:rPr>
              <a:t>Dickens’ art of characterization: Some </a:t>
            </a:r>
            <a:r>
              <a:rPr lang="en-SG" sz="2000" b="1" dirty="0" smtClean="0">
                <a:solidFill>
                  <a:srgbClr val="FF0000"/>
                </a:solidFill>
                <a:latin typeface="Arial" pitchFamily="34" charset="0"/>
                <a:cs typeface="Arial" pitchFamily="34" charset="0"/>
              </a:rPr>
              <a:t>TEXT</a:t>
            </a:r>
          </a:p>
          <a:p>
            <a:pPr algn="just"/>
            <a:r>
              <a:rPr lang="en-SG" sz="2000" dirty="0" smtClean="0">
                <a:latin typeface="Arial" pitchFamily="34" charset="0"/>
                <a:cs typeface="Arial" pitchFamily="34" charset="0"/>
              </a:rPr>
              <a:t>“My sister, Mrs. Joe, with black hair and eyes, had such a prevailing redness of skin, that I sometimes used to wonder whether it was possible she washed herself with a nutmeg-grater instead of soap. She was tall and bony, and almost always wore a coarse apron, fastened over her figure behind with two loops, and having a square impregnable bib in front, that was stuck full of pins and needles. She made it a powerful merit in herself, and a strong reproach against Joe, that she wore this apron so much.”</a:t>
            </a:r>
            <a:endParaRPr lang="en-SG" sz="2000" dirty="0">
              <a:solidFill>
                <a:srgbClr val="FF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SG" b="1" dirty="0" smtClean="0"/>
              <a:t/>
            </a:r>
            <a:br>
              <a:rPr lang="en-SG" b="1" dirty="0" smtClean="0"/>
            </a:br>
            <a:r>
              <a:rPr lang="en-SG" b="1" dirty="0" smtClean="0">
                <a:solidFill>
                  <a:schemeClr val="tx2">
                    <a:lumMod val="60000"/>
                    <a:lumOff val="40000"/>
                  </a:schemeClr>
                </a:solidFill>
              </a:rPr>
              <a:t>Part I: Chapter 3</a:t>
            </a:r>
            <a:br>
              <a:rPr lang="en-SG" b="1" dirty="0" smtClean="0">
                <a:solidFill>
                  <a:schemeClr val="tx2">
                    <a:lumMod val="60000"/>
                    <a:lumOff val="40000"/>
                  </a:schemeClr>
                </a:solidFill>
              </a:rPr>
            </a:br>
            <a:endParaRPr lang="en-SG" dirty="0"/>
          </a:p>
        </p:txBody>
      </p:sp>
      <p:sp>
        <p:nvSpPr>
          <p:cNvPr id="3" name="Content Placeholder 2"/>
          <p:cNvSpPr>
            <a:spLocks noGrp="1"/>
          </p:cNvSpPr>
          <p:nvPr>
            <p:ph idx="1"/>
          </p:nvPr>
        </p:nvSpPr>
        <p:spPr>
          <a:xfrm>
            <a:off x="457200" y="1600200"/>
            <a:ext cx="6781800" cy="4525963"/>
          </a:xfrm>
        </p:spPr>
        <p:txBody>
          <a:bodyPr>
            <a:normAutofit lnSpcReduction="10000"/>
          </a:bodyPr>
          <a:lstStyle/>
          <a:p>
            <a:pPr algn="just"/>
            <a:r>
              <a:rPr lang="en-SG" sz="2000" dirty="0" smtClean="0">
                <a:latin typeface="Arial" pitchFamily="34" charset="0"/>
                <a:cs typeface="Arial" pitchFamily="34" charset="0"/>
              </a:rPr>
              <a:t>The next morning, Pip quietly leaves the house and reaches the marshes. </a:t>
            </a:r>
          </a:p>
          <a:p>
            <a:pPr algn="just"/>
            <a:r>
              <a:rPr lang="en-SG" sz="2000" dirty="0" smtClean="0">
                <a:latin typeface="Arial" pitchFamily="34" charset="0"/>
                <a:cs typeface="Arial" pitchFamily="34" charset="0"/>
              </a:rPr>
              <a:t>He finds a man, wet and cold and dressed like a convict. However, it turns out that the man is not the same convict who had threatened him the night before, rather he is another convict.</a:t>
            </a:r>
          </a:p>
          <a:p>
            <a:pPr algn="just"/>
            <a:r>
              <a:rPr lang="en-SG" sz="2000" dirty="0" smtClean="0">
                <a:latin typeface="Arial" pitchFamily="34" charset="0"/>
                <a:cs typeface="Arial" pitchFamily="34" charset="0"/>
              </a:rPr>
              <a:t> This man has a badly bruised face and wears a broad-brimmed hat. We need to remember that these are going to be important clues for certain identities as well as happenings in future. </a:t>
            </a:r>
          </a:p>
          <a:p>
            <a:pPr algn="just"/>
            <a:r>
              <a:rPr lang="en-SG" sz="2000" dirty="0" smtClean="0">
                <a:latin typeface="Arial" pitchFamily="34" charset="0"/>
                <a:cs typeface="Arial" pitchFamily="34" charset="0"/>
              </a:rPr>
              <a:t>Anyhow, he runs away from Pip without speaking to him. Pip finally finds the convict whom he had met earlier, and gives him the food and the file. </a:t>
            </a:r>
          </a:p>
          <a:p>
            <a:pPr algn="just"/>
            <a:r>
              <a:rPr lang="en-SG" sz="2000" dirty="0" smtClean="0">
                <a:latin typeface="Arial" pitchFamily="34" charset="0"/>
                <a:cs typeface="Arial" pitchFamily="34" charset="0"/>
              </a:rPr>
              <a:t>As the convict files at his shackle, Pip leaves him and returns home. </a:t>
            </a:r>
          </a:p>
          <a:p>
            <a:pPr algn="just"/>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066800"/>
          </a:xfrm>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914400"/>
            <a:ext cx="7620000" cy="5943600"/>
          </a:xfrm>
        </p:spPr>
        <p:txBody>
          <a:bodyPr>
            <a:noAutofit/>
          </a:bodyPr>
          <a:lstStyle/>
          <a:p>
            <a:pPr algn="just"/>
            <a:r>
              <a:rPr lang="en-SG" sz="1800" b="1" dirty="0" smtClean="0">
                <a:solidFill>
                  <a:srgbClr val="FF0000"/>
                </a:solidFill>
                <a:latin typeface="Arial" pitchFamily="34" charset="0"/>
                <a:cs typeface="Arial" pitchFamily="34" charset="0"/>
              </a:rPr>
              <a:t>Theme of Relationships:</a:t>
            </a:r>
          </a:p>
          <a:p>
            <a:pPr algn="just"/>
            <a:r>
              <a:rPr lang="en-SG" sz="1800" dirty="0" smtClean="0">
                <a:latin typeface="Arial" pitchFamily="34" charset="0"/>
                <a:cs typeface="Arial" pitchFamily="34" charset="0"/>
              </a:rPr>
              <a:t>With reference to the relationship of Pip and the convict it can be noticed that their second meeting shows that their bond is strengthening. Pip looks at the convict in a more sympathetic light than the first. Pip even puts away his fear to say, "I am glad you enjoy it," as the convict eats. Since he stole the food and file, Pip is now the convict's partner in crime and feels closer to the man. </a:t>
            </a:r>
          </a:p>
          <a:p>
            <a:pPr algn="just"/>
            <a:r>
              <a:rPr lang="en-SG" sz="1800" dirty="0" smtClean="0">
                <a:latin typeface="Arial" pitchFamily="34" charset="0"/>
                <a:cs typeface="Arial" pitchFamily="34" charset="0"/>
              </a:rPr>
              <a:t>Great Expectations has some elements of mystery and suspense. In this chapter we see these elements at work. </a:t>
            </a:r>
          </a:p>
          <a:p>
            <a:pPr algn="just"/>
            <a:r>
              <a:rPr lang="en-SG" sz="1800" dirty="0" smtClean="0">
                <a:latin typeface="Arial" pitchFamily="34" charset="0"/>
                <a:cs typeface="Arial" pitchFamily="34" charset="0"/>
              </a:rPr>
              <a:t>Dickens uses secrets as a way of heightening suspense throughout the novel. Partially the reason is that originally the novel was published in episodes, and Dickens had to retain the interest of the readers to persuade them to by the next magazine.</a:t>
            </a: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914401"/>
            <a:ext cx="6477000" cy="3962400"/>
          </a:xfrm>
        </p:spPr>
        <p:txBody>
          <a:bodyPr>
            <a:normAutofit/>
          </a:bodyPr>
          <a:lstStyle/>
          <a:p>
            <a:pPr algn="just"/>
            <a:endParaRPr lang="en-SG" sz="1800" dirty="0" smtClean="0">
              <a:latin typeface="Arial" pitchFamily="34" charset="0"/>
              <a:cs typeface="Arial" pitchFamily="34" charset="0"/>
            </a:endParaRPr>
          </a:p>
          <a:p>
            <a:pPr algn="just"/>
            <a:r>
              <a:rPr lang="en-SG" sz="1800" b="1" dirty="0" smtClean="0">
                <a:solidFill>
                  <a:srgbClr val="FF0000"/>
                </a:solidFill>
                <a:latin typeface="Arial" pitchFamily="34" charset="0"/>
                <a:cs typeface="Arial" pitchFamily="34" charset="0"/>
              </a:rPr>
              <a:t>Theme of Secrecy:</a:t>
            </a:r>
          </a:p>
          <a:p>
            <a:pPr algn="just"/>
            <a:r>
              <a:rPr lang="en-SG" sz="1800" dirty="0" smtClean="0">
                <a:latin typeface="Arial" pitchFamily="34" charset="0"/>
                <a:cs typeface="Arial" pitchFamily="34" charset="0"/>
              </a:rPr>
              <a:t>In Dickens’ work suspense  is created as someone is always hiding something from someone else. Sometimes these secrets are clear to the reader and the reader  is a partner in crime with the characters, as we are with Pip as he sneaks around his house, terrified of getting caught, stealing food. Other times the reader is left out of the secret but we are given the impression that it is an important thing that we need to find out, as in the case of the two convicts. We know that there is some connection between the two that is important to the story but we are given very few clues to help us.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solidFill>
                  <a:schemeClr val="tx2">
                    <a:lumMod val="60000"/>
                    <a:lumOff val="40000"/>
                  </a:schemeClr>
                </a:solidFill>
              </a:rPr>
              <a:t>More insights: Chapters 1-3 </a:t>
            </a:r>
            <a:endParaRPr lang="en-SG" dirty="0">
              <a:solidFill>
                <a:schemeClr val="tx2">
                  <a:lumMod val="60000"/>
                  <a:lumOff val="40000"/>
                </a:schemeClr>
              </a:solidFill>
            </a:endParaRPr>
          </a:p>
        </p:txBody>
      </p:sp>
      <p:sp>
        <p:nvSpPr>
          <p:cNvPr id="3" name="Content Placeholder 2"/>
          <p:cNvSpPr>
            <a:spLocks noGrp="1"/>
          </p:cNvSpPr>
          <p:nvPr>
            <p:ph idx="1"/>
          </p:nvPr>
        </p:nvSpPr>
        <p:spPr>
          <a:xfrm>
            <a:off x="0" y="1066800"/>
            <a:ext cx="7010400" cy="5791200"/>
          </a:xfrm>
        </p:spPr>
        <p:txBody>
          <a:bodyPr>
            <a:normAutofit/>
          </a:bodyPr>
          <a:lstStyle/>
          <a:p>
            <a:pPr algn="just">
              <a:buNone/>
            </a:pPr>
            <a:r>
              <a:rPr lang="en-SG" sz="1600" b="1" dirty="0" smtClean="0">
                <a:latin typeface="Arial" pitchFamily="34" charset="0"/>
                <a:cs typeface="Arial" pitchFamily="34" charset="0"/>
              </a:rPr>
              <a:t>These chapters introduce several themes such as:</a:t>
            </a:r>
          </a:p>
          <a:p>
            <a:pPr algn="just"/>
            <a:r>
              <a:rPr lang="en-SG" sz="1600" dirty="0" smtClean="0">
                <a:latin typeface="Arial" pitchFamily="34" charset="0"/>
                <a:cs typeface="Arial" pitchFamily="34" charset="0"/>
              </a:rPr>
              <a:t>Relationships</a:t>
            </a:r>
          </a:p>
          <a:p>
            <a:pPr algn="just"/>
            <a:r>
              <a:rPr lang="en-SG" sz="1600" dirty="0" smtClean="0">
                <a:latin typeface="Arial" pitchFamily="34" charset="0"/>
                <a:cs typeface="Arial" pitchFamily="34" charset="0"/>
              </a:rPr>
              <a:t>Love and fear</a:t>
            </a:r>
          </a:p>
          <a:p>
            <a:pPr algn="just"/>
            <a:r>
              <a:rPr lang="en-SG" sz="1600" dirty="0" smtClean="0">
                <a:latin typeface="Arial" pitchFamily="34" charset="0"/>
                <a:cs typeface="Arial" pitchFamily="34" charset="0"/>
              </a:rPr>
              <a:t>Right and wrong</a:t>
            </a:r>
          </a:p>
          <a:p>
            <a:pPr algn="just"/>
            <a:r>
              <a:rPr lang="en-SG" sz="1600" dirty="0" smtClean="0">
                <a:latin typeface="Arial" pitchFamily="34" charset="0"/>
                <a:cs typeface="Arial" pitchFamily="34" charset="0"/>
              </a:rPr>
              <a:t>Good and evil</a:t>
            </a:r>
          </a:p>
          <a:p>
            <a:pPr algn="just"/>
            <a:r>
              <a:rPr lang="en-SG" sz="1600" dirty="0" smtClean="0">
                <a:latin typeface="Arial" pitchFamily="34" charset="0"/>
                <a:cs typeface="Arial" pitchFamily="34" charset="0"/>
              </a:rPr>
              <a:t>Justice and guilt.</a:t>
            </a:r>
          </a:p>
          <a:p>
            <a:pPr algn="just">
              <a:buNone/>
            </a:pPr>
            <a:r>
              <a:rPr lang="en-SG" sz="1600" dirty="0" smtClean="0">
                <a:latin typeface="Arial" pitchFamily="34" charset="0"/>
                <a:cs typeface="Arial" pitchFamily="34" charset="0"/>
              </a:rPr>
              <a:t>	</a:t>
            </a:r>
          </a:p>
          <a:p>
            <a:pPr algn="just">
              <a:buNone/>
            </a:pPr>
            <a:r>
              <a:rPr lang="en-SG" sz="1600" dirty="0" smtClean="0">
                <a:latin typeface="Arial" pitchFamily="34" charset="0"/>
                <a:cs typeface="Arial" pitchFamily="34" charset="0"/>
              </a:rPr>
              <a:t>	Pips strange relationship with the convict is established. His relationship with his sister and brother-in-law is also established which leads to the themes of love and hatred.</a:t>
            </a:r>
          </a:p>
          <a:p>
            <a:pPr algn="just">
              <a:buNone/>
            </a:pPr>
            <a:r>
              <a:rPr lang="en-SG" sz="1600" dirty="0" smtClean="0">
                <a:latin typeface="Arial" pitchFamily="34" charset="0"/>
                <a:cs typeface="Arial" pitchFamily="34" charset="0"/>
              </a:rPr>
              <a:t>	Pip struggles with the wrong of stealing for a convict and the good of caring for a suffering human being. He also feels guilty for just being alive. From infancy, his sister has never let him forget he owes his existence to her; he is saturated with this guilt.</a:t>
            </a:r>
          </a:p>
          <a:p>
            <a:pPr algn="just"/>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chemeClr val="tx2">
                    <a:lumMod val="60000"/>
                    <a:lumOff val="40000"/>
                  </a:schemeClr>
                </a:solidFill>
              </a:rPr>
              <a:t>More insights: Chapters 1-3 </a:t>
            </a:r>
            <a:endParaRPr lang="en-SG" dirty="0"/>
          </a:p>
        </p:txBody>
      </p:sp>
      <p:sp>
        <p:nvSpPr>
          <p:cNvPr id="3" name="Content Placeholder 2"/>
          <p:cNvSpPr>
            <a:spLocks noGrp="1"/>
          </p:cNvSpPr>
          <p:nvPr>
            <p:ph idx="1"/>
          </p:nvPr>
        </p:nvSpPr>
        <p:spPr>
          <a:xfrm>
            <a:off x="0" y="914400"/>
            <a:ext cx="7010400" cy="5638800"/>
          </a:xfrm>
        </p:spPr>
        <p:txBody>
          <a:bodyPr>
            <a:normAutofit/>
          </a:bodyPr>
          <a:lstStyle/>
          <a:p>
            <a:pPr algn="just">
              <a:buNone/>
            </a:pPr>
            <a:r>
              <a:rPr lang="en-SG" sz="1800" b="1" dirty="0" smtClean="0">
                <a:solidFill>
                  <a:srgbClr val="FF0000"/>
                </a:solidFill>
              </a:rPr>
              <a:t>Theme of guilt:  TEXT as evidence</a:t>
            </a:r>
          </a:p>
          <a:p>
            <a:pPr algn="just"/>
            <a:r>
              <a:rPr lang="en-SG" sz="1800" dirty="0" smtClean="0"/>
              <a:t>(TEXT) “The mist was heavier yet when I got out upon the marshes, so that instead of my running at everything, everything seemed to run at me. This was very disagreeable to a guilty mind. The gates and dykes and banks came bursting at me through the mist, as if they cried as plainly as could be, “A boy with Somebody-else's pork pie! Stop him!” The cattle came upon me with like suddenness, staring out of their eyes, and steaming out of their nostrils, “</a:t>
            </a:r>
            <a:r>
              <a:rPr lang="en-SG" sz="1800" dirty="0" err="1" smtClean="0"/>
              <a:t>Holloa</a:t>
            </a:r>
            <a:r>
              <a:rPr lang="en-SG" sz="1800" dirty="0" smtClean="0"/>
              <a:t>, young thief!” One black ox, with a white cravat on—who even had to my awakened conscience something of a clerical air—fixed me so obstinately with his eyes, and moved his blunt head round in such an accusatory manner as I moved round, that I blubbered out to him, “I couldn't help it, sir! It wasn't for myself I took it!” Upon which he put down his head, blew a cloud of smoke out of his nose, and vanished with a kick-up of his hind-legs and a flourish of his tail.”</a:t>
            </a:r>
          </a:p>
          <a:p>
            <a:pPr algn="just"/>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chemeClr val="tx2">
                    <a:lumMod val="60000"/>
                    <a:lumOff val="40000"/>
                  </a:schemeClr>
                </a:solidFill>
              </a:rPr>
              <a:t>More insights: Chapters 1-3 </a:t>
            </a:r>
            <a:endParaRPr lang="en-SG" dirty="0"/>
          </a:p>
        </p:txBody>
      </p:sp>
      <p:sp>
        <p:nvSpPr>
          <p:cNvPr id="3" name="Content Placeholder 2"/>
          <p:cNvSpPr>
            <a:spLocks noGrp="1"/>
          </p:cNvSpPr>
          <p:nvPr>
            <p:ph idx="1"/>
          </p:nvPr>
        </p:nvSpPr>
        <p:spPr>
          <a:xfrm>
            <a:off x="457200" y="1600200"/>
            <a:ext cx="6629400" cy="4525963"/>
          </a:xfrm>
        </p:spPr>
        <p:txBody>
          <a:bodyPr>
            <a:normAutofit/>
          </a:bodyPr>
          <a:lstStyle/>
          <a:p>
            <a:pPr algn="just"/>
            <a:r>
              <a:rPr lang="en-SG" sz="1600" b="1" dirty="0" err="1" smtClean="0">
                <a:latin typeface="Arial" pitchFamily="34" charset="0"/>
                <a:cs typeface="Arial" pitchFamily="34" charset="0"/>
              </a:rPr>
              <a:t>Humor</a:t>
            </a:r>
            <a:r>
              <a:rPr lang="en-SG" sz="1600" b="1" dirty="0" smtClean="0">
                <a:latin typeface="Arial" pitchFamily="34" charset="0"/>
                <a:cs typeface="Arial" pitchFamily="34" charset="0"/>
              </a:rPr>
              <a:t> and satire </a:t>
            </a:r>
            <a:r>
              <a:rPr lang="en-SG" sz="1600" dirty="0" smtClean="0">
                <a:latin typeface="Arial" pitchFamily="34" charset="0"/>
                <a:cs typeface="Arial" pitchFamily="34" charset="0"/>
              </a:rPr>
              <a:t>are important tools in these chapters, as well. Pip, for example, always calls his parents by the only names he knows: "Philip </a:t>
            </a:r>
            <a:r>
              <a:rPr lang="en-SG" sz="1600" dirty="0" err="1" smtClean="0">
                <a:latin typeface="Arial" pitchFamily="34" charset="0"/>
                <a:cs typeface="Arial" pitchFamily="34" charset="0"/>
              </a:rPr>
              <a:t>Pirrip</a:t>
            </a:r>
            <a:r>
              <a:rPr lang="en-SG" sz="1600" dirty="0" smtClean="0">
                <a:latin typeface="Arial" pitchFamily="34" charset="0"/>
                <a:cs typeface="Arial" pitchFamily="34" charset="0"/>
              </a:rPr>
              <a:t>, late of this parish" and "also Georgiana, wife of the above." His deceased brothers are described as "the five little stone lozenges." Even Pip's politeness to the convict, requesting to be held right-side up and expressing delight that the convict enjoys the stolen food, are funny. A bit of satire shows up when the stick used to beat Pip is referred to as the "Tickler."</a:t>
            </a:r>
          </a:p>
          <a:p>
            <a:pPr algn="just">
              <a:buNone/>
            </a:pP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dirty="0" smtClean="0">
                <a:solidFill>
                  <a:schemeClr val="tx2">
                    <a:lumMod val="60000"/>
                    <a:lumOff val="40000"/>
                  </a:schemeClr>
                </a:solidFill>
              </a:rPr>
              <a:t>More insights: Chapters 1-3 </a:t>
            </a:r>
            <a:endParaRPr lang="en-SG" dirty="0"/>
          </a:p>
        </p:txBody>
      </p:sp>
      <p:sp>
        <p:nvSpPr>
          <p:cNvPr id="3" name="Content Placeholder 2"/>
          <p:cNvSpPr>
            <a:spLocks noGrp="1"/>
          </p:cNvSpPr>
          <p:nvPr>
            <p:ph idx="1"/>
          </p:nvPr>
        </p:nvSpPr>
        <p:spPr>
          <a:xfrm>
            <a:off x="0" y="685800"/>
            <a:ext cx="7391400" cy="6172200"/>
          </a:xfrm>
        </p:spPr>
        <p:txBody>
          <a:bodyPr>
            <a:noAutofit/>
          </a:bodyPr>
          <a:lstStyle/>
          <a:p>
            <a:pPr algn="just">
              <a:buNone/>
            </a:pPr>
            <a:r>
              <a:rPr lang="en-SG" sz="1800" b="1" dirty="0" smtClean="0">
                <a:latin typeface="Arial" pitchFamily="34" charset="0"/>
                <a:cs typeface="Arial" pitchFamily="34" charset="0"/>
              </a:rPr>
              <a:t>Art of characterization: Development of Characters: </a:t>
            </a:r>
            <a:r>
              <a:rPr lang="en-SG" sz="1800" b="1" dirty="0" smtClean="0">
                <a:solidFill>
                  <a:srgbClr val="FF0000"/>
                </a:solidFill>
                <a:latin typeface="Arial" pitchFamily="34" charset="0"/>
                <a:cs typeface="Arial" pitchFamily="34" charset="0"/>
              </a:rPr>
              <a:t>See the text</a:t>
            </a:r>
          </a:p>
          <a:p>
            <a:pPr algn="just"/>
            <a:r>
              <a:rPr lang="en-SG" sz="1800" dirty="0" smtClean="0">
                <a:latin typeface="Arial" pitchFamily="34" charset="0"/>
                <a:cs typeface="Arial" pitchFamily="34" charset="0"/>
              </a:rPr>
              <a:t>He was gobbling mincemeat, meat bone, bread, cheese, and pork pie, all at once: staring distrustfully while he did so at the mist all round us, and often stopping—even stopping his jaws—to listen. Some real or fancied sound, some clink upon the river or breathing of beast upon the marsh...........</a:t>
            </a:r>
          </a:p>
          <a:p>
            <a:pPr algn="just"/>
            <a:r>
              <a:rPr lang="en-SG" sz="1800" dirty="0" smtClean="0">
                <a:latin typeface="Arial" pitchFamily="34" charset="0"/>
                <a:cs typeface="Arial" pitchFamily="34" charset="0"/>
              </a:rPr>
              <a:t>I had often watched a large dog of ours eating his food; and I now noticed a decided similarity between the dog's way of eating, and the man's. The man took strong sharp sudden bites, just like the dog. He swallowed, or rather snapped up, every mouthful, too soon and too fast; and he looked sideways here and there while he ate, as if he thought there was danger in every direction of somebody's coming to take the pie away. He was altogether too unsettled in his mind over it, to appreciate it comfortably, I thought, or to have anybody to dine with him, without making a chop with his jaws at the visitor. In all of which particulars he was very like the dog.</a:t>
            </a:r>
          </a:p>
          <a:p>
            <a:pPr algn="just"/>
            <a:endParaRPr lang="en-SG" sz="1800" dirty="0" smtClean="0">
              <a:latin typeface="Arial" pitchFamily="34" charset="0"/>
              <a:cs typeface="Arial" pitchFamily="34" charset="0"/>
            </a:endParaRPr>
          </a:p>
          <a:p>
            <a:pPr algn="just">
              <a:buNone/>
            </a:pPr>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a:solidFill>
            <a:schemeClr val="accent6">
              <a:lumMod val="20000"/>
              <a:lumOff val="80000"/>
            </a:schemeClr>
          </a:solidFill>
        </p:spPr>
        <p:txBody>
          <a:bodyPr>
            <a:normAutofit/>
          </a:bodyPr>
          <a:lstStyle/>
          <a:p>
            <a:r>
              <a:rPr lang="en-SG" b="1" dirty="0" smtClean="0">
                <a:solidFill>
                  <a:schemeClr val="tx2">
                    <a:lumMod val="60000"/>
                    <a:lumOff val="40000"/>
                  </a:schemeClr>
                </a:solidFill>
              </a:rPr>
              <a:t>Part I: Chapter 4</a:t>
            </a:r>
            <a:endParaRPr lang="en-SG" dirty="0"/>
          </a:p>
        </p:txBody>
      </p:sp>
      <p:sp>
        <p:nvSpPr>
          <p:cNvPr id="3" name="Content Placeholder 2"/>
          <p:cNvSpPr>
            <a:spLocks noGrp="1"/>
          </p:cNvSpPr>
          <p:nvPr>
            <p:ph idx="1"/>
          </p:nvPr>
        </p:nvSpPr>
        <p:spPr>
          <a:xfrm>
            <a:off x="0" y="1219200"/>
            <a:ext cx="7010400" cy="5334000"/>
          </a:xfrm>
        </p:spPr>
        <p:txBody>
          <a:bodyPr>
            <a:noAutofit/>
          </a:bodyPr>
          <a:lstStyle/>
          <a:p>
            <a:pPr algn="just"/>
            <a:r>
              <a:rPr lang="en-SG" sz="1800" dirty="0" smtClean="0">
                <a:latin typeface="Arial" pitchFamily="34" charset="0"/>
                <a:cs typeface="Arial" pitchFamily="34" charset="0"/>
              </a:rPr>
              <a:t>Pip returns home to find Mrs. Joe preparing the house for Christmas dinner. </a:t>
            </a:r>
          </a:p>
          <a:p>
            <a:pPr algn="just"/>
            <a:r>
              <a:rPr lang="en-SG" sz="1800" dirty="0" smtClean="0">
                <a:latin typeface="Arial" pitchFamily="34" charset="0"/>
                <a:cs typeface="Arial" pitchFamily="34" charset="0"/>
              </a:rPr>
              <a:t>As she is busy, and is in a cross mood like always, she keeps pushing Pip and Joe out of her way. </a:t>
            </a:r>
          </a:p>
          <a:p>
            <a:pPr algn="just"/>
            <a:r>
              <a:rPr lang="en-SG" sz="1800" dirty="0" smtClean="0">
                <a:latin typeface="Arial" pitchFamily="34" charset="0"/>
                <a:cs typeface="Arial" pitchFamily="34" charset="0"/>
              </a:rPr>
              <a:t>Pip is very much tensed. He fears that his theft will be discovered any moment. When Joe asks him to go with him to church he is relieved to accompany him.</a:t>
            </a:r>
          </a:p>
          <a:p>
            <a:pPr algn="just"/>
            <a:endParaRPr lang="en-SG" sz="1800" dirty="0" smtClean="0">
              <a:latin typeface="Arial" pitchFamily="34" charset="0"/>
              <a:cs typeface="Arial" pitchFamily="34" charset="0"/>
            </a:endParaRPr>
          </a:p>
          <a:p>
            <a:pPr algn="just"/>
            <a:r>
              <a:rPr lang="en-SG" sz="1800" dirty="0" smtClean="0">
                <a:latin typeface="Arial" pitchFamily="34" charset="0"/>
                <a:cs typeface="Arial" pitchFamily="34" charset="0"/>
              </a:rPr>
              <a:t>She has invited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the church clerk, Mr. Hubble the wheelwright and Mrs. Hubble and Uncle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a:t>
            </a:r>
          </a:p>
          <a:p>
            <a:pPr algn="just"/>
            <a:r>
              <a:rPr lang="en-SG" sz="1800" b="1" dirty="0" smtClean="0">
                <a:latin typeface="Arial" pitchFamily="34" charset="0"/>
                <a:cs typeface="Arial" pitchFamily="34" charset="0"/>
              </a:rPr>
              <a:t>Dinner is a nightmare for Pip: </a:t>
            </a:r>
            <a:r>
              <a:rPr lang="en-SG" sz="1800" dirty="0" smtClean="0">
                <a:latin typeface="Arial" pitchFamily="34" charset="0"/>
                <a:cs typeface="Arial" pitchFamily="34" charset="0"/>
              </a:rPr>
              <a:t>The table is in his chest,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elbow is in his eye, and he is served the scraps of food no one wants. </a:t>
            </a:r>
          </a:p>
          <a:p>
            <a:pPr algn="just"/>
            <a:r>
              <a:rPr lang="en-SG" sz="1800" dirty="0" smtClean="0">
                <a:latin typeface="Arial" pitchFamily="34" charset="0"/>
                <a:cs typeface="Arial" pitchFamily="34" charset="0"/>
              </a:rPr>
              <a:t>The discussion over dinner was how fortunate Pip should feel about being raised "by hand" by Mrs. Joe and how much trouble she has gone through in that </a:t>
            </a:r>
            <a:r>
              <a:rPr lang="en-SG" sz="1800" dirty="0" err="1" smtClean="0">
                <a:latin typeface="Arial" pitchFamily="34" charset="0"/>
                <a:cs typeface="Arial" pitchFamily="34" charset="0"/>
              </a:rPr>
              <a:t>endeavor</a:t>
            </a:r>
            <a:r>
              <a:rPr lang="en-SG" sz="1800" dirty="0" smtClean="0">
                <a:latin typeface="Arial" pitchFamily="34" charset="0"/>
                <a:cs typeface="Arial" pitchFamily="34" charset="0"/>
              </a:rPr>
              <a:t>, though Pip's opinion was never requested.</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a:solidFill>
            <a:schemeClr val="accent6">
              <a:lumMod val="20000"/>
              <a:lumOff val="80000"/>
            </a:schemeClr>
          </a:solidFill>
        </p:spPr>
        <p:txBody>
          <a:bodyPr>
            <a:normAutofit fontScale="90000"/>
          </a:bodyPr>
          <a:lstStyle/>
          <a:p>
            <a:r>
              <a:rPr lang="en-US" dirty="0" smtClean="0"/>
              <a:t>Cont…  </a:t>
            </a:r>
            <a:r>
              <a:rPr lang="en-SG" b="1" dirty="0" smtClean="0">
                <a:solidFill>
                  <a:schemeClr val="tx2">
                    <a:lumMod val="60000"/>
                    <a:lumOff val="40000"/>
                  </a:schemeClr>
                </a:solidFill>
              </a:rPr>
              <a:t>Part I: Chapter 4</a:t>
            </a:r>
            <a:endParaRPr lang="en-SG" dirty="0"/>
          </a:p>
        </p:txBody>
      </p:sp>
      <p:sp>
        <p:nvSpPr>
          <p:cNvPr id="3" name="Content Placeholder 2"/>
          <p:cNvSpPr>
            <a:spLocks noGrp="1"/>
          </p:cNvSpPr>
          <p:nvPr>
            <p:ph idx="1"/>
          </p:nvPr>
        </p:nvSpPr>
        <p:spPr>
          <a:xfrm>
            <a:off x="0" y="990600"/>
            <a:ext cx="6934200" cy="5562600"/>
          </a:xfrm>
        </p:spPr>
        <p:txBody>
          <a:bodyPr>
            <a:noAutofit/>
          </a:bodyPr>
          <a:lstStyle/>
          <a:p>
            <a:pPr algn="just"/>
            <a:r>
              <a:rPr lang="en-SG" sz="1800" dirty="0" smtClean="0">
                <a:latin typeface="Arial" pitchFamily="34" charset="0"/>
                <a:cs typeface="Arial" pitchFamily="34" charset="0"/>
              </a:rPr>
              <a:t>The fear that he might be caught any time, makes the dinner a nightmare for Pip. </a:t>
            </a:r>
          </a:p>
          <a:p>
            <a:pPr algn="just"/>
            <a:r>
              <a:rPr lang="en-SG" sz="1800" dirty="0" smtClean="0">
                <a:latin typeface="Arial" pitchFamily="34" charset="0"/>
                <a:cs typeface="Arial" pitchFamily="34" charset="0"/>
              </a:rPr>
              <a:t>Every time he thinks she will find it Pip clutches the table leg in nervousness. When the moment passes, he releases it. </a:t>
            </a:r>
          </a:p>
          <a:p>
            <a:pPr algn="just"/>
            <a:r>
              <a:rPr lang="en-SG" sz="1800" dirty="0" smtClean="0">
                <a:latin typeface="Arial" pitchFamily="34" charset="0"/>
                <a:cs typeface="Arial" pitchFamily="34" charset="0"/>
              </a:rPr>
              <a:t>Mr.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nearly chokes on some brandy after the meal and Pip realizes that he poured tar water in the brandy bottle when he stole some for the convict. </a:t>
            </a:r>
          </a:p>
          <a:p>
            <a:pPr algn="just"/>
            <a:r>
              <a:rPr lang="en-SG" sz="1800" dirty="0" smtClean="0">
                <a:latin typeface="Arial" pitchFamily="34" charset="0"/>
                <a:cs typeface="Arial" pitchFamily="34" charset="0"/>
              </a:rPr>
              <a:t>Mrs. Joe becomes too busy in the kitchen to afford a full investigation, but then announces that she is going to present the pork pie. </a:t>
            </a:r>
          </a:p>
          <a:p>
            <a:pPr algn="just"/>
            <a:r>
              <a:rPr lang="en-SG" sz="1800" dirty="0" smtClean="0">
                <a:latin typeface="Arial" pitchFamily="34" charset="0"/>
                <a:cs typeface="Arial" pitchFamily="34" charset="0"/>
              </a:rPr>
              <a:t>Pip remains in tension though it increases or decreases every moment in that context. However, it reaches its height when finally his sister announces it is time for the </a:t>
            </a:r>
            <a:r>
              <a:rPr lang="en-SG" sz="1800" dirty="0" err="1" smtClean="0">
                <a:latin typeface="Arial" pitchFamily="34" charset="0"/>
                <a:cs typeface="Arial" pitchFamily="34" charset="0"/>
              </a:rPr>
              <a:t>savory</a:t>
            </a:r>
            <a:r>
              <a:rPr lang="en-SG" sz="1800" dirty="0" smtClean="0">
                <a:latin typeface="Arial" pitchFamily="34" charset="0"/>
                <a:cs typeface="Arial" pitchFamily="34" charset="0"/>
              </a:rPr>
              <a:t> pie. She is talking of the pie Pip gave to the convict.  </a:t>
            </a:r>
          </a:p>
          <a:p>
            <a:pPr algn="just"/>
            <a:r>
              <a:rPr lang="en-SG" sz="1800" dirty="0" smtClean="0">
                <a:latin typeface="Arial" pitchFamily="34" charset="0"/>
                <a:cs typeface="Arial" pitchFamily="34" charset="0"/>
              </a:rPr>
              <a:t>Sure that he is going to get caught, Pip jumps up from the table and runs to the door, only to meet face to face with a group of soldiers standing in their doorway holding handcuffs who appear to be there to arrest him.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1066800"/>
            <a:ext cx="7010400" cy="5791200"/>
          </a:xfrm>
        </p:spPr>
        <p:txBody>
          <a:bodyPr>
            <a:normAutofit/>
          </a:bodyPr>
          <a:lstStyle/>
          <a:p>
            <a:pPr algn="just"/>
            <a:r>
              <a:rPr lang="en-SG" sz="1800" b="1" dirty="0" smtClean="0">
                <a:solidFill>
                  <a:srgbClr val="FF0000"/>
                </a:solidFill>
              </a:rPr>
              <a:t>Themes of Fear and guilt:</a:t>
            </a:r>
          </a:p>
          <a:p>
            <a:pPr algn="just"/>
            <a:r>
              <a:rPr lang="en-SG" sz="1800" b="1" dirty="0" smtClean="0">
                <a:solidFill>
                  <a:srgbClr val="FF0000"/>
                </a:solidFill>
              </a:rPr>
              <a:t>Suspense:</a:t>
            </a:r>
          </a:p>
          <a:p>
            <a:pPr algn="just"/>
            <a:r>
              <a:rPr lang="en-SG" sz="1800" dirty="0" smtClean="0"/>
              <a:t>The suspense grows in this chapter as the reader and Pip fearfully await the discovery by Mrs. Joe of the things which are missing from the kitchen. The apprehension is kept light, however, with a foolish dialogue between the adults over how much trouble Pip is to raise for Mrs. Joe. </a:t>
            </a:r>
          </a:p>
          <a:p>
            <a:pPr algn="just"/>
            <a:r>
              <a:rPr lang="en-SG" sz="1800" b="1" dirty="0" smtClean="0">
                <a:solidFill>
                  <a:srgbClr val="FF0000"/>
                </a:solidFill>
              </a:rPr>
              <a:t>Relationship of Pip and Joe: A Social Commentary</a:t>
            </a:r>
          </a:p>
          <a:p>
            <a:pPr algn="just"/>
            <a:r>
              <a:rPr lang="en-SG" sz="1800" dirty="0" smtClean="0"/>
              <a:t>The only sympathetic character is Joe, who continues to make gestures of support toward Pip. </a:t>
            </a:r>
            <a:r>
              <a:rPr lang="en-SG" sz="1800" dirty="0" err="1" smtClean="0"/>
              <a:t>Dicken's</a:t>
            </a:r>
            <a:r>
              <a:rPr lang="en-SG" sz="1800" dirty="0" smtClean="0"/>
              <a:t> little social commentary here is clear: It is often the dim witted and poor (Joe) who act with more grace and charity than wealthy loud mouths (Mr. </a:t>
            </a:r>
            <a:r>
              <a:rPr lang="en-SG" sz="1800" dirty="0" err="1" smtClean="0"/>
              <a:t>Pumblechook</a:t>
            </a:r>
            <a:r>
              <a:rPr lang="en-SG" sz="1800" dirty="0" smtClean="0"/>
              <a:t> and Mr. </a:t>
            </a:r>
            <a:r>
              <a:rPr lang="en-SG" sz="1800" dirty="0" err="1" smtClean="0"/>
              <a:t>Wopsle</a:t>
            </a:r>
            <a:r>
              <a:rPr lang="en-SG" sz="1800" dirty="0" smtClean="0"/>
              <a:t>) who claim that they do. </a:t>
            </a:r>
          </a:p>
          <a:p>
            <a:pPr algn="just"/>
            <a:endParaRPr lang="en-SG"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p:txBody>
          <a:bodyPr>
            <a:normAutofit/>
          </a:bodyPr>
          <a:lstStyle/>
          <a:p>
            <a:pPr algn="just">
              <a:buNone/>
            </a:pPr>
            <a:r>
              <a:rPr lang="en-US" sz="1800" b="1" dirty="0" smtClean="0">
                <a:latin typeface="Arial" pitchFamily="34" charset="0"/>
                <a:cs typeface="Arial" pitchFamily="34" charset="0"/>
              </a:rPr>
              <a:t>Emerging themes:</a:t>
            </a:r>
          </a:p>
          <a:p>
            <a:pPr algn="just"/>
            <a:r>
              <a:rPr lang="en-US" sz="1800" b="1" dirty="0" smtClean="0">
                <a:solidFill>
                  <a:srgbClr val="FF0000"/>
                </a:solidFill>
                <a:latin typeface="Arial" pitchFamily="34" charset="0"/>
                <a:cs typeface="Arial" pitchFamily="34" charset="0"/>
              </a:rPr>
              <a:t>Relationships:</a:t>
            </a:r>
            <a:r>
              <a:rPr lang="en-US" sz="1800" dirty="0" smtClean="0">
                <a:latin typeface="Arial" pitchFamily="34" charset="0"/>
                <a:cs typeface="Arial" pitchFamily="34" charset="0"/>
              </a:rPr>
              <a:t> Pip and Mrs. Joe, Pip and Guests, Pip and Mr. Joe</a:t>
            </a:r>
          </a:p>
          <a:p>
            <a:pPr algn="just"/>
            <a:r>
              <a:rPr lang="en-SG" sz="1800" b="1" dirty="0" smtClean="0">
                <a:solidFill>
                  <a:srgbClr val="FF0000"/>
                </a:solidFill>
                <a:latin typeface="Arial" pitchFamily="34" charset="0"/>
                <a:cs typeface="Arial" pitchFamily="34" charset="0"/>
              </a:rPr>
              <a:t>Child abuse and religion: </a:t>
            </a:r>
            <a:r>
              <a:rPr lang="en-SG" sz="1800" dirty="0" smtClean="0">
                <a:latin typeface="Arial" pitchFamily="34" charset="0"/>
                <a:cs typeface="Arial" pitchFamily="34" charset="0"/>
              </a:rPr>
              <a:t>Child abuse and religion were often targets of Dickens satire. The adults' attack on Pip about the young never being grateful degenerates into the ridiculous when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and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turn a conversation about pigs into a Sunday sermon and moral lecture for the young. The satire continues as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takes great delight in describing what a butcher would do if Pip were a pig, and then telling Pip how lucky he is to be with them.</a:t>
            </a:r>
          </a:p>
          <a:p>
            <a:pPr algn="just">
              <a:buNone/>
            </a:pPr>
            <a:endParaRPr lang="en-US" sz="1800" dirty="0" smtClean="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normAutofit/>
          </a:bodyPr>
          <a:lstStyle/>
          <a:p>
            <a:pPr algn="just"/>
            <a:r>
              <a:rPr lang="en-SG" sz="2000" b="1" dirty="0" smtClean="0">
                <a:solidFill>
                  <a:srgbClr val="FF0000"/>
                </a:solidFill>
                <a:latin typeface="Arial" pitchFamily="34" charset="0"/>
                <a:cs typeface="Arial" pitchFamily="34" charset="0"/>
              </a:rPr>
              <a:t>Injustice of Social Classes:</a:t>
            </a:r>
          </a:p>
          <a:p>
            <a:pPr algn="just"/>
            <a:r>
              <a:rPr lang="en-SG" sz="2000" dirty="0" smtClean="0">
                <a:latin typeface="Arial" pitchFamily="34" charset="0"/>
                <a:cs typeface="Arial" pitchFamily="34" charset="0"/>
              </a:rPr>
              <a:t>Another theme in these chapters is the injustice of social classes. Pip's convict is willing to forfeit his freedom to bring the other one back. There is mention of the second convict getting easier treatment because he is a gentleman. It is obvious there is a history between these two, and their fight foreshadows darker conflicts to come between them.</a:t>
            </a:r>
          </a:p>
          <a:p>
            <a:pPr algn="just"/>
            <a:endParaRPr lang="en-SG" sz="20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457200" y="1600200"/>
            <a:ext cx="6553200" cy="4525963"/>
          </a:xfrm>
        </p:spPr>
        <p:txBody>
          <a:bodyPr>
            <a:normAutofit/>
          </a:bodyPr>
          <a:lstStyle/>
          <a:p>
            <a:pPr algn="just"/>
            <a:r>
              <a:rPr lang="en-US" sz="1800" dirty="0" smtClean="0">
                <a:solidFill>
                  <a:srgbClr val="FF0000"/>
                </a:solidFill>
                <a:latin typeface="Arial" pitchFamily="34" charset="0"/>
                <a:cs typeface="Arial" pitchFamily="34" charset="0"/>
              </a:rPr>
              <a:t>Art of characterization:</a:t>
            </a:r>
          </a:p>
          <a:p>
            <a:pPr algn="just"/>
            <a:r>
              <a:rPr lang="en-SG" sz="1800" b="1" dirty="0" smtClean="0">
                <a:solidFill>
                  <a:srgbClr val="FF0000"/>
                </a:solidFill>
                <a:latin typeface="Arial" pitchFamily="34" charset="0"/>
                <a:cs typeface="Arial" pitchFamily="34" charset="0"/>
              </a:rPr>
              <a:t>TEXT: </a:t>
            </a:r>
            <a:r>
              <a:rPr lang="en-SG" sz="1800" dirty="0" smtClean="0">
                <a:latin typeface="Arial" pitchFamily="34" charset="0"/>
                <a:cs typeface="Arial" pitchFamily="34" charset="0"/>
              </a:rPr>
              <a:t>"Uncle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a large hard-breathing middle-aged slow man, with a mouth like a fish, dull staring eyes, and sandy hair standing upright on his head, so that he looked as if he had just been all but choked, and had that moment come to."</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a:solidFill>
            <a:schemeClr val="accent6">
              <a:lumMod val="20000"/>
              <a:lumOff val="80000"/>
            </a:schemeClr>
          </a:solidFill>
        </p:spPr>
        <p:txBody>
          <a:bodyPr>
            <a:normAutofit fontScale="90000"/>
          </a:bodyPr>
          <a:lstStyle/>
          <a:p>
            <a:r>
              <a:rPr lang="en-SG" b="1" dirty="0" smtClean="0">
                <a:solidFill>
                  <a:schemeClr val="tx2">
                    <a:lumMod val="60000"/>
                    <a:lumOff val="40000"/>
                  </a:schemeClr>
                </a:solidFill>
              </a:rPr>
              <a:t>Part I: Chapter 5</a:t>
            </a:r>
            <a:endParaRPr lang="en-SG" dirty="0"/>
          </a:p>
        </p:txBody>
      </p:sp>
      <p:sp>
        <p:nvSpPr>
          <p:cNvPr id="3" name="Content Placeholder 2"/>
          <p:cNvSpPr>
            <a:spLocks noGrp="1"/>
          </p:cNvSpPr>
          <p:nvPr>
            <p:ph idx="1"/>
          </p:nvPr>
        </p:nvSpPr>
        <p:spPr>
          <a:xfrm>
            <a:off x="0" y="914400"/>
            <a:ext cx="7162800" cy="5943600"/>
          </a:xfrm>
        </p:spPr>
        <p:txBody>
          <a:bodyPr>
            <a:normAutofit/>
          </a:bodyPr>
          <a:lstStyle/>
          <a:p>
            <a:pPr algn="just"/>
            <a:r>
              <a:rPr lang="en-SG" sz="1800" dirty="0" smtClean="0">
                <a:latin typeface="Arial" pitchFamily="34" charset="0"/>
                <a:cs typeface="Arial" pitchFamily="34" charset="0"/>
              </a:rPr>
              <a:t>It turns out that the soldiers are not there to arrest Pip or anybody from the company. They, in fact, need a pair of handcuffs fixed by Joe. They are invited in to take some food and drinks. Mr. Joe starts repairing the handcuffs in the forge.</a:t>
            </a:r>
          </a:p>
          <a:p>
            <a:pPr algn="just"/>
            <a:r>
              <a:rPr lang="en-SG" sz="1800" dirty="0" smtClean="0">
                <a:latin typeface="Arial" pitchFamily="34" charset="0"/>
                <a:cs typeface="Arial" pitchFamily="34" charset="0"/>
              </a:rPr>
              <a:t>They are, in fact, hunting two convicts who were seen recently in the marshes. After Joe fixes the handcuffs, he, Pip, and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are allowed to follow the soldiers into the marshes. </a:t>
            </a:r>
          </a:p>
          <a:p>
            <a:pPr algn="just"/>
            <a:r>
              <a:rPr lang="en-SG" sz="1800" dirty="0" smtClean="0">
                <a:latin typeface="Arial" pitchFamily="34" charset="0"/>
                <a:cs typeface="Arial" pitchFamily="34" charset="0"/>
              </a:rPr>
              <a:t>They soon find the two convicts wrestling each other in the mud. The one with the hat accuses the other, Pip's convict, of trying to kill him, but the other replies that he would have done it if he really wanted to. Instead, he had been the one who had called for the soldiers and was willing to sacrifice himself just so the one with the hat would get caught again. </a:t>
            </a:r>
          </a:p>
          <a:p>
            <a:pPr algn="just"/>
            <a:r>
              <a:rPr lang="en-SG" sz="1800" dirty="0" smtClean="0">
                <a:latin typeface="Arial" pitchFamily="34" charset="0"/>
                <a:cs typeface="Arial" pitchFamily="34" charset="0"/>
              </a:rPr>
              <a:t>They bring the two back to a boathouse where Pip's convict, eyeing Pip, admits to stealing Mrs. Joe's pork pie by himself, thus getting Pip off the hook. </a:t>
            </a:r>
          </a:p>
          <a:p>
            <a:pPr algn="just"/>
            <a:r>
              <a:rPr lang="en-SG" sz="1800" dirty="0" smtClean="0">
                <a:latin typeface="Arial" pitchFamily="34" charset="0"/>
                <a:cs typeface="Arial" pitchFamily="34" charset="0"/>
              </a:rPr>
              <a:t>Joe and Pip watch as the two convicts are brought back to the prison ship.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0" y="990600"/>
            <a:ext cx="7543800" cy="5867400"/>
          </a:xfrm>
        </p:spPr>
        <p:txBody>
          <a:bodyPr>
            <a:normAutofit/>
          </a:bodyPr>
          <a:lstStyle/>
          <a:p>
            <a:pPr algn="just">
              <a:buNone/>
            </a:pPr>
            <a:r>
              <a:rPr lang="en-SG" sz="1800" b="1" dirty="0" smtClean="0">
                <a:solidFill>
                  <a:srgbClr val="FF0000"/>
                </a:solidFill>
                <a:latin typeface="Arial" pitchFamily="34" charset="0"/>
                <a:cs typeface="Arial" pitchFamily="34" charset="0"/>
              </a:rPr>
              <a:t>Theme of Suspense: </a:t>
            </a:r>
          </a:p>
          <a:p>
            <a:pPr algn="just"/>
            <a:r>
              <a:rPr lang="en-SG" sz="1800" dirty="0" smtClean="0">
                <a:latin typeface="Arial" pitchFamily="34" charset="0"/>
                <a:cs typeface="Arial" pitchFamily="34" charset="0"/>
              </a:rPr>
              <a:t>The reader is presented with the question of why the two convicts are fighting each other. Pip's convict goes so far as to say that he deliberately got himself caught, just so he could make sure the man with the hat would go back to prison. What hatred did this man have that would make him go back to prison just to see another suffer as well? </a:t>
            </a:r>
          </a:p>
          <a:p>
            <a:pPr algn="just">
              <a:buNone/>
            </a:pPr>
            <a:r>
              <a:rPr lang="en-SG" sz="1800" b="1" dirty="0" smtClean="0">
                <a:solidFill>
                  <a:srgbClr val="FF0000"/>
                </a:solidFill>
                <a:latin typeface="Arial" pitchFamily="34" charset="0"/>
                <a:cs typeface="Arial" pitchFamily="34" charset="0"/>
              </a:rPr>
              <a:t>Theme of relationship and secrecy:</a:t>
            </a:r>
          </a:p>
          <a:p>
            <a:pPr algn="just"/>
            <a:r>
              <a:rPr lang="en-SG" sz="1800" dirty="0" smtClean="0">
                <a:latin typeface="Arial" pitchFamily="34" charset="0"/>
                <a:cs typeface="Arial" pitchFamily="34" charset="0"/>
              </a:rPr>
              <a:t> Relationship between the convict and Pip continues to grow as well, even though they do not speak and the convict hardly looks at him. The convict obviously wants to protect the boy and, suspecting Pip may be threatened, takes the blame for stealing the pork pie. The two are, once again, united in secrecy. </a:t>
            </a:r>
          </a:p>
          <a:p>
            <a:pPr algn="just">
              <a:buNone/>
            </a:pPr>
            <a:r>
              <a:rPr lang="en-SG" sz="1800" b="1" dirty="0" smtClean="0">
                <a:solidFill>
                  <a:srgbClr val="FF0000"/>
                </a:solidFill>
                <a:latin typeface="Arial" pitchFamily="34" charset="0"/>
                <a:cs typeface="Arial" pitchFamily="34" charset="0"/>
              </a:rPr>
              <a:t>Theme of Injustice:</a:t>
            </a:r>
          </a:p>
          <a:p>
            <a:pPr algn="just"/>
            <a:r>
              <a:rPr lang="en-SG" sz="1800" dirty="0" smtClean="0">
                <a:latin typeface="Arial" pitchFamily="34" charset="0"/>
                <a:cs typeface="Arial" pitchFamily="34" charset="0"/>
              </a:rPr>
              <a:t>Another theme in these chapters is the injustice of social classes. Pip's convict is willing to forfeit his freedom to bring the other one back. There is mention of the second convict getting easier treatment because he is a gentleman. It is obvious there is a history between these two, and their fight foreshadows darker conflicts to come between them.</a:t>
            </a:r>
          </a:p>
          <a:p>
            <a:pPr algn="just"/>
            <a:endParaRPr lang="en-SG" sz="1800" dirty="0" smtClean="0">
              <a:latin typeface="Arial" pitchFamily="34" charset="0"/>
              <a:cs typeface="Arial" pitchFamily="34" charset="0"/>
            </a:endParaRP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a:solidFill>
            <a:schemeClr val="accent6">
              <a:lumMod val="20000"/>
              <a:lumOff val="80000"/>
            </a:schemeClr>
          </a:solidFill>
        </p:spPr>
        <p:txBody>
          <a:bodyPr>
            <a:normAutofit fontScale="90000"/>
          </a:bodyPr>
          <a:lstStyle/>
          <a:p>
            <a:r>
              <a:rPr lang="en-SG" b="1" dirty="0" smtClean="0">
                <a:solidFill>
                  <a:schemeClr val="tx2">
                    <a:lumMod val="60000"/>
                    <a:lumOff val="40000"/>
                  </a:schemeClr>
                </a:solidFill>
              </a:rPr>
              <a:t>Part I: Chapter 6</a:t>
            </a:r>
            <a:endParaRPr lang="en-SG" dirty="0"/>
          </a:p>
        </p:txBody>
      </p:sp>
      <p:sp>
        <p:nvSpPr>
          <p:cNvPr id="3" name="Content Placeholder 2"/>
          <p:cNvSpPr>
            <a:spLocks noGrp="1"/>
          </p:cNvSpPr>
          <p:nvPr>
            <p:ph idx="1"/>
          </p:nvPr>
        </p:nvSpPr>
        <p:spPr/>
        <p:txBody>
          <a:bodyPr>
            <a:normAutofit/>
          </a:bodyPr>
          <a:lstStyle/>
          <a:p>
            <a:pPr algn="just"/>
            <a:r>
              <a:rPr lang="en-SG" sz="1800" dirty="0" smtClean="0">
                <a:latin typeface="Arial" pitchFamily="34" charset="0"/>
                <a:cs typeface="Arial" pitchFamily="34" charset="0"/>
              </a:rPr>
              <a:t>Joe, Pip, and Mr. </a:t>
            </a:r>
            <a:r>
              <a:rPr lang="en-SG" sz="1800" dirty="0" err="1" smtClean="0">
                <a:latin typeface="Arial" pitchFamily="34" charset="0"/>
                <a:cs typeface="Arial" pitchFamily="34" charset="0"/>
              </a:rPr>
              <a:t>Wopsle</a:t>
            </a:r>
            <a:r>
              <a:rPr lang="en-SG" sz="1800" dirty="0" smtClean="0">
                <a:latin typeface="Arial" pitchFamily="34" charset="0"/>
                <a:cs typeface="Arial" pitchFamily="34" charset="0"/>
              </a:rPr>
              <a:t> walk back home. Pip decides not to tell Joe the truth about his file and the pork pie. In fact he fears losing this friend, and is frightened of losing his respect in the eyes of Joe. When they return, the topic of discussion is the question of how the convict managed to get into the locked house. </a:t>
            </a:r>
          </a:p>
          <a:p>
            <a:pPr algn="just"/>
            <a:r>
              <a:rPr lang="en-SG" sz="1800" dirty="0" smtClean="0">
                <a:latin typeface="Arial" pitchFamily="34" charset="0"/>
                <a:cs typeface="Arial" pitchFamily="34" charset="0"/>
              </a:rPr>
              <a:t>Mr.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does not know anything, yet through his bombastic </a:t>
            </a:r>
            <a:r>
              <a:rPr lang="en-SG" sz="1800" dirty="0" err="1" smtClean="0">
                <a:latin typeface="Arial" pitchFamily="34" charset="0"/>
                <a:cs typeface="Arial" pitchFamily="34" charset="0"/>
              </a:rPr>
              <a:t>overbearance</a:t>
            </a:r>
            <a:r>
              <a:rPr lang="en-SG" sz="1800" dirty="0" smtClean="0">
                <a:latin typeface="Arial" pitchFamily="34" charset="0"/>
                <a:cs typeface="Arial" pitchFamily="34" charset="0"/>
              </a:rPr>
              <a:t>, Mr.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argument wins when he claims that the convict crawled down the chimney. </a:t>
            </a:r>
          </a:p>
          <a:p>
            <a:pPr algn="just"/>
            <a:r>
              <a:rPr lang="en-SG" sz="1800" dirty="0" smtClean="0">
                <a:latin typeface="Arial" pitchFamily="34" charset="0"/>
                <a:cs typeface="Arial" pitchFamily="34" charset="0"/>
              </a:rPr>
              <a:t>However, finally Mrs. Joe sends Pip to bed. </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just"/>
            <a:r>
              <a:rPr lang="en-US" sz="2800" dirty="0" smtClean="0">
                <a:solidFill>
                  <a:srgbClr val="FF0000"/>
                </a:solidFill>
                <a:latin typeface="Arial" pitchFamily="34" charset="0"/>
                <a:cs typeface="Arial" pitchFamily="34" charset="0"/>
              </a:rPr>
              <a:t>Points to Ponder: A Critical Analysis</a:t>
            </a:r>
            <a:endParaRPr lang="en-SG" sz="2800"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pPr algn="just">
              <a:buNone/>
            </a:pPr>
            <a:r>
              <a:rPr lang="en-SG" sz="1800" b="1" dirty="0" smtClean="0">
                <a:solidFill>
                  <a:srgbClr val="FF0000"/>
                </a:solidFill>
                <a:latin typeface="Arial" pitchFamily="34" charset="0"/>
                <a:cs typeface="Arial" pitchFamily="34" charset="0"/>
              </a:rPr>
              <a:t>Theme of Fear and Guilt:</a:t>
            </a:r>
          </a:p>
          <a:p>
            <a:pPr algn="just"/>
            <a:r>
              <a:rPr lang="en-SG" sz="1800" dirty="0" smtClean="0">
                <a:latin typeface="Arial" pitchFamily="34" charset="0"/>
                <a:cs typeface="Arial" pitchFamily="34" charset="0"/>
              </a:rPr>
              <a:t>Pip's fear that Joe would "think worse of me than I was" if Pip told him about the file and pork pie.</a:t>
            </a:r>
          </a:p>
          <a:p>
            <a:pPr algn="just"/>
            <a:r>
              <a:rPr lang="en-SG" sz="1800" dirty="0" smtClean="0">
                <a:latin typeface="Arial" pitchFamily="34" charset="0"/>
                <a:cs typeface="Arial" pitchFamily="34" charset="0"/>
              </a:rPr>
              <a:t>This theme of fear recurred throughout the novel. In the personal life of Pip also this fear revisits again and again.</a:t>
            </a:r>
          </a:p>
          <a:p>
            <a:pPr algn="just"/>
            <a:r>
              <a:rPr lang="en-SG" sz="1800" dirty="0" smtClean="0">
                <a:latin typeface="Arial" pitchFamily="34" charset="0"/>
                <a:cs typeface="Arial" pitchFamily="34" charset="0"/>
              </a:rPr>
              <a:t>Joe is the only friend in the world for Pip.</a:t>
            </a:r>
          </a:p>
          <a:p>
            <a:pPr algn="just"/>
            <a:r>
              <a:rPr lang="en-SG" sz="1800" dirty="0" smtClean="0">
                <a:latin typeface="Arial" pitchFamily="34" charset="0"/>
                <a:cs typeface="Arial" pitchFamily="34" charset="0"/>
              </a:rPr>
              <a:t>He is his entire family; he is his entire society. </a:t>
            </a:r>
          </a:p>
          <a:p>
            <a:pPr algn="just"/>
            <a:r>
              <a:rPr lang="en-SG" sz="1800" dirty="0" smtClean="0">
                <a:latin typeface="Arial" pitchFamily="34" charset="0"/>
                <a:cs typeface="Arial" pitchFamily="34" charset="0"/>
              </a:rPr>
              <a:t>Pip fears to lose this companionship by telling the truth. In the future, Pip will struggle with telling the truth because of the fear that society will think less of him. </a:t>
            </a:r>
          </a:p>
          <a:p>
            <a:pPr algn="just">
              <a:buNone/>
            </a:pPr>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lgn="just"/>
            <a:fld id="{B6F15528-21DE-4FAA-801E-634DDDAF4B2B}" type="slidenum">
              <a:rPr lang="en-US" smtClean="0">
                <a:latin typeface="Arial" pitchFamily="34" charset="0"/>
                <a:cs typeface="Arial" pitchFamily="34" charset="0"/>
              </a:rPr>
              <a:pPr algn="just"/>
              <a:t>29</a:t>
            </a:fld>
            <a:endParaRPr lang="en-US">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a:xfrm>
            <a:off x="0" y="1600200"/>
            <a:ext cx="7467600" cy="5257800"/>
          </a:xfrm>
        </p:spPr>
        <p:txBody>
          <a:bodyPr>
            <a:normAutofit/>
          </a:bodyPr>
          <a:lstStyle/>
          <a:p>
            <a:pPr algn="just">
              <a:buNone/>
            </a:pPr>
            <a:r>
              <a:rPr lang="en-SG" sz="1800" b="1" dirty="0" smtClean="0">
                <a:latin typeface="Arial" pitchFamily="34" charset="0"/>
                <a:cs typeface="Arial" pitchFamily="34" charset="0"/>
              </a:rPr>
              <a:t>Emerging themes: </a:t>
            </a:r>
            <a:r>
              <a:rPr lang="en-SG" sz="1800" b="1" dirty="0" smtClean="0">
                <a:solidFill>
                  <a:srgbClr val="FF0000"/>
                </a:solidFill>
                <a:latin typeface="Arial" pitchFamily="34" charset="0"/>
                <a:cs typeface="Arial" pitchFamily="34" charset="0"/>
              </a:rPr>
              <a:t>need, insecurity, abuse, secrecy, good and bad, cowardice, and guilt</a:t>
            </a:r>
          </a:p>
          <a:p>
            <a:pPr algn="just"/>
            <a:r>
              <a:rPr lang="en-SG" sz="1800" dirty="0" smtClean="0">
                <a:latin typeface="Arial" pitchFamily="34" charset="0"/>
                <a:cs typeface="Arial" pitchFamily="34" charset="0"/>
              </a:rPr>
              <a:t>The themes of need, insecurity, abuse, secrecy, good and bad, cowardice, and guilt show up in Pip's interactions with Joe. Pip loves Joe very much, mostly because Joe lets him love him. Joe is about the only good thing in Pip's life, and at the age of seven, Pip cannot afford to lose the love of the only gentle adult around him. Therefore Pip says nothing about the food and the file he stole. Pip suffers a lot of guilt, but he prefers secrecy, emotional distance, and sacrificing the truth to losing love. Pip, the older narrator, judged himself by admitting he was a coward. These themes recur throughout the book.</a:t>
            </a:r>
          </a:p>
          <a:p>
            <a:pPr algn="just"/>
            <a:endParaRPr lang="en-SG" sz="18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381000"/>
          </a:xfrm>
          <a:solidFill>
            <a:schemeClr val="accent6">
              <a:lumMod val="20000"/>
              <a:lumOff val="80000"/>
            </a:schemeClr>
          </a:solidFill>
        </p:spPr>
        <p:txBody>
          <a:bodyPr>
            <a:normAutofit fontScale="90000"/>
          </a:bodyPr>
          <a:lstStyle/>
          <a:p>
            <a:r>
              <a:rPr lang="en-SG" b="1" dirty="0" smtClean="0">
                <a:solidFill>
                  <a:schemeClr val="tx2">
                    <a:lumMod val="60000"/>
                    <a:lumOff val="40000"/>
                  </a:schemeClr>
                </a:solidFill>
              </a:rPr>
              <a:t>Part I: Chapter 7</a:t>
            </a:r>
            <a:endParaRPr lang="en-SG" dirty="0"/>
          </a:p>
        </p:txBody>
      </p:sp>
      <p:sp>
        <p:nvSpPr>
          <p:cNvPr id="3" name="Content Placeholder 2"/>
          <p:cNvSpPr>
            <a:spLocks noGrp="1"/>
          </p:cNvSpPr>
          <p:nvPr>
            <p:ph idx="1"/>
          </p:nvPr>
        </p:nvSpPr>
        <p:spPr>
          <a:xfrm>
            <a:off x="0" y="457200"/>
            <a:ext cx="7848600" cy="6400800"/>
          </a:xfrm>
        </p:spPr>
        <p:txBody>
          <a:bodyPr>
            <a:noAutofit/>
          </a:bodyPr>
          <a:lstStyle/>
          <a:p>
            <a:pPr algn="just"/>
            <a:r>
              <a:rPr lang="en-SG" sz="1600" dirty="0" smtClean="0">
                <a:latin typeface="Arial" pitchFamily="34" charset="0"/>
                <a:cs typeface="Arial" pitchFamily="34" charset="0"/>
              </a:rPr>
              <a:t>Mrs. Joe is a very hard-hearted sister. As Pip is not old enough to be apprenticed in the forge yet, Mrs. Joe has decreed that he is not to be "</a:t>
            </a:r>
            <a:r>
              <a:rPr lang="en-SG" sz="1600" dirty="0" err="1" smtClean="0">
                <a:latin typeface="Arial" pitchFamily="34" charset="0"/>
                <a:cs typeface="Arial" pitchFamily="34" charset="0"/>
              </a:rPr>
              <a:t>pompeyed</a:t>
            </a:r>
            <a:r>
              <a:rPr lang="en-SG" sz="1600" dirty="0" smtClean="0">
                <a:latin typeface="Arial" pitchFamily="34" charset="0"/>
                <a:cs typeface="Arial" pitchFamily="34" charset="0"/>
              </a:rPr>
              <a:t>" (pampered), she sends him to do odd jobs and keeps whatever he earns. </a:t>
            </a:r>
          </a:p>
          <a:p>
            <a:pPr algn="just"/>
            <a:r>
              <a:rPr lang="en-SG" sz="1600" dirty="0" smtClean="0">
                <a:latin typeface="Arial" pitchFamily="34" charset="0"/>
                <a:cs typeface="Arial" pitchFamily="34" charset="0"/>
              </a:rPr>
              <a:t>Pip as a narrator describes a little of his education with Mr. </a:t>
            </a:r>
            <a:r>
              <a:rPr lang="en-SG" sz="1600" dirty="0" err="1" smtClean="0">
                <a:latin typeface="Arial" pitchFamily="34" charset="0"/>
                <a:cs typeface="Arial" pitchFamily="34" charset="0"/>
              </a:rPr>
              <a:t>wopsle’s</a:t>
            </a:r>
            <a:r>
              <a:rPr lang="en-SG" sz="1600" dirty="0" smtClean="0">
                <a:latin typeface="Arial" pitchFamily="34" charset="0"/>
                <a:cs typeface="Arial" pitchFamily="34" charset="0"/>
              </a:rPr>
              <a:t> great aunt.  She was a "ridiculous old lady" who had started a small school in her cottage. The education, as Pip describes it, is less than satisfactory, but Pip does learn some basics from Biddy who is an orphan girl and who works for Mrs. </a:t>
            </a:r>
            <a:r>
              <a:rPr lang="en-SG" sz="1600" dirty="0" err="1" smtClean="0">
                <a:latin typeface="Arial" pitchFamily="34" charset="0"/>
                <a:cs typeface="Arial" pitchFamily="34" charset="0"/>
              </a:rPr>
              <a:t>Wopsle</a:t>
            </a:r>
            <a:r>
              <a:rPr lang="en-SG" sz="1600" dirty="0" smtClean="0">
                <a:latin typeface="Arial" pitchFamily="34" charset="0"/>
                <a:cs typeface="Arial" pitchFamily="34" charset="0"/>
              </a:rPr>
              <a:t>. </a:t>
            </a:r>
          </a:p>
          <a:p>
            <a:pPr algn="just"/>
            <a:r>
              <a:rPr lang="en-SG" sz="1600" dirty="0" smtClean="0">
                <a:latin typeface="Arial" pitchFamily="34" charset="0"/>
                <a:cs typeface="Arial" pitchFamily="34" charset="0"/>
              </a:rPr>
              <a:t>While doing his homework one night, Pip discovers that Joe is illiterate. </a:t>
            </a:r>
          </a:p>
          <a:p>
            <a:pPr algn="just"/>
            <a:r>
              <a:rPr lang="en-SG" sz="1600" dirty="0" smtClean="0">
                <a:latin typeface="Arial" pitchFamily="34" charset="0"/>
                <a:cs typeface="Arial" pitchFamily="34" charset="0"/>
              </a:rPr>
              <a:t>Joe tells the story of his life.</a:t>
            </a:r>
          </a:p>
          <a:p>
            <a:pPr algn="just"/>
            <a:r>
              <a:rPr lang="en-SG" sz="1600" dirty="0" smtClean="0">
                <a:latin typeface="Arial" pitchFamily="34" charset="0"/>
                <a:cs typeface="Arial" pitchFamily="34" charset="0"/>
              </a:rPr>
              <a:t>He explains that he never stayed in school long because his father, a drunk and physically abusive to him and his mother, kept him out.</a:t>
            </a:r>
          </a:p>
          <a:p>
            <a:pPr algn="just"/>
            <a:r>
              <a:rPr lang="en-SG" sz="1600" dirty="0" smtClean="0">
                <a:latin typeface="Arial" pitchFamily="34" charset="0"/>
                <a:cs typeface="Arial" pitchFamily="34" charset="0"/>
              </a:rPr>
              <a:t>He finishes the story by telling Pip how lonely he was after his parents died and how happy he was to have Pip's sister join him at the forge. Pip is </a:t>
            </a:r>
            <a:r>
              <a:rPr lang="en-SG" sz="1600" dirty="0" err="1" smtClean="0">
                <a:latin typeface="Arial" pitchFamily="34" charset="0"/>
                <a:cs typeface="Arial" pitchFamily="34" charset="0"/>
              </a:rPr>
              <a:t>skeptical</a:t>
            </a:r>
            <a:r>
              <a:rPr lang="en-SG" sz="1600" dirty="0" smtClean="0">
                <a:latin typeface="Arial" pitchFamily="34" charset="0"/>
                <a:cs typeface="Arial" pitchFamily="34" charset="0"/>
              </a:rPr>
              <a:t>, but Joe is firm on this, and Pip is overwhelmed with gratitude to Joe for taking him in as a baby.</a:t>
            </a:r>
          </a:p>
          <a:p>
            <a:pPr algn="just">
              <a:buNone/>
            </a:pPr>
            <a:endParaRPr lang="en-SG" sz="16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6324600" cy="4525963"/>
          </a:xfrm>
        </p:spPr>
        <p:txBody>
          <a:bodyPr>
            <a:normAutofit lnSpcReduction="10000"/>
          </a:bodyPr>
          <a:lstStyle/>
          <a:p>
            <a:pPr algn="just"/>
            <a:r>
              <a:rPr lang="en-SG" sz="1800" dirty="0" smtClean="0">
                <a:latin typeface="Arial" pitchFamily="34" charset="0"/>
                <a:cs typeface="Arial" pitchFamily="34" charset="0"/>
              </a:rPr>
              <a:t>Joe goes on to explain to Pip that, because of his father, Joe stays humble to Mrs. Joe. "I'm dead </a:t>
            </a:r>
            <a:r>
              <a:rPr lang="en-SG" sz="1800" dirty="0" err="1" smtClean="0">
                <a:latin typeface="Arial" pitchFamily="34" charset="0"/>
                <a:cs typeface="Arial" pitchFamily="34" charset="0"/>
              </a:rPr>
              <a:t>afeerd</a:t>
            </a:r>
            <a:r>
              <a:rPr lang="en-SG" sz="1800" dirty="0" smtClean="0">
                <a:latin typeface="Arial" pitchFamily="34" charset="0"/>
                <a:cs typeface="Arial" pitchFamily="34" charset="0"/>
              </a:rPr>
              <a:t> of going wrong in the way of not doing what's right by a woman," he says. He let's Mrs. Joe "Ram-page" over him because he sees how difficult it is to be a woman, remembering his mother, and he wants to do the right thing as a man. Pip has new understanding and respect for Joe. </a:t>
            </a:r>
          </a:p>
          <a:p>
            <a:pPr algn="just"/>
            <a:r>
              <a:rPr lang="en-SG" sz="1800" dirty="0" smtClean="0">
                <a:latin typeface="Arial" pitchFamily="34" charset="0"/>
                <a:cs typeface="Arial" pitchFamily="34" charset="0"/>
              </a:rPr>
              <a:t>At this point Mrs. Joe and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return from a shopping trip with good news — Pip is to be sent to Miss </a:t>
            </a:r>
            <a:r>
              <a:rPr lang="en-SG" sz="1800" dirty="0" err="1" smtClean="0">
                <a:latin typeface="Arial" pitchFamily="34" charset="0"/>
                <a:cs typeface="Arial" pitchFamily="34" charset="0"/>
              </a:rPr>
              <a:t>Havishm’s</a:t>
            </a:r>
            <a:r>
              <a:rPr lang="en-SG" sz="1800" dirty="0" smtClean="0">
                <a:latin typeface="Arial" pitchFamily="34" charset="0"/>
                <a:cs typeface="Arial" pitchFamily="34" charset="0"/>
              </a:rPr>
              <a:t> to play with her daughter.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is "a rich and grim lady who lived in a large and dismal house." </a:t>
            </a:r>
          </a:p>
          <a:p>
            <a:pPr algn="just"/>
            <a:r>
              <a:rPr lang="en-SG" sz="1800" dirty="0" smtClean="0">
                <a:latin typeface="Arial" pitchFamily="34" charset="0"/>
                <a:cs typeface="Arial" pitchFamily="34" charset="0"/>
              </a:rPr>
              <a:t>Uncle </a:t>
            </a:r>
            <a:r>
              <a:rPr lang="en-SG" sz="1800" dirty="0" err="1" smtClean="0">
                <a:latin typeface="Arial" pitchFamily="34" charset="0"/>
                <a:cs typeface="Arial" pitchFamily="34" charset="0"/>
              </a:rPr>
              <a:t>Pumblechook</a:t>
            </a:r>
            <a:r>
              <a:rPr lang="en-SG" sz="1800" dirty="0" smtClean="0">
                <a:latin typeface="Arial" pitchFamily="34" charset="0"/>
                <a:cs typeface="Arial" pitchFamily="34" charset="0"/>
              </a:rPr>
              <a:t> suggested Pip to Miss </a:t>
            </a:r>
            <a:r>
              <a:rPr lang="en-SG" sz="1800" dirty="0" err="1" smtClean="0">
                <a:latin typeface="Arial" pitchFamily="34" charset="0"/>
                <a:cs typeface="Arial" pitchFamily="34" charset="0"/>
              </a:rPr>
              <a:t>Havisham</a:t>
            </a:r>
            <a:r>
              <a:rPr lang="en-SG" sz="1800" dirty="0" smtClean="0">
                <a:latin typeface="Arial" pitchFamily="34" charset="0"/>
                <a:cs typeface="Arial" pitchFamily="34" charset="0"/>
              </a:rPr>
              <a:t> when she asked if he knew any small boys. Pip was to go tomorrow and spend the evening at Uncle </a:t>
            </a:r>
            <a:r>
              <a:rPr lang="en-SG" sz="1800" dirty="0" err="1" smtClean="0">
                <a:latin typeface="Arial" pitchFamily="34" charset="0"/>
                <a:cs typeface="Arial" pitchFamily="34" charset="0"/>
              </a:rPr>
              <a:t>Pumblechook's</a:t>
            </a:r>
            <a:r>
              <a:rPr lang="en-SG" sz="1800" dirty="0" smtClean="0">
                <a:latin typeface="Arial" pitchFamily="34" charset="0"/>
                <a:cs typeface="Arial" pitchFamily="34" charset="0"/>
              </a:rPr>
              <a:t> in town. </a:t>
            </a:r>
          </a:p>
          <a:p>
            <a:pPr>
              <a:buNone/>
            </a:pPr>
            <a:endParaRPr lang="en-US" sz="18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FF0000"/>
                </a:solidFill>
              </a:rPr>
              <a:t>Points to Ponder: A Critical Analysis</a:t>
            </a:r>
            <a:endParaRPr lang="en-SG" dirty="0"/>
          </a:p>
        </p:txBody>
      </p:sp>
      <p:sp>
        <p:nvSpPr>
          <p:cNvPr id="3" name="Content Placeholder 2"/>
          <p:cNvSpPr>
            <a:spLocks noGrp="1"/>
          </p:cNvSpPr>
          <p:nvPr>
            <p:ph idx="1"/>
          </p:nvPr>
        </p:nvSpPr>
        <p:spPr>
          <a:xfrm>
            <a:off x="152400" y="1295400"/>
            <a:ext cx="6934200" cy="5562600"/>
          </a:xfrm>
        </p:spPr>
        <p:txBody>
          <a:bodyPr>
            <a:noAutofit/>
          </a:bodyPr>
          <a:lstStyle/>
          <a:p>
            <a:pPr algn="just"/>
            <a:r>
              <a:rPr lang="en-SG" sz="1400" dirty="0" smtClean="0">
                <a:latin typeface="Arial" pitchFamily="34" charset="0"/>
                <a:cs typeface="Arial" pitchFamily="34" charset="0"/>
              </a:rPr>
              <a:t>Chapter Seven marks a key turning point in the novel. The second phase of Pip’s learning starts.</a:t>
            </a:r>
          </a:p>
          <a:p>
            <a:pPr algn="just"/>
            <a:r>
              <a:rPr lang="en-SG" sz="1400" dirty="0" smtClean="0">
                <a:latin typeface="Arial" pitchFamily="34" charset="0"/>
                <a:cs typeface="Arial" pitchFamily="34" charset="0"/>
              </a:rPr>
              <a:t>This phase takes Pip form his young childhood in the humble company of Joe to the beginnings of greater expectations in the company of higher society. </a:t>
            </a:r>
          </a:p>
          <a:p>
            <a:pPr algn="just"/>
            <a:r>
              <a:rPr lang="en-SG" sz="1400" dirty="0" smtClean="0">
                <a:latin typeface="Arial" pitchFamily="34" charset="0"/>
                <a:cs typeface="Arial" pitchFamily="34" charset="0"/>
              </a:rPr>
              <a:t>The chapter presents a relationship between Joe and Pip which is growing in love and respect. </a:t>
            </a:r>
          </a:p>
          <a:p>
            <a:pPr algn="just">
              <a:buNone/>
            </a:pPr>
            <a:r>
              <a:rPr lang="en-SG" sz="1400" b="1" dirty="0" smtClean="0">
                <a:solidFill>
                  <a:srgbClr val="FF0000"/>
                </a:solidFill>
                <a:latin typeface="Arial" pitchFamily="34" charset="0"/>
                <a:cs typeface="Arial" pitchFamily="34" charset="0"/>
              </a:rPr>
              <a:t>Theme of Class Distinction:</a:t>
            </a:r>
          </a:p>
          <a:p>
            <a:pPr algn="just"/>
            <a:r>
              <a:rPr lang="en-SG" sz="1400" dirty="0" smtClean="0">
                <a:latin typeface="Arial" pitchFamily="34" charset="0"/>
                <a:cs typeface="Arial" pitchFamily="34" charset="0"/>
              </a:rPr>
              <a:t>Joe is at the bottom of the social hierarchy, and, particularly, at the bottom of his household's hierarchy but Pip finds new respect for his position. "I had a new sensation of feeling conscious that I was looking up to Joe in my heart." The image is almost ideal: the young Pip and Joe sitting next to the fire, Pip admiring him and teaching him the alphabet. </a:t>
            </a:r>
          </a:p>
          <a:p>
            <a:pPr algn="just">
              <a:buNone/>
            </a:pPr>
            <a:r>
              <a:rPr lang="en-SG" sz="1400" b="1" dirty="0" smtClean="0">
                <a:solidFill>
                  <a:srgbClr val="FF0000"/>
                </a:solidFill>
                <a:latin typeface="Arial" pitchFamily="34" charset="0"/>
                <a:cs typeface="Arial" pitchFamily="34" charset="0"/>
              </a:rPr>
              <a:t>Dickens art as a writer:</a:t>
            </a:r>
          </a:p>
          <a:p>
            <a:pPr algn="just"/>
            <a:r>
              <a:rPr lang="en-SG" sz="1400" dirty="0" smtClean="0">
                <a:latin typeface="Arial" pitchFamily="34" charset="0"/>
                <a:cs typeface="Arial" pitchFamily="34" charset="0"/>
              </a:rPr>
              <a:t>Dickens contrasts this humble setting with the opportunity presented at the end of the chapter by the noisy entrance and rather insolent announcement by Mrs. Joe. She introduces the first of Pip's "great expectations" in the form of the job given to Pip "to play" for Miss </a:t>
            </a:r>
            <a:r>
              <a:rPr lang="en-SG" sz="1400" dirty="0" err="1" smtClean="0">
                <a:latin typeface="Arial" pitchFamily="34" charset="0"/>
                <a:cs typeface="Arial" pitchFamily="34" charset="0"/>
              </a:rPr>
              <a:t>Havisham</a:t>
            </a:r>
            <a:r>
              <a:rPr lang="en-SG" sz="1400" dirty="0" smtClean="0">
                <a:latin typeface="Arial" pitchFamily="34" charset="0"/>
                <a:cs typeface="Arial" pitchFamily="34" charset="0"/>
              </a:rPr>
              <a:t>: "...this boy's fortune may be made by his going to Miss </a:t>
            </a:r>
            <a:r>
              <a:rPr lang="en-SG" sz="1400" dirty="0" err="1" smtClean="0">
                <a:latin typeface="Arial" pitchFamily="34" charset="0"/>
                <a:cs typeface="Arial" pitchFamily="34" charset="0"/>
              </a:rPr>
              <a:t>Havisham's</a:t>
            </a:r>
            <a:r>
              <a:rPr lang="en-SG" sz="1400" dirty="0" smtClean="0">
                <a:latin typeface="Arial" pitchFamily="34" charset="0"/>
                <a:cs typeface="Arial" pitchFamily="34" charset="0"/>
              </a:rPr>
              <a:t>." Although little is known about the wealthy woman, and less is known exactly how Pip is supposed to "play," the opportunity is one where Pip will be in the company of a higher social and economic class of people. </a:t>
            </a:r>
          </a:p>
          <a:p>
            <a:pPr algn="just"/>
            <a:endParaRPr lang="en-SG" sz="1400" dirty="0">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400" dirty="0" smtClean="0"/>
              <a:t>Summary of the session</a:t>
            </a:r>
            <a:endParaRPr lang="en-SG" sz="2400" dirty="0"/>
          </a:p>
        </p:txBody>
      </p:sp>
      <p:sp>
        <p:nvSpPr>
          <p:cNvPr id="3" name="Content Placeholder 2"/>
          <p:cNvSpPr>
            <a:spLocks noGrp="1"/>
          </p:cNvSpPr>
          <p:nvPr>
            <p:ph idx="1"/>
          </p:nvPr>
        </p:nvSpPr>
        <p:spPr>
          <a:xfrm>
            <a:off x="457200" y="1600200"/>
            <a:ext cx="6248400" cy="4525963"/>
          </a:xfrm>
        </p:spPr>
        <p:txBody>
          <a:bodyPr/>
          <a:lstStyle/>
          <a:p>
            <a:r>
              <a:rPr lang="en-US" sz="1600" dirty="0" smtClean="0"/>
              <a:t>Moved through the text of chapters  (1-7) of part 1</a:t>
            </a:r>
          </a:p>
          <a:p>
            <a:r>
              <a:rPr lang="en-US" sz="1600" dirty="0" smtClean="0"/>
              <a:t>Explored themes</a:t>
            </a:r>
          </a:p>
          <a:p>
            <a:r>
              <a:rPr lang="en-US" sz="1600" dirty="0" smtClean="0"/>
              <a:t>Discussed the development of characters</a:t>
            </a:r>
          </a:p>
          <a:p>
            <a:r>
              <a:rPr lang="en-US" sz="1600" dirty="0" smtClean="0"/>
              <a:t>Critically analyzed the text </a:t>
            </a:r>
          </a:p>
          <a:p>
            <a:r>
              <a:rPr lang="en-US" sz="1600" dirty="0" smtClean="0"/>
              <a:t>Discussed several important points</a:t>
            </a:r>
          </a:p>
          <a:p>
            <a:pPr>
              <a:buNone/>
            </a:pPr>
            <a:endParaRPr lang="en-US" sz="1600" dirty="0" smtClean="0"/>
          </a:p>
        </p:txBody>
      </p:sp>
      <p:sp>
        <p:nvSpPr>
          <p:cNvPr id="4" name="Slide Number Placeholder 3"/>
          <p:cNvSpPr>
            <a:spLocks noGrp="1"/>
          </p:cNvSpPr>
          <p:nvPr>
            <p:ph type="sldNum" sz="quarter" idx="12"/>
          </p:nvPr>
        </p:nvSpPr>
        <p:spPr/>
        <p:txBody>
          <a:bodyPr/>
          <a:lstStyle/>
          <a:p>
            <a:fld id="{B6F15528-21DE-4FAA-801E-634DDDAF4B2B}" type="slidenum">
              <a:rPr lang="en-US" sz="1600" smtClean="0"/>
              <a:pPr/>
              <a:t>34</a:t>
            </a:fld>
            <a:endParaRPr lang="en-US" sz="160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of works consulted</a:t>
            </a:r>
            <a:endParaRPr lang="en-SG" dirty="0"/>
          </a:p>
        </p:txBody>
      </p:sp>
      <p:sp>
        <p:nvSpPr>
          <p:cNvPr id="3" name="Content Placeholder 2"/>
          <p:cNvSpPr>
            <a:spLocks noGrp="1"/>
          </p:cNvSpPr>
          <p:nvPr>
            <p:ph idx="1"/>
          </p:nvPr>
        </p:nvSpPr>
        <p:spPr>
          <a:xfrm>
            <a:off x="457200" y="1600200"/>
            <a:ext cx="4800600" cy="4525963"/>
          </a:xfrm>
        </p:spPr>
        <p:txBody>
          <a:bodyPr>
            <a:normAutofit/>
          </a:bodyPr>
          <a:lstStyle/>
          <a:p>
            <a:r>
              <a:rPr lang="en-SG" sz="1400" u="sng" dirty="0" smtClean="0">
                <a:solidFill>
                  <a:srgbClr val="1306BA"/>
                </a:solidFill>
              </a:rPr>
              <a:t>CHARLES DICKEN’S GREAT EXPECTATIONS</a:t>
            </a:r>
            <a:r>
              <a:rPr lang="en-SG" sz="1400" dirty="0" smtClean="0">
                <a:solidFill>
                  <a:srgbClr val="1306BA"/>
                </a:solidFill>
              </a:rPr>
              <a:t>. (2007) Edited and with an introduction by Harold Bloom. Viva Books Private Limited: New Delhi </a:t>
            </a:r>
          </a:p>
          <a:p>
            <a:r>
              <a:rPr lang="en-SG" sz="1400" u="sng" dirty="0" smtClean="0">
                <a:solidFill>
                  <a:srgbClr val="1306BA"/>
                </a:solidFill>
              </a:rPr>
              <a:t>DICKENS: A COLLECTION OF CRITICAL ESSAYS (1967)</a:t>
            </a:r>
            <a:r>
              <a:rPr lang="en-SG" sz="1400" dirty="0" smtClean="0">
                <a:solidFill>
                  <a:srgbClr val="1306BA"/>
                </a:solidFill>
              </a:rPr>
              <a:t>. Edited by Martin Price. Prentice-Hall, Inc., Englewood Cliffs. New Jersey</a:t>
            </a:r>
            <a:r>
              <a:rPr lang="en-SG" sz="1400" b="1" dirty="0" smtClean="0">
                <a:solidFill>
                  <a:srgbClr val="1306BA"/>
                </a:solidFill>
              </a:rPr>
              <a:t> </a:t>
            </a:r>
          </a:p>
          <a:p>
            <a:r>
              <a:rPr lang="en-SG" sz="1400" u="sng" dirty="0" smtClean="0">
                <a:solidFill>
                  <a:srgbClr val="1306BA"/>
                </a:solidFill>
                <a:latin typeface="Arial" pitchFamily="34" charset="0"/>
                <a:cs typeface="Arial" pitchFamily="34" charset="0"/>
                <a:hlinkClick r:id="rId2"/>
              </a:rPr>
              <a:t>http://www.cliffsnotes.com</a:t>
            </a:r>
            <a:endParaRPr lang="en-SG" sz="1400"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hlinkClick r:id="rId3"/>
              </a:rPr>
              <a:t>www.gradesaver.com</a:t>
            </a:r>
            <a:endParaRPr lang="en-SG" sz="1400" i="1"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hlinkClick r:id="rId4"/>
              </a:rPr>
              <a:t>www.enotes.com</a:t>
            </a:r>
            <a:endParaRPr lang="en-SG" sz="1400" i="1" dirty="0" smtClean="0">
              <a:solidFill>
                <a:srgbClr val="1306BA"/>
              </a:solidFill>
              <a:latin typeface="Arial" pitchFamily="34" charset="0"/>
              <a:cs typeface="Arial" pitchFamily="34" charset="0"/>
            </a:endParaRPr>
          </a:p>
          <a:p>
            <a:r>
              <a:rPr lang="en-SG" sz="1400" i="1" dirty="0" smtClean="0">
                <a:solidFill>
                  <a:srgbClr val="1306BA"/>
                </a:solidFill>
                <a:latin typeface="Arial" pitchFamily="34" charset="0"/>
                <a:cs typeface="Arial" pitchFamily="34" charset="0"/>
              </a:rPr>
              <a:t>www.bartleby.com </a:t>
            </a:r>
          </a:p>
          <a:p>
            <a:r>
              <a:rPr lang="en-SG" sz="1400" i="1" dirty="0" smtClean="0">
                <a:solidFill>
                  <a:srgbClr val="1306BA"/>
                </a:solidFill>
                <a:latin typeface="Arial" pitchFamily="34" charset="0"/>
                <a:cs typeface="Arial" pitchFamily="34" charset="0"/>
                <a:hlinkClick r:id="rId5"/>
              </a:rPr>
              <a:t>www.gutenberg.org</a:t>
            </a:r>
            <a:endParaRPr lang="en-SG" sz="1400" i="1" dirty="0" smtClean="0">
              <a:solidFill>
                <a:srgbClr val="1306BA"/>
              </a:solidFill>
              <a:latin typeface="Arial" pitchFamily="34" charset="0"/>
              <a:cs typeface="Arial" pitchFamily="34" charset="0"/>
            </a:endParaRPr>
          </a:p>
          <a:p>
            <a:r>
              <a:rPr lang="en-SG" sz="1400" u="sng" dirty="0" smtClean="0">
                <a:solidFill>
                  <a:srgbClr val="1306BA"/>
                </a:solidFill>
                <a:latin typeface="Arial" pitchFamily="34" charset="0"/>
                <a:cs typeface="Arial" pitchFamily="34" charset="0"/>
                <a:hlinkClick r:id="rId6"/>
              </a:rPr>
              <a:t>http://www.helium.com</a:t>
            </a:r>
            <a:endParaRPr lang="en-SG" sz="1400" dirty="0" smtClean="0">
              <a:solidFill>
                <a:srgbClr val="1306BA"/>
              </a:solidFill>
              <a:latin typeface="Arial" pitchFamily="34" charset="0"/>
              <a:cs typeface="Arial" pitchFamily="34" charset="0"/>
            </a:endParaRPr>
          </a:p>
          <a:p>
            <a:r>
              <a:rPr lang="en-SG" sz="1400" dirty="0" smtClean="0">
                <a:solidFill>
                  <a:srgbClr val="1306BA"/>
                </a:solidFill>
                <a:latin typeface="Arial" pitchFamily="34" charset="0"/>
                <a:cs typeface="Arial" pitchFamily="34" charset="0"/>
                <a:hlinkClick r:id="rId7"/>
              </a:rPr>
              <a:t>http://www.studymode.com</a:t>
            </a:r>
            <a:endParaRPr lang="en-SG" sz="1400" dirty="0" smtClean="0">
              <a:solidFill>
                <a:srgbClr val="1306BA"/>
              </a:solidFill>
              <a:latin typeface="Arial" pitchFamily="34" charset="0"/>
              <a:cs typeface="Arial" pitchFamily="34" charset="0"/>
            </a:endParaRPr>
          </a:p>
          <a:p>
            <a:r>
              <a:rPr lang="en-SG" sz="1400" u="sng" dirty="0" smtClean="0">
                <a:latin typeface="Arial" pitchFamily="34" charset="0"/>
                <a:cs typeface="Arial" pitchFamily="34" charset="0"/>
                <a:hlinkClick r:id="rId8"/>
              </a:rPr>
              <a:t>http://thebestnotes.com</a:t>
            </a:r>
            <a:endParaRPr lang="en-SG" sz="1400" dirty="0" smtClean="0">
              <a:latin typeface="Arial" pitchFamily="34" charset="0"/>
              <a:cs typeface="Arial" pitchFamily="34" charset="0"/>
            </a:endParaRPr>
          </a:p>
          <a:p>
            <a:pPr>
              <a:buNone/>
            </a:pPr>
            <a:endParaRPr lang="en-SG" sz="1400" dirty="0" smtClean="0">
              <a:solidFill>
                <a:srgbClr val="1306BA"/>
              </a:solidFill>
              <a:latin typeface="Arial" pitchFamily="34" charset="0"/>
              <a:cs typeface="Arial" pitchFamily="34" charset="0"/>
            </a:endParaRPr>
          </a:p>
          <a:p>
            <a:pPr>
              <a:buNone/>
            </a:pPr>
            <a:endParaRPr lang="en-SG" sz="1400" dirty="0">
              <a:solidFill>
                <a:srgbClr val="1306BA"/>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SG"/>
          </a:p>
        </p:txBody>
      </p:sp>
      <p:sp>
        <p:nvSpPr>
          <p:cNvPr id="3" name="Content Placeholder 2"/>
          <p:cNvSpPr>
            <a:spLocks noGrp="1"/>
          </p:cNvSpPr>
          <p:nvPr>
            <p:ph idx="1"/>
          </p:nvPr>
        </p:nvSpPr>
        <p:spPr/>
        <p:txBody>
          <a:bodyPr/>
          <a:lstStyle/>
          <a:p>
            <a:pPr algn="ctr"/>
            <a:r>
              <a:rPr lang="en-US" dirty="0" smtClean="0"/>
              <a:t>Thank you very much!</a:t>
            </a:r>
            <a:endParaRPr lang="en-SG"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489</TotalTime>
  <Words>4833</Words>
  <Application>Microsoft Office PowerPoint</Application>
  <PresentationFormat>On-screen Show (4:3)</PresentationFormat>
  <Paragraphs>221</Paragraphs>
  <Slides>36</Slides>
  <Notes>0</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Office Theme</vt:lpstr>
      <vt:lpstr>Great Expectations: Story, Textual Analysis and Critical Discussion of Part 1  (Chapters 1- 7)</vt:lpstr>
      <vt:lpstr>Review of the Previous Lesson</vt:lpstr>
      <vt:lpstr>Structure of the novel</vt:lpstr>
      <vt:lpstr>Today’s Session</vt:lpstr>
      <vt:lpstr> Part I: Chapter 1 </vt:lpstr>
      <vt:lpstr>Points to Ponder: A Critical Analysis</vt:lpstr>
      <vt:lpstr>Points to Ponder: A Critical Analysis</vt:lpstr>
      <vt:lpstr>Cont…Points to Ponder: A Critical Analysis</vt:lpstr>
      <vt:lpstr> Part I: Chapter 2 </vt:lpstr>
      <vt:lpstr>Points to Ponder: A Critical Analysis</vt:lpstr>
      <vt:lpstr>Points to Ponder: A Critical Analysis</vt:lpstr>
      <vt:lpstr>Points to Ponder: A Critical Analysis</vt:lpstr>
      <vt:lpstr> Part I: Chapter 3 </vt:lpstr>
      <vt:lpstr>Points to Ponder: A Critical Analysis</vt:lpstr>
      <vt:lpstr>Slide 15</vt:lpstr>
      <vt:lpstr>More insights: Chapters 1-3 </vt:lpstr>
      <vt:lpstr>More insights: Chapters 1-3 </vt:lpstr>
      <vt:lpstr>More insights: Chapters 1-3 </vt:lpstr>
      <vt:lpstr>More insights: Chapters 1-3 </vt:lpstr>
      <vt:lpstr>Part I: Chapter 4</vt:lpstr>
      <vt:lpstr>Cont…  Part I: Chapter 4</vt:lpstr>
      <vt:lpstr>Points to Ponder: A Critical Analysis</vt:lpstr>
      <vt:lpstr>Points to Ponder: A Critical Analysis</vt:lpstr>
      <vt:lpstr>Slide 24</vt:lpstr>
      <vt:lpstr>Slide 25</vt:lpstr>
      <vt:lpstr>Part I: Chapter 5</vt:lpstr>
      <vt:lpstr>Points to Ponder: A Critical Analysis</vt:lpstr>
      <vt:lpstr>Part I: Chapter 6</vt:lpstr>
      <vt:lpstr>Points to Ponder: A Critical Analysis</vt:lpstr>
      <vt:lpstr>Slide 30</vt:lpstr>
      <vt:lpstr>Part I: Chapter 7</vt:lpstr>
      <vt:lpstr>Slide 32</vt:lpstr>
      <vt:lpstr>Points to Ponder: A Critical Analysis</vt:lpstr>
      <vt:lpstr>Summary of the session</vt:lpstr>
      <vt:lpstr>References of works consulted</vt:lpstr>
      <vt:lpstr>Slide 36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Dr. Sarwet</dc:creator>
  <cp:lastModifiedBy>Administrator</cp:lastModifiedBy>
  <cp:revision>112</cp:revision>
  <dcterms:created xsi:type="dcterms:W3CDTF">2006-08-16T00:00:00Z</dcterms:created>
  <dcterms:modified xsi:type="dcterms:W3CDTF">2013-05-04T13:53:17Z</dcterms:modified>
</cp:coreProperties>
</file>