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33"/>
  </p:notesMasterIdLst>
  <p:sldIdLst>
    <p:sldId id="256" r:id="rId2"/>
    <p:sldId id="278" r:id="rId3"/>
    <p:sldId id="277" r:id="rId4"/>
    <p:sldId id="257" r:id="rId5"/>
    <p:sldId id="258" r:id="rId6"/>
    <p:sldId id="267" r:id="rId7"/>
    <p:sldId id="266" r:id="rId8"/>
    <p:sldId id="268" r:id="rId9"/>
    <p:sldId id="269" r:id="rId10"/>
    <p:sldId id="270" r:id="rId11"/>
    <p:sldId id="271" r:id="rId12"/>
    <p:sldId id="259" r:id="rId13"/>
    <p:sldId id="261" r:id="rId14"/>
    <p:sldId id="279" r:id="rId15"/>
    <p:sldId id="286" r:id="rId16"/>
    <p:sldId id="296" r:id="rId17"/>
    <p:sldId id="289" r:id="rId18"/>
    <p:sldId id="297" r:id="rId19"/>
    <p:sldId id="299" r:id="rId20"/>
    <p:sldId id="300" r:id="rId21"/>
    <p:sldId id="307" r:id="rId22"/>
    <p:sldId id="292" r:id="rId23"/>
    <p:sldId id="303" r:id="rId24"/>
    <p:sldId id="293" r:id="rId25"/>
    <p:sldId id="301" r:id="rId26"/>
    <p:sldId id="294" r:id="rId27"/>
    <p:sldId id="304" r:id="rId28"/>
    <p:sldId id="302" r:id="rId29"/>
    <p:sldId id="305" r:id="rId30"/>
    <p:sldId id="306" r:id="rId31"/>
    <p:sldId id="295" r:id="rId3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306BA"/>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91" d="100"/>
          <a:sy n="91" d="100"/>
        </p:scale>
        <p:origin x="-702" y="978"/>
      </p:cViewPr>
      <p:guideLst>
        <p:guide orient="horz" pos="2160"/>
        <p:guide pos="2880"/>
      </p:guideLst>
    </p:cSldViewPr>
  </p:slideViewPr>
  <p:notesTextViewPr>
    <p:cViewPr>
      <p:scale>
        <a:sx n="100" d="100"/>
        <a:sy n="100" d="100"/>
      </p:scale>
      <p:origin x="0" y="0"/>
    </p:cViewPr>
  </p:notesTextViewPr>
  <p:sorterViewPr>
    <p:cViewPr>
      <p:scale>
        <a:sx n="66" d="100"/>
        <a:sy n="66" d="100"/>
      </p:scale>
      <p:origin x="0" y="141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SG"/>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D05562D-6CE7-4F7A-995E-A9C826637E56}" type="datetimeFigureOut">
              <a:rPr lang="en-US" smtClean="0"/>
              <a:pPr/>
              <a:t>5/4/2013</a:t>
            </a:fld>
            <a:endParaRPr lang="en-SG"/>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SG"/>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SG"/>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SG"/>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81273B3-72E6-4AB9-8DE8-16F09CCCA850}" type="slidenum">
              <a:rPr lang="en-SG" smtClean="0"/>
              <a:pPr/>
              <a:t>‹#›</a:t>
            </a:fld>
            <a:endParaRPr lang="en-SG"/>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8026073E-1318-4822-9F84-E786DCEE617B}" type="datetime1">
              <a:rPr lang="en-US" smtClean="0"/>
              <a:pPr/>
              <a:t>5/4/2013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497CE0E-648C-4973-8F39-23FEDA2FA03B}" type="datetime1">
              <a:rPr lang="en-US" smtClean="0"/>
              <a:pPr/>
              <a:t>5/4/2013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56BD158-C308-4FB4-83FA-A377A20D269F}" type="datetime1">
              <a:rPr lang="en-US" smtClean="0"/>
              <a:pPr/>
              <a:t>5/4/2013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0F92BE5-2BC3-4024-A5AC-DDB3351C97A2}" type="datetime1">
              <a:rPr lang="en-US" smtClean="0"/>
              <a:pPr/>
              <a:t>5/4/2013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85A6ED3-EFF0-4279-9E68-21C4040FC7D3}" type="datetime1">
              <a:rPr lang="en-US" smtClean="0"/>
              <a:pPr/>
              <a:t>5/4/2013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CA27406-10D9-4E43-B49B-AB4D927E2F36}" type="datetime1">
              <a:rPr lang="en-US" smtClean="0"/>
              <a:pPr/>
              <a:t>5/4/2013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2605214-93B0-4F9A-9C87-E84EA03C7BF3}" type="datetime1">
              <a:rPr lang="en-US" smtClean="0"/>
              <a:pPr/>
              <a:t>5/4/2013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F7CE490-8CCC-4C10-925A-5D9808BC905F}" type="datetime1">
              <a:rPr lang="en-US" smtClean="0"/>
              <a:pPr/>
              <a:t>5/4/2013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221FC08-C671-4C16-B00E-B20FA682DED4}" type="datetime1">
              <a:rPr lang="en-US" smtClean="0"/>
              <a:pPr/>
              <a:t>5/4/2013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227296D-CDDD-4203-B060-FD44AA951CAC}" type="datetime1">
              <a:rPr lang="en-US" smtClean="0"/>
              <a:pPr/>
              <a:t>5/4/2013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6885401-D99A-404F-8A98-B361372948F4}" type="datetime1">
              <a:rPr lang="en-US" smtClean="0"/>
              <a:pPr/>
              <a:t>5/4/2013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11D31C5-93C9-4099-8CA7-0DFC4AE05007}" type="datetime1">
              <a:rPr lang="en-US" smtClean="0"/>
              <a:pPr/>
              <a:t>5/4/2013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www.gradesaver.com/great-expectations/" TargetMode="External"/><Relationship Id="rId2" Type="http://schemas.openxmlformats.org/officeDocument/2006/relationships/hyperlink" Target="http://www.gradesaver.com/tale-of-two-cities/"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hyperlink" Target="http://thebestnotes.com/" TargetMode="Externa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8" Type="http://schemas.openxmlformats.org/officeDocument/2006/relationships/hyperlink" Target="http://thebestnotes.com/" TargetMode="External"/><Relationship Id="rId3" Type="http://schemas.openxmlformats.org/officeDocument/2006/relationships/hyperlink" Target="http://www.gradesaver.com/" TargetMode="External"/><Relationship Id="rId7" Type="http://schemas.openxmlformats.org/officeDocument/2006/relationships/hyperlink" Target="http://www.studymode.com/" TargetMode="External"/><Relationship Id="rId2" Type="http://schemas.openxmlformats.org/officeDocument/2006/relationships/hyperlink" Target="http://www.cliffsnotes.com/" TargetMode="External"/><Relationship Id="rId1" Type="http://schemas.openxmlformats.org/officeDocument/2006/relationships/slideLayout" Target="../slideLayouts/slideLayout2.xml"/><Relationship Id="rId6" Type="http://schemas.openxmlformats.org/officeDocument/2006/relationships/hyperlink" Target="http://www.helium.com/" TargetMode="External"/><Relationship Id="rId5" Type="http://schemas.openxmlformats.org/officeDocument/2006/relationships/hyperlink" Target="http://www.gutenberg.org/" TargetMode="External"/><Relationship Id="rId4" Type="http://schemas.openxmlformats.org/officeDocument/2006/relationships/hyperlink" Target="http://www.enotes.com/" TargetMode="Externa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smtClean="0"/>
              <a:t>Great Expectations: Introduction to the Author Charles Dickens, and the Novel</a:t>
            </a:r>
            <a:endParaRPr lang="en-SG" dirty="0"/>
          </a:p>
        </p:txBody>
      </p:sp>
      <p:sp>
        <p:nvSpPr>
          <p:cNvPr id="3" name="Subtitle 2"/>
          <p:cNvSpPr>
            <a:spLocks noGrp="1"/>
          </p:cNvSpPr>
          <p:nvPr>
            <p:ph type="subTitle" idx="1"/>
          </p:nvPr>
        </p:nvSpPr>
        <p:spPr/>
        <p:txBody>
          <a:bodyPr/>
          <a:lstStyle/>
          <a:p>
            <a:r>
              <a:rPr lang="en-US" dirty="0" smtClean="0"/>
              <a:t>Dr. </a:t>
            </a:r>
            <a:r>
              <a:rPr lang="en-US" dirty="0" err="1" smtClean="0"/>
              <a:t>Sarwet</a:t>
            </a:r>
            <a:r>
              <a:rPr lang="en-US" dirty="0" smtClean="0"/>
              <a:t> </a:t>
            </a:r>
            <a:r>
              <a:rPr lang="en-US" dirty="0" err="1" smtClean="0"/>
              <a:t>Rasul</a:t>
            </a:r>
            <a:endParaRPr lang="en-SG"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Previous Session</a:t>
            </a:r>
            <a:endParaRPr lang="en-SG" dirty="0"/>
          </a:p>
        </p:txBody>
      </p:sp>
      <p:sp>
        <p:nvSpPr>
          <p:cNvPr id="3" name="Content Placeholder 2"/>
          <p:cNvSpPr>
            <a:spLocks noGrp="1"/>
          </p:cNvSpPr>
          <p:nvPr>
            <p:ph idx="1"/>
          </p:nvPr>
        </p:nvSpPr>
        <p:spPr>
          <a:xfrm>
            <a:off x="457200" y="1600200"/>
            <a:ext cx="6096000" cy="4525963"/>
          </a:xfrm>
        </p:spPr>
        <p:txBody>
          <a:bodyPr>
            <a:normAutofit/>
          </a:bodyPr>
          <a:lstStyle/>
          <a:p>
            <a:r>
              <a:rPr lang="en-SG" sz="1800" dirty="0" smtClean="0"/>
              <a:t>We finished Jane Austen’s Emma</a:t>
            </a:r>
          </a:p>
          <a:p>
            <a:r>
              <a:rPr lang="en-SG" sz="1800" dirty="0" smtClean="0"/>
              <a:t> We looked at:</a:t>
            </a:r>
          </a:p>
          <a:p>
            <a:pPr lvl="1"/>
            <a:r>
              <a:rPr lang="en-SG" sz="1800" dirty="0" smtClean="0"/>
              <a:t>Themes in the text</a:t>
            </a:r>
          </a:p>
          <a:p>
            <a:pPr lvl="1"/>
            <a:r>
              <a:rPr lang="en-SG" sz="1800" dirty="0" smtClean="0"/>
              <a:t>Important aspects of characterization</a:t>
            </a:r>
          </a:p>
          <a:p>
            <a:pPr lvl="1"/>
            <a:r>
              <a:rPr lang="en-SG" sz="1800" dirty="0" smtClean="0"/>
              <a:t>Crucial questions</a:t>
            </a:r>
          </a:p>
          <a:p>
            <a:endParaRPr lang="en-SG" sz="1800"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2</a:t>
            </a:fld>
            <a:endParaRPr 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Today’s Session</a:t>
            </a:r>
            <a:endParaRPr lang="en-SG" dirty="0"/>
          </a:p>
        </p:txBody>
      </p:sp>
      <p:sp>
        <p:nvSpPr>
          <p:cNvPr id="3" name="Content Placeholder 2"/>
          <p:cNvSpPr>
            <a:spLocks noGrp="1"/>
          </p:cNvSpPr>
          <p:nvPr>
            <p:ph idx="1"/>
          </p:nvPr>
        </p:nvSpPr>
        <p:spPr/>
        <p:txBody>
          <a:bodyPr>
            <a:normAutofit/>
          </a:bodyPr>
          <a:lstStyle/>
          <a:p>
            <a:r>
              <a:rPr lang="en-US" sz="2000" b="1" dirty="0" smtClean="0">
                <a:latin typeface="Arial" pitchFamily="34" charset="0"/>
                <a:cs typeface="Arial" pitchFamily="34" charset="0"/>
              </a:rPr>
              <a:t>Novel to Study: Great Expectations</a:t>
            </a:r>
          </a:p>
          <a:p>
            <a:r>
              <a:rPr lang="en-US" sz="2000" b="1" dirty="0" smtClean="0">
                <a:latin typeface="Arial" pitchFamily="34" charset="0"/>
                <a:cs typeface="Arial" pitchFamily="34" charset="0"/>
              </a:rPr>
              <a:t>Charles Dickens: The Author of Great Expectations</a:t>
            </a:r>
          </a:p>
          <a:p>
            <a:r>
              <a:rPr lang="en-US" sz="2000" b="1" dirty="0" smtClean="0">
                <a:latin typeface="Arial" pitchFamily="34" charset="0"/>
                <a:cs typeface="Arial" pitchFamily="34" charset="0"/>
              </a:rPr>
              <a:t>Times when Great Expectations was Written</a:t>
            </a:r>
          </a:p>
          <a:p>
            <a:r>
              <a:rPr lang="en-US" sz="2000" b="1" dirty="0" smtClean="0">
                <a:latin typeface="Arial" pitchFamily="34" charset="0"/>
                <a:cs typeface="Arial" pitchFamily="34" charset="0"/>
              </a:rPr>
              <a:t>Setting of the novel</a:t>
            </a:r>
          </a:p>
          <a:p>
            <a:r>
              <a:rPr lang="en-US" sz="2000" b="1" dirty="0" smtClean="0">
                <a:latin typeface="Arial" pitchFamily="34" charset="0"/>
                <a:cs typeface="Arial" pitchFamily="34" charset="0"/>
              </a:rPr>
              <a:t> </a:t>
            </a:r>
            <a:r>
              <a:rPr lang="en-SG" sz="2000" b="1" dirty="0" smtClean="0">
                <a:latin typeface="Arial" pitchFamily="34" charset="0"/>
                <a:cs typeface="Arial" pitchFamily="34" charset="0"/>
              </a:rPr>
              <a:t>Genre and </a:t>
            </a:r>
            <a:r>
              <a:rPr lang="en-US" sz="2000" b="1" dirty="0" smtClean="0">
                <a:latin typeface="Arial" pitchFamily="34" charset="0"/>
                <a:cs typeface="Arial" pitchFamily="34" charset="0"/>
              </a:rPr>
              <a:t>Form of the Novel </a:t>
            </a:r>
          </a:p>
          <a:p>
            <a:r>
              <a:rPr lang="en-SG" sz="2000" b="1" dirty="0" smtClean="0">
                <a:latin typeface="Arial" pitchFamily="34" charset="0"/>
                <a:cs typeface="Arial" pitchFamily="34" charset="0"/>
              </a:rPr>
              <a:t>Plot and Structure of the Novel  </a:t>
            </a:r>
          </a:p>
          <a:p>
            <a:r>
              <a:rPr lang="en-US" sz="2000" b="1" dirty="0" smtClean="0">
                <a:latin typeface="Arial" pitchFamily="34" charset="0"/>
                <a:cs typeface="Arial" pitchFamily="34" charset="0"/>
              </a:rPr>
              <a:t>Introduction to characters</a:t>
            </a:r>
          </a:p>
          <a:p>
            <a:endParaRPr lang="en-SG" sz="2000" b="1"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3</a:t>
            </a:fld>
            <a:endParaRPr lang="en-U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8686800" cy="868362"/>
          </a:xfrm>
          <a:solidFill>
            <a:srgbClr val="00B0F0"/>
          </a:solidFill>
        </p:spPr>
        <p:txBody>
          <a:bodyPr>
            <a:normAutofit/>
          </a:bodyPr>
          <a:lstStyle/>
          <a:p>
            <a:r>
              <a:rPr lang="en-US" sz="2800" dirty="0" smtClean="0">
                <a:latin typeface="Arial" pitchFamily="34" charset="0"/>
                <a:cs typeface="Arial" pitchFamily="34" charset="0"/>
              </a:rPr>
              <a:t>Charles Dickens: The Author of Great Expectations</a:t>
            </a:r>
            <a:endParaRPr lang="en-SG" sz="2800" dirty="0">
              <a:latin typeface="Arial" pitchFamily="34" charset="0"/>
              <a:cs typeface="Arial" pitchFamily="34" charset="0"/>
            </a:endParaRPr>
          </a:p>
        </p:txBody>
      </p:sp>
      <p:sp>
        <p:nvSpPr>
          <p:cNvPr id="3" name="Content Placeholder 2"/>
          <p:cNvSpPr>
            <a:spLocks noGrp="1"/>
          </p:cNvSpPr>
          <p:nvPr>
            <p:ph idx="1"/>
          </p:nvPr>
        </p:nvSpPr>
        <p:spPr>
          <a:xfrm>
            <a:off x="228600" y="1600200"/>
            <a:ext cx="6553200" cy="4525963"/>
          </a:xfrm>
        </p:spPr>
        <p:txBody>
          <a:bodyPr>
            <a:normAutofit lnSpcReduction="10000"/>
          </a:bodyPr>
          <a:lstStyle/>
          <a:p>
            <a:r>
              <a:rPr lang="en-SG" sz="1800" dirty="0" smtClean="0">
                <a:latin typeface="Arial" pitchFamily="34" charset="0"/>
                <a:cs typeface="Arial" pitchFamily="34" charset="0"/>
              </a:rPr>
              <a:t>Charles Dickens was born on February 7, 1812 in Portsmouth England. </a:t>
            </a:r>
          </a:p>
          <a:p>
            <a:r>
              <a:rPr lang="en-SG" sz="1800" dirty="0" smtClean="0">
                <a:latin typeface="Arial" pitchFamily="34" charset="0"/>
                <a:cs typeface="Arial" pitchFamily="34" charset="0"/>
              </a:rPr>
              <a:t>His father’s name was John Dickens while mother’s name was Elizabeth Dickens. </a:t>
            </a:r>
          </a:p>
          <a:p>
            <a:r>
              <a:rPr lang="en-SG" sz="1800" dirty="0" smtClean="0">
                <a:latin typeface="Arial" pitchFamily="34" charset="0"/>
                <a:cs typeface="Arial" pitchFamily="34" charset="0"/>
              </a:rPr>
              <a:t>He was the second of eight children.</a:t>
            </a:r>
          </a:p>
          <a:p>
            <a:r>
              <a:rPr lang="en-SG" sz="1800" dirty="0" smtClean="0">
                <a:latin typeface="Arial" pitchFamily="34" charset="0"/>
                <a:cs typeface="Arial" pitchFamily="34" charset="0"/>
              </a:rPr>
              <a:t>His mother had been in service to Lord Crew, and his father worked as a clerk for the Naval Pay office. Thus, Dickens was born with an unprivileged socio-economic background; with the stigma that his ancestors were illiterate servants. </a:t>
            </a:r>
          </a:p>
          <a:p>
            <a:r>
              <a:rPr lang="en-SG" sz="1800" dirty="0" smtClean="0">
                <a:latin typeface="Arial" pitchFamily="34" charset="0"/>
                <a:cs typeface="Arial" pitchFamily="34" charset="0"/>
              </a:rPr>
              <a:t>His father was poor but was eager to climb the social ladder.</a:t>
            </a:r>
          </a:p>
          <a:p>
            <a:r>
              <a:rPr lang="en-SG" sz="1800" dirty="0" smtClean="0">
                <a:latin typeface="Arial" pitchFamily="34" charset="0"/>
                <a:cs typeface="Arial" pitchFamily="34" charset="0"/>
              </a:rPr>
              <a:t>Dickens’ childhood was subsequently a rocky journey. There were a lot of moves and financial crises. </a:t>
            </a:r>
          </a:p>
          <a:p>
            <a:r>
              <a:rPr lang="en-SG" sz="1800" dirty="0" smtClean="0">
                <a:latin typeface="Arial" pitchFamily="34" charset="0"/>
                <a:cs typeface="Arial" pitchFamily="34" charset="0"/>
              </a:rPr>
              <a:t>Thus, till his early teenage he was living in a small house, while his parents had no money to send him to school.</a:t>
            </a:r>
          </a:p>
          <a:p>
            <a:endParaRPr lang="en-SG" sz="1800" dirty="0">
              <a:latin typeface="Arial" pitchFamily="34" charset="0"/>
              <a:cs typeface="Arial" pitchFamily="34" charset="0"/>
            </a:endParaRPr>
          </a:p>
        </p:txBody>
      </p:sp>
      <p:pic>
        <p:nvPicPr>
          <p:cNvPr id="6" name="Picture 5" descr="Charles Dickens"/>
          <p:cNvPicPr/>
          <p:nvPr/>
        </p:nvPicPr>
        <p:blipFill>
          <a:blip r:embed="rId2" cstate="print"/>
          <a:srcRect/>
          <a:stretch>
            <a:fillRect/>
          </a:stretch>
        </p:blipFill>
        <p:spPr bwMode="auto">
          <a:xfrm>
            <a:off x="6858000" y="1371600"/>
            <a:ext cx="1524000" cy="1524000"/>
          </a:xfrm>
          <a:prstGeom prst="rect">
            <a:avLst/>
          </a:prstGeom>
          <a:noFill/>
          <a:ln w="9525">
            <a:noFill/>
            <a:miter lim="800000"/>
            <a:headEnd/>
            <a:tailEnd/>
          </a:ln>
        </p:spPr>
      </p:pic>
      <p:sp>
        <p:nvSpPr>
          <p:cNvPr id="5" name="Slide Number Placeholder 4"/>
          <p:cNvSpPr>
            <a:spLocks noGrp="1"/>
          </p:cNvSpPr>
          <p:nvPr>
            <p:ph type="sldNum" sz="quarter" idx="12"/>
          </p:nvPr>
        </p:nvSpPr>
        <p:spPr/>
        <p:txBody>
          <a:bodyPr/>
          <a:lstStyle/>
          <a:p>
            <a:fld id="{B6F15528-21DE-4FAA-801E-634DDDAF4B2B}" type="slidenum">
              <a:rPr lang="en-US" smtClean="0"/>
              <a:pPr/>
              <a:t>4</a:t>
            </a:fld>
            <a:endParaRPr lang="en-U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487362"/>
          </a:xfrm>
          <a:solidFill>
            <a:srgbClr val="00B0F0"/>
          </a:solidFill>
        </p:spPr>
        <p:txBody>
          <a:bodyPr>
            <a:noAutofit/>
          </a:bodyPr>
          <a:lstStyle/>
          <a:p>
            <a:r>
              <a:rPr lang="en-US" sz="2800" b="1" dirty="0" smtClean="0">
                <a:latin typeface="Arial" pitchFamily="34" charset="0"/>
                <a:cs typeface="Arial" pitchFamily="34" charset="0"/>
              </a:rPr>
              <a:t>Charles Dickens: The Author of Great Expectations</a:t>
            </a:r>
            <a:endParaRPr lang="en-SG" sz="2800" b="1" dirty="0"/>
          </a:p>
        </p:txBody>
      </p:sp>
      <p:sp>
        <p:nvSpPr>
          <p:cNvPr id="3" name="Content Placeholder 2"/>
          <p:cNvSpPr>
            <a:spLocks noGrp="1"/>
          </p:cNvSpPr>
          <p:nvPr>
            <p:ph idx="1"/>
          </p:nvPr>
        </p:nvSpPr>
        <p:spPr>
          <a:xfrm>
            <a:off x="228600" y="914400"/>
            <a:ext cx="7239000" cy="5211763"/>
          </a:xfrm>
        </p:spPr>
        <p:txBody>
          <a:bodyPr>
            <a:normAutofit/>
          </a:bodyPr>
          <a:lstStyle/>
          <a:p>
            <a:r>
              <a:rPr lang="en-SG" sz="2000" dirty="0" smtClean="0">
                <a:latin typeface="Arial" pitchFamily="34" charset="0"/>
                <a:cs typeface="Arial" pitchFamily="34" charset="0"/>
              </a:rPr>
              <a:t>To help his family, Charles was sent to work in a rat-infested shoe polish factory, where he worked twelve-hour days sticking labels on pots of polish. </a:t>
            </a:r>
          </a:p>
          <a:p>
            <a:r>
              <a:rPr lang="en-SG" sz="2000" dirty="0" smtClean="0">
                <a:latin typeface="Arial" pitchFamily="34" charset="0"/>
                <a:cs typeface="Arial" pitchFamily="34" charset="0"/>
              </a:rPr>
              <a:t>This job seemed to scare something in the young Dickens--perhaps showing him how easily one's hopes and ambitions could be cast aside by circumstance. </a:t>
            </a:r>
          </a:p>
          <a:p>
            <a:r>
              <a:rPr lang="en-SG" sz="2000" dirty="0" smtClean="0">
                <a:latin typeface="Arial" pitchFamily="34" charset="0"/>
                <a:cs typeface="Arial" pitchFamily="34" charset="0"/>
              </a:rPr>
              <a:t>He later recounted these experiences in the semi-autobiographical novel </a:t>
            </a:r>
            <a:r>
              <a:rPr lang="en-SG" sz="2000" i="1" dirty="0" smtClean="0">
                <a:latin typeface="Arial" pitchFamily="34" charset="0"/>
                <a:cs typeface="Arial" pitchFamily="34" charset="0"/>
              </a:rPr>
              <a:t>David Copperfield. </a:t>
            </a:r>
            <a:r>
              <a:rPr lang="en-SG" sz="2000" dirty="0" smtClean="0">
                <a:latin typeface="Arial" pitchFamily="34" charset="0"/>
                <a:cs typeface="Arial" pitchFamily="34" charset="0"/>
              </a:rPr>
              <a:t>Similarly, the concern for social justice and reform which surfaced later in his writings grew out of the harsh conditions he experienced in the warehouse. </a:t>
            </a:r>
          </a:p>
          <a:p>
            <a:pPr>
              <a:buNone/>
            </a:pPr>
            <a:endParaRPr lang="en-SG" sz="2000" dirty="0" smtClean="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5</a:t>
            </a:fld>
            <a:endParaRPr lang="en-US"/>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04800"/>
            <a:ext cx="9144000" cy="457200"/>
          </a:xfrm>
          <a:solidFill>
            <a:srgbClr val="00B0F0"/>
          </a:solidFill>
        </p:spPr>
        <p:txBody>
          <a:bodyPr>
            <a:noAutofit/>
          </a:bodyPr>
          <a:lstStyle/>
          <a:p>
            <a:r>
              <a:rPr lang="en-US" sz="2800" dirty="0" smtClean="0">
                <a:latin typeface="Arial" pitchFamily="34" charset="0"/>
                <a:cs typeface="Arial" pitchFamily="34" charset="0"/>
              </a:rPr>
              <a:t>Charles Dickens: The Author of Great Expectations</a:t>
            </a:r>
            <a:endParaRPr lang="en-SG" sz="2800" dirty="0"/>
          </a:p>
        </p:txBody>
      </p:sp>
      <p:sp>
        <p:nvSpPr>
          <p:cNvPr id="3" name="Content Placeholder 2"/>
          <p:cNvSpPr>
            <a:spLocks noGrp="1"/>
          </p:cNvSpPr>
          <p:nvPr>
            <p:ph idx="1"/>
          </p:nvPr>
        </p:nvSpPr>
        <p:spPr>
          <a:xfrm>
            <a:off x="0" y="762001"/>
            <a:ext cx="7010400" cy="4876800"/>
          </a:xfrm>
        </p:spPr>
        <p:txBody>
          <a:bodyPr>
            <a:normAutofit/>
          </a:bodyPr>
          <a:lstStyle/>
          <a:p>
            <a:r>
              <a:rPr lang="en-SG" sz="2000" dirty="0" smtClean="0">
                <a:latin typeface="Arial" pitchFamily="34" charset="0"/>
                <a:cs typeface="Arial" pitchFamily="34" charset="0"/>
              </a:rPr>
              <a:t>Things got even worse when, just a week into the factory job, his family was thrown in a debtor's prison.</a:t>
            </a:r>
          </a:p>
          <a:p>
            <a:r>
              <a:rPr lang="en-SG" sz="2000" dirty="0" smtClean="0">
                <a:latin typeface="Arial" pitchFamily="34" charset="0"/>
                <a:cs typeface="Arial" pitchFamily="34" charset="0"/>
              </a:rPr>
              <a:t>Dickens was able to leave the blacking factory after his father's release from prison, and he continued his education at the Wellington House Academy. </a:t>
            </a:r>
          </a:p>
          <a:p>
            <a:r>
              <a:rPr lang="en-SG" sz="2000" dirty="0" smtClean="0">
                <a:latin typeface="Arial" pitchFamily="34" charset="0"/>
                <a:cs typeface="Arial" pitchFamily="34" charset="0"/>
              </a:rPr>
              <a:t>However, he had little formal schooling.  </a:t>
            </a:r>
          </a:p>
          <a:p>
            <a:r>
              <a:rPr lang="en-SG" sz="2000" dirty="0" smtClean="0">
                <a:latin typeface="Arial" pitchFamily="34" charset="0"/>
                <a:cs typeface="Arial" pitchFamily="34" charset="0"/>
              </a:rPr>
              <a:t>From the very teenage he struggled against financial odds. He taught himself shorthand as a teenager and became a court reporter. This enabled him to resume his education. </a:t>
            </a:r>
          </a:p>
          <a:p>
            <a:r>
              <a:rPr lang="en-US" sz="2000" dirty="0" smtClean="0">
                <a:latin typeface="Arial" pitchFamily="34" charset="0"/>
                <a:cs typeface="Arial" pitchFamily="34" charset="0"/>
              </a:rPr>
              <a:t>Soon he was able to</a:t>
            </a:r>
            <a:r>
              <a:rPr lang="en-SG" sz="2000" dirty="0" smtClean="0">
                <a:latin typeface="Arial" pitchFamily="34" charset="0"/>
                <a:cs typeface="Arial" pitchFamily="34" charset="0"/>
              </a:rPr>
              <a:t> launch his career as a journalist. </a:t>
            </a:r>
          </a:p>
          <a:p>
            <a:pPr>
              <a:buNone/>
            </a:pPr>
            <a:endParaRPr lang="en-SG" sz="20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6</a:t>
            </a:fld>
            <a:endParaRPr lang="en-U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8686800" cy="411162"/>
          </a:xfrm>
          <a:solidFill>
            <a:srgbClr val="00B0F0"/>
          </a:solidFill>
        </p:spPr>
        <p:txBody>
          <a:bodyPr>
            <a:noAutofit/>
          </a:bodyPr>
          <a:lstStyle/>
          <a:p>
            <a:r>
              <a:rPr lang="en-US" sz="2800" dirty="0" smtClean="0">
                <a:latin typeface="Arial" pitchFamily="34" charset="0"/>
                <a:cs typeface="Arial" pitchFamily="34" charset="0"/>
              </a:rPr>
              <a:t>Charles Dickens: The Author of Great Expectations</a:t>
            </a:r>
            <a:endParaRPr lang="en-SG" sz="2800" dirty="0"/>
          </a:p>
        </p:txBody>
      </p:sp>
      <p:sp>
        <p:nvSpPr>
          <p:cNvPr id="3" name="Content Placeholder 2"/>
          <p:cNvSpPr>
            <a:spLocks noGrp="1"/>
          </p:cNvSpPr>
          <p:nvPr>
            <p:ph idx="1"/>
          </p:nvPr>
        </p:nvSpPr>
        <p:spPr>
          <a:xfrm>
            <a:off x="0" y="685800"/>
            <a:ext cx="6629400" cy="5440363"/>
          </a:xfrm>
        </p:spPr>
        <p:txBody>
          <a:bodyPr>
            <a:normAutofit fontScale="62500" lnSpcReduction="20000"/>
          </a:bodyPr>
          <a:lstStyle/>
          <a:p>
            <a:r>
              <a:rPr lang="en-SG" dirty="0" smtClean="0">
                <a:latin typeface="Arial" pitchFamily="34" charset="0"/>
                <a:cs typeface="Arial" pitchFamily="34" charset="0"/>
              </a:rPr>
              <a:t>At the age of sixteen, Dickens got himself a job as a court reporter, and shortly thereafter he joined the staff of </a:t>
            </a:r>
            <a:r>
              <a:rPr lang="en-SG" i="1" dirty="0" smtClean="0">
                <a:latin typeface="Arial" pitchFamily="34" charset="0"/>
                <a:cs typeface="Arial" pitchFamily="34" charset="0"/>
              </a:rPr>
              <a:t>A Mirror of Parliament</a:t>
            </a:r>
            <a:r>
              <a:rPr lang="en-SG" dirty="0" smtClean="0">
                <a:latin typeface="Arial" pitchFamily="34" charset="0"/>
                <a:cs typeface="Arial" pitchFamily="34" charset="0"/>
              </a:rPr>
              <a:t>, a newspaper that reported on the decisions of Parliament. </a:t>
            </a:r>
          </a:p>
          <a:p>
            <a:r>
              <a:rPr lang="en-SG" dirty="0" smtClean="0">
                <a:latin typeface="Arial" pitchFamily="34" charset="0"/>
                <a:cs typeface="Arial" pitchFamily="34" charset="0"/>
              </a:rPr>
              <a:t>This was the time when he entered into writing. Some of his character sketches were accepted into monthly magazines. These were gathered later into a book, which sold well. </a:t>
            </a:r>
          </a:p>
          <a:p>
            <a:r>
              <a:rPr lang="en-SG" dirty="0" smtClean="0">
                <a:latin typeface="Arial" pitchFamily="34" charset="0"/>
                <a:cs typeface="Arial" pitchFamily="34" charset="0"/>
              </a:rPr>
              <a:t>From there, Dickens launched his lifelong career as a novelist.</a:t>
            </a:r>
          </a:p>
          <a:p>
            <a:r>
              <a:rPr lang="en-SG" dirty="0" smtClean="0">
                <a:latin typeface="Arial" pitchFamily="34" charset="0"/>
                <a:cs typeface="Arial" pitchFamily="34" charset="0"/>
              </a:rPr>
              <a:t>During this time Charles continued to read voraciously at the British Library. These extensive readings are well reflected in his writings.</a:t>
            </a:r>
          </a:p>
          <a:p>
            <a:r>
              <a:rPr lang="en-SG" dirty="0" smtClean="0">
                <a:latin typeface="Arial" pitchFamily="34" charset="0"/>
                <a:cs typeface="Arial" pitchFamily="34" charset="0"/>
              </a:rPr>
              <a:t>He also experimented with acting and stage-managing amateur theatricals. His experience of acting naturally affected his work throughout his life. He is known to act out characters he was writing in the mirror and then describe himself as the character in prose in his novels. </a:t>
            </a:r>
          </a:p>
        </p:txBody>
      </p:sp>
      <p:sp>
        <p:nvSpPr>
          <p:cNvPr id="4" name="Slide Number Placeholder 3"/>
          <p:cNvSpPr>
            <a:spLocks noGrp="1"/>
          </p:cNvSpPr>
          <p:nvPr>
            <p:ph type="sldNum" sz="quarter" idx="12"/>
          </p:nvPr>
        </p:nvSpPr>
        <p:spPr/>
        <p:txBody>
          <a:bodyPr/>
          <a:lstStyle/>
          <a:p>
            <a:fld id="{B6F15528-21DE-4FAA-801E-634DDDAF4B2B}" type="slidenum">
              <a:rPr lang="en-US" smtClean="0"/>
              <a:pPr/>
              <a:t>7</a:t>
            </a:fld>
            <a:endParaRPr 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686800" cy="533400"/>
          </a:xfrm>
          <a:solidFill>
            <a:srgbClr val="00B0F0"/>
          </a:solidFill>
        </p:spPr>
        <p:txBody>
          <a:bodyPr>
            <a:noAutofit/>
          </a:bodyPr>
          <a:lstStyle/>
          <a:p>
            <a:r>
              <a:rPr lang="en-US" sz="2800" dirty="0" smtClean="0">
                <a:latin typeface="Arial" pitchFamily="34" charset="0"/>
                <a:cs typeface="Arial" pitchFamily="34" charset="0"/>
              </a:rPr>
              <a:t>Charles Dickens: The Author of Great Expectations</a:t>
            </a:r>
            <a:endParaRPr lang="en-SG" sz="2800" dirty="0"/>
          </a:p>
        </p:txBody>
      </p:sp>
      <p:sp>
        <p:nvSpPr>
          <p:cNvPr id="3" name="Content Placeholder 2"/>
          <p:cNvSpPr>
            <a:spLocks noGrp="1"/>
          </p:cNvSpPr>
          <p:nvPr>
            <p:ph idx="1"/>
          </p:nvPr>
        </p:nvSpPr>
        <p:spPr>
          <a:xfrm>
            <a:off x="0" y="762000"/>
            <a:ext cx="7162800" cy="5364163"/>
          </a:xfrm>
        </p:spPr>
        <p:txBody>
          <a:bodyPr>
            <a:normAutofit fontScale="62500" lnSpcReduction="20000"/>
          </a:bodyPr>
          <a:lstStyle/>
          <a:p>
            <a:r>
              <a:rPr lang="en-SG" dirty="0" smtClean="0">
                <a:latin typeface="Arial" pitchFamily="34" charset="0"/>
                <a:cs typeface="Arial" pitchFamily="34" charset="0"/>
              </a:rPr>
              <a:t>It was not an easy journey for Dickens. To establish his career and to make himself financially strong he worked hard. He devoted long hours to the theatre and publication businesses. </a:t>
            </a:r>
          </a:p>
          <a:p>
            <a:r>
              <a:rPr lang="en-SG" dirty="0" smtClean="0">
                <a:latin typeface="Arial" pitchFamily="34" charset="0"/>
                <a:cs typeface="Arial" pitchFamily="34" charset="0"/>
              </a:rPr>
              <a:t>Fast becoming disillusioned with politics, Dickens developed an interest in social reform and began contributing to the </a:t>
            </a:r>
            <a:r>
              <a:rPr lang="en-SG" i="1" dirty="0" smtClean="0">
                <a:latin typeface="Arial" pitchFamily="34" charset="0"/>
                <a:cs typeface="Arial" pitchFamily="34" charset="0"/>
              </a:rPr>
              <a:t>True Sun</a:t>
            </a:r>
            <a:r>
              <a:rPr lang="en-SG" dirty="0" smtClean="0">
                <a:latin typeface="Arial" pitchFamily="34" charset="0"/>
                <a:cs typeface="Arial" pitchFamily="34" charset="0"/>
              </a:rPr>
              <a:t>, a radical newspaper. Although his main avenue of work would consist of writing novels, Dickens continued his journalistic work until the end of his life, editing </a:t>
            </a:r>
            <a:r>
              <a:rPr lang="en-SG" i="1" dirty="0" smtClean="0">
                <a:latin typeface="Arial" pitchFamily="34" charset="0"/>
                <a:cs typeface="Arial" pitchFamily="34" charset="0"/>
              </a:rPr>
              <a:t>The Daily News</a:t>
            </a:r>
            <a:r>
              <a:rPr lang="en-SG" dirty="0" smtClean="0">
                <a:latin typeface="Arial" pitchFamily="34" charset="0"/>
                <a:cs typeface="Arial" pitchFamily="34" charset="0"/>
              </a:rPr>
              <a:t>, </a:t>
            </a:r>
            <a:r>
              <a:rPr lang="en-SG" i="1" dirty="0" smtClean="0">
                <a:latin typeface="Arial" pitchFamily="34" charset="0"/>
                <a:cs typeface="Arial" pitchFamily="34" charset="0"/>
              </a:rPr>
              <a:t>Household Words</a:t>
            </a:r>
            <a:r>
              <a:rPr lang="en-SG" dirty="0" smtClean="0">
                <a:latin typeface="Arial" pitchFamily="34" charset="0"/>
                <a:cs typeface="Arial" pitchFamily="34" charset="0"/>
              </a:rPr>
              <a:t>, and </a:t>
            </a:r>
            <a:r>
              <a:rPr lang="en-SG" i="1" dirty="0" smtClean="0">
                <a:latin typeface="Arial" pitchFamily="34" charset="0"/>
                <a:cs typeface="Arial" pitchFamily="34" charset="0"/>
              </a:rPr>
              <a:t>All the Year Round</a:t>
            </a:r>
            <a:r>
              <a:rPr lang="en-SG" dirty="0" smtClean="0">
                <a:latin typeface="Arial" pitchFamily="34" charset="0"/>
                <a:cs typeface="Arial" pitchFamily="34" charset="0"/>
              </a:rPr>
              <a:t>.</a:t>
            </a:r>
          </a:p>
          <a:p>
            <a:r>
              <a:rPr lang="en-SG" dirty="0" smtClean="0">
                <a:latin typeface="Arial" pitchFamily="34" charset="0"/>
                <a:cs typeface="Arial" pitchFamily="34" charset="0"/>
              </a:rPr>
              <a:t>His connections to various magazines and newspapers as a political journalist gave him the opportunity to begin publishing his own fiction at the beginning of his career.</a:t>
            </a:r>
          </a:p>
          <a:p>
            <a:r>
              <a:rPr lang="en-SG" dirty="0" smtClean="0">
                <a:latin typeface="Arial" pitchFamily="34" charset="0"/>
                <a:cs typeface="Arial" pitchFamily="34" charset="0"/>
              </a:rPr>
              <a:t>Most of his books were published serially, in magazines, during his lifetime. </a:t>
            </a:r>
          </a:p>
          <a:p>
            <a:r>
              <a:rPr lang="en-SG" dirty="0" smtClean="0"/>
              <a:t>Dickens published some of his best-known novels including </a:t>
            </a:r>
            <a:r>
              <a:rPr lang="en-SG" i="1" u="sng" dirty="0" smtClean="0"/>
              <a:t>A </a:t>
            </a:r>
            <a:r>
              <a:rPr lang="en-SG" i="1" u="sng" dirty="0" smtClean="0">
                <a:hlinkClick r:id="rId2"/>
              </a:rPr>
              <a:t>Tale of Two Cities</a:t>
            </a:r>
            <a:r>
              <a:rPr lang="en-SG" dirty="0" smtClean="0"/>
              <a:t> and </a:t>
            </a:r>
            <a:r>
              <a:rPr lang="en-SG" i="1" u="sng" dirty="0" smtClean="0">
                <a:hlinkClick r:id="rId3"/>
              </a:rPr>
              <a:t>Great Expectations</a:t>
            </a:r>
            <a:r>
              <a:rPr lang="en-SG" dirty="0" smtClean="0"/>
              <a:t> in his own weekly periodicals.</a:t>
            </a:r>
          </a:p>
          <a:p>
            <a:pPr>
              <a:buNone/>
            </a:pPr>
            <a:endParaRPr lang="en-SG" dirty="0" smtClean="0">
              <a:latin typeface="Arial" pitchFamily="34" charset="0"/>
              <a:cs typeface="Arial" pitchFamily="34" charset="0"/>
            </a:endParaRPr>
          </a:p>
          <a:p>
            <a:pPr>
              <a:buNone/>
            </a:pPr>
            <a:endParaRPr lang="en-SG" dirty="0" smtClean="0">
              <a:latin typeface="Arial" pitchFamily="34" charset="0"/>
              <a:cs typeface="Arial" pitchFamily="34" charset="0"/>
            </a:endParaRPr>
          </a:p>
          <a:p>
            <a:endParaRPr lang="en-SG"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8</a:t>
            </a:fld>
            <a:endParaRPr lang="en-U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563562"/>
          </a:xfrm>
          <a:solidFill>
            <a:srgbClr val="00B0F0"/>
          </a:solidFill>
        </p:spPr>
        <p:txBody>
          <a:bodyPr>
            <a:normAutofit fontScale="90000"/>
          </a:bodyPr>
          <a:lstStyle/>
          <a:p>
            <a:r>
              <a:rPr lang="en-US" sz="3200" dirty="0" smtClean="0">
                <a:latin typeface="Arial" pitchFamily="34" charset="0"/>
                <a:cs typeface="Arial" pitchFamily="34" charset="0"/>
              </a:rPr>
              <a:t>Charles Dickens: The Author of Great Expectations</a:t>
            </a:r>
            <a:endParaRPr lang="en-SG" sz="3200" dirty="0"/>
          </a:p>
        </p:txBody>
      </p:sp>
      <p:sp>
        <p:nvSpPr>
          <p:cNvPr id="3" name="Content Placeholder 2"/>
          <p:cNvSpPr>
            <a:spLocks noGrp="1"/>
          </p:cNvSpPr>
          <p:nvPr>
            <p:ph idx="1"/>
          </p:nvPr>
        </p:nvSpPr>
        <p:spPr/>
        <p:txBody>
          <a:bodyPr>
            <a:normAutofit/>
          </a:bodyPr>
          <a:lstStyle/>
          <a:p>
            <a:r>
              <a:rPr lang="en-SG" sz="2000" dirty="0" smtClean="0">
                <a:latin typeface="Arial" pitchFamily="34" charset="0"/>
                <a:cs typeface="Arial" pitchFamily="34" charset="0"/>
              </a:rPr>
              <a:t>Within a few years, he was regarded as one of the most successful authors of his time, with approximately one out of every ten people in Victorian England avidly reading and following his writings.</a:t>
            </a:r>
          </a:p>
          <a:p>
            <a:r>
              <a:rPr lang="en-SG" sz="2000" dirty="0" smtClean="0">
                <a:latin typeface="Arial" pitchFamily="34" charset="0"/>
                <a:cs typeface="Arial" pitchFamily="34" charset="0"/>
              </a:rPr>
              <a:t>As far as his personal life is concerned, in 1836 Dickens married Catherine Hogarth, the daughter of a fellow co-worker at his newspaper. The couple had ten children before their separation in 1858.</a:t>
            </a:r>
          </a:p>
          <a:p>
            <a:endParaRPr lang="en-SG" sz="20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9</a:t>
            </a:fld>
            <a:endParaRPr lang="en-U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8686800" cy="944562"/>
          </a:xfrm>
          <a:solidFill>
            <a:srgbClr val="00B0F0"/>
          </a:solidFill>
        </p:spPr>
        <p:txBody>
          <a:bodyPr>
            <a:normAutofit/>
          </a:bodyPr>
          <a:lstStyle/>
          <a:p>
            <a:r>
              <a:rPr lang="en-US" sz="2800" dirty="0" smtClean="0">
                <a:latin typeface="Arial" pitchFamily="34" charset="0"/>
                <a:cs typeface="Arial" pitchFamily="34" charset="0"/>
              </a:rPr>
              <a:t>Charles Dickens: The Author of Great Expectations</a:t>
            </a:r>
            <a:endParaRPr lang="en-SG" sz="2800" dirty="0"/>
          </a:p>
        </p:txBody>
      </p:sp>
      <p:sp>
        <p:nvSpPr>
          <p:cNvPr id="3" name="Content Placeholder 2"/>
          <p:cNvSpPr>
            <a:spLocks noGrp="1"/>
          </p:cNvSpPr>
          <p:nvPr>
            <p:ph idx="1"/>
          </p:nvPr>
        </p:nvSpPr>
        <p:spPr/>
        <p:txBody>
          <a:bodyPr>
            <a:normAutofit/>
          </a:bodyPr>
          <a:lstStyle/>
          <a:p>
            <a:r>
              <a:rPr lang="en-SG" sz="2000" dirty="0" smtClean="0">
                <a:latin typeface="Arial" pitchFamily="34" charset="0"/>
                <a:cs typeface="Arial" pitchFamily="34" charset="0"/>
              </a:rPr>
              <a:t>Like all other writers Dickens’ writing matured with the passage of time.  His travels abroad played a vital role in bringing this maturity. His visits in the 1840s, first to America and then through Europe, marked the beginning of a new stage in Dickens’ life as a writer.</a:t>
            </a:r>
          </a:p>
          <a:p>
            <a:r>
              <a:rPr lang="en-SG" sz="2000" dirty="0" smtClean="0">
                <a:latin typeface="Arial" pitchFamily="34" charset="0"/>
                <a:cs typeface="Arial" pitchFamily="34" charset="0"/>
              </a:rPr>
              <a:t>His writings became longer and more serious. In </a:t>
            </a:r>
            <a:r>
              <a:rPr lang="en-SG" sz="2000" i="1" dirty="0" smtClean="0">
                <a:latin typeface="Arial" pitchFamily="34" charset="0"/>
                <a:cs typeface="Arial" pitchFamily="34" charset="0"/>
              </a:rPr>
              <a:t>David Copperfield</a:t>
            </a:r>
            <a:r>
              <a:rPr lang="en-SG" sz="2000" dirty="0" smtClean="0">
                <a:latin typeface="Arial" pitchFamily="34" charset="0"/>
                <a:cs typeface="Arial" pitchFamily="34" charset="0"/>
              </a:rPr>
              <a:t> (1849-50), readers find the same flawed world that Dickens discovered as a young boy presented in a more mature way. </a:t>
            </a:r>
          </a:p>
          <a:p>
            <a:r>
              <a:rPr lang="en-SG" sz="2000" dirty="0" smtClean="0">
                <a:latin typeface="Arial" pitchFamily="34" charset="0"/>
                <a:cs typeface="Arial" pitchFamily="34" charset="0"/>
              </a:rPr>
              <a:t>He wrote fifteen novels. </a:t>
            </a:r>
          </a:p>
          <a:p>
            <a:endParaRPr lang="en-SG" sz="20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10</a:t>
            </a:fld>
            <a:endParaRPr lang="en-U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a:solidFill>
            <a:srgbClr val="00B0F0"/>
          </a:solidFill>
        </p:spPr>
        <p:txBody>
          <a:bodyPr>
            <a:noAutofit/>
          </a:bodyPr>
          <a:lstStyle/>
          <a:p>
            <a:r>
              <a:rPr lang="en-US" sz="3200" dirty="0" smtClean="0">
                <a:latin typeface="Arial" pitchFamily="34" charset="0"/>
                <a:cs typeface="Arial" pitchFamily="34" charset="0"/>
              </a:rPr>
              <a:t>Death of Charles Dickens</a:t>
            </a:r>
            <a:endParaRPr lang="en-SG" sz="3200" dirty="0"/>
          </a:p>
        </p:txBody>
      </p:sp>
      <p:sp>
        <p:nvSpPr>
          <p:cNvPr id="3" name="Content Placeholder 2"/>
          <p:cNvSpPr>
            <a:spLocks noGrp="1"/>
          </p:cNvSpPr>
          <p:nvPr>
            <p:ph idx="1"/>
          </p:nvPr>
        </p:nvSpPr>
        <p:spPr>
          <a:xfrm>
            <a:off x="457200" y="1219200"/>
            <a:ext cx="6324600" cy="4906963"/>
          </a:xfrm>
        </p:spPr>
        <p:txBody>
          <a:bodyPr>
            <a:normAutofit lnSpcReduction="10000"/>
          </a:bodyPr>
          <a:lstStyle/>
          <a:p>
            <a:r>
              <a:rPr lang="en-SG" sz="2000" dirty="0" smtClean="0">
                <a:latin typeface="Arial" pitchFamily="34" charset="0"/>
                <a:cs typeface="Arial" pitchFamily="34" charset="0"/>
              </a:rPr>
              <a:t>Dickens' health began to deteriorate in the 1860s. In 1858, in response to his increasing fame, he had begun public readings of his works. </a:t>
            </a:r>
          </a:p>
          <a:p>
            <a:r>
              <a:rPr lang="en-SG" sz="2000" dirty="0" smtClean="0">
                <a:latin typeface="Arial" pitchFamily="34" charset="0"/>
                <a:cs typeface="Arial" pitchFamily="34" charset="0"/>
              </a:rPr>
              <a:t>These travels badly affected his health. An immensely profitable but physically shattering series of readings in America in 1867-68  added to the speed of his health decline, and he collapsed during a "farewell" series in England. </a:t>
            </a:r>
          </a:p>
          <a:p>
            <a:r>
              <a:rPr lang="en-SG" sz="2000" dirty="0" smtClean="0">
                <a:latin typeface="Arial" pitchFamily="34" charset="0"/>
                <a:cs typeface="Arial" pitchFamily="34" charset="0"/>
              </a:rPr>
              <a:t>On June 9, 1870, Charles Dickens died. </a:t>
            </a:r>
          </a:p>
          <a:p>
            <a:r>
              <a:rPr lang="en-SG" sz="2000" dirty="0" smtClean="0">
                <a:latin typeface="Arial" pitchFamily="34" charset="0"/>
                <a:cs typeface="Arial" pitchFamily="34" charset="0"/>
              </a:rPr>
              <a:t>He was buried in Poet's Corner of Westminster Abbey and was laid under a tombstone that read: "England's Most Popular Author.“</a:t>
            </a:r>
          </a:p>
          <a:p>
            <a:r>
              <a:rPr lang="en-SG" sz="2000" dirty="0" smtClean="0">
                <a:latin typeface="Arial" pitchFamily="34" charset="0"/>
                <a:cs typeface="Arial" pitchFamily="34" charset="0"/>
              </a:rPr>
              <a:t>More than a century later, his books continue to charm and engage young children, and eminent literary critics alike. </a:t>
            </a:r>
            <a:endParaRPr lang="en-SG" sz="20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11</a:t>
            </a:fld>
            <a:endParaRPr lang="en-US"/>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a:solidFill>
            <a:srgbClr val="00B0F0"/>
          </a:solidFill>
        </p:spPr>
        <p:txBody>
          <a:bodyPr>
            <a:normAutofit fontScale="90000"/>
          </a:bodyPr>
          <a:lstStyle/>
          <a:p>
            <a:r>
              <a:rPr lang="en-US" dirty="0" smtClean="0"/>
              <a:t>Important Works of Dickens</a:t>
            </a:r>
            <a:endParaRPr lang="en-SG" dirty="0"/>
          </a:p>
        </p:txBody>
      </p:sp>
      <p:sp>
        <p:nvSpPr>
          <p:cNvPr id="3" name="Content Placeholder 2"/>
          <p:cNvSpPr>
            <a:spLocks noGrp="1"/>
          </p:cNvSpPr>
          <p:nvPr>
            <p:ph idx="1"/>
          </p:nvPr>
        </p:nvSpPr>
        <p:spPr>
          <a:xfrm>
            <a:off x="228600" y="990600"/>
            <a:ext cx="6400800" cy="5135563"/>
          </a:xfrm>
        </p:spPr>
        <p:txBody>
          <a:bodyPr>
            <a:normAutofit/>
          </a:bodyPr>
          <a:lstStyle/>
          <a:p>
            <a:pPr>
              <a:buNone/>
            </a:pPr>
            <a:r>
              <a:rPr lang="en-SG" sz="2000" dirty="0" smtClean="0">
                <a:latin typeface="Arial" pitchFamily="34" charset="0"/>
                <a:cs typeface="Arial" pitchFamily="34" charset="0"/>
              </a:rPr>
              <a:t>Though he left </a:t>
            </a:r>
            <a:r>
              <a:rPr lang="en-SG" sz="2000" i="1" dirty="0" smtClean="0">
                <a:latin typeface="Arial" pitchFamily="34" charset="0"/>
                <a:cs typeface="Arial" pitchFamily="34" charset="0"/>
              </a:rPr>
              <a:t>The Mystery of Edwin </a:t>
            </a:r>
            <a:r>
              <a:rPr lang="en-SG" sz="2000" i="1" dirty="0" err="1" smtClean="0">
                <a:latin typeface="Arial" pitchFamily="34" charset="0"/>
                <a:cs typeface="Arial" pitchFamily="34" charset="0"/>
              </a:rPr>
              <a:t>Drood</a:t>
            </a:r>
            <a:r>
              <a:rPr lang="en-SG" sz="2000" dirty="0" smtClean="0">
                <a:latin typeface="Arial" pitchFamily="34" charset="0"/>
                <a:cs typeface="Arial" pitchFamily="34" charset="0"/>
              </a:rPr>
              <a:t> unfinished, he had already written fifteen substantial novels and countless shorter pieces. </a:t>
            </a:r>
          </a:p>
          <a:p>
            <a:pPr>
              <a:buNone/>
            </a:pPr>
            <a:r>
              <a:rPr lang="en-SG" sz="2000" dirty="0" smtClean="0">
                <a:latin typeface="Arial" pitchFamily="34" charset="0"/>
                <a:cs typeface="Arial" pitchFamily="34" charset="0"/>
              </a:rPr>
              <a:t>His more popular works include:</a:t>
            </a:r>
          </a:p>
          <a:p>
            <a:r>
              <a:rPr lang="en-SG" sz="2000" i="1" dirty="0" smtClean="0">
                <a:latin typeface="Arial" pitchFamily="34" charset="0"/>
                <a:cs typeface="Arial" pitchFamily="34" charset="0"/>
              </a:rPr>
              <a:t>Oliver Twist</a:t>
            </a:r>
            <a:r>
              <a:rPr lang="en-SG" sz="2000" dirty="0" smtClean="0">
                <a:latin typeface="Arial" pitchFamily="34" charset="0"/>
                <a:cs typeface="Arial" pitchFamily="34" charset="0"/>
              </a:rPr>
              <a:t> (1838)</a:t>
            </a:r>
          </a:p>
          <a:p>
            <a:r>
              <a:rPr lang="en-SG" sz="2000" i="1" dirty="0" smtClean="0">
                <a:latin typeface="Arial" pitchFamily="34" charset="0"/>
                <a:cs typeface="Arial" pitchFamily="34" charset="0"/>
              </a:rPr>
              <a:t>A Christmas Carol (1843)</a:t>
            </a:r>
          </a:p>
          <a:p>
            <a:r>
              <a:rPr lang="en-SG" sz="2000" i="1" dirty="0" smtClean="0">
                <a:latin typeface="Arial" pitchFamily="34" charset="0"/>
                <a:cs typeface="Arial" pitchFamily="34" charset="0"/>
              </a:rPr>
              <a:t>David Copperfield</a:t>
            </a:r>
            <a:r>
              <a:rPr lang="en-SG" sz="2000" dirty="0" smtClean="0">
                <a:latin typeface="Arial" pitchFamily="34" charset="0"/>
                <a:cs typeface="Arial" pitchFamily="34" charset="0"/>
              </a:rPr>
              <a:t> (1849)</a:t>
            </a:r>
          </a:p>
          <a:p>
            <a:r>
              <a:rPr lang="en-SG" sz="2000" i="1" dirty="0" smtClean="0">
                <a:latin typeface="Arial" pitchFamily="34" charset="0"/>
                <a:cs typeface="Arial" pitchFamily="34" charset="0"/>
              </a:rPr>
              <a:t>Hard Times</a:t>
            </a:r>
            <a:r>
              <a:rPr lang="en-SG" sz="2000" dirty="0" smtClean="0">
                <a:latin typeface="Arial" pitchFamily="34" charset="0"/>
                <a:cs typeface="Arial" pitchFamily="34" charset="0"/>
              </a:rPr>
              <a:t> (1854)</a:t>
            </a:r>
          </a:p>
          <a:p>
            <a:r>
              <a:rPr lang="en-SG" sz="2000" i="1" dirty="0" smtClean="0">
                <a:latin typeface="Arial" pitchFamily="34" charset="0"/>
                <a:cs typeface="Arial" pitchFamily="34" charset="0"/>
              </a:rPr>
              <a:t>A</a:t>
            </a:r>
            <a:r>
              <a:rPr lang="en-SG" sz="2000" dirty="0" smtClean="0">
                <a:latin typeface="Arial" pitchFamily="34" charset="0"/>
                <a:cs typeface="Arial" pitchFamily="34" charset="0"/>
              </a:rPr>
              <a:t> </a:t>
            </a:r>
            <a:r>
              <a:rPr lang="en-SG" sz="2000" i="1" dirty="0" smtClean="0">
                <a:latin typeface="Arial" pitchFamily="34" charset="0"/>
                <a:cs typeface="Arial" pitchFamily="34" charset="0"/>
              </a:rPr>
              <a:t>Tale of Two Cities </a:t>
            </a:r>
            <a:r>
              <a:rPr lang="en-SG" sz="2000" dirty="0" smtClean="0">
                <a:latin typeface="Arial" pitchFamily="34" charset="0"/>
                <a:cs typeface="Arial" pitchFamily="34" charset="0"/>
              </a:rPr>
              <a:t>(1859)</a:t>
            </a:r>
          </a:p>
          <a:p>
            <a:r>
              <a:rPr lang="en-SG" sz="2000" i="1" dirty="0" smtClean="0">
                <a:latin typeface="Arial" pitchFamily="34" charset="0"/>
                <a:cs typeface="Arial" pitchFamily="34" charset="0"/>
              </a:rPr>
              <a:t>Great Expectations</a:t>
            </a:r>
            <a:r>
              <a:rPr lang="en-SG" sz="2000" dirty="0" smtClean="0">
                <a:latin typeface="Arial" pitchFamily="34" charset="0"/>
                <a:cs typeface="Arial" pitchFamily="34" charset="0"/>
              </a:rPr>
              <a:t> (1860)</a:t>
            </a:r>
          </a:p>
          <a:p>
            <a:pPr>
              <a:buNone/>
            </a:pPr>
            <a:r>
              <a:rPr lang="en-SG" sz="2000" dirty="0" smtClean="0">
                <a:latin typeface="Arial" pitchFamily="34" charset="0"/>
                <a:cs typeface="Arial" pitchFamily="34" charset="0"/>
              </a:rPr>
              <a:t>Though Charles Dickens died, his work continues to attract, inspire and amaze the readers of English novel till today.</a:t>
            </a:r>
          </a:p>
          <a:p>
            <a:pPr>
              <a:buNone/>
            </a:pPr>
            <a:endParaRPr lang="en-SG" sz="20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12</a:t>
            </a:fld>
            <a:endParaRPr lang="en-US"/>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00B0F0"/>
          </a:solidFill>
        </p:spPr>
        <p:txBody>
          <a:bodyPr/>
          <a:lstStyle/>
          <a:p>
            <a:r>
              <a:rPr lang="en-US" dirty="0" smtClean="0"/>
              <a:t>Introduction to Great Expectations</a:t>
            </a:r>
            <a:endParaRPr lang="en-SG" dirty="0"/>
          </a:p>
        </p:txBody>
      </p:sp>
      <p:sp>
        <p:nvSpPr>
          <p:cNvPr id="3" name="Content Placeholder 2"/>
          <p:cNvSpPr>
            <a:spLocks noGrp="1"/>
          </p:cNvSpPr>
          <p:nvPr>
            <p:ph idx="1"/>
          </p:nvPr>
        </p:nvSpPr>
        <p:spPr/>
        <p:txBody>
          <a:bodyPr>
            <a:normAutofit/>
          </a:bodyPr>
          <a:lstStyle/>
          <a:p>
            <a:r>
              <a:rPr lang="en-SG" sz="2400" b="1" dirty="0" smtClean="0">
                <a:latin typeface="Arial" pitchFamily="34" charset="0"/>
                <a:cs typeface="Arial" pitchFamily="34" charset="0"/>
              </a:rPr>
              <a:t>Written by:</a:t>
            </a:r>
            <a:r>
              <a:rPr lang="en-SG" sz="2400" dirty="0" smtClean="0">
                <a:latin typeface="Arial" pitchFamily="34" charset="0"/>
                <a:cs typeface="Arial" pitchFamily="34" charset="0"/>
              </a:rPr>
              <a:t> Charles Dickens</a:t>
            </a:r>
          </a:p>
          <a:p>
            <a:r>
              <a:rPr lang="en-SG" sz="2400" b="1" dirty="0" smtClean="0">
                <a:latin typeface="Arial" pitchFamily="34" charset="0"/>
                <a:cs typeface="Arial" pitchFamily="34" charset="0"/>
              </a:rPr>
              <a:t>Type of Work:</a:t>
            </a:r>
            <a:r>
              <a:rPr lang="en-SG" sz="2400" dirty="0" smtClean="0">
                <a:latin typeface="Arial" pitchFamily="34" charset="0"/>
                <a:cs typeface="Arial" pitchFamily="34" charset="0"/>
              </a:rPr>
              <a:t> Serialized story turned into a novel</a:t>
            </a:r>
          </a:p>
          <a:p>
            <a:r>
              <a:rPr lang="en-SG" sz="2400" b="1" dirty="0" smtClean="0">
                <a:latin typeface="Arial" pitchFamily="34" charset="0"/>
                <a:cs typeface="Arial" pitchFamily="34" charset="0"/>
              </a:rPr>
              <a:t>First Published:</a:t>
            </a:r>
            <a:r>
              <a:rPr lang="en-SG" sz="2400" dirty="0" smtClean="0">
                <a:latin typeface="Arial" pitchFamily="34" charset="0"/>
                <a:cs typeface="Arial" pitchFamily="34" charset="0"/>
              </a:rPr>
              <a:t> December 1860-April 1861 in weekly </a:t>
            </a:r>
            <a:r>
              <a:rPr lang="en-SG" sz="2400" dirty="0" err="1" smtClean="0">
                <a:latin typeface="Arial" pitchFamily="34" charset="0"/>
                <a:cs typeface="Arial" pitchFamily="34" charset="0"/>
              </a:rPr>
              <a:t>installments</a:t>
            </a:r>
            <a:r>
              <a:rPr lang="en-SG" sz="2400" dirty="0" smtClean="0">
                <a:latin typeface="Arial" pitchFamily="34" charset="0"/>
                <a:cs typeface="Arial" pitchFamily="34" charset="0"/>
              </a:rPr>
              <a:t> to a magazine; July 1861 as a novel in 3 volumes; November 1862 as a whole novel</a:t>
            </a:r>
          </a:p>
          <a:p>
            <a:r>
              <a:rPr lang="en-SG" sz="2400" b="1" dirty="0" smtClean="0">
                <a:latin typeface="Arial" pitchFamily="34" charset="0"/>
                <a:cs typeface="Arial" pitchFamily="34" charset="0"/>
              </a:rPr>
              <a:t>Setting:</a:t>
            </a:r>
            <a:r>
              <a:rPr lang="en-SG" sz="2400" dirty="0" smtClean="0">
                <a:latin typeface="Arial" pitchFamily="34" charset="0"/>
                <a:cs typeface="Arial" pitchFamily="34" charset="0"/>
              </a:rPr>
              <a:t> Early 1800s; London, England, and around the marshes of Kent</a:t>
            </a:r>
          </a:p>
          <a:p>
            <a:pPr>
              <a:buNone/>
            </a:pPr>
            <a:endParaRPr lang="en-SG" sz="24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13</a:t>
            </a:fld>
            <a:endParaRPr lang="en-US"/>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00B0F0"/>
          </a:solidFill>
        </p:spPr>
        <p:txBody>
          <a:bodyPr/>
          <a:lstStyle/>
          <a:p>
            <a:r>
              <a:rPr lang="en-US" dirty="0" smtClean="0"/>
              <a:t>Introduction to Great Expectations</a:t>
            </a:r>
            <a:endParaRPr lang="en-SG" dirty="0"/>
          </a:p>
        </p:txBody>
      </p:sp>
      <p:sp>
        <p:nvSpPr>
          <p:cNvPr id="3" name="Content Placeholder 2"/>
          <p:cNvSpPr>
            <a:spLocks noGrp="1"/>
          </p:cNvSpPr>
          <p:nvPr>
            <p:ph idx="1"/>
          </p:nvPr>
        </p:nvSpPr>
        <p:spPr>
          <a:xfrm>
            <a:off x="304800" y="1600200"/>
            <a:ext cx="6400800" cy="4525963"/>
          </a:xfrm>
        </p:spPr>
        <p:txBody>
          <a:bodyPr>
            <a:normAutofit/>
          </a:bodyPr>
          <a:lstStyle/>
          <a:p>
            <a:r>
              <a:rPr lang="en-SG" sz="2000" i="1" dirty="0" smtClean="0">
                <a:latin typeface="Arial" pitchFamily="34" charset="0"/>
                <a:cs typeface="Arial" pitchFamily="34" charset="0"/>
              </a:rPr>
              <a:t>Great Expectations</a:t>
            </a:r>
            <a:r>
              <a:rPr lang="en-SG" sz="2000" dirty="0" smtClean="0">
                <a:latin typeface="Arial" pitchFamily="34" charset="0"/>
                <a:cs typeface="Arial" pitchFamily="34" charset="0"/>
              </a:rPr>
              <a:t> (1860), was initially published serially but under a stricter length requirement, and is considered a more polished example of Dickens’ work.</a:t>
            </a:r>
          </a:p>
          <a:p>
            <a:r>
              <a:rPr lang="en-SG" sz="2000" dirty="0" smtClean="0">
                <a:latin typeface="Arial" pitchFamily="34" charset="0"/>
                <a:cs typeface="Arial" pitchFamily="34" charset="0"/>
              </a:rPr>
              <a:t>It is a comparatively slim Dickens' volume, too, at just under six-hundred pages.</a:t>
            </a:r>
          </a:p>
          <a:p>
            <a:pPr lvl="0"/>
            <a:r>
              <a:rPr lang="en-SG" sz="2000" dirty="0" smtClean="0">
                <a:latin typeface="Arial" pitchFamily="34" charset="0"/>
                <a:cs typeface="Arial" pitchFamily="34" charset="0"/>
              </a:rPr>
              <a:t>Like much of Charles Dickens's work, </a:t>
            </a:r>
            <a:r>
              <a:rPr lang="en-SG" sz="2000" i="1" dirty="0" smtClean="0">
                <a:latin typeface="Arial" pitchFamily="34" charset="0"/>
                <a:cs typeface="Arial" pitchFamily="34" charset="0"/>
              </a:rPr>
              <a:t>Great Expectations</a:t>
            </a:r>
            <a:r>
              <a:rPr lang="en-SG" sz="2000" dirty="0" smtClean="0">
                <a:latin typeface="Arial" pitchFamily="34" charset="0"/>
                <a:cs typeface="Arial" pitchFamily="34" charset="0"/>
              </a:rPr>
              <a:t> was first published in a popular magazine, in  regular instalments of a few chapters each . Many of the novel's chapters end with a lack of dramatic resolution, which was intended to encourage readers to buy the next instalment.</a:t>
            </a:r>
          </a:p>
          <a:p>
            <a:endParaRPr lang="en-SG" sz="2000" dirty="0" smtClean="0">
              <a:latin typeface="Arial" pitchFamily="34" charset="0"/>
              <a:cs typeface="Arial" pitchFamily="34" charset="0"/>
            </a:endParaRPr>
          </a:p>
          <a:p>
            <a:endParaRPr lang="en-SG" sz="20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14</a:t>
            </a:fld>
            <a:endParaRPr lang="en-US"/>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1143000"/>
          </a:xfrm>
          <a:solidFill>
            <a:srgbClr val="00B0F0"/>
          </a:solidFill>
        </p:spPr>
        <p:txBody>
          <a:bodyPr>
            <a:normAutofit/>
          </a:bodyPr>
          <a:lstStyle/>
          <a:p>
            <a:r>
              <a:rPr lang="en-US" sz="3600" dirty="0" smtClean="0"/>
              <a:t>Times when Great Expectations was Written</a:t>
            </a:r>
            <a:endParaRPr lang="en-SG" sz="3600" dirty="0"/>
          </a:p>
        </p:txBody>
      </p:sp>
      <p:sp>
        <p:nvSpPr>
          <p:cNvPr id="3" name="Content Placeholder 2"/>
          <p:cNvSpPr>
            <a:spLocks noGrp="1"/>
          </p:cNvSpPr>
          <p:nvPr>
            <p:ph idx="1"/>
          </p:nvPr>
        </p:nvSpPr>
        <p:spPr>
          <a:xfrm>
            <a:off x="0" y="1600200"/>
            <a:ext cx="6858000" cy="4525963"/>
          </a:xfrm>
        </p:spPr>
        <p:txBody>
          <a:bodyPr>
            <a:noAutofit/>
          </a:bodyPr>
          <a:lstStyle/>
          <a:p>
            <a:r>
              <a:rPr lang="en-SG" sz="2000" i="1" dirty="0" smtClean="0">
                <a:latin typeface="Arial" pitchFamily="34" charset="0"/>
                <a:cs typeface="Arial" pitchFamily="34" charset="0"/>
              </a:rPr>
              <a:t>Great Expectations </a:t>
            </a:r>
            <a:r>
              <a:rPr lang="en-SG" sz="2000" dirty="0" smtClean="0">
                <a:latin typeface="Arial" pitchFamily="34" charset="0"/>
                <a:cs typeface="Arial" pitchFamily="34" charset="0"/>
              </a:rPr>
              <a:t>is set in early Victorian England.</a:t>
            </a:r>
          </a:p>
          <a:p>
            <a:r>
              <a:rPr lang="en-SG" sz="2000" dirty="0" smtClean="0">
                <a:latin typeface="Arial" pitchFamily="34" charset="0"/>
                <a:cs typeface="Arial" pitchFamily="34" charset="0"/>
              </a:rPr>
              <a:t>It was a time when great social changes were sweeping the nation. </a:t>
            </a:r>
          </a:p>
          <a:p>
            <a:r>
              <a:rPr lang="en-SG" sz="2000" dirty="0" smtClean="0">
                <a:latin typeface="Arial" pitchFamily="34" charset="0"/>
                <a:cs typeface="Arial" pitchFamily="34" charset="0"/>
              </a:rPr>
              <a:t>The Industrial Revolution of the late eighteenth and early nineteenth centuries had transformed the social landscape, enabling capitalists and manufacturers to amass huge fortunes. </a:t>
            </a:r>
          </a:p>
          <a:p>
            <a:r>
              <a:rPr lang="en-SG" sz="2000" dirty="0" smtClean="0">
                <a:latin typeface="Arial" pitchFamily="34" charset="0"/>
                <a:cs typeface="Arial" pitchFamily="34" charset="0"/>
              </a:rPr>
              <a:t>Although social class was no longer entirely dependent on the circumstances of one’s birth, the divisions between the rich and the poor remained nearly as wide as ever.</a:t>
            </a:r>
          </a:p>
          <a:p>
            <a:endParaRPr lang="en-SG" sz="20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15</a:t>
            </a:fld>
            <a:endParaRPr lang="en-US"/>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00B0F0"/>
          </a:solidFill>
        </p:spPr>
        <p:txBody>
          <a:bodyPr/>
          <a:lstStyle/>
          <a:p>
            <a:r>
              <a:rPr lang="en-US" dirty="0" smtClean="0"/>
              <a:t>Setting of the novel </a:t>
            </a:r>
            <a:endParaRPr lang="en-SG" dirty="0"/>
          </a:p>
        </p:txBody>
      </p:sp>
      <p:sp>
        <p:nvSpPr>
          <p:cNvPr id="3" name="Content Placeholder 2"/>
          <p:cNvSpPr>
            <a:spLocks noGrp="1"/>
          </p:cNvSpPr>
          <p:nvPr>
            <p:ph idx="1"/>
          </p:nvPr>
        </p:nvSpPr>
        <p:spPr/>
        <p:txBody>
          <a:bodyPr>
            <a:normAutofit fontScale="92500" lnSpcReduction="20000"/>
          </a:bodyPr>
          <a:lstStyle/>
          <a:p>
            <a:r>
              <a:rPr lang="en-SG" dirty="0" smtClean="0"/>
              <a:t>The action of </a:t>
            </a:r>
            <a:r>
              <a:rPr lang="en-SG" i="1" dirty="0" smtClean="0"/>
              <a:t>Great Expectations </a:t>
            </a:r>
            <a:r>
              <a:rPr lang="en-SG" dirty="0" smtClean="0"/>
              <a:t>takes place in a limited geography between a small village at the edge of the North Kent marshes, a market town in which </a:t>
            </a:r>
            <a:r>
              <a:rPr lang="en-SG" dirty="0" err="1" smtClean="0"/>
              <a:t>Satis</a:t>
            </a:r>
            <a:r>
              <a:rPr lang="en-SG" dirty="0" smtClean="0"/>
              <a:t> House is located, and the greater city of London. The protagonist, Pip, grows up in the marsh village. Eventually he becomes a frequent visitor to </a:t>
            </a:r>
            <a:r>
              <a:rPr lang="en-SG" dirty="0" err="1" smtClean="0"/>
              <a:t>Satis</a:t>
            </a:r>
            <a:r>
              <a:rPr lang="en-SG" dirty="0" smtClean="0"/>
              <a:t> House, located in the market town. Upon inheriting a good deal of money, he moves to London, where he is taught to be a gentleman. Throughout the novel, Pip travels between these three locations in pursuit of his great expectations. </a:t>
            </a:r>
          </a:p>
          <a:p>
            <a:endParaRPr lang="en-SG"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16</a:t>
            </a:fld>
            <a:endParaRPr lang="en-US"/>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a:solidFill>
            <a:srgbClr val="00B0F0"/>
          </a:solidFill>
        </p:spPr>
        <p:txBody>
          <a:bodyPr>
            <a:normAutofit fontScale="90000"/>
          </a:bodyPr>
          <a:lstStyle/>
          <a:p>
            <a:r>
              <a:rPr lang="en-SG" dirty="0" smtClean="0"/>
              <a:t>Genre and </a:t>
            </a:r>
            <a:r>
              <a:rPr lang="en-US" dirty="0" smtClean="0"/>
              <a:t>Form of the Novel </a:t>
            </a:r>
            <a:endParaRPr lang="en-SG" dirty="0"/>
          </a:p>
        </p:txBody>
      </p:sp>
      <p:sp>
        <p:nvSpPr>
          <p:cNvPr id="3" name="Content Placeholder 2"/>
          <p:cNvSpPr>
            <a:spLocks noGrp="1"/>
          </p:cNvSpPr>
          <p:nvPr>
            <p:ph idx="1"/>
          </p:nvPr>
        </p:nvSpPr>
        <p:spPr>
          <a:xfrm>
            <a:off x="0" y="1219200"/>
            <a:ext cx="7696200" cy="4906963"/>
          </a:xfrm>
        </p:spPr>
        <p:txBody>
          <a:bodyPr>
            <a:normAutofit fontScale="62500" lnSpcReduction="20000"/>
          </a:bodyPr>
          <a:lstStyle/>
          <a:p>
            <a:r>
              <a:rPr lang="en-SG" b="1" dirty="0" err="1" smtClean="0">
                <a:latin typeface="Arial" pitchFamily="34" charset="0"/>
                <a:cs typeface="Arial" pitchFamily="34" charset="0"/>
              </a:rPr>
              <a:t>Bildungsroman</a:t>
            </a:r>
            <a:r>
              <a:rPr lang="en-SG" dirty="0" smtClean="0">
                <a:latin typeface="Arial" pitchFamily="34" charset="0"/>
                <a:cs typeface="Arial" pitchFamily="34" charset="0"/>
              </a:rPr>
              <a:t> (a German word, </a:t>
            </a:r>
            <a:r>
              <a:rPr lang="en-SG" b="1" dirty="0" smtClean="0">
                <a:latin typeface="Arial" pitchFamily="34" charset="0"/>
                <a:cs typeface="Arial" pitchFamily="34" charset="0"/>
              </a:rPr>
              <a:t>novel of formation</a:t>
            </a:r>
            <a:r>
              <a:rPr lang="en-SG" dirty="0" smtClean="0">
                <a:latin typeface="Arial" pitchFamily="34" charset="0"/>
                <a:cs typeface="Arial" pitchFamily="34" charset="0"/>
              </a:rPr>
              <a:t>, Some times this genre is named as coming of age story. It focuses on the psychological and moral growth of the protagonist from youth to adulthood so in it character change is extremely important.)</a:t>
            </a:r>
          </a:p>
          <a:p>
            <a:r>
              <a:rPr lang="en-SG" dirty="0" smtClean="0">
                <a:latin typeface="Arial" pitchFamily="34" charset="0"/>
                <a:cs typeface="Arial" pitchFamily="34" charset="0"/>
              </a:rPr>
              <a:t>In form, </a:t>
            </a:r>
            <a:r>
              <a:rPr lang="en-SG" i="1" dirty="0" smtClean="0">
                <a:latin typeface="Arial" pitchFamily="34" charset="0"/>
                <a:cs typeface="Arial" pitchFamily="34" charset="0"/>
              </a:rPr>
              <a:t>Great Expectations</a:t>
            </a:r>
            <a:r>
              <a:rPr lang="en-SG" dirty="0" smtClean="0">
                <a:latin typeface="Arial" pitchFamily="34" charset="0"/>
                <a:cs typeface="Arial" pitchFamily="34" charset="0"/>
              </a:rPr>
              <a:t> fits a pattern popular in nineteenth-century European fiction: the </a:t>
            </a:r>
            <a:r>
              <a:rPr lang="en-SG" dirty="0" err="1" smtClean="0">
                <a:latin typeface="Arial" pitchFamily="34" charset="0"/>
                <a:cs typeface="Arial" pitchFamily="34" charset="0"/>
              </a:rPr>
              <a:t>bildungsroman</a:t>
            </a:r>
            <a:r>
              <a:rPr lang="en-SG" dirty="0" smtClean="0">
                <a:latin typeface="Arial" pitchFamily="34" charset="0"/>
                <a:cs typeface="Arial" pitchFamily="34" charset="0"/>
              </a:rPr>
              <a:t>, or novel depicting growth and personal development, generally a transition from boyhood to manhood such as that experienced by Pip. The genre was popularized by Goethe with his book </a:t>
            </a:r>
            <a:r>
              <a:rPr lang="en-SG" i="1" dirty="0" smtClean="0">
                <a:latin typeface="Arial" pitchFamily="34" charset="0"/>
                <a:cs typeface="Arial" pitchFamily="34" charset="0"/>
              </a:rPr>
              <a:t>Wilhelm Meister </a:t>
            </a:r>
            <a:r>
              <a:rPr lang="en-SG" dirty="0" smtClean="0">
                <a:latin typeface="Arial" pitchFamily="34" charset="0"/>
                <a:cs typeface="Arial" pitchFamily="34" charset="0"/>
              </a:rPr>
              <a:t>(1794–1796) and became prevalent in England with such books as Daniel Defoe’s </a:t>
            </a:r>
            <a:r>
              <a:rPr lang="en-SG" i="1" dirty="0" smtClean="0">
                <a:latin typeface="Arial" pitchFamily="34" charset="0"/>
                <a:cs typeface="Arial" pitchFamily="34" charset="0"/>
              </a:rPr>
              <a:t>Robinson Crusoe, </a:t>
            </a:r>
            <a:r>
              <a:rPr lang="en-SG" dirty="0" smtClean="0">
                <a:latin typeface="Arial" pitchFamily="34" charset="0"/>
                <a:cs typeface="Arial" pitchFamily="34" charset="0"/>
              </a:rPr>
              <a:t>Charlotte </a:t>
            </a:r>
            <a:r>
              <a:rPr lang="en-SG" dirty="0" err="1" smtClean="0">
                <a:latin typeface="Arial" pitchFamily="34" charset="0"/>
                <a:cs typeface="Arial" pitchFamily="34" charset="0"/>
              </a:rPr>
              <a:t>Brontë’s</a:t>
            </a:r>
            <a:r>
              <a:rPr lang="en-SG" dirty="0" smtClean="0">
                <a:latin typeface="Arial" pitchFamily="34" charset="0"/>
                <a:cs typeface="Arial" pitchFamily="34" charset="0"/>
              </a:rPr>
              <a:t> </a:t>
            </a:r>
            <a:r>
              <a:rPr lang="en-SG" i="1" dirty="0" smtClean="0">
                <a:latin typeface="Arial" pitchFamily="34" charset="0"/>
                <a:cs typeface="Arial" pitchFamily="34" charset="0"/>
              </a:rPr>
              <a:t>Jane Eyre, </a:t>
            </a:r>
            <a:r>
              <a:rPr lang="en-SG" dirty="0" smtClean="0">
                <a:latin typeface="Arial" pitchFamily="34" charset="0"/>
                <a:cs typeface="Arial" pitchFamily="34" charset="0"/>
              </a:rPr>
              <a:t>and Dickens’s own </a:t>
            </a:r>
            <a:r>
              <a:rPr lang="en-SG" i="1" dirty="0" smtClean="0">
                <a:latin typeface="Arial" pitchFamily="34" charset="0"/>
                <a:cs typeface="Arial" pitchFamily="34" charset="0"/>
              </a:rPr>
              <a:t>David Copperfield</a:t>
            </a:r>
            <a:r>
              <a:rPr lang="en-SG" dirty="0" smtClean="0">
                <a:latin typeface="Arial" pitchFamily="34" charset="0"/>
                <a:cs typeface="Arial" pitchFamily="34" charset="0"/>
              </a:rPr>
              <a:t>. Each of these works, like </a:t>
            </a:r>
            <a:r>
              <a:rPr lang="en-SG" i="1" dirty="0" smtClean="0">
                <a:latin typeface="Arial" pitchFamily="34" charset="0"/>
                <a:cs typeface="Arial" pitchFamily="34" charset="0"/>
              </a:rPr>
              <a:t>Great Expectations, </a:t>
            </a:r>
            <a:r>
              <a:rPr lang="en-SG" dirty="0" smtClean="0">
                <a:latin typeface="Arial" pitchFamily="34" charset="0"/>
                <a:cs typeface="Arial" pitchFamily="34" charset="0"/>
              </a:rPr>
              <a:t>depicts a process of maturation and self-discovery through experience as a protagonist moves from childhood to adulthood.</a:t>
            </a:r>
          </a:p>
          <a:p>
            <a:r>
              <a:rPr lang="en-SG" b="1" dirty="0" smtClean="0">
                <a:latin typeface="Arial" pitchFamily="34" charset="0"/>
                <a:cs typeface="Arial" pitchFamily="34" charset="0"/>
              </a:rPr>
              <a:t>Victorian Literature</a:t>
            </a:r>
          </a:p>
          <a:p>
            <a:r>
              <a:rPr lang="en-SG" b="1" dirty="0" smtClean="0">
                <a:latin typeface="Arial" pitchFamily="34" charset="0"/>
                <a:cs typeface="Arial" pitchFamily="34" charset="0"/>
              </a:rPr>
              <a:t>Social commentary </a:t>
            </a:r>
            <a:endParaRPr lang="en-SG" dirty="0" smtClean="0">
              <a:latin typeface="Arial" pitchFamily="34" charset="0"/>
              <a:cs typeface="Arial" pitchFamily="34" charset="0"/>
            </a:endParaRPr>
          </a:p>
          <a:p>
            <a:endParaRPr lang="en-SG"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17</a:t>
            </a:fld>
            <a:endParaRPr lang="en-US"/>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a:solidFill>
            <a:srgbClr val="00B0F0"/>
          </a:solidFill>
        </p:spPr>
        <p:txBody>
          <a:bodyPr>
            <a:normAutofit fontScale="90000"/>
          </a:bodyPr>
          <a:lstStyle/>
          <a:p>
            <a:r>
              <a:rPr lang="en-SG" b="1" dirty="0" smtClean="0"/>
              <a:t>PLOT and STRUCTURE ANALYSIS </a:t>
            </a:r>
            <a:endParaRPr lang="en-SG" dirty="0"/>
          </a:p>
        </p:txBody>
      </p:sp>
      <p:sp>
        <p:nvSpPr>
          <p:cNvPr id="3" name="Content Placeholder 2"/>
          <p:cNvSpPr>
            <a:spLocks noGrp="1"/>
          </p:cNvSpPr>
          <p:nvPr>
            <p:ph idx="1"/>
          </p:nvPr>
        </p:nvSpPr>
        <p:spPr>
          <a:xfrm>
            <a:off x="0" y="1066800"/>
            <a:ext cx="8686800" cy="5059363"/>
          </a:xfrm>
        </p:spPr>
        <p:txBody>
          <a:bodyPr>
            <a:normAutofit/>
          </a:bodyPr>
          <a:lstStyle/>
          <a:p>
            <a:r>
              <a:rPr lang="en-SG" sz="2000" dirty="0" smtClean="0">
                <a:latin typeface="Arial" pitchFamily="34" charset="0"/>
                <a:cs typeface="Arial" pitchFamily="34" charset="0"/>
              </a:rPr>
              <a:t>Charles Dickens is said to have explored a new ground in his novel, </a:t>
            </a:r>
            <a:r>
              <a:rPr lang="en-SG" sz="2000" i="1" dirty="0" smtClean="0">
                <a:latin typeface="Arial" pitchFamily="34" charset="0"/>
                <a:cs typeface="Arial" pitchFamily="34" charset="0"/>
              </a:rPr>
              <a:t>Great Expectations. </a:t>
            </a:r>
          </a:p>
          <a:p>
            <a:r>
              <a:rPr lang="en-SG" sz="2000" dirty="0" smtClean="0">
                <a:latin typeface="Arial" pitchFamily="34" charset="0"/>
                <a:cs typeface="Arial" pitchFamily="34" charset="0"/>
              </a:rPr>
              <a:t>The theme of self-knowledge explored in the novel expresses in part Dickens’ own search for a sense of self. May readers and historians have suggested that Pip has a touch of Dickens in him, making the fictional book feel almost autobiographical. </a:t>
            </a:r>
          </a:p>
          <a:p>
            <a:r>
              <a:rPr lang="en-SG" sz="2000" dirty="0" smtClean="0">
                <a:latin typeface="Arial" pitchFamily="34" charset="0"/>
                <a:cs typeface="Arial" pitchFamily="34" charset="0"/>
              </a:rPr>
              <a:t>Structurally, the novel is a narration by a mature and retrospective Pip. It is divided into three distinct “stages,” each </a:t>
            </a:r>
            <a:r>
              <a:rPr lang="en-SG" sz="2000" dirty="0" err="1" smtClean="0">
                <a:latin typeface="Arial" pitchFamily="34" charset="0"/>
                <a:cs typeface="Arial" pitchFamily="34" charset="0"/>
              </a:rPr>
              <a:t>labeled</a:t>
            </a:r>
            <a:r>
              <a:rPr lang="en-SG" sz="2000" dirty="0" smtClean="0">
                <a:latin typeface="Arial" pitchFamily="34" charset="0"/>
                <a:cs typeface="Arial" pitchFamily="34" charset="0"/>
              </a:rPr>
              <a:t> as a specific “stage of Pip’s expectations.” </a:t>
            </a:r>
          </a:p>
          <a:p>
            <a:r>
              <a:rPr lang="en-SG" sz="2000" dirty="0" smtClean="0">
                <a:latin typeface="Arial" pitchFamily="34" charset="0"/>
                <a:cs typeface="Arial" pitchFamily="34" charset="0"/>
              </a:rPr>
              <a:t>In a chronological sequence, these chapters trace Pip’s progress from a child to an adolescent and young adult. This is a journey of acceptance of his true place in the society. </a:t>
            </a:r>
          </a:p>
          <a:p>
            <a:r>
              <a:rPr lang="en-US" sz="2000" dirty="0" smtClean="0">
                <a:latin typeface="Arial" pitchFamily="34" charset="0"/>
                <a:cs typeface="Arial" pitchFamily="34" charset="0"/>
              </a:rPr>
              <a:t>In terms of plot and structure it is also a journey from a small town to city and then back to town, completing the full circle.</a:t>
            </a:r>
            <a:endParaRPr lang="en-SG" sz="2000" dirty="0" smtClean="0">
              <a:latin typeface="Arial" pitchFamily="34" charset="0"/>
              <a:cs typeface="Arial" pitchFamily="34" charset="0"/>
            </a:endParaRPr>
          </a:p>
          <a:p>
            <a:endParaRPr lang="en-SG" sz="20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18</a:t>
            </a:fld>
            <a:endParaRPr lang="en-US"/>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74638"/>
            <a:ext cx="8458200" cy="715962"/>
          </a:xfrm>
          <a:solidFill>
            <a:srgbClr val="00B0F0"/>
          </a:solidFill>
        </p:spPr>
        <p:txBody>
          <a:bodyPr>
            <a:normAutofit/>
          </a:bodyPr>
          <a:lstStyle/>
          <a:p>
            <a:r>
              <a:rPr lang="en-SG" sz="2800" b="1" dirty="0" smtClean="0"/>
              <a:t>PLOT and STRUCTURE ANALYSIS         </a:t>
            </a:r>
            <a:r>
              <a:rPr lang="en-SG" sz="2800" dirty="0" smtClean="0"/>
              <a:t>cont…</a:t>
            </a:r>
            <a:endParaRPr lang="en-SG" sz="2800" dirty="0"/>
          </a:p>
        </p:txBody>
      </p:sp>
      <p:sp>
        <p:nvSpPr>
          <p:cNvPr id="3" name="Content Placeholder 2"/>
          <p:cNvSpPr>
            <a:spLocks noGrp="1"/>
          </p:cNvSpPr>
          <p:nvPr>
            <p:ph idx="1"/>
          </p:nvPr>
        </p:nvSpPr>
        <p:spPr>
          <a:xfrm>
            <a:off x="0" y="1143000"/>
            <a:ext cx="7543800" cy="4983163"/>
          </a:xfrm>
        </p:spPr>
        <p:txBody>
          <a:bodyPr>
            <a:normAutofit fontScale="62500" lnSpcReduction="20000"/>
          </a:bodyPr>
          <a:lstStyle/>
          <a:p>
            <a:r>
              <a:rPr lang="en-SG" b="1" dirty="0" smtClean="0"/>
              <a:t>The first stage </a:t>
            </a:r>
            <a:r>
              <a:rPr lang="en-SG" dirty="0" smtClean="0"/>
              <a:t>introduces all the major characters and sets the plot in motion.</a:t>
            </a:r>
          </a:p>
          <a:p>
            <a:r>
              <a:rPr lang="en-SG" dirty="0" smtClean="0"/>
              <a:t> Pip is introduced, and his situation and context are developed fully. Even we are told about the first seeds of his desire to be “uncommon.”</a:t>
            </a:r>
          </a:p>
          <a:p>
            <a:r>
              <a:rPr lang="en-SG" dirty="0" smtClean="0"/>
              <a:t>This leads to the revelation by Mr. </a:t>
            </a:r>
            <a:r>
              <a:rPr lang="en-SG" dirty="0" err="1" smtClean="0"/>
              <a:t>Jaggers</a:t>
            </a:r>
            <a:r>
              <a:rPr lang="en-SG" dirty="0" smtClean="0"/>
              <a:t>, the lawyer, that Pip is to inherit a huge fortune and become a gentleman.</a:t>
            </a:r>
          </a:p>
          <a:p>
            <a:r>
              <a:rPr lang="en-SG" dirty="0" smtClean="0"/>
              <a:t>This sounds miraculous as well as mysterious to Pip. </a:t>
            </a:r>
          </a:p>
          <a:p>
            <a:r>
              <a:rPr lang="en-SG" dirty="0" smtClean="0"/>
              <a:t>In this part gradually Pip’s expectations of himself rise as the plot develops.</a:t>
            </a:r>
          </a:p>
          <a:p>
            <a:r>
              <a:rPr lang="en-SG" b="1" dirty="0" smtClean="0"/>
              <a:t>The second stage </a:t>
            </a:r>
            <a:r>
              <a:rPr lang="en-SG" dirty="0" smtClean="0"/>
              <a:t>of Pip’s expectations involves  a change of setting. In this section, Pip’s development into a “gentleman” is explored.</a:t>
            </a:r>
          </a:p>
          <a:p>
            <a:r>
              <a:rPr lang="en-SG" dirty="0" smtClean="0"/>
              <a:t>This stage describes the spendthrift and idle way Pip squanders wealth and what kind of person he has become. On the surface of things, Pip believes that he is living up to his great expectations. He also has the expectation that he will be able to marry Estella’.</a:t>
            </a:r>
          </a:p>
          <a:p>
            <a:r>
              <a:rPr lang="en-SG" dirty="0" smtClean="0"/>
              <a:t>But this stage of his expectations is completely  shattered when  the benefactor  discloses his identity to Pip. </a:t>
            </a:r>
          </a:p>
          <a:p>
            <a:endParaRPr lang="en-SG"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19</a:t>
            </a:fld>
            <a:endParaRPr lang="en-US"/>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00B0F0"/>
          </a:solidFill>
        </p:spPr>
        <p:txBody>
          <a:bodyPr>
            <a:normAutofit/>
          </a:bodyPr>
          <a:lstStyle/>
          <a:p>
            <a:r>
              <a:rPr lang="en-SG" sz="3200" b="1" dirty="0" smtClean="0"/>
              <a:t>PLOT and STRUCTURE ANALYSIS       </a:t>
            </a:r>
            <a:r>
              <a:rPr lang="en-SG" sz="3200" dirty="0" smtClean="0"/>
              <a:t>cont…</a:t>
            </a:r>
            <a:endParaRPr lang="en-SG" sz="3200" dirty="0"/>
          </a:p>
        </p:txBody>
      </p:sp>
      <p:sp>
        <p:nvSpPr>
          <p:cNvPr id="3" name="Content Placeholder 2"/>
          <p:cNvSpPr>
            <a:spLocks noGrp="1"/>
          </p:cNvSpPr>
          <p:nvPr>
            <p:ph idx="1"/>
          </p:nvPr>
        </p:nvSpPr>
        <p:spPr>
          <a:xfrm>
            <a:off x="0" y="1600200"/>
            <a:ext cx="7391400" cy="4525963"/>
          </a:xfrm>
        </p:spPr>
        <p:txBody>
          <a:bodyPr>
            <a:normAutofit fontScale="62500" lnSpcReduction="20000"/>
          </a:bodyPr>
          <a:lstStyle/>
          <a:p>
            <a:r>
              <a:rPr lang="en-SG" b="1" dirty="0" smtClean="0">
                <a:latin typeface="Arial" pitchFamily="34" charset="0"/>
                <a:cs typeface="Arial" pitchFamily="34" charset="0"/>
              </a:rPr>
              <a:t>The third stage </a:t>
            </a:r>
            <a:r>
              <a:rPr lang="en-SG" dirty="0" smtClean="0">
                <a:latin typeface="Arial" pitchFamily="34" charset="0"/>
                <a:cs typeface="Arial" pitchFamily="34" charset="0"/>
              </a:rPr>
              <a:t>of Pip’s expectations explores the complete collapse of Pip’s great expectations, making him realize how false are these expectations. </a:t>
            </a:r>
          </a:p>
          <a:p>
            <a:r>
              <a:rPr lang="en-SG" dirty="0" smtClean="0">
                <a:latin typeface="Arial" pitchFamily="34" charset="0"/>
                <a:cs typeface="Arial" pitchFamily="34" charset="0"/>
              </a:rPr>
              <a:t>The old and false expectations are replaced by new and  more mature  perspective on life. We see in him developing a sense of life and respectability. </a:t>
            </a:r>
          </a:p>
          <a:p>
            <a:r>
              <a:rPr lang="en-SG" dirty="0" smtClean="0">
                <a:latin typeface="Arial" pitchFamily="34" charset="0"/>
                <a:cs typeface="Arial" pitchFamily="34" charset="0"/>
              </a:rPr>
              <a:t>This section primarily constitutes his transformation, which has been at the heart of the novel. Such a pattern of growth, development and re-education reflects the </a:t>
            </a:r>
            <a:r>
              <a:rPr lang="en-SG" i="1" dirty="0" err="1" smtClean="0">
                <a:latin typeface="Arial" pitchFamily="34" charset="0"/>
                <a:cs typeface="Arial" pitchFamily="34" charset="0"/>
              </a:rPr>
              <a:t>Bildungsroman</a:t>
            </a:r>
            <a:r>
              <a:rPr lang="en-SG" i="1" dirty="0" smtClean="0">
                <a:latin typeface="Arial" pitchFamily="34" charset="0"/>
                <a:cs typeface="Arial" pitchFamily="34" charset="0"/>
              </a:rPr>
              <a:t> </a:t>
            </a:r>
            <a:r>
              <a:rPr lang="en-SG" dirty="0" smtClean="0">
                <a:latin typeface="Arial" pitchFamily="34" charset="0"/>
                <a:cs typeface="Arial" pitchFamily="34" charset="0"/>
              </a:rPr>
              <a:t>tradition of </a:t>
            </a:r>
            <a:r>
              <a:rPr lang="en-SG" i="1" dirty="0" smtClean="0">
                <a:latin typeface="Arial" pitchFamily="34" charset="0"/>
                <a:cs typeface="Arial" pitchFamily="34" charset="0"/>
              </a:rPr>
              <a:t>Great Expectations. </a:t>
            </a:r>
          </a:p>
          <a:p>
            <a:r>
              <a:rPr lang="en-SG" dirty="0" smtClean="0">
                <a:latin typeface="Arial" pitchFamily="34" charset="0"/>
                <a:cs typeface="Arial" pitchFamily="34" charset="0"/>
              </a:rPr>
              <a:t>The novel, though divided into these three stages, is further divided into episodic chapters due to the publication of the novel serially. Each chapter must necessarily have a complete movement as well as some sort of trigger that will induce the reader to buy the magazine the following week in order to see what will happen next. </a:t>
            </a:r>
          </a:p>
          <a:p>
            <a:endParaRPr lang="en-SG" dirty="0" smtClean="0">
              <a:latin typeface="Arial" pitchFamily="34" charset="0"/>
              <a:cs typeface="Arial" pitchFamily="34" charset="0"/>
            </a:endParaRPr>
          </a:p>
          <a:p>
            <a:endParaRPr lang="en-SG"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20</a:t>
            </a:fld>
            <a:endParaRPr lang="en-US"/>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Important Themes</a:t>
            </a:r>
            <a:endParaRPr lang="en-US" dirty="0"/>
          </a:p>
        </p:txBody>
      </p:sp>
      <p:sp>
        <p:nvSpPr>
          <p:cNvPr id="3" name="Content Placeholder 2"/>
          <p:cNvSpPr>
            <a:spLocks noGrp="1"/>
          </p:cNvSpPr>
          <p:nvPr>
            <p:ph idx="1"/>
          </p:nvPr>
        </p:nvSpPr>
        <p:spPr/>
        <p:txBody>
          <a:bodyPr>
            <a:normAutofit/>
          </a:bodyPr>
          <a:lstStyle/>
          <a:p>
            <a:r>
              <a:rPr lang="en-US" sz="1800" dirty="0" smtClean="0"/>
              <a:t>Social Injustice</a:t>
            </a:r>
          </a:p>
          <a:p>
            <a:r>
              <a:rPr lang="en-US" sz="1800" dirty="0" smtClean="0"/>
              <a:t>Child Abuse</a:t>
            </a:r>
          </a:p>
          <a:p>
            <a:r>
              <a:rPr lang="en-US" sz="1800" dirty="0" smtClean="0"/>
              <a:t>Self-Deception</a:t>
            </a:r>
          </a:p>
          <a:p>
            <a:r>
              <a:rPr lang="en-US" sz="1800" dirty="0" smtClean="0"/>
              <a:t>Fear and Guilt</a:t>
            </a:r>
          </a:p>
          <a:p>
            <a:r>
              <a:rPr lang="en-US" sz="1800" dirty="0" smtClean="0"/>
              <a:t>Relationships</a:t>
            </a:r>
          </a:p>
          <a:p>
            <a:r>
              <a:rPr lang="en-US" sz="1800" dirty="0" smtClean="0"/>
              <a:t>Snobbery and Vanity</a:t>
            </a:r>
          </a:p>
          <a:p>
            <a:r>
              <a:rPr lang="en-US" sz="1800" dirty="0" smtClean="0"/>
              <a:t>False (great</a:t>
            </a:r>
            <a:r>
              <a:rPr lang="en-US" sz="1800" smtClean="0"/>
              <a:t>) Expectations</a:t>
            </a:r>
            <a:endParaRPr lang="en-US" sz="1800"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21</a:t>
            </a:fld>
            <a:endParaRPr lang="en-US"/>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a:solidFill>
            <a:srgbClr val="00B0F0"/>
          </a:solidFill>
          <a:ln>
            <a:solidFill>
              <a:schemeClr val="accent1"/>
            </a:solidFill>
          </a:ln>
        </p:spPr>
        <p:txBody>
          <a:bodyPr>
            <a:normAutofit fontScale="90000"/>
          </a:bodyPr>
          <a:lstStyle/>
          <a:p>
            <a:r>
              <a:rPr lang="en-US" dirty="0" smtClean="0"/>
              <a:t>Introduction to Characters</a:t>
            </a:r>
            <a:endParaRPr lang="en-SG" dirty="0"/>
          </a:p>
        </p:txBody>
      </p:sp>
      <p:sp>
        <p:nvSpPr>
          <p:cNvPr id="3" name="Content Placeholder 2"/>
          <p:cNvSpPr>
            <a:spLocks noGrp="1"/>
          </p:cNvSpPr>
          <p:nvPr>
            <p:ph idx="1"/>
          </p:nvPr>
        </p:nvSpPr>
        <p:spPr>
          <a:xfrm>
            <a:off x="0" y="990600"/>
            <a:ext cx="7543800" cy="5638800"/>
          </a:xfrm>
        </p:spPr>
        <p:txBody>
          <a:bodyPr>
            <a:normAutofit fontScale="62500" lnSpcReduction="20000"/>
          </a:bodyPr>
          <a:lstStyle/>
          <a:p>
            <a:r>
              <a:rPr lang="en-SG" sz="4200" b="1" dirty="0" smtClean="0">
                <a:latin typeface="Arial" pitchFamily="34" charset="0"/>
                <a:cs typeface="Arial" pitchFamily="34" charset="0"/>
              </a:rPr>
              <a:t>Major Characters</a:t>
            </a:r>
          </a:p>
          <a:p>
            <a:r>
              <a:rPr lang="en-SG" b="1" i="1" dirty="0" smtClean="0">
                <a:latin typeface="Arial" pitchFamily="34" charset="0"/>
                <a:cs typeface="Arial" pitchFamily="34" charset="0"/>
              </a:rPr>
              <a:t>Pip - Philip </a:t>
            </a:r>
            <a:r>
              <a:rPr lang="en-SG" b="1" i="1" dirty="0" err="1" smtClean="0">
                <a:latin typeface="Arial" pitchFamily="34" charset="0"/>
                <a:cs typeface="Arial" pitchFamily="34" charset="0"/>
              </a:rPr>
              <a:t>Pirip</a:t>
            </a:r>
            <a:r>
              <a:rPr lang="en-SG" b="1" i="1" dirty="0" smtClean="0">
                <a:latin typeface="Arial" pitchFamily="34" charset="0"/>
                <a:cs typeface="Arial" pitchFamily="34" charset="0"/>
              </a:rPr>
              <a:t> </a:t>
            </a:r>
            <a:br>
              <a:rPr lang="en-SG" b="1" i="1" dirty="0" smtClean="0">
                <a:latin typeface="Arial" pitchFamily="34" charset="0"/>
                <a:cs typeface="Arial" pitchFamily="34" charset="0"/>
              </a:rPr>
            </a:br>
            <a:r>
              <a:rPr lang="en-SG" dirty="0" smtClean="0">
                <a:latin typeface="Arial" pitchFamily="34" charset="0"/>
                <a:cs typeface="Arial" pitchFamily="34" charset="0"/>
              </a:rPr>
              <a:t>He is the narrator and hero of the novel. He is a sensitive orphan raised by his sister and brother-in-law in rural Kent. After showing kindness to an escaped convict, he becomes the beneficiary of a great estate. He rejects his common upbringing in </a:t>
            </a:r>
            <a:r>
              <a:rPr lang="en-SG" dirty="0" err="1" smtClean="0">
                <a:latin typeface="Arial" pitchFamily="34" charset="0"/>
                <a:cs typeface="Arial" pitchFamily="34" charset="0"/>
              </a:rPr>
              <a:t>favor</a:t>
            </a:r>
            <a:r>
              <a:rPr lang="en-SG" dirty="0" smtClean="0">
                <a:latin typeface="Arial" pitchFamily="34" charset="0"/>
                <a:cs typeface="Arial" pitchFamily="34" charset="0"/>
              </a:rPr>
              <a:t> of a more refined life in London, unaware that his benefactor is actually the convict. By the end of the novel he learns a great lesson about friendship and loyalty, and gives up his “great expectations” in order to be more true to his past. </a:t>
            </a:r>
          </a:p>
          <a:p>
            <a:r>
              <a:rPr lang="en-SG" b="1" i="1" dirty="0" smtClean="0">
                <a:latin typeface="Arial" pitchFamily="34" charset="0"/>
                <a:cs typeface="Arial" pitchFamily="34" charset="0"/>
              </a:rPr>
              <a:t/>
            </a:r>
            <a:br>
              <a:rPr lang="en-SG" b="1" i="1" dirty="0" smtClean="0">
                <a:latin typeface="Arial" pitchFamily="34" charset="0"/>
                <a:cs typeface="Arial" pitchFamily="34" charset="0"/>
              </a:rPr>
            </a:br>
            <a:r>
              <a:rPr lang="en-SG" b="1" i="1" dirty="0" smtClean="0">
                <a:latin typeface="Arial" pitchFamily="34" charset="0"/>
                <a:cs typeface="Arial" pitchFamily="34" charset="0"/>
              </a:rPr>
              <a:t>Joe </a:t>
            </a:r>
            <a:r>
              <a:rPr lang="en-SG" b="1" i="1" dirty="0" err="1" smtClean="0">
                <a:latin typeface="Arial" pitchFamily="34" charset="0"/>
                <a:cs typeface="Arial" pitchFamily="34" charset="0"/>
              </a:rPr>
              <a:t>Gargery</a:t>
            </a:r>
            <a:r>
              <a:rPr lang="en-SG" b="1" i="1" dirty="0" smtClean="0">
                <a:latin typeface="Arial" pitchFamily="34" charset="0"/>
                <a:cs typeface="Arial" pitchFamily="34" charset="0"/>
              </a:rPr>
              <a:t> </a:t>
            </a:r>
            <a:br>
              <a:rPr lang="en-SG" b="1" i="1" dirty="0" smtClean="0">
                <a:latin typeface="Arial" pitchFamily="34" charset="0"/>
                <a:cs typeface="Arial" pitchFamily="34" charset="0"/>
              </a:rPr>
            </a:br>
            <a:r>
              <a:rPr lang="en-SG" dirty="0" smtClean="0">
                <a:latin typeface="Arial" pitchFamily="34" charset="0"/>
                <a:cs typeface="Arial" pitchFamily="34" charset="0"/>
              </a:rPr>
              <a:t>A simple and honest blacksmith, and the long-suffering husband of Mrs. Joe. He is Pip’s brother-in-law, as well as a loyal friend and ally. He loves and supports Pip unconditionally, even when Pip is ashamed of him and abandons him. By the end of the novel, Pip realizes the true worth of Joe’s friendship. </a:t>
            </a:r>
          </a:p>
          <a:p>
            <a:pPr>
              <a:buNone/>
            </a:pPr>
            <a:endParaRPr lang="en-SG" dirty="0" smtClean="0">
              <a:latin typeface="Arial" pitchFamily="34" charset="0"/>
              <a:cs typeface="Arial" pitchFamily="34" charset="0"/>
            </a:endParaRPr>
          </a:p>
          <a:p>
            <a:endParaRPr lang="en-SG"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22</a:t>
            </a:fld>
            <a:endParaRPr lang="en-US"/>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00B0F0"/>
          </a:solidFill>
        </p:spPr>
        <p:txBody>
          <a:bodyPr>
            <a:normAutofit/>
          </a:bodyPr>
          <a:lstStyle/>
          <a:p>
            <a:r>
              <a:rPr lang="en-US" dirty="0" smtClean="0"/>
              <a:t>Cont… </a:t>
            </a:r>
            <a:r>
              <a:rPr lang="en-SG" b="1" dirty="0" smtClean="0">
                <a:latin typeface="Arial" pitchFamily="34" charset="0"/>
                <a:cs typeface="Arial" pitchFamily="34" charset="0"/>
              </a:rPr>
              <a:t>Major Characters</a:t>
            </a:r>
            <a:endParaRPr lang="en-SG" dirty="0"/>
          </a:p>
        </p:txBody>
      </p:sp>
      <p:sp>
        <p:nvSpPr>
          <p:cNvPr id="3" name="Content Placeholder 2"/>
          <p:cNvSpPr>
            <a:spLocks noGrp="1"/>
          </p:cNvSpPr>
          <p:nvPr>
            <p:ph idx="1"/>
          </p:nvPr>
        </p:nvSpPr>
        <p:spPr>
          <a:xfrm>
            <a:off x="0" y="1600200"/>
            <a:ext cx="7010400" cy="4525963"/>
          </a:xfrm>
        </p:spPr>
        <p:txBody>
          <a:bodyPr>
            <a:normAutofit fontScale="77500" lnSpcReduction="20000"/>
          </a:bodyPr>
          <a:lstStyle/>
          <a:p>
            <a:r>
              <a:rPr lang="en-SG" b="1" i="1" dirty="0" smtClean="0">
                <a:latin typeface="Arial" pitchFamily="34" charset="0"/>
                <a:cs typeface="Arial" pitchFamily="34" charset="0"/>
              </a:rPr>
              <a:t>Miss </a:t>
            </a:r>
            <a:r>
              <a:rPr lang="en-SG" b="1" i="1" dirty="0" err="1" smtClean="0">
                <a:latin typeface="Arial" pitchFamily="34" charset="0"/>
                <a:cs typeface="Arial" pitchFamily="34" charset="0"/>
              </a:rPr>
              <a:t>Havisham</a:t>
            </a:r>
            <a:r>
              <a:rPr lang="en-SG" b="1" i="1" dirty="0" smtClean="0">
                <a:latin typeface="Arial" pitchFamily="34" charset="0"/>
                <a:cs typeface="Arial" pitchFamily="34" charset="0"/>
              </a:rPr>
              <a:t> </a:t>
            </a:r>
            <a:br>
              <a:rPr lang="en-SG" b="1" i="1" dirty="0" smtClean="0">
                <a:latin typeface="Arial" pitchFamily="34" charset="0"/>
                <a:cs typeface="Arial" pitchFamily="34" charset="0"/>
              </a:rPr>
            </a:br>
            <a:r>
              <a:rPr lang="en-SG" dirty="0" smtClean="0">
                <a:latin typeface="Arial" pitchFamily="34" charset="0"/>
                <a:cs typeface="Arial" pitchFamily="34" charset="0"/>
              </a:rPr>
              <a:t>A bitter and eccentric old lady who was long ago cheated on her wedding day. She continues to wear her faded wedding gown despite the fact that it is old and yellowed. </a:t>
            </a:r>
          </a:p>
          <a:p>
            <a:endParaRPr lang="en-SG" dirty="0" smtClean="0">
              <a:latin typeface="Arial" pitchFamily="34" charset="0"/>
              <a:cs typeface="Arial" pitchFamily="34" charset="0"/>
            </a:endParaRPr>
          </a:p>
          <a:p>
            <a:r>
              <a:rPr lang="en-SG" dirty="0" smtClean="0">
                <a:latin typeface="Arial" pitchFamily="34" charset="0"/>
                <a:cs typeface="Arial" pitchFamily="34" charset="0"/>
              </a:rPr>
              <a:t>She still has the rotten wedding cake on her dining room table. Twisted by her own hatred and resentment, she lives in cobwebbed darkness with her adopted daughter Estella, whom she has raised to be a man-hater. </a:t>
            </a:r>
          </a:p>
          <a:p>
            <a:pPr>
              <a:buNone/>
            </a:pPr>
            <a:r>
              <a:rPr lang="en-SG" b="1" i="1" dirty="0" smtClean="0">
                <a:latin typeface="Arial" pitchFamily="34" charset="0"/>
                <a:cs typeface="Arial" pitchFamily="34" charset="0"/>
              </a:rPr>
              <a:t/>
            </a:r>
            <a:br>
              <a:rPr lang="en-SG" b="1" i="1" dirty="0" smtClean="0">
                <a:latin typeface="Arial" pitchFamily="34" charset="0"/>
                <a:cs typeface="Arial" pitchFamily="34" charset="0"/>
              </a:rPr>
            </a:br>
            <a:endParaRPr lang="en-SG"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23</a:t>
            </a:fld>
            <a:endParaRPr lang="en-US"/>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00B0F0"/>
          </a:solidFill>
        </p:spPr>
        <p:txBody>
          <a:bodyPr/>
          <a:lstStyle/>
          <a:p>
            <a:r>
              <a:rPr lang="en-US" dirty="0" smtClean="0"/>
              <a:t>Cont… </a:t>
            </a:r>
            <a:r>
              <a:rPr lang="en-SG" b="1" dirty="0" smtClean="0">
                <a:latin typeface="Arial" pitchFamily="34" charset="0"/>
                <a:cs typeface="Arial" pitchFamily="34" charset="0"/>
              </a:rPr>
              <a:t>Major Characters</a:t>
            </a:r>
            <a:endParaRPr lang="en-SG" dirty="0"/>
          </a:p>
        </p:txBody>
      </p:sp>
      <p:sp>
        <p:nvSpPr>
          <p:cNvPr id="3" name="Content Placeholder 2"/>
          <p:cNvSpPr>
            <a:spLocks noGrp="1"/>
          </p:cNvSpPr>
          <p:nvPr>
            <p:ph idx="1"/>
          </p:nvPr>
        </p:nvSpPr>
        <p:spPr>
          <a:xfrm>
            <a:off x="457200" y="1600200"/>
            <a:ext cx="6400800" cy="4525963"/>
          </a:xfrm>
        </p:spPr>
        <p:txBody>
          <a:bodyPr>
            <a:normAutofit fontScale="62500" lnSpcReduction="20000"/>
          </a:bodyPr>
          <a:lstStyle/>
          <a:p>
            <a:r>
              <a:rPr lang="en-SG" b="1" i="1" dirty="0" smtClean="0">
                <a:latin typeface="Arial" pitchFamily="34" charset="0"/>
                <a:cs typeface="Arial" pitchFamily="34" charset="0"/>
              </a:rPr>
              <a:t>Estella </a:t>
            </a:r>
            <a:br>
              <a:rPr lang="en-SG" b="1" i="1" dirty="0" smtClean="0">
                <a:latin typeface="Arial" pitchFamily="34" charset="0"/>
                <a:cs typeface="Arial" pitchFamily="34" charset="0"/>
              </a:rPr>
            </a:br>
            <a:r>
              <a:rPr lang="en-SG" dirty="0" smtClean="0">
                <a:latin typeface="Arial" pitchFamily="34" charset="0"/>
                <a:cs typeface="Arial" pitchFamily="34" charset="0"/>
              </a:rPr>
              <a:t>She is the beautiful adopted daughter of Miss </a:t>
            </a:r>
            <a:r>
              <a:rPr lang="en-SG" dirty="0" err="1" smtClean="0">
                <a:latin typeface="Arial" pitchFamily="34" charset="0"/>
                <a:cs typeface="Arial" pitchFamily="34" charset="0"/>
              </a:rPr>
              <a:t>Havisham</a:t>
            </a:r>
            <a:r>
              <a:rPr lang="en-SG" dirty="0" smtClean="0">
                <a:latin typeface="Arial" pitchFamily="34" charset="0"/>
                <a:cs typeface="Arial" pitchFamily="34" charset="0"/>
              </a:rPr>
              <a:t>. She is a girl with a very cold heart. She has been brought up to wreak revenge on the male sex on Miss </a:t>
            </a:r>
            <a:r>
              <a:rPr lang="en-SG" dirty="0" err="1" smtClean="0">
                <a:latin typeface="Arial" pitchFamily="34" charset="0"/>
                <a:cs typeface="Arial" pitchFamily="34" charset="0"/>
              </a:rPr>
              <a:t>Havisham's</a:t>
            </a:r>
            <a:r>
              <a:rPr lang="en-SG" dirty="0" smtClean="0">
                <a:latin typeface="Arial" pitchFamily="34" charset="0"/>
                <a:cs typeface="Arial" pitchFamily="34" charset="0"/>
              </a:rPr>
              <a:t> behalf. She is honest with Pip when she tells him she is incapable of returning his love.</a:t>
            </a:r>
          </a:p>
          <a:p>
            <a:r>
              <a:rPr lang="en-SG" b="1" i="1" dirty="0" err="1" smtClean="0">
                <a:latin typeface="Arial" pitchFamily="34" charset="0"/>
                <a:cs typeface="Arial" pitchFamily="34" charset="0"/>
              </a:rPr>
              <a:t>Magwitch</a:t>
            </a:r>
            <a:r>
              <a:rPr lang="en-SG" b="1" i="1" dirty="0" smtClean="0">
                <a:latin typeface="Arial" pitchFamily="34" charset="0"/>
                <a:cs typeface="Arial" pitchFamily="34" charset="0"/>
              </a:rPr>
              <a:t> </a:t>
            </a:r>
            <a:r>
              <a:rPr lang="en-SG" i="1" dirty="0" smtClean="0">
                <a:latin typeface="Arial" pitchFamily="34" charset="0"/>
                <a:cs typeface="Arial" pitchFamily="34" charset="0"/>
              </a:rPr>
              <a:t>(also known as </a:t>
            </a:r>
            <a:r>
              <a:rPr lang="en-SG" i="1" dirty="0" err="1" smtClean="0">
                <a:latin typeface="Arial" pitchFamily="34" charset="0"/>
                <a:cs typeface="Arial" pitchFamily="34" charset="0"/>
              </a:rPr>
              <a:t>Provis</a:t>
            </a:r>
            <a:r>
              <a:rPr lang="en-SG" i="1" dirty="0" smtClean="0">
                <a:latin typeface="Arial" pitchFamily="34" charset="0"/>
                <a:cs typeface="Arial" pitchFamily="34" charset="0"/>
              </a:rPr>
              <a:t> and Campbell)</a:t>
            </a:r>
            <a:br>
              <a:rPr lang="en-SG" i="1" dirty="0" smtClean="0">
                <a:latin typeface="Arial" pitchFamily="34" charset="0"/>
                <a:cs typeface="Arial" pitchFamily="34" charset="0"/>
              </a:rPr>
            </a:br>
            <a:r>
              <a:rPr lang="en-SG" dirty="0" smtClean="0">
                <a:latin typeface="Arial" pitchFamily="34" charset="0"/>
                <a:cs typeface="Arial" pitchFamily="34" charset="0"/>
              </a:rPr>
              <a:t>An escaped convict who initially bullies Pip into bringing him food and a file. Unbeknownst to Pip, the convict later rewards him by bequeathing him a large amount of money anonymously. He comes back into Pip’s life when Pip is an adult, revealing himself as the donor, and asks for help in escaping the death sentence he has been given as a result of his life of crime.</a:t>
            </a:r>
            <a:endParaRPr lang="en-SG"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24</a:t>
            </a:fld>
            <a:endParaRPr lang="en-US"/>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00B0F0"/>
          </a:solidFill>
        </p:spPr>
        <p:txBody>
          <a:bodyPr>
            <a:normAutofit/>
          </a:bodyPr>
          <a:lstStyle/>
          <a:p>
            <a:r>
              <a:rPr lang="en-SG" b="1" dirty="0" smtClean="0"/>
              <a:t>Minor Characters </a:t>
            </a:r>
            <a:endParaRPr lang="en-SG" dirty="0"/>
          </a:p>
        </p:txBody>
      </p:sp>
      <p:sp>
        <p:nvSpPr>
          <p:cNvPr id="3" name="Content Placeholder 2"/>
          <p:cNvSpPr>
            <a:spLocks noGrp="1"/>
          </p:cNvSpPr>
          <p:nvPr>
            <p:ph idx="1"/>
          </p:nvPr>
        </p:nvSpPr>
        <p:spPr>
          <a:xfrm>
            <a:off x="381000" y="1524000"/>
            <a:ext cx="6172200" cy="5029200"/>
          </a:xfrm>
        </p:spPr>
        <p:txBody>
          <a:bodyPr>
            <a:normAutofit fontScale="55000" lnSpcReduction="20000"/>
          </a:bodyPr>
          <a:lstStyle/>
          <a:p>
            <a:r>
              <a:rPr lang="en-SG" b="1" i="1" dirty="0" smtClean="0"/>
              <a:t>Mrs. Joe </a:t>
            </a:r>
            <a:r>
              <a:rPr lang="en-SG" b="1" i="1" dirty="0" err="1" smtClean="0"/>
              <a:t>Gargery</a:t>
            </a:r>
            <a:r>
              <a:rPr lang="en-SG" b="1" i="1" dirty="0" smtClean="0"/>
              <a:t> </a:t>
            </a:r>
            <a:br>
              <a:rPr lang="en-SG" b="1" i="1" dirty="0" smtClean="0"/>
            </a:br>
            <a:r>
              <a:rPr lang="en-SG" dirty="0" smtClean="0"/>
              <a:t>Pip’s sister. She is a short-tempered woman who resents Pip because he is a burden to her. She is attacked with a leg-iron and spends the rest of her life unable to communicate because of a brain-injury. She learns to be patient and forgiving as a result of the attack. </a:t>
            </a:r>
          </a:p>
          <a:p>
            <a:r>
              <a:rPr lang="en-SG" b="1" i="1" dirty="0" smtClean="0"/>
              <a:t/>
            </a:r>
            <a:br>
              <a:rPr lang="en-SG" b="1" i="1" dirty="0" smtClean="0"/>
            </a:br>
            <a:r>
              <a:rPr lang="en-SG" b="1" i="1" dirty="0" smtClean="0"/>
              <a:t>Biddy </a:t>
            </a:r>
            <a:r>
              <a:rPr lang="en-SG" b="1" i="1" dirty="0" err="1" smtClean="0"/>
              <a:t>Wopsle</a:t>
            </a:r>
            <a:r>
              <a:rPr lang="en-SG" b="1" i="1" dirty="0" smtClean="0"/>
              <a:t> </a:t>
            </a:r>
            <a:br>
              <a:rPr lang="en-SG" b="1" i="1" dirty="0" smtClean="0"/>
            </a:br>
            <a:r>
              <a:rPr lang="en-SG" dirty="0" smtClean="0"/>
              <a:t>Pip's confidante and teacher. As a child, she develops a crush on Pip. She runs the house after Mrs. Joe’s accident and later marries Joe. </a:t>
            </a:r>
          </a:p>
          <a:p>
            <a:r>
              <a:rPr lang="en-SG" b="1" i="1" dirty="0" smtClean="0"/>
              <a:t/>
            </a:r>
            <a:br>
              <a:rPr lang="en-SG" b="1" i="1" dirty="0" smtClean="0"/>
            </a:br>
            <a:r>
              <a:rPr lang="en-SG" b="1" i="1" dirty="0" smtClean="0"/>
              <a:t>Mr. </a:t>
            </a:r>
            <a:r>
              <a:rPr lang="en-SG" b="1" i="1" dirty="0" err="1" smtClean="0"/>
              <a:t>Wopsle</a:t>
            </a:r>
            <a:r>
              <a:rPr lang="en-SG" b="1" i="1" dirty="0" smtClean="0"/>
              <a:t> </a:t>
            </a:r>
            <a:br>
              <a:rPr lang="en-SG" b="1" i="1" dirty="0" smtClean="0"/>
            </a:br>
            <a:r>
              <a:rPr lang="en-SG" dirty="0" smtClean="0"/>
              <a:t>A parish lay clerk who had formerly wanted to be a clergyman. He leaves his church to become a not-so-successful actor in London. His “great expectations” are in comic parallel to Pip’s. </a:t>
            </a:r>
          </a:p>
          <a:p>
            <a:r>
              <a:rPr lang="en-SG" b="1" i="1" dirty="0" smtClean="0"/>
              <a:t/>
            </a:r>
            <a:br>
              <a:rPr lang="en-SG" b="1" i="1" dirty="0" smtClean="0"/>
            </a:br>
            <a:r>
              <a:rPr lang="en-SG" b="1" i="1" dirty="0" smtClean="0"/>
              <a:t>Mr. </a:t>
            </a:r>
            <a:r>
              <a:rPr lang="en-SG" b="1" i="1" dirty="0" err="1" smtClean="0"/>
              <a:t>Pumblechook</a:t>
            </a:r>
            <a:r>
              <a:rPr lang="en-SG" b="1" i="1" dirty="0" smtClean="0"/>
              <a:t> </a:t>
            </a:r>
            <a:br>
              <a:rPr lang="en-SG" b="1" i="1" dirty="0" smtClean="0"/>
            </a:br>
            <a:r>
              <a:rPr lang="en-SG" dirty="0" smtClean="0"/>
              <a:t>Joe's uncle. He joins Mrs. Joe in bullying and resenting Pip, then takes some credit for Pip's good fortune. </a:t>
            </a:r>
          </a:p>
          <a:p>
            <a:endParaRPr lang="en-SG"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25</a:t>
            </a:fld>
            <a:endParaRPr lang="en-US"/>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a:solidFill>
            <a:srgbClr val="00B0F0"/>
          </a:solidFill>
        </p:spPr>
        <p:txBody>
          <a:bodyPr>
            <a:normAutofit fontScale="90000"/>
          </a:bodyPr>
          <a:lstStyle/>
          <a:p>
            <a:r>
              <a:rPr lang="en-SG" b="1" dirty="0" smtClean="0"/>
              <a:t>Minor Characters </a:t>
            </a:r>
            <a:endParaRPr lang="en-SG" dirty="0" smtClean="0"/>
          </a:p>
        </p:txBody>
      </p:sp>
      <p:sp>
        <p:nvSpPr>
          <p:cNvPr id="3" name="Content Placeholder 2"/>
          <p:cNvSpPr>
            <a:spLocks noGrp="1"/>
          </p:cNvSpPr>
          <p:nvPr>
            <p:ph idx="1"/>
          </p:nvPr>
        </p:nvSpPr>
        <p:spPr>
          <a:xfrm>
            <a:off x="228600" y="838200"/>
            <a:ext cx="7086600" cy="5562600"/>
          </a:xfrm>
        </p:spPr>
        <p:txBody>
          <a:bodyPr>
            <a:noAutofit/>
          </a:bodyPr>
          <a:lstStyle/>
          <a:p>
            <a:r>
              <a:rPr lang="en-SG" sz="2000" b="1" i="1" dirty="0" smtClean="0">
                <a:latin typeface="Arial" pitchFamily="34" charset="0"/>
                <a:cs typeface="Arial" pitchFamily="34" charset="0"/>
              </a:rPr>
              <a:t>Mr. and Mrs. Hubble </a:t>
            </a:r>
            <a:br>
              <a:rPr lang="en-SG" sz="2000" b="1" i="1" dirty="0" smtClean="0">
                <a:latin typeface="Arial" pitchFamily="34" charset="0"/>
                <a:cs typeface="Arial" pitchFamily="34" charset="0"/>
              </a:rPr>
            </a:br>
            <a:r>
              <a:rPr lang="en-SG" sz="2000" dirty="0" smtClean="0">
                <a:latin typeface="Arial" pitchFamily="34" charset="0"/>
                <a:cs typeface="Arial" pitchFamily="34" charset="0"/>
              </a:rPr>
              <a:t>Friends of Mrs. Joe. </a:t>
            </a:r>
          </a:p>
          <a:p>
            <a:r>
              <a:rPr lang="en-SG" sz="2000" b="1" i="1" dirty="0" err="1" smtClean="0">
                <a:latin typeface="Arial" pitchFamily="34" charset="0"/>
                <a:cs typeface="Arial" pitchFamily="34" charset="0"/>
              </a:rPr>
              <a:t>Orlick</a:t>
            </a:r>
            <a:r>
              <a:rPr lang="en-SG" sz="2000" b="1" i="1" dirty="0" smtClean="0">
                <a:latin typeface="Arial" pitchFamily="34" charset="0"/>
                <a:cs typeface="Arial" pitchFamily="34" charset="0"/>
              </a:rPr>
              <a:t> </a:t>
            </a:r>
            <a:br>
              <a:rPr lang="en-SG" sz="2000" b="1" i="1" dirty="0" smtClean="0">
                <a:latin typeface="Arial" pitchFamily="34" charset="0"/>
                <a:cs typeface="Arial" pitchFamily="34" charset="0"/>
              </a:rPr>
            </a:br>
            <a:r>
              <a:rPr lang="en-SG" sz="2000" dirty="0" smtClean="0">
                <a:latin typeface="Arial" pitchFamily="34" charset="0"/>
                <a:cs typeface="Arial" pitchFamily="34" charset="0"/>
              </a:rPr>
              <a:t>Joe's employee. He is an evil character who attacks Mrs. Joe and also attempts to take Pip's life. Later he robs Mr. </a:t>
            </a:r>
            <a:r>
              <a:rPr lang="en-SG" sz="2000" dirty="0" err="1" smtClean="0">
                <a:latin typeface="Arial" pitchFamily="34" charset="0"/>
                <a:cs typeface="Arial" pitchFamily="34" charset="0"/>
              </a:rPr>
              <a:t>Pumblechook</a:t>
            </a:r>
            <a:r>
              <a:rPr lang="en-SG" sz="2000" dirty="0" smtClean="0">
                <a:latin typeface="Arial" pitchFamily="34" charset="0"/>
                <a:cs typeface="Arial" pitchFamily="34" charset="0"/>
              </a:rPr>
              <a:t> and ends up in jail. </a:t>
            </a:r>
          </a:p>
          <a:p>
            <a:r>
              <a:rPr lang="en-SG" sz="2000" b="1" i="1" dirty="0" smtClean="0">
                <a:latin typeface="Arial" pitchFamily="34" charset="0"/>
                <a:cs typeface="Arial" pitchFamily="34" charset="0"/>
              </a:rPr>
              <a:t>Mr. </a:t>
            </a:r>
            <a:r>
              <a:rPr lang="en-SG" sz="2000" b="1" i="1" dirty="0" err="1" smtClean="0">
                <a:latin typeface="Arial" pitchFamily="34" charset="0"/>
                <a:cs typeface="Arial" pitchFamily="34" charset="0"/>
              </a:rPr>
              <a:t>Jaggers</a:t>
            </a:r>
            <a:r>
              <a:rPr lang="en-SG" sz="2000" b="1" i="1" dirty="0" smtClean="0">
                <a:latin typeface="Arial" pitchFamily="34" charset="0"/>
                <a:cs typeface="Arial" pitchFamily="34" charset="0"/>
              </a:rPr>
              <a:t> </a:t>
            </a:r>
            <a:br>
              <a:rPr lang="en-SG" sz="2000" b="1" i="1" dirty="0" smtClean="0">
                <a:latin typeface="Arial" pitchFamily="34" charset="0"/>
                <a:cs typeface="Arial" pitchFamily="34" charset="0"/>
              </a:rPr>
            </a:br>
            <a:r>
              <a:rPr lang="en-SG" sz="2000" dirty="0" smtClean="0">
                <a:latin typeface="Arial" pitchFamily="34" charset="0"/>
                <a:cs typeface="Arial" pitchFamily="34" charset="0"/>
              </a:rPr>
              <a:t>A criminal lawyer in London. He is well respected in his own dubious social circle, and is most well known for his ability to defend even the dregs of society. He is the administrator of Pip’s inheritance. </a:t>
            </a:r>
          </a:p>
          <a:p>
            <a:r>
              <a:rPr lang="en-SG" sz="2000" b="1" i="1" dirty="0" err="1" smtClean="0">
                <a:latin typeface="Arial" pitchFamily="34" charset="0"/>
                <a:cs typeface="Arial" pitchFamily="34" charset="0"/>
              </a:rPr>
              <a:t>Wemmick</a:t>
            </a:r>
            <a:r>
              <a:rPr lang="en-SG" sz="2000" b="1" i="1" dirty="0" smtClean="0">
                <a:latin typeface="Arial" pitchFamily="34" charset="0"/>
                <a:cs typeface="Arial" pitchFamily="34" charset="0"/>
              </a:rPr>
              <a:t> </a:t>
            </a:r>
            <a:br>
              <a:rPr lang="en-SG" sz="2000" b="1" i="1" dirty="0" smtClean="0">
                <a:latin typeface="Arial" pitchFamily="34" charset="0"/>
                <a:cs typeface="Arial" pitchFamily="34" charset="0"/>
              </a:rPr>
            </a:br>
            <a:r>
              <a:rPr lang="en-SG" sz="2000" dirty="0" err="1" smtClean="0">
                <a:latin typeface="Arial" pitchFamily="34" charset="0"/>
                <a:cs typeface="Arial" pitchFamily="34" charset="0"/>
              </a:rPr>
              <a:t>Jaggers</a:t>
            </a:r>
            <a:r>
              <a:rPr lang="en-SG" sz="2000" dirty="0" smtClean="0">
                <a:latin typeface="Arial" pitchFamily="34" charset="0"/>
                <a:cs typeface="Arial" pitchFamily="34" charset="0"/>
              </a:rPr>
              <a:t>' confidential clerk. He is a good-natured man in his personal life, but is incredibly stern and officious in his professional life. Pip often remarks that </a:t>
            </a:r>
            <a:r>
              <a:rPr lang="en-SG" sz="2000" dirty="0" err="1" smtClean="0">
                <a:latin typeface="Arial" pitchFamily="34" charset="0"/>
                <a:cs typeface="Arial" pitchFamily="34" charset="0"/>
              </a:rPr>
              <a:t>Wemmick</a:t>
            </a:r>
            <a:r>
              <a:rPr lang="en-SG" sz="2000" dirty="0" smtClean="0">
                <a:latin typeface="Arial" pitchFamily="34" charset="0"/>
                <a:cs typeface="Arial" pitchFamily="34" charset="0"/>
              </a:rPr>
              <a:t> has two personalities. He becomes an advisor and friend to Pip. </a:t>
            </a:r>
          </a:p>
        </p:txBody>
      </p:sp>
      <p:sp>
        <p:nvSpPr>
          <p:cNvPr id="4" name="Slide Number Placeholder 3"/>
          <p:cNvSpPr>
            <a:spLocks noGrp="1"/>
          </p:cNvSpPr>
          <p:nvPr>
            <p:ph type="sldNum" sz="quarter" idx="12"/>
          </p:nvPr>
        </p:nvSpPr>
        <p:spPr/>
        <p:txBody>
          <a:bodyPr/>
          <a:lstStyle/>
          <a:p>
            <a:fld id="{B6F15528-21DE-4FAA-801E-634DDDAF4B2B}" type="slidenum">
              <a:rPr lang="en-US" smtClean="0"/>
              <a:pPr/>
              <a:t>26</a:t>
            </a:fld>
            <a:endParaRPr lang="en-US"/>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a:solidFill>
            <a:srgbClr val="00B0F0"/>
          </a:solidFill>
        </p:spPr>
        <p:txBody>
          <a:bodyPr>
            <a:normAutofit fontScale="90000"/>
          </a:bodyPr>
          <a:lstStyle/>
          <a:p>
            <a:r>
              <a:rPr lang="en-SG" b="1" dirty="0" smtClean="0"/>
              <a:t>Minor Characters </a:t>
            </a:r>
            <a:endParaRPr lang="en-SG" dirty="0"/>
          </a:p>
        </p:txBody>
      </p:sp>
      <p:sp>
        <p:nvSpPr>
          <p:cNvPr id="3" name="Content Placeholder 2"/>
          <p:cNvSpPr>
            <a:spLocks noGrp="1"/>
          </p:cNvSpPr>
          <p:nvPr>
            <p:ph idx="1"/>
          </p:nvPr>
        </p:nvSpPr>
        <p:spPr>
          <a:xfrm>
            <a:off x="0" y="1600200"/>
            <a:ext cx="6629400" cy="4525963"/>
          </a:xfrm>
        </p:spPr>
        <p:txBody>
          <a:bodyPr>
            <a:normAutofit fontScale="85000" lnSpcReduction="20000"/>
          </a:bodyPr>
          <a:lstStyle/>
          <a:p>
            <a:r>
              <a:rPr lang="en-SG" b="1" i="1" dirty="0" smtClean="0">
                <a:latin typeface="Arial" pitchFamily="34" charset="0"/>
                <a:cs typeface="Arial" pitchFamily="34" charset="0"/>
              </a:rPr>
              <a:t>Herbert Pocket </a:t>
            </a:r>
            <a:br>
              <a:rPr lang="en-SG" b="1" i="1" dirty="0" smtClean="0">
                <a:latin typeface="Arial" pitchFamily="34" charset="0"/>
                <a:cs typeface="Arial" pitchFamily="34" charset="0"/>
              </a:rPr>
            </a:br>
            <a:r>
              <a:rPr lang="en-SG" dirty="0" smtClean="0">
                <a:latin typeface="Arial" pitchFamily="34" charset="0"/>
                <a:cs typeface="Arial" pitchFamily="34" charset="0"/>
              </a:rPr>
              <a:t>Pip's elegant and artlessly optimistic best friend. Though living in genteel poverty, he is an example of an uncommon gentleman. </a:t>
            </a:r>
          </a:p>
          <a:p>
            <a:r>
              <a:rPr lang="en-SG" b="1" i="1" dirty="0" smtClean="0">
                <a:latin typeface="Arial" pitchFamily="34" charset="0"/>
                <a:cs typeface="Arial" pitchFamily="34" charset="0"/>
              </a:rPr>
              <a:t/>
            </a:r>
            <a:br>
              <a:rPr lang="en-SG" b="1" i="1" dirty="0" smtClean="0">
                <a:latin typeface="Arial" pitchFamily="34" charset="0"/>
                <a:cs typeface="Arial" pitchFamily="34" charset="0"/>
              </a:rPr>
            </a:br>
            <a:r>
              <a:rPr lang="en-SG" b="1" i="1" dirty="0" smtClean="0">
                <a:latin typeface="Arial" pitchFamily="34" charset="0"/>
                <a:cs typeface="Arial" pitchFamily="34" charset="0"/>
              </a:rPr>
              <a:t>Mr. Matthew Pocket </a:t>
            </a:r>
            <a:br>
              <a:rPr lang="en-SG" b="1" i="1" dirty="0" smtClean="0">
                <a:latin typeface="Arial" pitchFamily="34" charset="0"/>
                <a:cs typeface="Arial" pitchFamily="34" charset="0"/>
              </a:rPr>
            </a:br>
            <a:r>
              <a:rPr lang="en-SG" dirty="0" smtClean="0">
                <a:latin typeface="Arial" pitchFamily="34" charset="0"/>
                <a:cs typeface="Arial" pitchFamily="34" charset="0"/>
              </a:rPr>
              <a:t>Pip’s teacher and Herbert’s father. He is a thoroughly educated gentleman under whom Pip is to learn. He is the only member of the family who does not flatter Mrs. </a:t>
            </a:r>
            <a:r>
              <a:rPr lang="en-SG" dirty="0" err="1" smtClean="0">
                <a:latin typeface="Arial" pitchFamily="34" charset="0"/>
                <a:cs typeface="Arial" pitchFamily="34" charset="0"/>
              </a:rPr>
              <a:t>Havisham</a:t>
            </a:r>
            <a:r>
              <a:rPr lang="en-SG" dirty="0" smtClean="0">
                <a:latin typeface="Arial" pitchFamily="34" charset="0"/>
                <a:cs typeface="Arial" pitchFamily="34" charset="0"/>
              </a:rPr>
              <a:t>; as a result, she is not happy with him.</a:t>
            </a:r>
            <a:endParaRPr lang="en-SG"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27</a:t>
            </a:fld>
            <a:endParaRPr lang="en-US"/>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533400"/>
          </a:xfrm>
          <a:solidFill>
            <a:srgbClr val="00B0F0"/>
          </a:solidFill>
        </p:spPr>
        <p:txBody>
          <a:bodyPr>
            <a:normAutofit fontScale="90000"/>
          </a:bodyPr>
          <a:lstStyle/>
          <a:p>
            <a:r>
              <a:rPr lang="en-SG" b="1" dirty="0" smtClean="0"/>
              <a:t>Minor Characters </a:t>
            </a:r>
            <a:endParaRPr lang="en-SG" dirty="0"/>
          </a:p>
        </p:txBody>
      </p:sp>
      <p:sp>
        <p:nvSpPr>
          <p:cNvPr id="3" name="Content Placeholder 2"/>
          <p:cNvSpPr>
            <a:spLocks noGrp="1"/>
          </p:cNvSpPr>
          <p:nvPr>
            <p:ph idx="1"/>
          </p:nvPr>
        </p:nvSpPr>
        <p:spPr>
          <a:xfrm>
            <a:off x="0" y="533400"/>
            <a:ext cx="6477000" cy="6324600"/>
          </a:xfrm>
        </p:spPr>
        <p:txBody>
          <a:bodyPr>
            <a:noAutofit/>
          </a:bodyPr>
          <a:lstStyle/>
          <a:p>
            <a:r>
              <a:rPr lang="en-SG" sz="1600" b="1" i="1" dirty="0" smtClean="0">
                <a:latin typeface="Arial" pitchFamily="34" charset="0"/>
                <a:cs typeface="Arial" pitchFamily="34" charset="0"/>
              </a:rPr>
              <a:t>Bentley </a:t>
            </a:r>
            <a:r>
              <a:rPr lang="en-SG" sz="1600" b="1" i="1" dirty="0" err="1" smtClean="0">
                <a:latin typeface="Arial" pitchFamily="34" charset="0"/>
                <a:cs typeface="Arial" pitchFamily="34" charset="0"/>
              </a:rPr>
              <a:t>Drummle</a:t>
            </a:r>
            <a:r>
              <a:rPr lang="en-SG" sz="1600" b="1" i="1" dirty="0" smtClean="0">
                <a:latin typeface="Arial" pitchFamily="34" charset="0"/>
                <a:cs typeface="Arial" pitchFamily="34" charset="0"/>
              </a:rPr>
              <a:t> </a:t>
            </a:r>
            <a:br>
              <a:rPr lang="en-SG" sz="1600" b="1" i="1" dirty="0" smtClean="0">
                <a:latin typeface="Arial" pitchFamily="34" charset="0"/>
                <a:cs typeface="Arial" pitchFamily="34" charset="0"/>
              </a:rPr>
            </a:br>
            <a:r>
              <a:rPr lang="en-SG" sz="1600" dirty="0" smtClean="0">
                <a:latin typeface="Arial" pitchFamily="34" charset="0"/>
                <a:cs typeface="Arial" pitchFamily="34" charset="0"/>
              </a:rPr>
              <a:t>A sulking brute who eventually marries Estella then mistreats her. </a:t>
            </a:r>
          </a:p>
          <a:p>
            <a:r>
              <a:rPr lang="en-SG" sz="1600" b="1" i="1" dirty="0" err="1" smtClean="0">
                <a:latin typeface="Arial" pitchFamily="34" charset="0"/>
                <a:cs typeface="Arial" pitchFamily="34" charset="0"/>
              </a:rPr>
              <a:t>Startop</a:t>
            </a:r>
            <a:r>
              <a:rPr lang="en-SG" sz="1600" b="1" i="1" dirty="0" smtClean="0">
                <a:latin typeface="Arial" pitchFamily="34" charset="0"/>
                <a:cs typeface="Arial" pitchFamily="34" charset="0"/>
              </a:rPr>
              <a:t> </a:t>
            </a:r>
            <a:br>
              <a:rPr lang="en-SG" sz="1600" b="1" i="1" dirty="0" smtClean="0">
                <a:latin typeface="Arial" pitchFamily="34" charset="0"/>
                <a:cs typeface="Arial" pitchFamily="34" charset="0"/>
              </a:rPr>
            </a:br>
            <a:r>
              <a:rPr lang="en-SG" sz="1600" dirty="0" smtClean="0">
                <a:latin typeface="Arial" pitchFamily="34" charset="0"/>
                <a:cs typeface="Arial" pitchFamily="34" charset="0"/>
              </a:rPr>
              <a:t>A tenant of Mr. Pocket and a friend of Pip. </a:t>
            </a:r>
          </a:p>
          <a:p>
            <a:r>
              <a:rPr lang="en-SG" sz="1600" b="1" i="1" dirty="0" smtClean="0">
                <a:latin typeface="Arial" pitchFamily="34" charset="0"/>
                <a:cs typeface="Arial" pitchFamily="34" charset="0"/>
              </a:rPr>
              <a:t>Molly </a:t>
            </a:r>
            <a:br>
              <a:rPr lang="en-SG" sz="1600" b="1" i="1" dirty="0" smtClean="0">
                <a:latin typeface="Arial" pitchFamily="34" charset="0"/>
                <a:cs typeface="Arial" pitchFamily="34" charset="0"/>
              </a:rPr>
            </a:br>
            <a:r>
              <a:rPr lang="en-SG" sz="1600" dirty="0" err="1" smtClean="0">
                <a:latin typeface="Arial" pitchFamily="34" charset="0"/>
                <a:cs typeface="Arial" pitchFamily="34" charset="0"/>
              </a:rPr>
              <a:t>Jaggers</a:t>
            </a:r>
            <a:r>
              <a:rPr lang="en-SG" sz="1600" dirty="0" smtClean="0">
                <a:latin typeface="Arial" pitchFamily="34" charset="0"/>
                <a:cs typeface="Arial" pitchFamily="34" charset="0"/>
              </a:rPr>
              <a:t>’ housekeeper. She was once accused of murder but acquitted. She turns out to be Estella’s mother. </a:t>
            </a:r>
          </a:p>
          <a:p>
            <a:r>
              <a:rPr lang="en-SG" sz="1600" b="1" i="1" dirty="0" smtClean="0">
                <a:latin typeface="Arial" pitchFamily="34" charset="0"/>
                <a:cs typeface="Arial" pitchFamily="34" charset="0"/>
              </a:rPr>
              <a:t>Miss </a:t>
            </a:r>
            <a:r>
              <a:rPr lang="en-SG" sz="1600" b="1" i="1" dirty="0" err="1" smtClean="0">
                <a:latin typeface="Arial" pitchFamily="34" charset="0"/>
                <a:cs typeface="Arial" pitchFamily="34" charset="0"/>
              </a:rPr>
              <a:t>Skiffins</a:t>
            </a:r>
            <a:r>
              <a:rPr lang="en-SG" sz="1600" b="1" i="1" dirty="0" smtClean="0">
                <a:latin typeface="Arial" pitchFamily="34" charset="0"/>
                <a:cs typeface="Arial" pitchFamily="34" charset="0"/>
              </a:rPr>
              <a:t> </a:t>
            </a:r>
            <a:br>
              <a:rPr lang="en-SG" sz="1600" b="1" i="1" dirty="0" smtClean="0">
                <a:latin typeface="Arial" pitchFamily="34" charset="0"/>
                <a:cs typeface="Arial" pitchFamily="34" charset="0"/>
              </a:rPr>
            </a:br>
            <a:r>
              <a:rPr lang="en-SG" sz="1600" dirty="0" err="1" smtClean="0">
                <a:latin typeface="Arial" pitchFamily="34" charset="0"/>
                <a:cs typeface="Arial" pitchFamily="34" charset="0"/>
              </a:rPr>
              <a:t>Wemmick’s</a:t>
            </a:r>
            <a:r>
              <a:rPr lang="en-SG" sz="1600" dirty="0" smtClean="0">
                <a:latin typeface="Arial" pitchFamily="34" charset="0"/>
                <a:cs typeface="Arial" pitchFamily="34" charset="0"/>
              </a:rPr>
              <a:t> girlfriend and later, bride. </a:t>
            </a:r>
          </a:p>
          <a:p>
            <a:r>
              <a:rPr lang="en-SG" sz="1600" b="1" i="1" dirty="0" smtClean="0">
                <a:latin typeface="Arial" pitchFamily="34" charset="0"/>
                <a:cs typeface="Arial" pitchFamily="34" charset="0"/>
              </a:rPr>
              <a:t>Clara </a:t>
            </a:r>
            <a:br>
              <a:rPr lang="en-SG" sz="1600" b="1" i="1" dirty="0" smtClean="0">
                <a:latin typeface="Arial" pitchFamily="34" charset="0"/>
                <a:cs typeface="Arial" pitchFamily="34" charset="0"/>
              </a:rPr>
            </a:br>
            <a:r>
              <a:rPr lang="en-SG" sz="1600" dirty="0" smtClean="0">
                <a:latin typeface="Arial" pitchFamily="34" charset="0"/>
                <a:cs typeface="Arial" pitchFamily="34" charset="0"/>
              </a:rPr>
              <a:t>Herbert Pocket’s girlfriend and later, bride. </a:t>
            </a:r>
          </a:p>
          <a:p>
            <a:r>
              <a:rPr lang="en-SG" sz="1600" b="1" i="1" dirty="0" smtClean="0">
                <a:latin typeface="Arial" pitchFamily="34" charset="0"/>
                <a:cs typeface="Arial" pitchFamily="34" charset="0"/>
              </a:rPr>
              <a:t>Mrs. </a:t>
            </a:r>
            <a:r>
              <a:rPr lang="en-SG" sz="1600" b="1" i="1" dirty="0" err="1" smtClean="0">
                <a:latin typeface="Arial" pitchFamily="34" charset="0"/>
                <a:cs typeface="Arial" pitchFamily="34" charset="0"/>
              </a:rPr>
              <a:t>Brandley</a:t>
            </a:r>
            <a:r>
              <a:rPr lang="en-SG" sz="1600" b="1" i="1" dirty="0" smtClean="0">
                <a:latin typeface="Arial" pitchFamily="34" charset="0"/>
                <a:cs typeface="Arial" pitchFamily="34" charset="0"/>
              </a:rPr>
              <a:t> </a:t>
            </a:r>
            <a:br>
              <a:rPr lang="en-SG" sz="1600" b="1" i="1" dirty="0" smtClean="0">
                <a:latin typeface="Arial" pitchFamily="34" charset="0"/>
                <a:cs typeface="Arial" pitchFamily="34" charset="0"/>
              </a:rPr>
            </a:br>
            <a:r>
              <a:rPr lang="en-SG" sz="1600" dirty="0" smtClean="0">
                <a:latin typeface="Arial" pitchFamily="34" charset="0"/>
                <a:cs typeface="Arial" pitchFamily="34" charset="0"/>
              </a:rPr>
              <a:t>The old widow with whom Estella lives in Richmond. </a:t>
            </a:r>
          </a:p>
          <a:p>
            <a:r>
              <a:rPr lang="en-SG" sz="1600" b="1" i="1" dirty="0" smtClean="0">
                <a:latin typeface="Arial" pitchFamily="34" charset="0"/>
                <a:cs typeface="Arial" pitchFamily="34" charset="0"/>
              </a:rPr>
              <a:t>Mrs. </a:t>
            </a:r>
            <a:r>
              <a:rPr lang="en-SG" sz="1600" b="1" i="1" dirty="0" err="1" smtClean="0">
                <a:latin typeface="Arial" pitchFamily="34" charset="0"/>
                <a:cs typeface="Arial" pitchFamily="34" charset="0"/>
              </a:rPr>
              <a:t>Whimple</a:t>
            </a:r>
            <a:r>
              <a:rPr lang="en-SG" sz="1600" b="1" i="1" dirty="0" smtClean="0">
                <a:latin typeface="Arial" pitchFamily="34" charset="0"/>
                <a:cs typeface="Arial" pitchFamily="34" charset="0"/>
              </a:rPr>
              <a:t> </a:t>
            </a:r>
            <a:br>
              <a:rPr lang="en-SG" sz="1600" b="1" i="1" dirty="0" smtClean="0">
                <a:latin typeface="Arial" pitchFamily="34" charset="0"/>
                <a:cs typeface="Arial" pitchFamily="34" charset="0"/>
              </a:rPr>
            </a:br>
            <a:r>
              <a:rPr lang="en-SG" sz="1600" dirty="0" smtClean="0">
                <a:latin typeface="Arial" pitchFamily="34" charset="0"/>
                <a:cs typeface="Arial" pitchFamily="34" charset="0"/>
              </a:rPr>
              <a:t>An elderly woman at whose house Pip and Herbert lodge </a:t>
            </a:r>
            <a:r>
              <a:rPr lang="en-SG" sz="1600" dirty="0" err="1" smtClean="0">
                <a:latin typeface="Arial" pitchFamily="34" charset="0"/>
                <a:cs typeface="Arial" pitchFamily="34" charset="0"/>
              </a:rPr>
              <a:t>Magwitch</a:t>
            </a:r>
            <a:r>
              <a:rPr lang="en-SG" sz="1600" dirty="0" smtClean="0">
                <a:latin typeface="Arial" pitchFamily="34" charset="0"/>
                <a:cs typeface="Arial" pitchFamily="34" charset="0"/>
              </a:rPr>
              <a:t> in order to hide him. </a:t>
            </a:r>
          </a:p>
          <a:p>
            <a:r>
              <a:rPr lang="en-SG" sz="1600" b="1" i="1" dirty="0" err="1" smtClean="0">
                <a:latin typeface="Arial" pitchFamily="34" charset="0"/>
                <a:cs typeface="Arial" pitchFamily="34" charset="0"/>
              </a:rPr>
              <a:t>Compeyson</a:t>
            </a:r>
            <a:r>
              <a:rPr lang="en-SG" sz="1600" b="1" i="1" dirty="0" smtClean="0">
                <a:latin typeface="Arial" pitchFamily="34" charset="0"/>
                <a:cs typeface="Arial" pitchFamily="34" charset="0"/>
              </a:rPr>
              <a:t> </a:t>
            </a:r>
            <a:br>
              <a:rPr lang="en-SG" sz="1600" b="1" i="1" dirty="0" smtClean="0">
                <a:latin typeface="Arial" pitchFamily="34" charset="0"/>
                <a:cs typeface="Arial" pitchFamily="34" charset="0"/>
              </a:rPr>
            </a:br>
            <a:r>
              <a:rPr lang="en-SG" sz="1600" dirty="0" err="1" smtClean="0">
                <a:latin typeface="Arial" pitchFamily="34" charset="0"/>
                <a:cs typeface="Arial" pitchFamily="34" charset="0"/>
              </a:rPr>
              <a:t>Magwitch's</a:t>
            </a:r>
            <a:r>
              <a:rPr lang="en-SG" sz="1600" dirty="0" smtClean="0">
                <a:latin typeface="Arial" pitchFamily="34" charset="0"/>
                <a:cs typeface="Arial" pitchFamily="34" charset="0"/>
              </a:rPr>
              <a:t> onetime partner in crime. It is his fault </a:t>
            </a:r>
            <a:r>
              <a:rPr lang="en-SG" sz="1600" dirty="0" err="1" smtClean="0">
                <a:latin typeface="Arial" pitchFamily="34" charset="0"/>
                <a:cs typeface="Arial" pitchFamily="34" charset="0"/>
              </a:rPr>
              <a:t>Magwitch</a:t>
            </a:r>
            <a:r>
              <a:rPr lang="en-SG" sz="1600" dirty="0" smtClean="0">
                <a:latin typeface="Arial" pitchFamily="34" charset="0"/>
                <a:cs typeface="Arial" pitchFamily="34" charset="0"/>
              </a:rPr>
              <a:t> is sentenced to prison. He becomes an informant to the police and helps recapture </a:t>
            </a:r>
            <a:r>
              <a:rPr lang="en-SG" sz="1600" dirty="0" err="1" smtClean="0">
                <a:latin typeface="Arial" pitchFamily="34" charset="0"/>
                <a:cs typeface="Arial" pitchFamily="34" charset="0"/>
              </a:rPr>
              <a:t>Magwitch</a:t>
            </a:r>
            <a:r>
              <a:rPr lang="en-SG" sz="1600" dirty="0" smtClean="0">
                <a:latin typeface="Arial" pitchFamily="34" charset="0"/>
                <a:cs typeface="Arial" pitchFamily="34" charset="0"/>
              </a:rPr>
              <a:t>. </a:t>
            </a:r>
          </a:p>
          <a:p>
            <a:pPr>
              <a:buNone/>
            </a:pPr>
            <a:r>
              <a:rPr lang="en-SG" sz="1100" u="sng" dirty="0" smtClean="0">
                <a:latin typeface="Arial" pitchFamily="34" charset="0"/>
                <a:cs typeface="Arial" pitchFamily="34" charset="0"/>
                <a:hlinkClick r:id="rId2"/>
              </a:rPr>
              <a:t>http://thebestnotes.com</a:t>
            </a:r>
            <a:endParaRPr lang="en-SG" sz="1100" dirty="0" smtClean="0">
              <a:latin typeface="Arial" pitchFamily="34" charset="0"/>
              <a:cs typeface="Arial" pitchFamily="34" charset="0"/>
            </a:endParaRPr>
          </a:p>
          <a:p>
            <a:endParaRPr lang="en-SG" sz="1600" dirty="0" smtClean="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28</a:t>
            </a:fld>
            <a:endParaRPr lang="en-US"/>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00B0F0"/>
          </a:solidFill>
        </p:spPr>
        <p:txBody>
          <a:bodyPr/>
          <a:lstStyle/>
          <a:p>
            <a:r>
              <a:rPr lang="en-US" dirty="0" smtClean="0"/>
              <a:t>Summary of the Session</a:t>
            </a:r>
            <a:endParaRPr lang="en-SG" dirty="0"/>
          </a:p>
        </p:txBody>
      </p:sp>
      <p:sp>
        <p:nvSpPr>
          <p:cNvPr id="3" name="Content Placeholder 2"/>
          <p:cNvSpPr>
            <a:spLocks noGrp="1"/>
          </p:cNvSpPr>
          <p:nvPr>
            <p:ph idx="1"/>
          </p:nvPr>
        </p:nvSpPr>
        <p:spPr>
          <a:xfrm>
            <a:off x="457200" y="1600200"/>
            <a:ext cx="6172200" cy="4525963"/>
          </a:xfrm>
        </p:spPr>
        <p:txBody>
          <a:bodyPr>
            <a:normAutofit lnSpcReduction="10000"/>
          </a:bodyPr>
          <a:lstStyle/>
          <a:p>
            <a:r>
              <a:rPr lang="en-US" sz="2400" b="1" dirty="0" smtClean="0">
                <a:latin typeface="Arial" pitchFamily="34" charset="0"/>
                <a:cs typeface="Arial" pitchFamily="34" charset="0"/>
              </a:rPr>
              <a:t>Introduction to the Novel to Study: Great Expectations</a:t>
            </a:r>
          </a:p>
          <a:p>
            <a:r>
              <a:rPr lang="en-US" sz="2400" b="1" dirty="0" smtClean="0">
                <a:latin typeface="Arial" pitchFamily="34" charset="0"/>
                <a:cs typeface="Arial" pitchFamily="34" charset="0"/>
              </a:rPr>
              <a:t>Charles Dickens: The Author of Great Expectations</a:t>
            </a:r>
          </a:p>
          <a:p>
            <a:r>
              <a:rPr lang="en-US" sz="2400" b="1" dirty="0" smtClean="0">
                <a:latin typeface="Arial" pitchFamily="34" charset="0"/>
                <a:cs typeface="Arial" pitchFamily="34" charset="0"/>
              </a:rPr>
              <a:t>Times when Great Expectations was Written</a:t>
            </a:r>
          </a:p>
          <a:p>
            <a:r>
              <a:rPr lang="en-US" sz="2400" b="1" dirty="0" smtClean="0">
                <a:latin typeface="Arial" pitchFamily="34" charset="0"/>
                <a:cs typeface="Arial" pitchFamily="34" charset="0"/>
              </a:rPr>
              <a:t>Setting of the novel</a:t>
            </a:r>
          </a:p>
          <a:p>
            <a:r>
              <a:rPr lang="en-US" sz="2400" b="1" dirty="0" smtClean="0">
                <a:latin typeface="Arial" pitchFamily="34" charset="0"/>
                <a:cs typeface="Arial" pitchFamily="34" charset="0"/>
              </a:rPr>
              <a:t> </a:t>
            </a:r>
            <a:r>
              <a:rPr lang="en-SG" sz="2400" b="1" dirty="0" smtClean="0">
                <a:latin typeface="Arial" pitchFamily="34" charset="0"/>
                <a:cs typeface="Arial" pitchFamily="34" charset="0"/>
              </a:rPr>
              <a:t>Genre and </a:t>
            </a:r>
            <a:r>
              <a:rPr lang="en-US" sz="2400" b="1" dirty="0" smtClean="0">
                <a:latin typeface="Arial" pitchFamily="34" charset="0"/>
                <a:cs typeface="Arial" pitchFamily="34" charset="0"/>
              </a:rPr>
              <a:t>Form of the Novel </a:t>
            </a:r>
          </a:p>
          <a:p>
            <a:r>
              <a:rPr lang="en-SG" sz="2400" b="1" dirty="0" smtClean="0">
                <a:latin typeface="Arial" pitchFamily="34" charset="0"/>
                <a:cs typeface="Arial" pitchFamily="34" charset="0"/>
              </a:rPr>
              <a:t>Plot and Structure of the Novel  </a:t>
            </a:r>
          </a:p>
          <a:p>
            <a:r>
              <a:rPr lang="en-US" sz="2400" b="1" dirty="0" smtClean="0">
                <a:latin typeface="Arial" pitchFamily="34" charset="0"/>
                <a:cs typeface="Arial" pitchFamily="34" charset="0"/>
              </a:rPr>
              <a:t>Introduction to major and minor characters</a:t>
            </a:r>
          </a:p>
          <a:p>
            <a:pPr>
              <a:buNone/>
            </a:pPr>
            <a:endParaRPr lang="en-SG" sz="2400"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29</a:t>
            </a:fld>
            <a:endParaRPr lang="en-US"/>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 of works consulted</a:t>
            </a:r>
            <a:endParaRPr lang="en-SG" dirty="0"/>
          </a:p>
        </p:txBody>
      </p:sp>
      <p:sp>
        <p:nvSpPr>
          <p:cNvPr id="3" name="Content Placeholder 2"/>
          <p:cNvSpPr>
            <a:spLocks noGrp="1"/>
          </p:cNvSpPr>
          <p:nvPr>
            <p:ph idx="1"/>
          </p:nvPr>
        </p:nvSpPr>
        <p:spPr/>
        <p:txBody>
          <a:bodyPr>
            <a:normAutofit/>
          </a:bodyPr>
          <a:lstStyle/>
          <a:p>
            <a:r>
              <a:rPr lang="en-SG" sz="1200" u="sng" dirty="0" smtClean="0">
                <a:solidFill>
                  <a:srgbClr val="1306BA"/>
                </a:solidFill>
              </a:rPr>
              <a:t>CHARLES DICKEN’S GREAT EXPECTATIONS</a:t>
            </a:r>
            <a:r>
              <a:rPr lang="en-SG" sz="1200" dirty="0" smtClean="0">
                <a:solidFill>
                  <a:srgbClr val="1306BA"/>
                </a:solidFill>
              </a:rPr>
              <a:t>. (2007) Edited and with an introduction by Harold Bloom. Viva Books Private Limited: New Delhi </a:t>
            </a:r>
          </a:p>
          <a:p>
            <a:r>
              <a:rPr lang="en-SG" sz="1200" u="sng" dirty="0" smtClean="0">
                <a:solidFill>
                  <a:srgbClr val="1306BA"/>
                </a:solidFill>
              </a:rPr>
              <a:t>DICKENS: A COLLECTION OF CRITICAL ESSAYS (1967)</a:t>
            </a:r>
            <a:r>
              <a:rPr lang="en-SG" sz="1200" dirty="0" smtClean="0">
                <a:solidFill>
                  <a:srgbClr val="1306BA"/>
                </a:solidFill>
              </a:rPr>
              <a:t>. Edited by Martin Price. Prentice-Hall, Inc., Englewood Cliffs. New Jersey</a:t>
            </a:r>
            <a:r>
              <a:rPr lang="en-SG" sz="1200" b="1" dirty="0" smtClean="0">
                <a:solidFill>
                  <a:srgbClr val="1306BA"/>
                </a:solidFill>
              </a:rPr>
              <a:t> </a:t>
            </a:r>
          </a:p>
          <a:p>
            <a:r>
              <a:rPr lang="en-SG" sz="1200" u="sng" dirty="0" smtClean="0">
                <a:solidFill>
                  <a:srgbClr val="1306BA"/>
                </a:solidFill>
                <a:latin typeface="Arial" pitchFamily="34" charset="0"/>
                <a:cs typeface="Arial" pitchFamily="34" charset="0"/>
                <a:hlinkClick r:id="rId2"/>
              </a:rPr>
              <a:t>http://www.cliffsnotes.com</a:t>
            </a:r>
            <a:endParaRPr lang="en-SG" sz="1200" dirty="0" smtClean="0">
              <a:solidFill>
                <a:srgbClr val="1306BA"/>
              </a:solidFill>
              <a:latin typeface="Arial" pitchFamily="34" charset="0"/>
              <a:cs typeface="Arial" pitchFamily="34" charset="0"/>
            </a:endParaRPr>
          </a:p>
          <a:p>
            <a:r>
              <a:rPr lang="en-SG" sz="1200" i="1" dirty="0" smtClean="0">
                <a:solidFill>
                  <a:srgbClr val="1306BA"/>
                </a:solidFill>
                <a:latin typeface="Arial" pitchFamily="34" charset="0"/>
                <a:cs typeface="Arial" pitchFamily="34" charset="0"/>
                <a:hlinkClick r:id="rId3"/>
              </a:rPr>
              <a:t>www.gradesaver.com</a:t>
            </a:r>
            <a:endParaRPr lang="en-SG" sz="1200" i="1" dirty="0" smtClean="0">
              <a:solidFill>
                <a:srgbClr val="1306BA"/>
              </a:solidFill>
              <a:latin typeface="Arial" pitchFamily="34" charset="0"/>
              <a:cs typeface="Arial" pitchFamily="34" charset="0"/>
            </a:endParaRPr>
          </a:p>
          <a:p>
            <a:r>
              <a:rPr lang="en-SG" sz="1200" i="1" dirty="0" smtClean="0">
                <a:solidFill>
                  <a:srgbClr val="1306BA"/>
                </a:solidFill>
                <a:latin typeface="Arial" pitchFamily="34" charset="0"/>
                <a:cs typeface="Arial" pitchFamily="34" charset="0"/>
                <a:hlinkClick r:id="rId4"/>
              </a:rPr>
              <a:t>www.enotes.com</a:t>
            </a:r>
            <a:endParaRPr lang="en-SG" sz="1200" i="1" dirty="0" smtClean="0">
              <a:solidFill>
                <a:srgbClr val="1306BA"/>
              </a:solidFill>
              <a:latin typeface="Arial" pitchFamily="34" charset="0"/>
              <a:cs typeface="Arial" pitchFamily="34" charset="0"/>
            </a:endParaRPr>
          </a:p>
          <a:p>
            <a:r>
              <a:rPr lang="en-SG" sz="1200" i="1" dirty="0" smtClean="0">
                <a:solidFill>
                  <a:srgbClr val="1306BA"/>
                </a:solidFill>
                <a:latin typeface="Arial" pitchFamily="34" charset="0"/>
                <a:cs typeface="Arial" pitchFamily="34" charset="0"/>
              </a:rPr>
              <a:t>www.bartleby.com </a:t>
            </a:r>
          </a:p>
          <a:p>
            <a:r>
              <a:rPr lang="en-SG" sz="1200" i="1" dirty="0" smtClean="0">
                <a:solidFill>
                  <a:srgbClr val="1306BA"/>
                </a:solidFill>
                <a:latin typeface="Arial" pitchFamily="34" charset="0"/>
                <a:cs typeface="Arial" pitchFamily="34" charset="0"/>
                <a:hlinkClick r:id="rId5"/>
              </a:rPr>
              <a:t>www.gutenberg.org</a:t>
            </a:r>
            <a:endParaRPr lang="en-SG" sz="1200" i="1" dirty="0" smtClean="0">
              <a:solidFill>
                <a:srgbClr val="1306BA"/>
              </a:solidFill>
              <a:latin typeface="Arial" pitchFamily="34" charset="0"/>
              <a:cs typeface="Arial" pitchFamily="34" charset="0"/>
            </a:endParaRPr>
          </a:p>
          <a:p>
            <a:r>
              <a:rPr lang="en-SG" sz="1200" u="sng" dirty="0" smtClean="0">
                <a:solidFill>
                  <a:srgbClr val="1306BA"/>
                </a:solidFill>
                <a:latin typeface="Arial" pitchFamily="34" charset="0"/>
                <a:cs typeface="Arial" pitchFamily="34" charset="0"/>
                <a:hlinkClick r:id="rId6"/>
              </a:rPr>
              <a:t>http://www.helium.com</a:t>
            </a:r>
            <a:endParaRPr lang="en-SG" sz="1200" dirty="0" smtClean="0">
              <a:solidFill>
                <a:srgbClr val="1306BA"/>
              </a:solidFill>
              <a:latin typeface="Arial" pitchFamily="34" charset="0"/>
              <a:cs typeface="Arial" pitchFamily="34" charset="0"/>
            </a:endParaRPr>
          </a:p>
          <a:p>
            <a:r>
              <a:rPr lang="en-SG" sz="1200" dirty="0" smtClean="0">
                <a:solidFill>
                  <a:srgbClr val="1306BA"/>
                </a:solidFill>
                <a:latin typeface="Arial" pitchFamily="34" charset="0"/>
                <a:cs typeface="Arial" pitchFamily="34" charset="0"/>
                <a:hlinkClick r:id="rId7"/>
              </a:rPr>
              <a:t>http://www.studymode.com</a:t>
            </a:r>
            <a:endParaRPr lang="en-SG" sz="1200" dirty="0" smtClean="0">
              <a:solidFill>
                <a:srgbClr val="1306BA"/>
              </a:solidFill>
              <a:latin typeface="Arial" pitchFamily="34" charset="0"/>
              <a:cs typeface="Arial" pitchFamily="34" charset="0"/>
            </a:endParaRPr>
          </a:p>
          <a:p>
            <a:r>
              <a:rPr lang="en-SG" sz="1200" u="sng" dirty="0" smtClean="0">
                <a:latin typeface="Arial" pitchFamily="34" charset="0"/>
                <a:cs typeface="Arial" pitchFamily="34" charset="0"/>
                <a:hlinkClick r:id="rId8"/>
              </a:rPr>
              <a:t>http://thebestnotes.com</a:t>
            </a:r>
            <a:endParaRPr lang="en-SG" sz="1200" dirty="0" smtClean="0">
              <a:latin typeface="Arial" pitchFamily="34" charset="0"/>
              <a:cs typeface="Arial" pitchFamily="34" charset="0"/>
            </a:endParaRPr>
          </a:p>
          <a:p>
            <a:pPr>
              <a:buNone/>
            </a:pPr>
            <a:endParaRPr lang="en-SG" sz="1200" dirty="0" smtClean="0">
              <a:solidFill>
                <a:srgbClr val="1306BA"/>
              </a:solidFill>
              <a:latin typeface="Arial" pitchFamily="34" charset="0"/>
              <a:cs typeface="Arial" pitchFamily="34" charset="0"/>
            </a:endParaRPr>
          </a:p>
          <a:p>
            <a:pPr>
              <a:buNone/>
            </a:pPr>
            <a:endParaRPr lang="en-SG" sz="1200" dirty="0">
              <a:solidFill>
                <a:srgbClr val="1306BA"/>
              </a:solidFill>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30</a:t>
            </a:fld>
            <a:endParaRPr lang="en-US"/>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SG"/>
          </a:p>
        </p:txBody>
      </p:sp>
      <p:sp>
        <p:nvSpPr>
          <p:cNvPr id="3" name="Content Placeholder 2"/>
          <p:cNvSpPr>
            <a:spLocks noGrp="1"/>
          </p:cNvSpPr>
          <p:nvPr>
            <p:ph idx="1"/>
          </p:nvPr>
        </p:nvSpPr>
        <p:spPr/>
        <p:txBody>
          <a:bodyPr/>
          <a:lstStyle/>
          <a:p>
            <a:pPr algn="ctr">
              <a:buNone/>
            </a:pPr>
            <a:endParaRPr lang="en-US" smtClean="0"/>
          </a:p>
          <a:p>
            <a:pPr algn="ctr">
              <a:buNone/>
            </a:pPr>
            <a:r>
              <a:rPr lang="en-US" smtClean="0"/>
              <a:t>Thank you very </a:t>
            </a:r>
            <a:r>
              <a:rPr lang="en-US" dirty="0" smtClean="0"/>
              <a:t>much!</a:t>
            </a:r>
            <a:endParaRPr lang="en-SG"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31</a:t>
            </a:fld>
            <a:endParaRPr lang="en-US"/>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405</TotalTime>
  <Words>2416</Words>
  <Application>Microsoft Office PowerPoint</Application>
  <PresentationFormat>On-screen Show (4:3)</PresentationFormat>
  <Paragraphs>205</Paragraphs>
  <Slides>31</Slides>
  <Notes>0</Notes>
  <HiddenSlides>0</HiddenSlides>
  <MMClips>0</MMClips>
  <ScaleCrop>false</ScaleCrop>
  <HeadingPairs>
    <vt:vector size="4" baseType="variant">
      <vt:variant>
        <vt:lpstr>Theme</vt:lpstr>
      </vt:variant>
      <vt:variant>
        <vt:i4>1</vt:i4>
      </vt:variant>
      <vt:variant>
        <vt:lpstr>Slide Titles</vt:lpstr>
      </vt:variant>
      <vt:variant>
        <vt:i4>31</vt:i4>
      </vt:variant>
    </vt:vector>
  </HeadingPairs>
  <TitlesOfParts>
    <vt:vector size="32" baseType="lpstr">
      <vt:lpstr>Office Theme</vt:lpstr>
      <vt:lpstr>Great Expectations: Introduction to the Author Charles Dickens, and the Novel</vt:lpstr>
      <vt:lpstr>Previous Session</vt:lpstr>
      <vt:lpstr>Today’s Session</vt:lpstr>
      <vt:lpstr>Charles Dickens: The Author of Great Expectations</vt:lpstr>
      <vt:lpstr>Charles Dickens: The Author of Great Expectations</vt:lpstr>
      <vt:lpstr>Charles Dickens: The Author of Great Expectations</vt:lpstr>
      <vt:lpstr>Charles Dickens: The Author of Great Expectations</vt:lpstr>
      <vt:lpstr>Charles Dickens: The Author of Great Expectations</vt:lpstr>
      <vt:lpstr>Charles Dickens: The Author of Great Expectations</vt:lpstr>
      <vt:lpstr>Charles Dickens: The Author of Great Expectations</vt:lpstr>
      <vt:lpstr>Death of Charles Dickens</vt:lpstr>
      <vt:lpstr>Important Works of Dickens</vt:lpstr>
      <vt:lpstr>Introduction to Great Expectations</vt:lpstr>
      <vt:lpstr>Introduction to Great Expectations</vt:lpstr>
      <vt:lpstr>Times when Great Expectations was Written</vt:lpstr>
      <vt:lpstr>Setting of the novel </vt:lpstr>
      <vt:lpstr>Genre and Form of the Novel </vt:lpstr>
      <vt:lpstr>PLOT and STRUCTURE ANALYSIS </vt:lpstr>
      <vt:lpstr>PLOT and STRUCTURE ANALYSIS         cont…</vt:lpstr>
      <vt:lpstr>PLOT and STRUCTURE ANALYSIS       cont…</vt:lpstr>
      <vt:lpstr>Important Themes</vt:lpstr>
      <vt:lpstr>Introduction to Characters</vt:lpstr>
      <vt:lpstr>Cont… Major Characters</vt:lpstr>
      <vt:lpstr>Cont… Major Characters</vt:lpstr>
      <vt:lpstr>Minor Characters </vt:lpstr>
      <vt:lpstr>Minor Characters </vt:lpstr>
      <vt:lpstr>Minor Characters </vt:lpstr>
      <vt:lpstr>Minor Characters </vt:lpstr>
      <vt:lpstr>Summary of the Session</vt:lpstr>
      <vt:lpstr>References of works consulted</vt:lpstr>
      <vt:lpstr>Slide 31</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Great Expectations: Introduction to the Author and the Novel</dc:title>
  <dc:creator>Dr. Sarwet</dc:creator>
  <cp:lastModifiedBy>Administrator</cp:lastModifiedBy>
  <cp:revision>113</cp:revision>
  <dcterms:created xsi:type="dcterms:W3CDTF">2006-08-16T00:00:00Z</dcterms:created>
  <dcterms:modified xsi:type="dcterms:W3CDTF">2013-05-04T11:59:55Z</dcterms:modified>
</cp:coreProperties>
</file>