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297" r:id="rId3"/>
    <p:sldId id="298" r:id="rId4"/>
    <p:sldId id="257" r:id="rId5"/>
    <p:sldId id="299" r:id="rId6"/>
    <p:sldId id="306" r:id="rId7"/>
    <p:sldId id="300" r:id="rId8"/>
    <p:sldId id="301" r:id="rId9"/>
    <p:sldId id="287" r:id="rId10"/>
    <p:sldId id="258" r:id="rId11"/>
    <p:sldId id="302" r:id="rId12"/>
    <p:sldId id="303" r:id="rId13"/>
    <p:sldId id="304" r:id="rId14"/>
    <p:sldId id="305" r:id="rId15"/>
    <p:sldId id="288" r:id="rId16"/>
    <p:sldId id="259" r:id="rId17"/>
    <p:sldId id="260" r:id="rId18"/>
    <p:sldId id="262" r:id="rId19"/>
    <p:sldId id="290" r:id="rId20"/>
    <p:sldId id="263" r:id="rId21"/>
    <p:sldId id="264" r:id="rId22"/>
    <p:sldId id="292" r:id="rId23"/>
    <p:sldId id="267" r:id="rId24"/>
    <p:sldId id="268" r:id="rId25"/>
    <p:sldId id="307" r:id="rId26"/>
    <p:sldId id="308" r:id="rId27"/>
    <p:sldId id="269" r:id="rId28"/>
    <p:sldId id="309" r:id="rId29"/>
    <p:sldId id="310" r:id="rId30"/>
    <p:sldId id="295" r:id="rId31"/>
    <p:sldId id="270" r:id="rId32"/>
    <p:sldId id="296" r:id="rId33"/>
    <p:sldId id="271" r:id="rId34"/>
    <p:sldId id="273" r:id="rId35"/>
    <p:sldId id="311" r:id="rId36"/>
    <p:sldId id="285" r:id="rId37"/>
    <p:sldId id="286" r:id="rId38"/>
    <p:sldId id="31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441D9A-E3B9-48B2-807A-F32DD7FCC929}" type="datetimeFigureOut">
              <a:rPr lang="en-US" smtClean="0"/>
              <a:t>6/8/2013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83CA03-BB63-46DF-B316-87F5C4555B6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52BC32-7697-472D-8796-D07DFFCB6173}" type="datetime1">
              <a:rPr lang="en-US" smtClean="0"/>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35872-A009-4B44-A5E5-84B6C2970E5F}" type="datetime1">
              <a:rPr lang="en-US" smtClean="0"/>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3F3975-1B78-4E2E-82FB-A472A0ED0999}" type="datetime1">
              <a:rPr lang="en-US" smtClean="0"/>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5B53CD-A00D-43F4-A634-4E6CCF29364A}" type="datetime1">
              <a:rPr lang="en-US" smtClean="0"/>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6210EF-7B2A-4331-94EA-608641E346E4}" type="datetime1">
              <a:rPr lang="en-US" smtClean="0"/>
              <a:t>6/8/2013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637772-EE21-4AC0-93CD-F7E0E1D49AEB}" type="datetime1">
              <a:rPr lang="en-US" smtClean="0"/>
              <a:t>6/8/2013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45361-A3D9-4B7B-A9F7-D4D461469BCB}" type="datetime1">
              <a:rPr lang="en-US" smtClean="0"/>
              <a:t>6/8/2013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D18D7-0614-4AC3-AC81-88329514DCFB}" type="datetime1">
              <a:rPr lang="en-US" smtClean="0"/>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9D2E59-7F6F-420E-9D7E-2F563AF75E8C}" type="datetime1">
              <a:rPr lang="en-US" smtClean="0"/>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7F5D95-E635-40BA-ACAF-B5EAEECC2010}" type="datetime1">
              <a:rPr lang="en-US" smtClean="0"/>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635006-D787-4E63-ABF7-4C8DA5E42001}" type="datetime1">
              <a:rPr lang="en-US" smtClean="0"/>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29877F-A282-4E60-828A-BA0EC04E2927}" type="datetime1">
              <a:rPr lang="en-US" smtClean="0"/>
              <a:t>6/8/2013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Novel </a:t>
            </a:r>
            <a:r>
              <a:rPr lang="en-US" i="1" dirty="0" smtClean="0"/>
              <a:t>Emma</a:t>
            </a:r>
            <a:r>
              <a:rPr lang="en-US" dirty="0" smtClean="0"/>
              <a:t>: Text, Story, Critical Analysis: Volume 3 Continues</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Previous Lesson</a:t>
            </a:r>
            <a:endParaRPr lang="en-US" sz="2800" b="1" dirty="0"/>
          </a:p>
        </p:txBody>
      </p:sp>
      <p:sp>
        <p:nvSpPr>
          <p:cNvPr id="3" name="Content Placeholder 2"/>
          <p:cNvSpPr>
            <a:spLocks noGrp="1"/>
          </p:cNvSpPr>
          <p:nvPr>
            <p:ph idx="1"/>
          </p:nvPr>
        </p:nvSpPr>
        <p:spPr/>
        <p:txBody>
          <a:bodyPr/>
          <a:lstStyle/>
          <a:p>
            <a:r>
              <a:rPr lang="en-US" sz="1600" dirty="0" smtClean="0">
                <a:latin typeface="Arial" pitchFamily="34" charset="0"/>
                <a:cs typeface="Arial" pitchFamily="34" charset="0"/>
              </a:rPr>
              <a:t>We started Volume 3 of the novel</a:t>
            </a:r>
          </a:p>
          <a:p>
            <a:r>
              <a:rPr lang="en-US" sz="1600" dirty="0" smtClean="0">
                <a:latin typeface="Arial" pitchFamily="34" charset="0"/>
                <a:cs typeface="Arial" pitchFamily="34" charset="0"/>
              </a:rPr>
              <a:t>We started from Chapter 37 and have covered till Chapter 45</a:t>
            </a:r>
          </a:p>
          <a:p>
            <a:r>
              <a:rPr lang="en-US" sz="1600" dirty="0" smtClean="0">
                <a:latin typeface="Arial" pitchFamily="34" charset="0"/>
                <a:cs typeface="Arial" pitchFamily="34" charset="0"/>
              </a:rPr>
              <a:t>We looked at:</a:t>
            </a:r>
          </a:p>
          <a:p>
            <a:pPr lvl="1" algn="just"/>
            <a:r>
              <a:rPr lang="en-US" sz="1600" dirty="0" smtClean="0">
                <a:latin typeface="Arial" pitchFamily="34" charset="0"/>
                <a:cs typeface="Arial" pitchFamily="34" charset="0"/>
              </a:rPr>
              <a:t>Important happenings in these chapters</a:t>
            </a:r>
          </a:p>
          <a:p>
            <a:pPr lvl="1" algn="just"/>
            <a:r>
              <a:rPr lang="en-US" sz="1600" dirty="0" smtClean="0">
                <a:latin typeface="Arial" pitchFamily="34" charset="0"/>
                <a:cs typeface="Arial" pitchFamily="34" charset="0"/>
              </a:rPr>
              <a:t>Points of Discussion</a:t>
            </a:r>
          </a:p>
          <a:p>
            <a:pPr lvl="1" algn="just"/>
            <a:r>
              <a:rPr lang="en-US" sz="1600" dirty="0" smtClean="0">
                <a:latin typeface="Arial" pitchFamily="34" charset="0"/>
                <a:cs typeface="Arial" pitchFamily="34" charset="0"/>
              </a:rPr>
              <a:t>Important parts of text with reference to development of characters</a:t>
            </a:r>
          </a:p>
          <a:p>
            <a:pPr lvl="1" algn="just"/>
            <a:r>
              <a:rPr lang="en-US" sz="1600" dirty="0" smtClean="0">
                <a:latin typeface="Arial" pitchFamily="34" charset="0"/>
                <a:cs typeface="Arial" pitchFamily="34" charset="0"/>
              </a:rPr>
              <a:t>Jane Austen as a writer, her art of characterization etc.</a:t>
            </a:r>
          </a:p>
          <a:p>
            <a:pPr lvl="1" algn="just"/>
            <a:r>
              <a:rPr lang="en-US" sz="1600" dirty="0" smtClean="0">
                <a:latin typeface="Arial" pitchFamily="34" charset="0"/>
                <a:cs typeface="Arial" pitchFamily="34" charset="0"/>
              </a:rPr>
              <a:t>Development of different themes through these chapters</a:t>
            </a:r>
          </a:p>
          <a:p>
            <a:pPr lvl="1" algn="just"/>
            <a:r>
              <a:rPr lang="en-US" sz="1600" dirty="0" smtClean="0">
                <a:latin typeface="Arial" pitchFamily="34" charset="0"/>
                <a:cs typeface="Arial" pitchFamily="34" charset="0"/>
              </a:rPr>
              <a:t>Writing Style of Austen</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Today’s Session</a:t>
            </a:r>
            <a:endParaRPr lang="en-US" sz="2800" b="1" dirty="0"/>
          </a:p>
        </p:txBody>
      </p:sp>
      <p:sp>
        <p:nvSpPr>
          <p:cNvPr id="3" name="Content Placeholder 2"/>
          <p:cNvSpPr>
            <a:spLocks noGrp="1"/>
          </p:cNvSpPr>
          <p:nvPr>
            <p:ph idx="1"/>
          </p:nvPr>
        </p:nvSpPr>
        <p:spPr/>
        <p:txBody>
          <a:bodyPr/>
          <a:lstStyle/>
          <a:p>
            <a:r>
              <a:rPr lang="en-US" dirty="0" smtClean="0"/>
              <a:t>In today’s session we will cover from chapter 46 to 55.</a:t>
            </a:r>
          </a:p>
          <a:p>
            <a:r>
              <a:rPr lang="en-US" dirty="0" smtClean="0"/>
              <a:t>Thus in today’s session we will finish analysis of the novel Emma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Autofit/>
          </a:bodyPr>
          <a:lstStyle/>
          <a:p>
            <a:r>
              <a:rPr lang="en-US" sz="2800" b="1" dirty="0" smtClean="0"/>
              <a:t>Chapter 46</a:t>
            </a:r>
            <a:endParaRPr lang="en-US" sz="2800" b="1" dirty="0"/>
          </a:p>
        </p:txBody>
      </p:sp>
      <p:sp>
        <p:nvSpPr>
          <p:cNvPr id="3" name="Content Placeholder 2"/>
          <p:cNvSpPr>
            <a:spLocks noGrp="1"/>
          </p:cNvSpPr>
          <p:nvPr>
            <p:ph idx="1"/>
          </p:nvPr>
        </p:nvSpPr>
        <p:spPr>
          <a:xfrm>
            <a:off x="0" y="685800"/>
            <a:ext cx="6553200" cy="6172200"/>
          </a:xfrm>
        </p:spPr>
        <p:txBody>
          <a:bodyPr>
            <a:noAutofit/>
          </a:bodyPr>
          <a:lstStyle/>
          <a:p>
            <a:pPr algn="just"/>
            <a:r>
              <a:rPr lang="en-US" sz="1500" dirty="0" smtClean="0">
                <a:latin typeface="Arial" pitchFamily="34" charset="0"/>
                <a:cs typeface="Arial" pitchFamily="34" charset="0"/>
              </a:rPr>
              <a:t>Mr. Weston requests Emma to come to </a:t>
            </a:r>
            <a:r>
              <a:rPr lang="en-US" sz="1500" dirty="0" err="1" smtClean="0">
                <a:latin typeface="Arial" pitchFamily="34" charset="0"/>
                <a:cs typeface="Arial" pitchFamily="34" charset="0"/>
              </a:rPr>
              <a:t>Randalls</a:t>
            </a:r>
            <a:r>
              <a:rPr lang="en-US" sz="1500" dirty="0" smtClean="0">
                <a:latin typeface="Arial" pitchFamily="34" charset="0"/>
                <a:cs typeface="Arial" pitchFamily="34" charset="0"/>
              </a:rPr>
              <a:t> on urgent basis as she has some important news. </a:t>
            </a:r>
          </a:p>
          <a:p>
            <a:pPr algn="just"/>
            <a:r>
              <a:rPr lang="en-US" sz="1500" dirty="0" smtClean="0">
                <a:latin typeface="Arial" pitchFamily="34" charset="0"/>
                <a:cs typeface="Arial" pitchFamily="34" charset="0"/>
              </a:rPr>
              <a:t>Mr. Weston arrives to escort Emma to see Mrs. Weston.</a:t>
            </a:r>
          </a:p>
          <a:p>
            <a:pPr algn="just"/>
            <a:r>
              <a:rPr lang="en-US" sz="1500" dirty="0" smtClean="0">
                <a:latin typeface="Arial" pitchFamily="34" charset="0"/>
                <a:cs typeface="Arial" pitchFamily="34" charset="0"/>
              </a:rPr>
              <a:t>Emma is worried about what has happened to Mrs. Weston, but Mr. Weston assures her that she is well. Now Emma starts worrying about Isabella’s family and for Mr. </a:t>
            </a:r>
            <a:r>
              <a:rPr lang="en-US" sz="1500" dirty="0" err="1" smtClean="0">
                <a:latin typeface="Arial" pitchFamily="34" charset="0"/>
                <a:cs typeface="Arial" pitchFamily="34" charset="0"/>
              </a:rPr>
              <a:t>Knightley</a:t>
            </a:r>
            <a:r>
              <a:rPr lang="en-US" sz="1500" dirty="0" smtClean="0">
                <a:latin typeface="Arial" pitchFamily="34" charset="0"/>
                <a:cs typeface="Arial" pitchFamily="34" charset="0"/>
              </a:rPr>
              <a:t> in London, but Mr. Weston again assures her that the news does not involve them. </a:t>
            </a:r>
          </a:p>
          <a:p>
            <a:pPr algn="just"/>
            <a:r>
              <a:rPr lang="en-US" sz="1500" dirty="0" smtClean="0">
                <a:latin typeface="Arial" pitchFamily="34" charset="0"/>
                <a:cs typeface="Arial" pitchFamily="34" charset="0"/>
              </a:rPr>
              <a:t>When Emma reaches </a:t>
            </a:r>
            <a:r>
              <a:rPr lang="en-US" sz="1500" dirty="0" err="1" smtClean="0">
                <a:latin typeface="Arial" pitchFamily="34" charset="0"/>
                <a:cs typeface="Arial" pitchFamily="34" charset="0"/>
              </a:rPr>
              <a:t>Randalls</a:t>
            </a:r>
            <a:r>
              <a:rPr lang="en-US" sz="1500" dirty="0" smtClean="0">
                <a:latin typeface="Arial" pitchFamily="34" charset="0"/>
                <a:cs typeface="Arial" pitchFamily="34" charset="0"/>
              </a:rPr>
              <a:t>, she is greeted by Mrs. Weston.</a:t>
            </a:r>
          </a:p>
          <a:p>
            <a:pPr algn="just"/>
            <a:r>
              <a:rPr lang="en-US" sz="1500" dirty="0" smtClean="0">
                <a:latin typeface="Arial" pitchFamily="34" charset="0"/>
                <a:cs typeface="Arial" pitchFamily="34" charset="0"/>
              </a:rPr>
              <a:t>Mrs. Weston looks quite disturbed</a:t>
            </a:r>
          </a:p>
          <a:p>
            <a:pPr algn="just"/>
            <a:r>
              <a:rPr lang="en-US" sz="1500" dirty="0" smtClean="0">
                <a:latin typeface="Arial" pitchFamily="34" charset="0"/>
                <a:cs typeface="Arial" pitchFamily="34" charset="0"/>
              </a:rPr>
              <a:t>She has the news that Frank Churchill and Jane Fairfax have been secretly engaged.</a:t>
            </a:r>
          </a:p>
          <a:p>
            <a:pPr algn="just"/>
            <a:r>
              <a:rPr lang="en-US" sz="1500" dirty="0" smtClean="0">
                <a:latin typeface="Arial" pitchFamily="34" charset="0"/>
                <a:cs typeface="Arial" pitchFamily="34" charset="0"/>
              </a:rPr>
              <a:t>Emma tells Mrs. Weston honestly that she was once interested in Frank, but she quickly relieves Mrs. Weston by assuring her that she has no feelings for Frank. </a:t>
            </a:r>
          </a:p>
          <a:p>
            <a:pPr algn="just"/>
            <a:r>
              <a:rPr lang="en-US" sz="1500" dirty="0" smtClean="0">
                <a:latin typeface="Arial" pitchFamily="34" charset="0"/>
                <a:cs typeface="Arial" pitchFamily="34" charset="0"/>
              </a:rPr>
              <a:t>However, she is upset that Frank pretended to show affection for her when he was engaged to Jane, particularly when Jane was present.</a:t>
            </a:r>
          </a:p>
          <a:p>
            <a:pPr algn="just"/>
            <a:r>
              <a:rPr lang="en-US" sz="1500" dirty="0" smtClean="0">
                <a:latin typeface="Arial" pitchFamily="34" charset="0"/>
                <a:cs typeface="Arial" pitchFamily="34" charset="0"/>
              </a:rPr>
              <a:t>Emma is also embarrassed by the things she has said to Frank about Jane, and further more is concerned for Harriet’s feelings.</a:t>
            </a:r>
          </a:p>
          <a:p>
            <a:pPr algn="just"/>
            <a:r>
              <a:rPr lang="en-US" sz="1500" dirty="0" smtClean="0">
                <a:latin typeface="Arial" pitchFamily="34" charset="0"/>
                <a:cs typeface="Arial" pitchFamily="34" charset="0"/>
              </a:rPr>
              <a:t>Mrs. Weston defends her stepson, telling Emma that there were misunderstandings between him and Jane and that he will be writing her a letter explaining the details.</a:t>
            </a:r>
          </a:p>
          <a:p>
            <a:pPr algn="just"/>
            <a:r>
              <a:rPr lang="en-US" sz="1500" dirty="0" smtClean="0">
                <a:latin typeface="Arial" pitchFamily="34" charset="0"/>
                <a:cs typeface="Arial" pitchFamily="34" charset="0"/>
              </a:rPr>
              <a:t>Mr. Churchill has given his consent to the match but he wants it to be a secret for a while. Emma assures him as well that the news of Frank’s engagement has not disturbed 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FF0000"/>
                </a:solidFill>
              </a:rPr>
              <a:t>Text: Meeting between Emma and Mrs. Weston</a:t>
            </a:r>
            <a:endParaRPr lang="en-US" sz="2800" b="1" dirty="0">
              <a:solidFill>
                <a:srgbClr val="FF0000"/>
              </a:solidFill>
            </a:endParaRPr>
          </a:p>
        </p:txBody>
      </p:sp>
      <p:sp>
        <p:nvSpPr>
          <p:cNvPr id="3" name="Content Placeholder 2"/>
          <p:cNvSpPr>
            <a:spLocks noGrp="1"/>
          </p:cNvSpPr>
          <p:nvPr>
            <p:ph idx="1"/>
          </p:nvPr>
        </p:nvSpPr>
        <p:spPr>
          <a:xfrm>
            <a:off x="0" y="914400"/>
            <a:ext cx="6705600" cy="5211763"/>
          </a:xfrm>
        </p:spPr>
        <p:txBody>
          <a:bodyPr>
            <a:noAutofit/>
          </a:bodyPr>
          <a:lstStyle/>
          <a:p>
            <a:pPr algn="just">
              <a:buNone/>
            </a:pPr>
            <a:r>
              <a:rPr lang="en-US" sz="1600" dirty="0" smtClean="0">
                <a:latin typeface="Arial" pitchFamily="34" charset="0"/>
                <a:cs typeface="Arial" pitchFamily="34" charset="0"/>
              </a:rPr>
              <a:t>	"Have you indeed no idea?" said Mrs. Weston in a trembling voice. "Cannot you, my dear Emma—cannot you form a guess as to what you are to hear?"</a:t>
            </a:r>
          </a:p>
          <a:p>
            <a:pPr algn="just">
              <a:buNone/>
            </a:pPr>
            <a:r>
              <a:rPr lang="en-US" sz="1600" dirty="0" smtClean="0">
                <a:latin typeface="Arial" pitchFamily="34" charset="0"/>
                <a:cs typeface="Arial" pitchFamily="34" charset="0"/>
              </a:rPr>
              <a:t>	"So far as that it relates to Mr. Frank Churchill, I do guess."</a:t>
            </a:r>
          </a:p>
          <a:p>
            <a:pPr algn="just">
              <a:buNone/>
            </a:pPr>
            <a:r>
              <a:rPr lang="en-US" sz="1600" dirty="0" smtClean="0">
                <a:latin typeface="Arial" pitchFamily="34" charset="0"/>
                <a:cs typeface="Arial" pitchFamily="34" charset="0"/>
              </a:rPr>
              <a:t>	"You are right. It does relate to him, and I will tell you directly;" (resuming her work, and seeming resolved against looking up.) "He has been here this very morning, on a most extraordinary errand. It is impossible to express our </a:t>
            </a:r>
            <a:r>
              <a:rPr lang="en-US" sz="1600" dirty="0" err="1" smtClean="0">
                <a:latin typeface="Arial" pitchFamily="34" charset="0"/>
                <a:cs typeface="Arial" pitchFamily="34" charset="0"/>
              </a:rPr>
              <a:t>surprize</a:t>
            </a:r>
            <a:r>
              <a:rPr lang="en-US" sz="1600" dirty="0" smtClean="0">
                <a:latin typeface="Arial" pitchFamily="34" charset="0"/>
                <a:cs typeface="Arial" pitchFamily="34" charset="0"/>
              </a:rPr>
              <a:t>. He came to speak to his father on a subject,—to announce an attachment—"</a:t>
            </a:r>
          </a:p>
          <a:p>
            <a:pPr algn="just">
              <a:buNone/>
            </a:pPr>
            <a:r>
              <a:rPr lang="en-US" sz="1600" dirty="0" smtClean="0">
                <a:latin typeface="Arial" pitchFamily="34" charset="0"/>
                <a:cs typeface="Arial" pitchFamily="34" charset="0"/>
              </a:rPr>
              <a:t>	She stopped to breathe. Emma thought first of herself, and then of Harriet.</a:t>
            </a:r>
          </a:p>
          <a:p>
            <a:pPr algn="just">
              <a:buNone/>
            </a:pPr>
            <a:r>
              <a:rPr lang="en-US" sz="1600" dirty="0" smtClean="0">
                <a:latin typeface="Arial" pitchFamily="34" charset="0"/>
                <a:cs typeface="Arial" pitchFamily="34" charset="0"/>
              </a:rPr>
              <a:t>	"More than an attachment, indeed," resumed Mrs. Weston; "an engagement—a positive engagement.—What will you say, Emma—what will any body say, when it is known that Frank Churchill and Miss Fairfax are engaged;—nay, that they have been long engaged!"</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sz="2800" b="1" dirty="0" smtClean="0">
                <a:solidFill>
                  <a:srgbClr val="FF0000"/>
                </a:solidFill>
              </a:rPr>
              <a:t>Text cont…</a:t>
            </a:r>
            <a:endParaRPr lang="en-US" sz="2800" b="1" dirty="0">
              <a:solidFill>
                <a:srgbClr val="FF0000"/>
              </a:solidFill>
            </a:endParaRPr>
          </a:p>
        </p:txBody>
      </p:sp>
      <p:sp>
        <p:nvSpPr>
          <p:cNvPr id="3" name="Content Placeholder 2"/>
          <p:cNvSpPr>
            <a:spLocks noGrp="1"/>
          </p:cNvSpPr>
          <p:nvPr>
            <p:ph idx="1"/>
          </p:nvPr>
        </p:nvSpPr>
        <p:spPr>
          <a:xfrm>
            <a:off x="0" y="1066800"/>
            <a:ext cx="7010400" cy="5638800"/>
          </a:xfrm>
        </p:spPr>
        <p:txBody>
          <a:bodyPr>
            <a:normAutofit/>
          </a:bodyPr>
          <a:lstStyle/>
          <a:p>
            <a:pPr algn="just">
              <a:buNone/>
            </a:pPr>
            <a:r>
              <a:rPr lang="en-US" sz="2000" dirty="0" smtClean="0">
                <a:latin typeface="Arial" pitchFamily="34" charset="0"/>
                <a:cs typeface="Arial" pitchFamily="34" charset="0"/>
              </a:rPr>
              <a:t>	……………..Emma even jumped with </a:t>
            </a:r>
            <a:r>
              <a:rPr lang="en-US" sz="2000" dirty="0" err="1" smtClean="0">
                <a:latin typeface="Arial" pitchFamily="34" charset="0"/>
                <a:cs typeface="Arial" pitchFamily="34" charset="0"/>
              </a:rPr>
              <a:t>surprize</a:t>
            </a:r>
            <a:r>
              <a:rPr lang="en-US" sz="2000" dirty="0" smtClean="0">
                <a:latin typeface="Arial" pitchFamily="34" charset="0"/>
                <a:cs typeface="Arial" pitchFamily="34" charset="0"/>
              </a:rPr>
              <a:t>;—and, horror-struck, exclaimed, "Jane Fairfax!—Good God! You are not serious? You do not mean it?"</a:t>
            </a:r>
          </a:p>
          <a:p>
            <a:pPr algn="just">
              <a:buNone/>
            </a:pPr>
            <a:r>
              <a:rPr lang="en-US" sz="2000" dirty="0" smtClean="0">
                <a:latin typeface="Arial" pitchFamily="34" charset="0"/>
                <a:cs typeface="Arial" pitchFamily="34" charset="0"/>
              </a:rPr>
              <a:t>	"You may well be amazed," returned Mrs. Weston, still averting her eyes, and talking on with eagerness, that Emma might have time to recover— "You may well be amazed. But it is even so. There has been a solemn engagement between them ever since October—formed at 	Weymouth, and kept a secret from every body. Not a creature knowing it but themselves—neither the </a:t>
            </a:r>
            <a:r>
              <a:rPr lang="en-US" sz="2000" dirty="0" err="1" smtClean="0">
                <a:latin typeface="Arial" pitchFamily="34" charset="0"/>
                <a:cs typeface="Arial" pitchFamily="34" charset="0"/>
              </a:rPr>
              <a:t>Campbells</a:t>
            </a:r>
            <a:r>
              <a:rPr lang="en-US" sz="2000" dirty="0" smtClean="0">
                <a:latin typeface="Arial" pitchFamily="34" charset="0"/>
                <a:cs typeface="Arial" pitchFamily="34" charset="0"/>
              </a:rPr>
              <a:t>, nor her family, nor his.— It is so wonderful, that though perfectly convinced of the fact, it is yet almost incredible to myself. I can hardly believe it.— I</a:t>
            </a:r>
          </a:p>
          <a:p>
            <a:pPr algn="just">
              <a:buNone/>
            </a:pPr>
            <a:r>
              <a:rPr lang="en-US" sz="2000" dirty="0" smtClean="0">
                <a:latin typeface="Arial" pitchFamily="34" charset="0"/>
                <a:cs typeface="Arial" pitchFamily="34" charset="0"/>
              </a:rPr>
              <a:t>	thought I knew him.“…………………..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2800" b="1" dirty="0" smtClean="0">
                <a:solidFill>
                  <a:srgbClr val="FF0000"/>
                </a:solidFill>
              </a:rPr>
              <a:t>Text cont…</a:t>
            </a:r>
            <a:endParaRPr lang="en-US" sz="2800" b="1" dirty="0">
              <a:solidFill>
                <a:srgbClr val="FF0000"/>
              </a:solidFill>
            </a:endParaRPr>
          </a:p>
        </p:txBody>
      </p:sp>
      <p:sp>
        <p:nvSpPr>
          <p:cNvPr id="3" name="Content Placeholder 2"/>
          <p:cNvSpPr>
            <a:spLocks noGrp="1"/>
          </p:cNvSpPr>
          <p:nvPr>
            <p:ph idx="1"/>
          </p:nvPr>
        </p:nvSpPr>
        <p:spPr>
          <a:xfrm>
            <a:off x="0" y="914400"/>
            <a:ext cx="6781800" cy="5211763"/>
          </a:xfrm>
        </p:spPr>
        <p:txBody>
          <a:bodyPr>
            <a:normAutofit/>
          </a:bodyPr>
          <a:lstStyle/>
          <a:p>
            <a:pPr algn="just">
              <a:buNone/>
            </a:pPr>
            <a:r>
              <a:rPr lang="en-US" sz="1800" dirty="0" smtClean="0">
                <a:latin typeface="Arial" pitchFamily="34" charset="0"/>
                <a:cs typeface="Arial" pitchFamily="34" charset="0"/>
              </a:rPr>
              <a:t>	…………………Emma scarcely heard what was said.—Her mind was divided between two ideas—her own former conversations with him about Miss Fairfax; and poor Harriet;—and for some time she could only exclaim, and require confirmation, repeated confirmation. "Well," said she at last, trying to recover herself; "this is a circumstance which I must think of at least half a day, before I can at all comprehend it. What!—engaged to her all the winter—before either of them came to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"Engaged since October,—secretly engaged.—It has hurt me, Emma, very much. It has hurt his father equally. </a:t>
            </a:r>
            <a:r>
              <a:rPr lang="en-US" sz="1800" i="1" dirty="0" smtClean="0">
                <a:latin typeface="Arial" pitchFamily="34" charset="0"/>
                <a:cs typeface="Arial" pitchFamily="34" charset="0"/>
              </a:rPr>
              <a:t>Some part of his conduct we cannot excuse.“ </a:t>
            </a:r>
            <a:r>
              <a:rPr lang="en-US" sz="1800" dirty="0" smtClean="0">
                <a:latin typeface="Arial" pitchFamily="34" charset="0"/>
                <a:cs typeface="Arial" pitchFamily="34" charset="0"/>
              </a:rPr>
              <a:t>Emma pondered a moment, and then replied, "I will not pretend </a:t>
            </a:r>
            <a:r>
              <a:rPr lang="en-US" sz="1800" i="1" dirty="0" smtClean="0">
                <a:latin typeface="Arial" pitchFamily="34" charset="0"/>
                <a:cs typeface="Arial" pitchFamily="34" charset="0"/>
              </a:rPr>
              <a:t>not to understand you; and </a:t>
            </a:r>
            <a:r>
              <a:rPr lang="en-US" sz="1800" dirty="0" smtClean="0">
                <a:latin typeface="Arial" pitchFamily="34" charset="0"/>
                <a:cs typeface="Arial" pitchFamily="34" charset="0"/>
              </a:rPr>
              <a:t>to give you all the relief in my power, be assured that no such effect has followed his attentions to me, as you are apprehensive of.“ Mrs. Weston looked up, afraid to believe; but Emma's countenance was as steady as her words………………..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pPr algn="l"/>
            <a:r>
              <a:rPr lang="en-US" sz="2400" b="1" dirty="0" smtClean="0">
                <a:solidFill>
                  <a:srgbClr val="FF0000"/>
                </a:solidFill>
              </a:rPr>
              <a:t>Text cont…</a:t>
            </a:r>
            <a:endParaRPr lang="en-US" sz="2400" b="1" dirty="0">
              <a:solidFill>
                <a:srgbClr val="FF0000"/>
              </a:solidFill>
            </a:endParaRPr>
          </a:p>
        </p:txBody>
      </p:sp>
      <p:sp>
        <p:nvSpPr>
          <p:cNvPr id="3" name="Content Placeholder 2"/>
          <p:cNvSpPr>
            <a:spLocks noGrp="1"/>
          </p:cNvSpPr>
          <p:nvPr>
            <p:ph idx="1"/>
          </p:nvPr>
        </p:nvSpPr>
        <p:spPr>
          <a:xfrm>
            <a:off x="152400" y="609600"/>
            <a:ext cx="6629400" cy="6248400"/>
          </a:xfrm>
        </p:spPr>
        <p:txBody>
          <a:bodyPr>
            <a:noAutofit/>
          </a:bodyPr>
          <a:lstStyle/>
          <a:p>
            <a:pPr algn="just">
              <a:buNone/>
            </a:pPr>
            <a:r>
              <a:rPr lang="en-US" sz="1600" dirty="0" smtClean="0">
                <a:latin typeface="Arial" pitchFamily="34" charset="0"/>
                <a:cs typeface="Arial" pitchFamily="34" charset="0"/>
              </a:rPr>
              <a:t>	"That you may have less difficulty in believing this boast, of my present perfect indifference," she continued, "I will farther tell you, that there was a period in the early part of our acquaintance, when I did like him, when I was very much disposed to be attached to him—nay, was attached—and how it came to cease, is perhaps the wonder. Fortunately, however, it did cease. I have really for some time past, for at least these three months, cared nothing about him. You may believe me, Mrs. Weston. This is the simple truth.“ Mrs. Weston kissed her with tears of joy; and when she could find utterance, assured her, that this protestation had done her more good than any thing else in the world could do. "Mr. Weston will be almost as much relieved as myself," said she. "On this point we have been wretched. It was our darling wish that you might be attached to each other—and we were persuaded that it was so.— Imagine what we have been feeling on your account.” "I have escaped; and that I should escape, may be a matter of grateful wonder to you and myself. But this does not acquit </a:t>
            </a:r>
            <a:r>
              <a:rPr lang="en-US" sz="1600" i="1" dirty="0" smtClean="0">
                <a:latin typeface="Arial" pitchFamily="34" charset="0"/>
                <a:cs typeface="Arial" pitchFamily="34" charset="0"/>
              </a:rPr>
              <a:t>him, Mrs. Weston; and I must say, that I think him greatly to </a:t>
            </a:r>
            <a:r>
              <a:rPr lang="en-US" sz="1600" dirty="0" smtClean="0">
                <a:latin typeface="Arial" pitchFamily="34" charset="0"/>
                <a:cs typeface="Arial" pitchFamily="34" charset="0"/>
              </a:rPr>
              <a:t>blame. What right had he to come among us with affection and faith engaged, and with manners so </a:t>
            </a:r>
            <a:r>
              <a:rPr lang="en-US" sz="1600" i="1" dirty="0" smtClean="0">
                <a:latin typeface="Arial" pitchFamily="34" charset="0"/>
                <a:cs typeface="Arial" pitchFamily="34" charset="0"/>
              </a:rPr>
              <a:t>very disengaged? What right had he to </a:t>
            </a:r>
            <a:r>
              <a:rPr lang="en-US" sz="1600" i="1" dirty="0" err="1" smtClean="0">
                <a:latin typeface="Arial" pitchFamily="34" charset="0"/>
                <a:cs typeface="Arial" pitchFamily="34" charset="0"/>
              </a:rPr>
              <a:t>endeavour</a:t>
            </a:r>
            <a:r>
              <a:rPr lang="en-US" sz="1600" i="1" dirty="0" smtClean="0">
                <a:latin typeface="Arial" pitchFamily="34" charset="0"/>
                <a:cs typeface="Arial" pitchFamily="34" charset="0"/>
              </a:rPr>
              <a:t> to please, as he certainly did—to </a:t>
            </a:r>
            <a:r>
              <a:rPr lang="en-US" sz="1600" dirty="0" smtClean="0">
                <a:latin typeface="Arial" pitchFamily="34" charset="0"/>
                <a:cs typeface="Arial" pitchFamily="34" charset="0"/>
              </a:rPr>
              <a:t>distinguish any one young woman with persevering attention, as he certainly did—while he really belonged to another?—How could he tell what mischief he might be doing?— How could he tell that he might not be making me in love with him?—very wrong, very wrong indeed."</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Chapter 46: Discussion Points</a:t>
            </a:r>
            <a:endParaRPr lang="en-US" sz="2800" b="1" dirty="0"/>
          </a:p>
        </p:txBody>
      </p:sp>
      <p:sp>
        <p:nvSpPr>
          <p:cNvPr id="3" name="Content Placeholder 2"/>
          <p:cNvSpPr>
            <a:spLocks noGrp="1"/>
          </p:cNvSpPr>
          <p:nvPr>
            <p:ph idx="1"/>
          </p:nvPr>
        </p:nvSpPr>
        <p:spPr>
          <a:xfrm>
            <a:off x="152400" y="685800"/>
            <a:ext cx="6553200" cy="6019800"/>
          </a:xfrm>
        </p:spPr>
        <p:txBody>
          <a:bodyPr>
            <a:normAutofit/>
          </a:bodyPr>
          <a:lstStyle/>
          <a:p>
            <a:pPr algn="just"/>
            <a:r>
              <a:rPr lang="en-US" sz="1800" dirty="0" smtClean="0">
                <a:latin typeface="Arial" pitchFamily="34" charset="0"/>
                <a:cs typeface="Arial" pitchFamily="34" charset="0"/>
              </a:rPr>
              <a:t>Chapter is designed around the debate whether or not Frank Churchill was wrong in devoting his attention to Emma and hiding his engagement to Jane Fairfax.</a:t>
            </a:r>
          </a:p>
          <a:p>
            <a:pPr algn="just"/>
            <a:r>
              <a:rPr lang="en-US" sz="1800" dirty="0" smtClean="0">
                <a:latin typeface="Arial" pitchFamily="34" charset="0"/>
                <a:cs typeface="Arial" pitchFamily="34" charset="0"/>
              </a:rPr>
              <a:t>As Emma points out, he came to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with professions of openness and simplicity but instead duped everyone. Still, it was evident from his first introduction that Frank harbored some secret and was deliberately deceptive. And although he gave the appearance that he had an interest in Emma, she realized almost immediately that this was not the case and that his interest was more out of vanity and their shared sociability. </a:t>
            </a:r>
          </a:p>
          <a:p>
            <a:pPr algn="just"/>
            <a:r>
              <a:rPr lang="en-US" sz="1800" dirty="0" smtClean="0">
                <a:latin typeface="Arial" pitchFamily="34" charset="0"/>
                <a:cs typeface="Arial" pitchFamily="34" charset="0"/>
              </a:rPr>
              <a:t>One of the positive impacts of the engagement is that Jane Fairfax will no longer have to become she would have to otherwise.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Autofit/>
          </a:bodyPr>
          <a:lstStyle/>
          <a:p>
            <a:r>
              <a:rPr lang="en-US" sz="2800" b="1" dirty="0" smtClean="0"/>
              <a:t> Chapter 47</a:t>
            </a:r>
            <a:endParaRPr lang="en-US" sz="2800" b="1" dirty="0"/>
          </a:p>
        </p:txBody>
      </p:sp>
      <p:sp>
        <p:nvSpPr>
          <p:cNvPr id="3" name="Content Placeholder 2"/>
          <p:cNvSpPr>
            <a:spLocks noGrp="1"/>
          </p:cNvSpPr>
          <p:nvPr>
            <p:ph idx="1"/>
          </p:nvPr>
        </p:nvSpPr>
        <p:spPr>
          <a:xfrm>
            <a:off x="152400" y="762000"/>
            <a:ext cx="7010400" cy="6096000"/>
          </a:xfrm>
        </p:spPr>
        <p:txBody>
          <a:bodyPr>
            <a:normAutofit fontScale="55000" lnSpcReduction="20000"/>
          </a:bodyPr>
          <a:lstStyle/>
          <a:p>
            <a:pPr algn="just"/>
            <a:r>
              <a:rPr lang="en-US" dirty="0" smtClean="0">
                <a:latin typeface="Arial" pitchFamily="34" charset="0"/>
                <a:cs typeface="Arial" pitchFamily="34" charset="0"/>
              </a:rPr>
              <a:t>Emma is very much concerned for Harriet.</a:t>
            </a:r>
          </a:p>
          <a:p>
            <a:pPr algn="just"/>
            <a:r>
              <a:rPr lang="en-US" dirty="0" smtClean="0">
                <a:latin typeface="Arial" pitchFamily="34" charset="0"/>
                <a:cs typeface="Arial" pitchFamily="34" charset="0"/>
              </a:rPr>
              <a:t>She is angrier at herself than she is at Frank, because she believes that she encouraged Harriet. She believes that she should have discouraged Harriet’s attachment to him. </a:t>
            </a:r>
          </a:p>
          <a:p>
            <a:pPr algn="just"/>
            <a:r>
              <a:rPr lang="en-US" dirty="0" smtClean="0">
                <a:latin typeface="Arial" pitchFamily="34" charset="0"/>
                <a:cs typeface="Arial" pitchFamily="34" charset="0"/>
              </a:rPr>
              <a:t>Emma also realizes why Jane has been avoiding her because she has seen her as a rival. </a:t>
            </a:r>
          </a:p>
          <a:p>
            <a:pPr algn="just"/>
            <a:r>
              <a:rPr lang="en-US" dirty="0" smtClean="0">
                <a:latin typeface="Arial" pitchFamily="34" charset="0"/>
                <a:cs typeface="Arial" pitchFamily="34" charset="0"/>
              </a:rPr>
              <a:t>Emma is worried how she would break the news to Harriet. However, when Harriet arrives at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she already knows the story that is told to her by Mr. Weston. </a:t>
            </a:r>
          </a:p>
          <a:p>
            <a:pPr algn="just"/>
            <a:r>
              <a:rPr lang="en-US" dirty="0" smtClean="0">
                <a:latin typeface="Arial" pitchFamily="34" charset="0"/>
                <a:cs typeface="Arial" pitchFamily="34" charset="0"/>
              </a:rPr>
              <a:t>Emma is surprised at Harriet’s composure, and it turns out that Harriet never cared for Frank; she has been harboring feelings for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Harriet knows that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is of higher rank than she, but she affirms that Emma has given her hope that she may raise herself enough to be acceptable to him.</a:t>
            </a:r>
          </a:p>
          <a:p>
            <a:pPr algn="just"/>
            <a:r>
              <a:rPr lang="en-US" dirty="0" smtClean="0">
                <a:latin typeface="Arial" pitchFamily="34" charset="0"/>
                <a:cs typeface="Arial" pitchFamily="34" charset="0"/>
              </a:rPr>
              <a:t>Emma makes a startling discovery—she herself is in love with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She conceals her emotion from Harriet, asking Harriet whether she has reason to believe that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returns her feelings. Harriet recounts a number of instances in which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has shown her special attention, many of which Emma’s memory corroborates. When Harriet departs, Emma is left to reflect that she has been wrong about everything, including her own heart. Now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may debase himself by marrying Harriet, and she has made it all possible.</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55" y="1"/>
            <a:ext cx="8932127" cy="228599"/>
          </a:xfrm>
        </p:spPr>
        <p:txBody>
          <a:bodyPr>
            <a:noAutofit/>
          </a:bodyPr>
          <a:lstStyle/>
          <a:p>
            <a:r>
              <a:rPr lang="en-US" sz="1600" b="1" dirty="0" smtClean="0">
                <a:solidFill>
                  <a:srgbClr val="FF0000"/>
                </a:solidFill>
                <a:latin typeface="Arial" pitchFamily="34" charset="0"/>
                <a:cs typeface="Arial" pitchFamily="34" charset="0"/>
              </a:rPr>
              <a:t>Opening Text</a:t>
            </a:r>
            <a:endParaRPr lang="en-US" sz="1600"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0" y="228600"/>
            <a:ext cx="7467600" cy="6781800"/>
          </a:xfrm>
        </p:spPr>
        <p:txBody>
          <a:bodyPr>
            <a:noAutofit/>
          </a:bodyPr>
          <a:lstStyle/>
          <a:p>
            <a:pPr algn="just">
              <a:buNone/>
            </a:pPr>
            <a:r>
              <a:rPr lang="en-US" sz="1600" dirty="0" smtClean="0">
                <a:latin typeface="Arial" pitchFamily="34" charset="0"/>
                <a:cs typeface="Arial" pitchFamily="34" charset="0"/>
              </a:rPr>
              <a:t>	"Harriet, poor Harriet!"—Those were the words; in them lay the tormenting ideas which Emma could not get rid of, and which constituted the real misery of the business to her. Frank Churchill had behaved very ill by herself—very ill in many ways,—but it was not so much </a:t>
            </a:r>
            <a:r>
              <a:rPr lang="en-US" sz="1600" i="1" dirty="0" smtClean="0">
                <a:latin typeface="Arial" pitchFamily="34" charset="0"/>
                <a:cs typeface="Arial" pitchFamily="34" charset="0"/>
              </a:rPr>
              <a:t>his </a:t>
            </a:r>
            <a:r>
              <a:rPr lang="en-US" sz="1600" dirty="0" err="1" smtClean="0">
                <a:latin typeface="Arial" pitchFamily="34" charset="0"/>
                <a:cs typeface="Arial" pitchFamily="34" charset="0"/>
              </a:rPr>
              <a:t>behaviour</a:t>
            </a:r>
            <a:r>
              <a:rPr lang="en-US" sz="1600" dirty="0" smtClean="0">
                <a:latin typeface="Arial" pitchFamily="34" charset="0"/>
                <a:cs typeface="Arial" pitchFamily="34" charset="0"/>
              </a:rPr>
              <a:t> as her </a:t>
            </a:r>
            <a:r>
              <a:rPr lang="en-US" sz="1600" i="1" dirty="0" smtClean="0">
                <a:latin typeface="Arial" pitchFamily="34" charset="0"/>
                <a:cs typeface="Arial" pitchFamily="34" charset="0"/>
              </a:rPr>
              <a:t>own, which made her so angry with him. It was the scrape which he had </a:t>
            </a:r>
            <a:r>
              <a:rPr lang="en-US" sz="1600" dirty="0" smtClean="0">
                <a:latin typeface="Arial" pitchFamily="34" charset="0"/>
                <a:cs typeface="Arial" pitchFamily="34" charset="0"/>
              </a:rPr>
              <a:t>drawn her into on Harriet's account, that gave the deepest hue to his offence.—Poor Harriet! To be a second time the dupe of her misconceptions and flattery.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had spoken prophetically, when he once said, "Emma, you have been no friend to Harriet Smith."—She was afraid she had done her nothing but disservice.—It was true that she had not to charge</a:t>
            </a:r>
          </a:p>
          <a:p>
            <a:pPr algn="just">
              <a:buNone/>
            </a:pPr>
            <a:r>
              <a:rPr lang="en-US" sz="1600" dirty="0" smtClean="0">
                <a:latin typeface="Arial" pitchFamily="34" charset="0"/>
                <a:cs typeface="Arial" pitchFamily="34" charset="0"/>
              </a:rPr>
              <a:t>	herself, in this instance as in the former, with being the sole and original author of the mischief; with having suggested such feelings as might otherwise never have entered Harriet's imagination; for Harriet had acknowledged her admiration and preference of Frank Churchill before she had ever given her a hint on the subject; but she felt completely guilty of having encouraged what she might have repressed. She might have prevented the indulgence and increase of such sentiments. Her influence would have been enough. And now she was very conscious that she ought to have prevented them.—She felt that she had been risking her friend's happiness on most insufficient grounds. Common sense would have directed her to tell</a:t>
            </a:r>
          </a:p>
          <a:p>
            <a:pPr algn="just">
              <a:buNone/>
            </a:pPr>
            <a:r>
              <a:rPr lang="en-US" sz="1600" dirty="0" smtClean="0">
                <a:latin typeface="Arial" pitchFamily="34" charset="0"/>
                <a:cs typeface="Arial" pitchFamily="34" charset="0"/>
              </a:rPr>
              <a:t>	Harriet, that she must not allow herself to think of him, and that there were five hundred chances to one against his ever caring for her.—"But, with common sense," she added, "I am afraid I have had little to do.“ She was extremely angry with herself. If she could not have been angry with Frank Churchill too, it would have been dreadful.</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FF0000"/>
                </a:solidFill>
              </a:rPr>
              <a:t>Text: Some more Discoveries</a:t>
            </a:r>
            <a:endParaRPr lang="en-US" sz="2800" b="1" dirty="0">
              <a:solidFill>
                <a:srgbClr val="FF0000"/>
              </a:solidFill>
            </a:endParaRPr>
          </a:p>
        </p:txBody>
      </p:sp>
      <p:sp>
        <p:nvSpPr>
          <p:cNvPr id="3" name="Content Placeholder 2"/>
          <p:cNvSpPr>
            <a:spLocks noGrp="1"/>
          </p:cNvSpPr>
          <p:nvPr>
            <p:ph idx="1"/>
          </p:nvPr>
        </p:nvSpPr>
        <p:spPr>
          <a:xfrm>
            <a:off x="228600" y="838200"/>
            <a:ext cx="6705600" cy="5715000"/>
          </a:xfrm>
        </p:spPr>
        <p:txBody>
          <a:bodyPr>
            <a:noAutofit/>
          </a:bodyPr>
          <a:lstStyle/>
          <a:p>
            <a:pPr algn="just">
              <a:buNone/>
            </a:pPr>
            <a:r>
              <a:rPr lang="en-US" sz="1400" dirty="0" smtClean="0">
                <a:latin typeface="Arial" pitchFamily="34" charset="0"/>
                <a:cs typeface="Arial" pitchFamily="34" charset="0"/>
              </a:rPr>
              <a:t>	"Me!" cried Harriet, </a:t>
            </a:r>
            <a:r>
              <a:rPr lang="en-US" sz="1400" dirty="0" err="1" smtClean="0">
                <a:latin typeface="Arial" pitchFamily="34" charset="0"/>
                <a:cs typeface="Arial" pitchFamily="34" charset="0"/>
              </a:rPr>
              <a:t>colouring</a:t>
            </a:r>
            <a:r>
              <a:rPr lang="en-US" sz="1400" dirty="0" smtClean="0">
                <a:latin typeface="Arial" pitchFamily="34" charset="0"/>
                <a:cs typeface="Arial" pitchFamily="34" charset="0"/>
              </a:rPr>
              <a:t>, and astonished. "Why should you caution me?—You do not think I care about Mr. Frank Churchill.“  </a:t>
            </a:r>
          </a:p>
          <a:p>
            <a:pPr algn="just">
              <a:buNone/>
            </a:pPr>
            <a:r>
              <a:rPr lang="en-US" sz="1400" dirty="0" smtClean="0">
                <a:latin typeface="Arial" pitchFamily="34" charset="0"/>
                <a:cs typeface="Arial" pitchFamily="34" charset="0"/>
              </a:rPr>
              <a:t>	"I am delighted to hear you speak so stoutly on the subject," replied Emma, smiling; "but you do not mean to deny that there was a time—and not very distant either—when you gave me reason to understand that you did care about him?"</a:t>
            </a:r>
          </a:p>
          <a:p>
            <a:pPr algn="just">
              <a:buNone/>
            </a:pPr>
            <a:r>
              <a:rPr lang="en-US" sz="1400" dirty="0" smtClean="0">
                <a:latin typeface="Arial" pitchFamily="34" charset="0"/>
                <a:cs typeface="Arial" pitchFamily="34" charset="0"/>
              </a:rPr>
              <a:t>	"Him!—never, never. Dear Miss Woodhouse, how could you so mistake me?" turning away distressed.</a:t>
            </a:r>
          </a:p>
          <a:p>
            <a:pPr algn="just">
              <a:buNone/>
            </a:pPr>
            <a:r>
              <a:rPr lang="en-US" sz="1400" dirty="0" smtClean="0">
                <a:latin typeface="Arial" pitchFamily="34" charset="0"/>
                <a:cs typeface="Arial" pitchFamily="34" charset="0"/>
              </a:rPr>
              <a:t>	"Harriet!" cried Emma, after a moment's pause—"What do you mean?— Good Heaven!  what do you mean?—Mistake you!—Am I to suppose then?—"</a:t>
            </a:r>
          </a:p>
          <a:p>
            <a:pPr algn="just">
              <a:buNone/>
            </a:pPr>
            <a:r>
              <a:rPr lang="en-US" sz="1400" dirty="0" smtClean="0">
                <a:latin typeface="Arial" pitchFamily="34" charset="0"/>
                <a:cs typeface="Arial" pitchFamily="34" charset="0"/>
              </a:rPr>
              <a:t>	She could not speak another word.—Her voice was lost; and she sat down, waiting in great terror till Harriet should answer.</a:t>
            </a:r>
          </a:p>
          <a:p>
            <a:pPr algn="just">
              <a:buNone/>
            </a:pPr>
            <a:r>
              <a:rPr lang="en-US" sz="1400" dirty="0" smtClean="0">
                <a:latin typeface="Arial" pitchFamily="34" charset="0"/>
                <a:cs typeface="Arial" pitchFamily="34" charset="0"/>
              </a:rPr>
              <a:t>	Harriet, who was standing at some distance, and with face turned from her, did not immediately say any thing; and when she did speak, it was in a voice nearly as agitated as Emma's.</a:t>
            </a:r>
          </a:p>
          <a:p>
            <a:pPr algn="just">
              <a:buNone/>
            </a:pPr>
            <a:r>
              <a:rPr lang="en-US" sz="1400" dirty="0" smtClean="0">
                <a:latin typeface="Arial" pitchFamily="34" charset="0"/>
                <a:cs typeface="Arial" pitchFamily="34" charset="0"/>
              </a:rPr>
              <a:t>	"I should not have thought it possible," she began, "that you could have misunderstood me!</a:t>
            </a:r>
          </a:p>
          <a:p>
            <a:pPr algn="just">
              <a:buNone/>
            </a:pPr>
            <a:r>
              <a:rPr lang="en-US" sz="1400" dirty="0" smtClean="0">
                <a:latin typeface="Arial" pitchFamily="34" charset="0"/>
                <a:cs typeface="Arial" pitchFamily="34" charset="0"/>
              </a:rPr>
              <a:t>	I know we agreed never to name him—but considering how infinitely superior he is to every body else, I should not have thought it possible that I could be supposed to mean any other person. Mr. Frank Churchill, indeed! I do not know who would ever look at him in the company of the other. ……………………..</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pPr algn="l"/>
            <a:r>
              <a:rPr lang="en-US" sz="2800" b="1" dirty="0" smtClean="0">
                <a:solidFill>
                  <a:srgbClr val="FF0000"/>
                </a:solidFill>
              </a:rPr>
              <a:t>Text cont…</a:t>
            </a:r>
            <a:endParaRPr lang="en-US" sz="2800" b="1" dirty="0">
              <a:solidFill>
                <a:srgbClr val="FF0000"/>
              </a:solidFill>
            </a:endParaRPr>
          </a:p>
        </p:txBody>
      </p:sp>
      <p:sp>
        <p:nvSpPr>
          <p:cNvPr id="3" name="Content Placeholder 2"/>
          <p:cNvSpPr>
            <a:spLocks noGrp="1"/>
          </p:cNvSpPr>
          <p:nvPr>
            <p:ph idx="1"/>
          </p:nvPr>
        </p:nvSpPr>
        <p:spPr>
          <a:xfrm>
            <a:off x="152400" y="685800"/>
            <a:ext cx="6553200" cy="5943600"/>
          </a:xfrm>
        </p:spPr>
        <p:txBody>
          <a:bodyPr>
            <a:normAutofit fontScale="47500" lnSpcReduction="20000"/>
          </a:bodyPr>
          <a:lstStyle/>
          <a:p>
            <a:pPr algn="just">
              <a:buNone/>
            </a:pPr>
            <a:r>
              <a:rPr lang="en-US" dirty="0" smtClean="0">
                <a:latin typeface="Arial" pitchFamily="34" charset="0"/>
                <a:cs typeface="Arial" pitchFamily="34" charset="0"/>
              </a:rPr>
              <a:t>	……………I hope I have a better taste than to think of Mr. Frank Churchill, who is like nobody by his side. And that you should have been so mistaken, is amazing!—I am sure, but for believing that you entirely approved and meant to encourage me in my attachment, I should have considered it at first too great a presumption almost, to dare to think of him. At first, if you had not told me that more wonderful things had happened; that there had been</a:t>
            </a:r>
          </a:p>
          <a:p>
            <a:pPr algn="just">
              <a:buNone/>
            </a:pPr>
            <a:r>
              <a:rPr lang="en-US" dirty="0" smtClean="0">
                <a:latin typeface="Arial" pitchFamily="34" charset="0"/>
                <a:cs typeface="Arial" pitchFamily="34" charset="0"/>
              </a:rPr>
              <a:t>	matches of greater disparity (those were your very words);— I should not have dared to give way to—I should not have thought it possible—But if </a:t>
            </a:r>
            <a:r>
              <a:rPr lang="en-US" i="1" dirty="0" smtClean="0">
                <a:latin typeface="Arial" pitchFamily="34" charset="0"/>
                <a:cs typeface="Arial" pitchFamily="34" charset="0"/>
              </a:rPr>
              <a:t>you, who had been always acquainted </a:t>
            </a:r>
            <a:r>
              <a:rPr lang="en-US" dirty="0" smtClean="0">
                <a:latin typeface="Arial" pitchFamily="34" charset="0"/>
                <a:cs typeface="Arial" pitchFamily="34" charset="0"/>
              </a:rPr>
              <a:t>with him—"</a:t>
            </a:r>
          </a:p>
          <a:p>
            <a:pPr algn="just">
              <a:buNone/>
            </a:pPr>
            <a:r>
              <a:rPr lang="en-US" dirty="0" smtClean="0">
                <a:latin typeface="Arial" pitchFamily="34" charset="0"/>
                <a:cs typeface="Arial" pitchFamily="34" charset="0"/>
              </a:rPr>
              <a:t>	"Harriet!" cried Emma, collecting herself resolutely—"Let us understand each other now, without the possibility of farther mistake. Are you speaking of—Mr.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a:t>
            </a:r>
          </a:p>
          <a:p>
            <a:pPr algn="just">
              <a:buNone/>
            </a:pPr>
            <a:r>
              <a:rPr lang="en-US" dirty="0" smtClean="0">
                <a:latin typeface="Arial" pitchFamily="34" charset="0"/>
                <a:cs typeface="Arial" pitchFamily="34" charset="0"/>
              </a:rPr>
              <a:t>	"To be sure I am. I never could have an idea of any body else—and so I thought you knew. When we talked about him, it was as clear as possible."</a:t>
            </a:r>
          </a:p>
          <a:p>
            <a:pPr algn="just">
              <a:buNone/>
            </a:pPr>
            <a:r>
              <a:rPr lang="en-US" dirty="0" smtClean="0">
                <a:latin typeface="Arial" pitchFamily="34" charset="0"/>
                <a:cs typeface="Arial" pitchFamily="34" charset="0"/>
              </a:rPr>
              <a:t>	"Not quite," returned Emma, with forced calmness, "for all that you then said, appeared to me to relate to a different person. I could almost assert that you had </a:t>
            </a:r>
            <a:r>
              <a:rPr lang="en-US" i="1" dirty="0" smtClean="0">
                <a:latin typeface="Arial" pitchFamily="34" charset="0"/>
                <a:cs typeface="Arial" pitchFamily="34" charset="0"/>
              </a:rPr>
              <a:t>named Mr. Frank </a:t>
            </a:r>
            <a:r>
              <a:rPr lang="en-US" dirty="0" smtClean="0">
                <a:latin typeface="Arial" pitchFamily="34" charset="0"/>
                <a:cs typeface="Arial" pitchFamily="34" charset="0"/>
              </a:rPr>
              <a:t>Churchill. I am sure the service Mr. Frank Churchill had rendered you, in protecting you from</a:t>
            </a:r>
          </a:p>
          <a:p>
            <a:pPr algn="just">
              <a:buNone/>
            </a:pPr>
            <a:r>
              <a:rPr lang="en-US" dirty="0" smtClean="0">
                <a:latin typeface="Arial" pitchFamily="34" charset="0"/>
                <a:cs typeface="Arial" pitchFamily="34" charset="0"/>
              </a:rPr>
              <a:t>	the </a:t>
            </a:r>
            <a:r>
              <a:rPr lang="en-US" dirty="0" err="1" smtClean="0">
                <a:latin typeface="Arial" pitchFamily="34" charset="0"/>
                <a:cs typeface="Arial" pitchFamily="34" charset="0"/>
              </a:rPr>
              <a:t>gipsies</a:t>
            </a:r>
            <a:r>
              <a:rPr lang="en-US" dirty="0" smtClean="0">
                <a:latin typeface="Arial" pitchFamily="34" charset="0"/>
                <a:cs typeface="Arial" pitchFamily="34" charset="0"/>
              </a:rPr>
              <a:t>, was spoken of."</a:t>
            </a:r>
          </a:p>
          <a:p>
            <a:pPr algn="just">
              <a:buNone/>
            </a:pPr>
            <a:r>
              <a:rPr lang="en-US" dirty="0" smtClean="0">
                <a:latin typeface="Arial" pitchFamily="34" charset="0"/>
                <a:cs typeface="Arial" pitchFamily="34" charset="0"/>
              </a:rPr>
              <a:t>	"Oh! Miss Woodhouse, how you do forget!" </a:t>
            </a:r>
          </a:p>
          <a:p>
            <a:pPr algn="just">
              <a:buNone/>
            </a:pPr>
            <a:r>
              <a:rPr lang="en-US" dirty="0" smtClean="0">
                <a:latin typeface="Arial" pitchFamily="34" charset="0"/>
                <a:cs typeface="Arial" pitchFamily="34" charset="0"/>
              </a:rPr>
              <a:t>	"My dear Harriet, I perfectly remember the substance of what I said on the occasion. I told you that I did not wonder at your attachment; that considering the service he had rendered you,  it was extremely natural:—and you agreed to it, expressing yourself very warmly as to your sense of that service, and mentioning even what your sensations had been in seeing him come forward to your rescue.—The impression of it is strong on my memory.“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2800" b="1" dirty="0" smtClean="0">
                <a:solidFill>
                  <a:srgbClr val="FF0000"/>
                </a:solidFill>
              </a:rPr>
              <a:t>Text Cont…</a:t>
            </a:r>
            <a:endParaRPr lang="en-US" sz="2800" b="1" dirty="0">
              <a:solidFill>
                <a:srgbClr val="FF0000"/>
              </a:solidFill>
            </a:endParaRPr>
          </a:p>
        </p:txBody>
      </p:sp>
      <p:sp>
        <p:nvSpPr>
          <p:cNvPr id="3" name="Content Placeholder 2"/>
          <p:cNvSpPr>
            <a:spLocks noGrp="1"/>
          </p:cNvSpPr>
          <p:nvPr>
            <p:ph idx="1"/>
          </p:nvPr>
        </p:nvSpPr>
        <p:spPr>
          <a:xfrm>
            <a:off x="457200" y="1600200"/>
            <a:ext cx="5943600" cy="4525963"/>
          </a:xfrm>
        </p:spPr>
        <p:txBody>
          <a:bodyPr>
            <a:normAutofit/>
          </a:bodyPr>
          <a:lstStyle/>
          <a:p>
            <a:pPr algn="just">
              <a:buNone/>
            </a:pPr>
            <a:r>
              <a:rPr lang="en-US" sz="1800" dirty="0" smtClean="0">
                <a:latin typeface="Arial" pitchFamily="34" charset="0"/>
                <a:cs typeface="Arial" pitchFamily="34" charset="0"/>
              </a:rPr>
              <a:t>	………………………"Oh, dear," cried Harriet, "now I recollect what you mean; but I was thinking of something very different at the time. It was not the </a:t>
            </a:r>
            <a:r>
              <a:rPr lang="en-US" sz="1800" dirty="0" err="1" smtClean="0">
                <a:latin typeface="Arial" pitchFamily="34" charset="0"/>
                <a:cs typeface="Arial" pitchFamily="34" charset="0"/>
              </a:rPr>
              <a:t>gipsies</a:t>
            </a:r>
            <a:r>
              <a:rPr lang="en-US" sz="1800" dirty="0" smtClean="0">
                <a:latin typeface="Arial" pitchFamily="34" charset="0"/>
                <a:cs typeface="Arial" pitchFamily="34" charset="0"/>
              </a:rPr>
              <a:t>—it was not Mr. Frank Churchill that I meant.</a:t>
            </a:r>
          </a:p>
          <a:p>
            <a:pPr algn="just">
              <a:buNone/>
            </a:pPr>
            <a:r>
              <a:rPr lang="en-US" sz="1800" dirty="0" smtClean="0">
                <a:latin typeface="Arial" pitchFamily="34" charset="0"/>
                <a:cs typeface="Arial" pitchFamily="34" charset="0"/>
              </a:rPr>
              <a:t>	No! (with some elevation) I was thinking of a much more precious circumstance—of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coming and asking me to dance, when Mr. Elton would not stand up with me; and when there was no other partner in the room. That was the kind action; that was the noble benevolence and generosity; that was the service which made me begin to feel how superior he was to every other being upon earth."</a:t>
            </a:r>
          </a:p>
          <a:p>
            <a:pPr algn="just">
              <a:buNone/>
            </a:pPr>
            <a:r>
              <a:rPr lang="en-US" sz="1800" dirty="0" smtClean="0">
                <a:latin typeface="Arial" pitchFamily="34" charset="0"/>
                <a:cs typeface="Arial" pitchFamily="34" charset="0"/>
              </a:rPr>
              <a:t>	"Good God!" cried Emma, "this has been a most unfortunate—most deplorable mistake!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Chapter 47: Discussion Points</a:t>
            </a:r>
            <a:endParaRPr lang="en-US" sz="2800" b="1" dirty="0"/>
          </a:p>
        </p:txBody>
      </p:sp>
      <p:sp>
        <p:nvSpPr>
          <p:cNvPr id="3" name="Content Placeholder 2"/>
          <p:cNvSpPr>
            <a:spLocks noGrp="1"/>
          </p:cNvSpPr>
          <p:nvPr>
            <p:ph idx="1"/>
          </p:nvPr>
        </p:nvSpPr>
        <p:spPr>
          <a:xfrm>
            <a:off x="0" y="838200"/>
            <a:ext cx="6781800" cy="5867400"/>
          </a:xfrm>
        </p:spPr>
        <p:txBody>
          <a:bodyPr>
            <a:normAutofit/>
          </a:bodyPr>
          <a:lstStyle/>
          <a:p>
            <a:pPr algn="just"/>
            <a:r>
              <a:rPr lang="en-US" sz="1800" b="1" dirty="0" smtClean="0">
                <a:solidFill>
                  <a:srgbClr val="FF0000"/>
                </a:solidFill>
                <a:latin typeface="Arial" pitchFamily="34" charset="0"/>
                <a:cs typeface="Arial" pitchFamily="34" charset="0"/>
              </a:rPr>
              <a:t>Emma’s concerns about Harriet manifest the following:</a:t>
            </a:r>
          </a:p>
          <a:p>
            <a:pPr algn="just"/>
            <a:r>
              <a:rPr lang="en-US" sz="1800" dirty="0" smtClean="0">
                <a:latin typeface="Arial" pitchFamily="34" charset="0"/>
                <a:cs typeface="Arial" pitchFamily="34" charset="0"/>
              </a:rPr>
              <a:t>She cares for her.</a:t>
            </a:r>
          </a:p>
          <a:p>
            <a:pPr algn="just"/>
            <a:r>
              <a:rPr lang="en-US" sz="1800" dirty="0" smtClean="0">
                <a:latin typeface="Arial" pitchFamily="34" charset="0"/>
                <a:cs typeface="Arial" pitchFamily="34" charset="0"/>
              </a:rPr>
              <a:t>She thinks herself responsible for her.</a:t>
            </a:r>
          </a:p>
          <a:p>
            <a:pPr algn="just"/>
            <a:r>
              <a:rPr lang="en-US" sz="1800" dirty="0" smtClean="0">
                <a:latin typeface="Arial" pitchFamily="34" charset="0"/>
                <a:cs typeface="Arial" pitchFamily="34" charset="0"/>
              </a:rPr>
              <a:t>She wants her to be happy. </a:t>
            </a:r>
          </a:p>
          <a:p>
            <a:pPr algn="just"/>
            <a:r>
              <a:rPr lang="en-US" sz="1800" dirty="0" smtClean="0">
                <a:latin typeface="Arial" pitchFamily="34" charset="0"/>
                <a:cs typeface="Arial" pitchFamily="34" charset="0"/>
              </a:rPr>
              <a:t>Still she misinterprets her emotions and feelings.</a:t>
            </a:r>
          </a:p>
          <a:p>
            <a:pPr algn="just"/>
            <a:r>
              <a:rPr lang="en-US" sz="1800" dirty="0" smtClean="0">
                <a:latin typeface="Arial" pitchFamily="34" charset="0"/>
                <a:cs typeface="Arial" pitchFamily="34" charset="0"/>
              </a:rPr>
              <a:t>Even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words to Emma, "you have been no friend to Harriet Smith”, that  prove to be prophetic are understood by her quite late.</a:t>
            </a:r>
          </a:p>
          <a:p>
            <a:pPr algn="just"/>
            <a:r>
              <a:rPr lang="en-US" sz="1800" b="1" dirty="0" smtClean="0">
                <a:solidFill>
                  <a:srgbClr val="FF0000"/>
                </a:solidFill>
                <a:latin typeface="Arial" pitchFamily="34" charset="0"/>
                <a:cs typeface="Arial" pitchFamily="34" charset="0"/>
              </a:rPr>
              <a:t>Issues of jealousy </a:t>
            </a:r>
          </a:p>
          <a:p>
            <a:pPr algn="just"/>
            <a:r>
              <a:rPr lang="en-US" sz="1800" b="1" dirty="0" smtClean="0">
                <a:solidFill>
                  <a:srgbClr val="FF0000"/>
                </a:solidFill>
                <a:latin typeface="Arial" pitchFamily="34" charset="0"/>
                <a:cs typeface="Arial" pitchFamily="34" charset="0"/>
              </a:rPr>
              <a:t>Issue of class distinction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t>Chapter 48</a:t>
            </a:r>
            <a:endParaRPr lang="en-US" sz="2800" b="1" dirty="0"/>
          </a:p>
        </p:txBody>
      </p:sp>
      <p:sp>
        <p:nvSpPr>
          <p:cNvPr id="3" name="Content Placeholder 2"/>
          <p:cNvSpPr>
            <a:spLocks noGrp="1"/>
          </p:cNvSpPr>
          <p:nvPr>
            <p:ph idx="1"/>
          </p:nvPr>
        </p:nvSpPr>
        <p:spPr>
          <a:xfrm>
            <a:off x="0" y="609600"/>
            <a:ext cx="6858000" cy="6096000"/>
          </a:xfrm>
        </p:spPr>
        <p:txBody>
          <a:bodyPr>
            <a:normAutofit fontScale="47500" lnSpcReduction="20000"/>
          </a:bodyPr>
          <a:lstStyle/>
          <a:p>
            <a:pPr algn="just"/>
            <a:r>
              <a:rPr lang="en-US" dirty="0" smtClean="0">
                <a:latin typeface="Arial" pitchFamily="34" charset="0"/>
                <a:cs typeface="Arial" pitchFamily="34" charset="0"/>
              </a:rPr>
              <a:t>Emma thinks about what happened during the past months. </a:t>
            </a:r>
          </a:p>
          <a:p>
            <a:pPr algn="just"/>
            <a:r>
              <a:rPr lang="en-US" dirty="0" smtClean="0">
                <a:latin typeface="Arial" pitchFamily="34" charset="0"/>
                <a:cs typeface="Arial" pitchFamily="34" charset="0"/>
              </a:rPr>
              <a:t>She realizes that it has always been important to her to be “first” with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and that he has always shown a special kind of concern for her.</a:t>
            </a:r>
          </a:p>
          <a:p>
            <a:pPr algn="just"/>
            <a:r>
              <a:rPr lang="en-US" dirty="0" smtClean="0">
                <a:latin typeface="Arial" pitchFamily="34" charset="0"/>
                <a:cs typeface="Arial" pitchFamily="34" charset="0"/>
              </a:rPr>
              <a:t>However, she wonders if he could return her feelings. Emma also feels that by being rude to Miss Bates she has made him too angry to think of any such thing.</a:t>
            </a:r>
          </a:p>
          <a:p>
            <a:pPr algn="just"/>
            <a:r>
              <a:rPr lang="en-US" dirty="0" smtClean="0">
                <a:latin typeface="Arial" pitchFamily="34" charset="0"/>
                <a:cs typeface="Arial" pitchFamily="34" charset="0"/>
              </a:rPr>
              <a:t>Emma gives up hope that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is in love with her. Even if he were, she would still not be able to marry him because her father constantly needs her attention. </a:t>
            </a:r>
          </a:p>
          <a:p>
            <a:pPr algn="just"/>
            <a:r>
              <a:rPr lang="en-US" dirty="0" smtClean="0">
                <a:latin typeface="Arial" pitchFamily="34" charset="0"/>
                <a:cs typeface="Arial" pitchFamily="34" charset="0"/>
              </a:rPr>
              <a:t>She still believes she would not marry him, even if he asked, because she cannot leave her father. She anticipates having the opportunity to observe him and Harriet together.</a:t>
            </a:r>
          </a:p>
          <a:p>
            <a:pPr algn="just"/>
            <a:r>
              <a:rPr lang="en-US" dirty="0" smtClean="0">
                <a:latin typeface="Arial" pitchFamily="34" charset="0"/>
                <a:cs typeface="Arial" pitchFamily="34" charset="0"/>
              </a:rPr>
              <a:t>Mrs. Weston reports that she has just visited with Jane and that Jane admits that by keeping her engagement secret she has done wrong.</a:t>
            </a:r>
          </a:p>
          <a:p>
            <a:pPr algn="just"/>
            <a:r>
              <a:rPr lang="en-US" dirty="0" smtClean="0">
                <a:latin typeface="Arial" pitchFamily="34" charset="0"/>
                <a:cs typeface="Arial" pitchFamily="34" charset="0"/>
              </a:rPr>
              <a:t>Now she regrets being involved in a suspicious private engagement and wishes that she had handled the situation with more grace. </a:t>
            </a:r>
          </a:p>
          <a:p>
            <a:pPr algn="just"/>
            <a:r>
              <a:rPr lang="en-US" dirty="0" smtClean="0">
                <a:latin typeface="Arial" pitchFamily="34" charset="0"/>
                <a:cs typeface="Arial" pitchFamily="34" charset="0"/>
              </a:rPr>
              <a:t>As Emma hears all this she feels more angry towards Frank. Mrs. Weston again defends him, though she has not yet received his explanatory letter, but Emma is too distracted by her thoughts about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to pay attention. </a:t>
            </a:r>
          </a:p>
          <a:p>
            <a:pPr algn="just"/>
            <a:r>
              <a:rPr lang="en-US" dirty="0" smtClean="0">
                <a:latin typeface="Arial" pitchFamily="34" charset="0"/>
                <a:cs typeface="Arial" pitchFamily="34" charset="0"/>
              </a:rPr>
              <a:t>Emma regrets once more that she could not be a very good friend to Jane, as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had advised. She is afraid that life will be dull, boring and meaningless without </a:t>
            </a:r>
            <a:r>
              <a:rPr lang="en-US" dirty="0" err="1" smtClean="0">
                <a:latin typeface="Arial" pitchFamily="34" charset="0"/>
                <a:cs typeface="Arial" pitchFamily="34" charset="0"/>
              </a:rPr>
              <a:t>Knightley’s</a:t>
            </a:r>
            <a:r>
              <a:rPr lang="en-US" dirty="0" smtClean="0">
                <a:latin typeface="Arial" pitchFamily="34" charset="0"/>
                <a:cs typeface="Arial" pitchFamily="34" charset="0"/>
              </a:rPr>
              <a:t> constant visits to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a:t>
            </a:r>
          </a:p>
          <a:p>
            <a:pPr algn="just"/>
            <a:r>
              <a:rPr lang="en-US" dirty="0" smtClean="0">
                <a:latin typeface="Arial" pitchFamily="34" charset="0"/>
                <a:cs typeface="Arial" pitchFamily="34" charset="0"/>
              </a:rPr>
              <a:t>Thus, she feels disheartened and alone.</a:t>
            </a:r>
          </a:p>
          <a:p>
            <a:pPr algn="just">
              <a:buNone/>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b="1" dirty="0" smtClean="0"/>
              <a:t> So far!</a:t>
            </a:r>
            <a:endParaRPr lang="en-US" sz="2800" b="1" dirty="0"/>
          </a:p>
        </p:txBody>
      </p:sp>
      <p:sp>
        <p:nvSpPr>
          <p:cNvPr id="3" name="Content Placeholder 2"/>
          <p:cNvSpPr>
            <a:spLocks noGrp="1"/>
          </p:cNvSpPr>
          <p:nvPr>
            <p:ph idx="1"/>
          </p:nvPr>
        </p:nvSpPr>
        <p:spPr>
          <a:xfrm>
            <a:off x="0" y="838200"/>
            <a:ext cx="6629400" cy="5287963"/>
          </a:xfrm>
        </p:spPr>
        <p:txBody>
          <a:bodyPr>
            <a:normAutofit/>
          </a:bodyPr>
          <a:lstStyle/>
          <a:p>
            <a:pPr algn="just"/>
            <a:r>
              <a:rPr lang="en-US" sz="1800" dirty="0" smtClean="0">
                <a:latin typeface="Arial" pitchFamily="34" charset="0"/>
                <a:cs typeface="Arial" pitchFamily="34" charset="0"/>
              </a:rPr>
              <a:t>The novel’s narrative pace speeds up as it is moving towards a closure.</a:t>
            </a:r>
          </a:p>
          <a:p>
            <a:pPr algn="just"/>
            <a:r>
              <a:rPr lang="en-US" sz="1800" dirty="0" smtClean="0">
                <a:latin typeface="Arial" pitchFamily="34" charset="0"/>
                <a:cs typeface="Arial" pitchFamily="34" charset="0"/>
              </a:rPr>
              <a:t>Now we see development in Emma on an explicit level.</a:t>
            </a:r>
          </a:p>
          <a:p>
            <a:pPr algn="just"/>
            <a:r>
              <a:rPr lang="en-US" sz="1800" dirty="0" smtClean="0">
                <a:latin typeface="Arial" pitchFamily="34" charset="0"/>
                <a:cs typeface="Arial" pitchFamily="34" charset="0"/>
              </a:rPr>
              <a:t>Frank and Jane’s relationship and related issues are resolved.</a:t>
            </a:r>
          </a:p>
          <a:p>
            <a:pPr algn="just"/>
            <a:r>
              <a:rPr lang="en-US" sz="1800" dirty="0" smtClean="0">
                <a:latin typeface="Arial" pitchFamily="34" charset="0"/>
                <a:cs typeface="Arial" pitchFamily="34" charset="0"/>
              </a:rPr>
              <a:t>Social class consciousness on the part of Harriet can be noticed.</a:t>
            </a:r>
          </a:p>
          <a:p>
            <a:pPr algn="just"/>
            <a:r>
              <a:rPr lang="en-US" sz="1800" dirty="0" smtClean="0">
                <a:latin typeface="Arial" pitchFamily="34" charset="0"/>
                <a:cs typeface="Arial" pitchFamily="34" charset="0"/>
              </a:rPr>
              <a:t>Emma’s realization of her love for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makes Emma’s previous inability to discover the truth about her feelings nullified at this stage. </a:t>
            </a:r>
          </a:p>
          <a:p>
            <a:pPr algn="just">
              <a:buNone/>
            </a:pP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t>Chapter 49</a:t>
            </a:r>
            <a:endParaRPr lang="en-US" sz="2800" b="1" dirty="0"/>
          </a:p>
        </p:txBody>
      </p:sp>
      <p:sp>
        <p:nvSpPr>
          <p:cNvPr id="3" name="Content Placeholder 2"/>
          <p:cNvSpPr>
            <a:spLocks noGrp="1"/>
          </p:cNvSpPr>
          <p:nvPr>
            <p:ph idx="1"/>
          </p:nvPr>
        </p:nvSpPr>
        <p:spPr>
          <a:xfrm>
            <a:off x="0" y="381000"/>
            <a:ext cx="7010400" cy="6477000"/>
          </a:xfrm>
        </p:spPr>
        <p:txBody>
          <a:bodyPr>
            <a:noAutofit/>
          </a:bodyPr>
          <a:lstStyle/>
          <a:p>
            <a:pPr algn="just"/>
            <a:r>
              <a:rPr lang="en-US" sz="1800" dirty="0" smtClean="0">
                <a:latin typeface="Arial" pitchFamily="34" charset="0"/>
                <a:cs typeface="Arial" pitchFamily="34" charset="0"/>
              </a:rPr>
              <a:t>Emma goes for a walk in the garden. To her surprise,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joins her.</a:t>
            </a:r>
          </a:p>
          <a:p>
            <a:pPr algn="just"/>
            <a:r>
              <a:rPr lang="en-US" sz="1800" dirty="0" smtClean="0">
                <a:latin typeface="Arial" pitchFamily="34" charset="0"/>
                <a:cs typeface="Arial" pitchFamily="34" charset="0"/>
              </a:rPr>
              <a:t>He has just returned from London and he stops by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to see Emma. </a:t>
            </a:r>
          </a:p>
          <a:p>
            <a:pPr algn="just"/>
            <a:r>
              <a:rPr lang="en-US" sz="1800" dirty="0" smtClean="0">
                <a:latin typeface="Arial" pitchFamily="34" charset="0"/>
                <a:cs typeface="Arial" pitchFamily="34" charset="0"/>
              </a:rPr>
              <a:t>As they walk, she offers her news about Frank and Jane’s secret engagement. </a:t>
            </a:r>
          </a:p>
          <a:p>
            <a:pPr algn="just"/>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already knows about it. Both of them discuss Frank Churchill and Jane Fairfax quite in detail. </a:t>
            </a:r>
          </a:p>
          <a:p>
            <a:pPr algn="just"/>
            <a:r>
              <a:rPr lang="en-US" sz="1800" dirty="0" smtClean="0">
                <a:latin typeface="Arial" pitchFamily="34" charset="0"/>
                <a:cs typeface="Arial" pitchFamily="34" charset="0"/>
              </a:rPr>
              <a:t>He tries to console Emma but she asserts that she has never had feelings for Frank. She explains and expresses regret for her behavior, and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strangely silent. Finally, he admits he may have underrated Frank and expresses envy at his circumstances. </a:t>
            </a:r>
          </a:p>
          <a:p>
            <a:pPr algn="just"/>
            <a:r>
              <a:rPr lang="en-US" sz="1800" dirty="0" smtClean="0">
                <a:latin typeface="Arial" pitchFamily="34" charset="0"/>
                <a:cs typeface="Arial" pitchFamily="34" charset="0"/>
              </a:rPr>
              <a:t>In fact she worries that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will confess his feelings for Harriet. Worried that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about to discuss Harriet, Emma quickly silences him. He is mortified, and seeing his pain Emma invites him to speak after all, saying she will be glad to hear him as a friend. He says he does not wish her friendship and declares his love. </a:t>
            </a:r>
          </a:p>
          <a:p>
            <a:pPr algn="just"/>
            <a:r>
              <a:rPr lang="en-US" sz="1800" dirty="0" smtClean="0">
                <a:latin typeface="Arial" pitchFamily="34" charset="0"/>
                <a:cs typeface="Arial" pitchFamily="34" charset="0"/>
              </a:rPr>
              <a:t>This surprises Emma.</a:t>
            </a:r>
          </a:p>
          <a:p>
            <a:pPr algn="just"/>
            <a:r>
              <a:rPr lang="en-US" sz="1800" dirty="0" smtClean="0">
                <a:latin typeface="Arial" pitchFamily="34" charset="0"/>
                <a:cs typeface="Arial" pitchFamily="34" charset="0"/>
              </a:rPr>
              <a:t>Both of them are now reassured of their love for one another.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Chapter 49: Discussion Points</a:t>
            </a:r>
            <a:endParaRPr lang="en-US" sz="2800" b="1" dirty="0"/>
          </a:p>
        </p:txBody>
      </p:sp>
      <p:sp>
        <p:nvSpPr>
          <p:cNvPr id="3" name="Content Placeholder 2"/>
          <p:cNvSpPr>
            <a:spLocks noGrp="1"/>
          </p:cNvSpPr>
          <p:nvPr>
            <p:ph idx="1"/>
          </p:nvPr>
        </p:nvSpPr>
        <p:spPr>
          <a:xfrm>
            <a:off x="457200" y="914400"/>
            <a:ext cx="6477000" cy="5211763"/>
          </a:xfrm>
        </p:spPr>
        <p:txBody>
          <a:bodyPr>
            <a:normAutofit lnSpcReduction="10000"/>
          </a:bodyPr>
          <a:lstStyle/>
          <a:p>
            <a:pPr algn="just">
              <a:buNone/>
            </a:pPr>
            <a:r>
              <a:rPr lang="en-US" sz="1800" b="1" dirty="0" smtClean="0">
                <a:latin typeface="Arial" pitchFamily="34" charset="0"/>
                <a:cs typeface="Arial" pitchFamily="34" charset="0"/>
              </a:rPr>
              <a:t>Relationship of Emma and Mr. </a:t>
            </a:r>
            <a:r>
              <a:rPr lang="en-US" sz="1800" b="1" dirty="0" err="1" smtClean="0">
                <a:latin typeface="Arial" pitchFamily="34" charset="0"/>
                <a:cs typeface="Arial" pitchFamily="34" charset="0"/>
              </a:rPr>
              <a:t>Knightley</a:t>
            </a:r>
            <a:r>
              <a:rPr lang="en-US" sz="1800" b="1" dirty="0" smtClean="0">
                <a:latin typeface="Arial" pitchFamily="34" charset="0"/>
                <a:cs typeface="Arial" pitchFamily="34" charset="0"/>
              </a:rPr>
              <a:t>:</a:t>
            </a:r>
          </a:p>
          <a:p>
            <a:pPr algn="just"/>
            <a:r>
              <a:rPr lang="en-US" sz="1800" dirty="0" smtClean="0">
                <a:latin typeface="Arial" pitchFamily="34" charset="0"/>
                <a:cs typeface="Arial" pitchFamily="34" charset="0"/>
              </a:rPr>
              <a:t>He forgives Frank.</a:t>
            </a:r>
          </a:p>
          <a:p>
            <a:pPr algn="just"/>
            <a:r>
              <a:rPr lang="en-US" sz="1800" dirty="0" smtClean="0">
                <a:latin typeface="Arial" pitchFamily="34" charset="0"/>
                <a:cs typeface="Arial" pitchFamily="34" charset="0"/>
              </a:rPr>
              <a:t>He professes love in a measured and utterly dignified manner.</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declaration of his love to Emma contrasts starkly with Mr. Elton’s elaborate compliments and with Frank’s light, playful flirtations.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says, “I cannot make speeches, Emma. . . . If I loved you less, I might be able to talk about it more. But you know what I am. You hear nothing but truth from me.… Yes, you see, you understand my feelings.” One of the novel’s messages is that such sincere, direct expressions are more valuable than ornate speech.</a:t>
            </a:r>
          </a:p>
          <a:p>
            <a:pPr algn="just"/>
            <a:r>
              <a:rPr lang="en-US" sz="1800" dirty="0" smtClean="0">
                <a:latin typeface="Arial" pitchFamily="34" charset="0"/>
                <a:cs typeface="Arial" pitchFamily="34" charset="0"/>
              </a:rPr>
              <a:t>He already understands her and appreciates her.  </a:t>
            </a:r>
          </a:p>
          <a:p>
            <a:pPr algn="just"/>
            <a:r>
              <a:rPr lang="en-US" sz="1800" dirty="0" smtClean="0">
                <a:latin typeface="Arial" pitchFamily="34" charset="0"/>
                <a:cs typeface="Arial" pitchFamily="34" charset="0"/>
              </a:rPr>
              <a:t>The question arises why then he always found faults with her.</a:t>
            </a:r>
          </a:p>
          <a:p>
            <a:pPr algn="just"/>
            <a:r>
              <a:rPr lang="en-US" sz="1800" dirty="0" smtClean="0">
                <a:latin typeface="Arial" pitchFamily="34" charset="0"/>
                <a:cs typeface="Arial" pitchFamily="34" charset="0"/>
              </a:rPr>
              <a:t>His criticism of her was his concerns as a friend. Also his criticism was a preparation for making her a suitable wife.</a:t>
            </a:r>
          </a:p>
          <a:p>
            <a:pPr algn="just"/>
            <a:endParaRPr lang="en-US" sz="1800" dirty="0" smtClean="0">
              <a:latin typeface="Arial" pitchFamily="34" charset="0"/>
              <a:cs typeface="Arial" pitchFamily="34" charset="0"/>
            </a:endParaRP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Chapter 50</a:t>
            </a:r>
            <a:endParaRPr lang="en-US" sz="2800" b="1" dirty="0"/>
          </a:p>
        </p:txBody>
      </p:sp>
      <p:sp>
        <p:nvSpPr>
          <p:cNvPr id="3" name="Content Placeholder 2"/>
          <p:cNvSpPr>
            <a:spLocks noGrp="1"/>
          </p:cNvSpPr>
          <p:nvPr>
            <p:ph idx="1"/>
          </p:nvPr>
        </p:nvSpPr>
        <p:spPr>
          <a:xfrm>
            <a:off x="0" y="1143000"/>
            <a:ext cx="7010400" cy="4983163"/>
          </a:xfrm>
        </p:spPr>
        <p:txBody>
          <a:bodyPr>
            <a:noAutofit/>
          </a:bodyPr>
          <a:lstStyle/>
          <a:p>
            <a:pPr algn="just"/>
            <a:r>
              <a:rPr lang="en-US" sz="1600" dirty="0" smtClean="0">
                <a:latin typeface="Arial" pitchFamily="34" charset="0"/>
                <a:cs typeface="Arial" pitchFamily="34" charset="0"/>
              </a:rPr>
              <a:t>Emma can barely conceal her feelings as she and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join her father for tea. That night, Emma lies awake worrying about Harriet and her father. </a:t>
            </a:r>
          </a:p>
          <a:p>
            <a:pPr algn="just"/>
            <a:r>
              <a:rPr lang="en-US" sz="1600" dirty="0" smtClean="0">
                <a:latin typeface="Arial" pitchFamily="34" charset="0"/>
                <a:cs typeface="Arial" pitchFamily="34" charset="0"/>
              </a:rPr>
              <a:t>As she thinks of the possibility of her marriage there are two hindrances or issues in this regard. One is her father and his health as she can not think of leaving him alone or causing him any inconvenience. The second problem is her worry about Harriet. She wonders how to </a:t>
            </a:r>
            <a:r>
              <a:rPr lang="en-US" sz="1600" dirty="0" smtClean="0">
                <a:latin typeface="Arial" pitchFamily="34" charset="0"/>
                <a:cs typeface="Arial" pitchFamily="34" charset="0"/>
              </a:rPr>
              <a:t>disclose</a:t>
            </a:r>
            <a:r>
              <a:rPr lang="en-US" sz="1600" dirty="0" smtClean="0">
                <a:latin typeface="Arial" pitchFamily="34" charset="0"/>
                <a:cs typeface="Arial" pitchFamily="34" charset="0"/>
              </a:rPr>
              <a:t> </a:t>
            </a:r>
            <a:r>
              <a:rPr lang="en-US" sz="1600" dirty="0" smtClean="0">
                <a:latin typeface="Arial" pitchFamily="34" charset="0"/>
                <a:cs typeface="Arial" pitchFamily="34" charset="0"/>
              </a:rPr>
              <a:t>the news to Harriet about her own involvement with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a:t>
            </a:r>
          </a:p>
          <a:p>
            <a:pPr algn="just"/>
            <a:r>
              <a:rPr lang="en-US" sz="1600" dirty="0" smtClean="0">
                <a:latin typeface="Arial" pitchFamily="34" charset="0"/>
                <a:cs typeface="Arial" pitchFamily="34" charset="0"/>
              </a:rPr>
              <a:t>She decides she will write a letter to Harriet explaining what has happened and arrange for Harriet to visit Isabella in London to create some distraction for her, and to give both of them some time to adjust to the new situation. She decides that she and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must postpone their wedding until her father is alive.</a:t>
            </a:r>
          </a:p>
          <a:p>
            <a:pPr algn="just"/>
            <a:r>
              <a:rPr lang="en-US" sz="1600" dirty="0" smtClean="0">
                <a:latin typeface="Arial" pitchFamily="34" charset="0"/>
                <a:cs typeface="Arial" pitchFamily="34" charset="0"/>
              </a:rPr>
              <a:t>Mrs. Weston forwards Emma a letter from Frank in which he explains that all of his actions, including his attentions to Emma, were out of his efforts to keep his engagement to Jane a secret. He apologizes for his behavior by giving a detailed explanation.</a:t>
            </a:r>
          </a:p>
          <a:p>
            <a:pPr algn="just"/>
            <a:r>
              <a:rPr lang="en-US" sz="1600" dirty="0" smtClean="0">
                <a:latin typeface="Arial" pitchFamily="34" charset="0"/>
                <a:cs typeface="Arial" pitchFamily="34" charset="0"/>
              </a:rPr>
              <a:t>He informs her about their reconciliation and admits that he is happier than he deserves to be.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 Chapter 51</a:t>
            </a:r>
            <a:endParaRPr lang="en-US" sz="2800" b="1" dirty="0"/>
          </a:p>
        </p:txBody>
      </p:sp>
      <p:sp>
        <p:nvSpPr>
          <p:cNvPr id="3" name="Content Placeholder 2"/>
          <p:cNvSpPr>
            <a:spLocks noGrp="1"/>
          </p:cNvSpPr>
          <p:nvPr>
            <p:ph idx="1"/>
          </p:nvPr>
        </p:nvSpPr>
        <p:spPr>
          <a:xfrm>
            <a:off x="152400" y="914400"/>
            <a:ext cx="6629400" cy="5638800"/>
          </a:xfrm>
        </p:spPr>
        <p:txBody>
          <a:bodyPr>
            <a:normAutofit fontScale="55000" lnSpcReduction="20000"/>
          </a:bodyPr>
          <a:lstStyle/>
          <a:p>
            <a:pPr algn="just"/>
            <a:r>
              <a:rPr lang="en-US" dirty="0" smtClean="0">
                <a:latin typeface="Arial" pitchFamily="34" charset="0"/>
                <a:cs typeface="Arial" pitchFamily="34" charset="0"/>
              </a:rPr>
              <a:t>Emma is so happy in her personal life that she forgives Frank. </a:t>
            </a:r>
          </a:p>
          <a:p>
            <a:pPr algn="just"/>
            <a:r>
              <a:rPr lang="en-US" dirty="0" smtClean="0">
                <a:latin typeface="Arial" pitchFamily="34" charset="0"/>
                <a:cs typeface="Arial" pitchFamily="34" charset="0"/>
              </a:rPr>
              <a:t>When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comes to her, she shares the letter with him. </a:t>
            </a:r>
          </a:p>
          <a:p>
            <a:pPr algn="just"/>
            <a:r>
              <a:rPr lang="en-US" dirty="0" smtClean="0">
                <a:latin typeface="Arial" pitchFamily="34" charset="0"/>
                <a:cs typeface="Arial" pitchFamily="34" charset="0"/>
              </a:rPr>
              <a:t>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and Emma discuss Frank Churchill's letter and come to the same conclusion that though Frank Churchill did not behave well, he was partially justified, especially since there has been no final harm, so he can be forgiven. </a:t>
            </a:r>
          </a:p>
          <a:p>
            <a:pPr algn="just"/>
            <a:r>
              <a:rPr lang="en-US" dirty="0" smtClean="0">
                <a:latin typeface="Arial" pitchFamily="34" charset="0"/>
                <a:cs typeface="Arial" pitchFamily="34" charset="0"/>
              </a:rPr>
              <a:t>He and Emma discuss her father, and the options regarding how and where to settle him after their marriage.</a:t>
            </a:r>
          </a:p>
          <a:p>
            <a:pPr algn="just"/>
            <a:r>
              <a:rPr lang="en-US" dirty="0" smtClean="0">
                <a:latin typeface="Arial" pitchFamily="34" charset="0"/>
                <a:cs typeface="Arial" pitchFamily="34" charset="0"/>
              </a:rPr>
              <a:t>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agrees that Emma cannot leave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and that Mr. Woodhouse cannot be expected to move to </a:t>
            </a:r>
            <a:r>
              <a:rPr lang="en-US" dirty="0" err="1" smtClean="0">
                <a:latin typeface="Arial" pitchFamily="34" charset="0"/>
                <a:cs typeface="Arial" pitchFamily="34" charset="0"/>
              </a:rPr>
              <a:t>Donwell</a:t>
            </a:r>
            <a:r>
              <a:rPr lang="en-US" dirty="0" smtClean="0">
                <a:latin typeface="Arial" pitchFamily="34" charset="0"/>
                <a:cs typeface="Arial" pitchFamily="34" charset="0"/>
              </a:rPr>
              <a:t> Abbey. </a:t>
            </a:r>
          </a:p>
          <a:p>
            <a:pPr algn="just"/>
            <a:r>
              <a:rPr lang="en-US" dirty="0" smtClean="0">
                <a:latin typeface="Arial" pitchFamily="34" charset="0"/>
                <a:cs typeface="Arial" pitchFamily="34" charset="0"/>
              </a:rPr>
              <a:t>He suggests that he can move to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to save Emma’s father from any inconvenience.</a:t>
            </a:r>
          </a:p>
          <a:p>
            <a:pPr algn="just"/>
            <a:r>
              <a:rPr lang="en-US" dirty="0" smtClean="0">
                <a:latin typeface="Arial" pitchFamily="34" charset="0"/>
                <a:cs typeface="Arial" pitchFamily="34" charset="0"/>
              </a:rPr>
              <a:t>Emma is moved by his sacrifice. </a:t>
            </a:r>
          </a:p>
          <a:p>
            <a:pPr algn="just"/>
            <a:r>
              <a:rPr lang="en-US" dirty="0" smtClean="0">
                <a:latin typeface="Arial" pitchFamily="34" charset="0"/>
                <a:cs typeface="Arial" pitchFamily="34" charset="0"/>
              </a:rPr>
              <a:t>Now her only worry is Harriet.</a:t>
            </a:r>
          </a:p>
          <a:p>
            <a:pPr algn="just"/>
            <a:r>
              <a:rPr lang="en-US" dirty="0" smtClean="0">
                <a:latin typeface="Arial" pitchFamily="34" charset="0"/>
                <a:cs typeface="Arial" pitchFamily="34" charset="0"/>
              </a:rPr>
              <a:t>She apprehends that this engagement and relocation will increase distance between her and Harriet.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Chapter 51: Discussion points</a:t>
            </a:r>
            <a:endParaRPr lang="en-US" sz="2800" b="1" dirty="0"/>
          </a:p>
        </p:txBody>
      </p:sp>
      <p:sp>
        <p:nvSpPr>
          <p:cNvPr id="3" name="Content Placeholder 2"/>
          <p:cNvSpPr>
            <a:spLocks noGrp="1"/>
          </p:cNvSpPr>
          <p:nvPr>
            <p:ph idx="1"/>
          </p:nvPr>
        </p:nvSpPr>
        <p:spPr>
          <a:xfrm>
            <a:off x="0" y="1295400"/>
            <a:ext cx="6477000" cy="4525963"/>
          </a:xfrm>
        </p:spPr>
        <p:txBody>
          <a:bodyPr>
            <a:normAutofit fontScale="47500" lnSpcReduction="20000"/>
          </a:bodyPr>
          <a:lstStyle/>
          <a:p>
            <a:pPr algn="just">
              <a:buNone/>
            </a:pPr>
            <a:r>
              <a:rPr lang="en-US" dirty="0" smtClean="0">
                <a:latin typeface="Arial" pitchFamily="34" charset="0"/>
                <a:cs typeface="Arial" pitchFamily="34" charset="0"/>
              </a:rPr>
              <a:t>	</a:t>
            </a:r>
            <a:r>
              <a:rPr lang="en-US" b="1" dirty="0" smtClean="0">
                <a:solidFill>
                  <a:srgbClr val="FF0000"/>
                </a:solidFill>
                <a:latin typeface="Arial" pitchFamily="34" charset="0"/>
                <a:cs typeface="Arial" pitchFamily="34" charset="0"/>
              </a:rPr>
              <a:t>Emma’s Unique Status:</a:t>
            </a:r>
          </a:p>
          <a:p>
            <a:pPr algn="just">
              <a:buNone/>
            </a:pPr>
            <a:r>
              <a:rPr lang="en-US" dirty="0" smtClean="0">
                <a:latin typeface="Arial" pitchFamily="34" charset="0"/>
                <a:cs typeface="Arial" pitchFamily="34" charset="0"/>
              </a:rPr>
              <a:t>	Austen, in this chapter returns to the theme that Emma has the societal power of a man, rather than a single young woman. In this way, the relationship between Emma and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reverses traditional gender roles.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is the one who makes sacrifices and must modify his customs and behavior. It is he who must give up his home to move elsewhere upon marriage. </a:t>
            </a:r>
          </a:p>
          <a:p>
            <a:pPr algn="just"/>
            <a:endParaRPr lang="en-US" dirty="0" smtClean="0">
              <a:latin typeface="Arial" pitchFamily="34" charset="0"/>
              <a:cs typeface="Arial" pitchFamily="34" charset="0"/>
            </a:endParaRPr>
          </a:p>
          <a:p>
            <a:pPr algn="just">
              <a:buNone/>
            </a:pPr>
            <a:r>
              <a:rPr lang="en-US" b="1" dirty="0" smtClean="0">
                <a:solidFill>
                  <a:srgbClr val="FF0000"/>
                </a:solidFill>
                <a:latin typeface="Arial" pitchFamily="34" charset="0"/>
                <a:cs typeface="Arial" pitchFamily="34" charset="0"/>
              </a:rPr>
              <a:t>	Social Dynamics of Emma’s world:</a:t>
            </a:r>
          </a:p>
          <a:p>
            <a:pPr algn="just">
              <a:buNone/>
            </a:pPr>
            <a:r>
              <a:rPr lang="en-US" dirty="0" smtClean="0">
                <a:latin typeface="Arial" pitchFamily="34" charset="0"/>
                <a:cs typeface="Arial" pitchFamily="34" charset="0"/>
              </a:rPr>
              <a:t>	The considerations that the two of them make about their marriage reinforce the social dynamic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A marriage between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and Emma affects more than just those two. It affects Mr. Woodhouse, who might lose the daughter who cares for him. It affects Isabella's son, Henry, who now might lose his place as the inheritor of </a:t>
            </a:r>
            <a:r>
              <a:rPr lang="en-US" dirty="0" err="1" smtClean="0">
                <a:latin typeface="Arial" pitchFamily="34" charset="0"/>
                <a:cs typeface="Arial" pitchFamily="34" charset="0"/>
              </a:rPr>
              <a:t>Donwell</a:t>
            </a:r>
            <a:r>
              <a:rPr lang="en-US" dirty="0" smtClean="0">
                <a:latin typeface="Arial" pitchFamily="34" charset="0"/>
                <a:cs typeface="Arial" pitchFamily="34" charset="0"/>
              </a:rPr>
              <a:t> Abbey if Emma and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produce an heir. This particular situation also affects Harriet Smith, who once again must bear the pain of rejection from a man who is too socially superior for her to rightfully consider.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Chapter 52</a:t>
            </a:r>
            <a:endParaRPr lang="en-US" sz="2800" b="1" dirty="0"/>
          </a:p>
        </p:txBody>
      </p:sp>
      <p:sp>
        <p:nvSpPr>
          <p:cNvPr id="3" name="Content Placeholder 2"/>
          <p:cNvSpPr>
            <a:spLocks noGrp="1"/>
          </p:cNvSpPr>
          <p:nvPr>
            <p:ph idx="1"/>
          </p:nvPr>
        </p:nvSpPr>
        <p:spPr>
          <a:xfrm>
            <a:off x="0" y="1600200"/>
            <a:ext cx="5867400" cy="5029200"/>
          </a:xfrm>
        </p:spPr>
        <p:txBody>
          <a:bodyPr>
            <a:normAutofit/>
          </a:bodyPr>
          <a:lstStyle/>
          <a:p>
            <a:pPr algn="just"/>
            <a:r>
              <a:rPr lang="en-US" sz="1800" dirty="0" smtClean="0">
                <a:latin typeface="Arial" pitchFamily="34" charset="0"/>
                <a:cs typeface="Arial" pitchFamily="34" charset="0"/>
              </a:rPr>
              <a:t>Emma does not want to hurt Harriet with the news of Emma and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engagement.</a:t>
            </a:r>
          </a:p>
          <a:p>
            <a:pPr algn="just"/>
            <a:r>
              <a:rPr lang="en-US" sz="1800" dirty="0" smtClean="0">
                <a:latin typeface="Arial" pitchFamily="34" charset="0"/>
                <a:cs typeface="Arial" pitchFamily="34" charset="0"/>
              </a:rPr>
              <a:t>She want to send Harriet to London so that she is away for a while and can forget all this easily.</a:t>
            </a:r>
          </a:p>
          <a:p>
            <a:pPr algn="just"/>
            <a:r>
              <a:rPr lang="en-US" sz="1800" dirty="0" smtClean="0">
                <a:latin typeface="Arial" pitchFamily="34" charset="0"/>
                <a:cs typeface="Arial" pitchFamily="34" charset="0"/>
              </a:rPr>
              <a:t>Harriet agrees to Emma’s plan to send her to London on the pretense that she needs to see a dentist, which satisfies Emma.</a:t>
            </a:r>
          </a:p>
          <a:p>
            <a:pPr algn="just"/>
            <a:r>
              <a:rPr lang="en-US" sz="1800" dirty="0" smtClean="0">
                <a:latin typeface="Arial" pitchFamily="34" charset="0"/>
                <a:cs typeface="Arial" pitchFamily="34" charset="0"/>
              </a:rPr>
              <a:t>Emma decides not to tell her father of her engagement until Mrs. Weston, who is pregnant, has given birth to her baby. </a:t>
            </a:r>
          </a:p>
          <a:p>
            <a:pPr algn="just"/>
            <a:r>
              <a:rPr lang="en-US" sz="1800" dirty="0" smtClean="0">
                <a:latin typeface="Arial" pitchFamily="34" charset="0"/>
                <a:cs typeface="Arial" pitchFamily="34" charset="0"/>
              </a:rPr>
              <a:t>She also pays a visit to Jane. They are unable to speak openly because of Mrs. Elton presence.</a:t>
            </a:r>
          </a:p>
          <a:p>
            <a:pPr algn="just"/>
            <a:r>
              <a:rPr lang="en-US" sz="1800" dirty="0" smtClean="0">
                <a:latin typeface="Arial" pitchFamily="34" charset="0"/>
                <a:cs typeface="Arial" pitchFamily="34" charset="0"/>
              </a:rPr>
              <a:t>However, as Emma leaves and Jane walks her out, they are reconciled having a goodwill for each other.</a:t>
            </a:r>
          </a:p>
          <a:p>
            <a:pPr algn="just"/>
            <a:endParaRPr lang="en-US" sz="1800" dirty="0" smtClean="0">
              <a:latin typeface="Arial" pitchFamily="34" charset="0"/>
              <a:cs typeface="Arial" pitchFamily="34" charset="0"/>
            </a:endParaRP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Chapter 53</a:t>
            </a:r>
            <a:endParaRPr lang="en-US" sz="2800" b="1" dirty="0"/>
          </a:p>
        </p:txBody>
      </p:sp>
      <p:sp>
        <p:nvSpPr>
          <p:cNvPr id="3" name="Content Placeholder 2"/>
          <p:cNvSpPr>
            <a:spLocks noGrp="1"/>
          </p:cNvSpPr>
          <p:nvPr>
            <p:ph idx="1"/>
          </p:nvPr>
        </p:nvSpPr>
        <p:spPr>
          <a:xfrm>
            <a:off x="0" y="838200"/>
            <a:ext cx="6324600" cy="5791200"/>
          </a:xfrm>
        </p:spPr>
        <p:txBody>
          <a:bodyPr>
            <a:normAutofit/>
          </a:bodyPr>
          <a:lstStyle/>
          <a:p>
            <a:pPr algn="just"/>
            <a:r>
              <a:rPr lang="en-US" sz="1800" dirty="0" smtClean="0">
                <a:latin typeface="Arial" pitchFamily="34" charset="0"/>
                <a:cs typeface="Arial" pitchFamily="34" charset="0"/>
              </a:rPr>
              <a:t>Mrs. Weston gives birth to a baby girl that makes Emma very happy.</a:t>
            </a:r>
          </a:p>
          <a:p>
            <a:pPr algn="just"/>
            <a:r>
              <a:rPr lang="en-US" sz="1800" dirty="0" smtClean="0">
                <a:latin typeface="Arial" pitchFamily="34" charset="0"/>
                <a:cs typeface="Arial" pitchFamily="34" charset="0"/>
              </a:rPr>
              <a:t>Emma and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publicly announce the news of their engagement.</a:t>
            </a:r>
          </a:p>
          <a:p>
            <a:pPr algn="just"/>
            <a:r>
              <a:rPr lang="en-US" sz="1800" dirty="0" smtClean="0">
                <a:latin typeface="Arial" pitchFamily="34" charset="0"/>
                <a:cs typeface="Arial" pitchFamily="34" charset="0"/>
              </a:rPr>
              <a:t> Mr.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congratulates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and Emma on their engagement.</a:t>
            </a:r>
          </a:p>
          <a:p>
            <a:pPr algn="just"/>
            <a:r>
              <a:rPr lang="en-US" sz="1800" dirty="0" smtClean="0">
                <a:latin typeface="Arial" pitchFamily="34" charset="0"/>
                <a:cs typeface="Arial" pitchFamily="34" charset="0"/>
              </a:rPr>
              <a:t>He asserts he knew it would happen and he is not surprised by the news. </a:t>
            </a:r>
          </a:p>
          <a:p>
            <a:pPr algn="just"/>
            <a:r>
              <a:rPr lang="en-US" sz="1800" dirty="0" smtClean="0">
                <a:latin typeface="Arial" pitchFamily="34" charset="0"/>
                <a:cs typeface="Arial" pitchFamily="34" charset="0"/>
              </a:rPr>
              <a:t>Emma musters up the courage to give her father the news. Mr. Woodhouse is shocked initially, but he gradually begins to resign himself to it. </a:t>
            </a:r>
          </a:p>
          <a:p>
            <a:pPr algn="just"/>
            <a:r>
              <a:rPr lang="en-US" sz="1800" dirty="0" smtClean="0">
                <a:latin typeface="Arial" pitchFamily="34" charset="0"/>
                <a:cs typeface="Arial" pitchFamily="34" charset="0"/>
              </a:rPr>
              <a:t>Emma tells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that she cannot call him by his first name but promises to call him George after they are married.</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FF0000"/>
                </a:solidFill>
              </a:rPr>
              <a:t>Some text</a:t>
            </a:r>
            <a:endParaRPr lang="en-US" sz="2800" b="1" dirty="0">
              <a:solidFill>
                <a:srgbClr val="FF0000"/>
              </a:solidFill>
            </a:endParaRPr>
          </a:p>
        </p:txBody>
      </p:sp>
      <p:sp>
        <p:nvSpPr>
          <p:cNvPr id="3" name="Content Placeholder 2"/>
          <p:cNvSpPr>
            <a:spLocks noGrp="1"/>
          </p:cNvSpPr>
          <p:nvPr>
            <p:ph idx="1"/>
          </p:nvPr>
        </p:nvSpPr>
        <p:spPr>
          <a:xfrm>
            <a:off x="0" y="914400"/>
            <a:ext cx="6400800" cy="5211763"/>
          </a:xfrm>
        </p:spPr>
        <p:txBody>
          <a:bodyPr>
            <a:normAutofit fontScale="47500" lnSpcReduction="20000"/>
          </a:bodyPr>
          <a:lstStyle/>
          <a:p>
            <a:pPr algn="just">
              <a:buNone/>
            </a:pPr>
            <a:r>
              <a:rPr lang="en-US" dirty="0" smtClean="0">
                <a:latin typeface="Arial" pitchFamily="34" charset="0"/>
                <a:cs typeface="Arial" pitchFamily="34" charset="0"/>
              </a:rPr>
              <a:t>	The time was coming when the news must spread farther, and other persons' reception of it tried. As soon as Mrs. Weston was sufficiently recovered to admit Mr. </a:t>
            </a:r>
            <a:r>
              <a:rPr lang="en-US" dirty="0" err="1" smtClean="0">
                <a:latin typeface="Arial" pitchFamily="34" charset="0"/>
                <a:cs typeface="Arial" pitchFamily="34" charset="0"/>
              </a:rPr>
              <a:t>Woodhouse's</a:t>
            </a:r>
            <a:r>
              <a:rPr lang="en-US" dirty="0" smtClean="0">
                <a:latin typeface="Arial" pitchFamily="34" charset="0"/>
                <a:cs typeface="Arial" pitchFamily="34" charset="0"/>
              </a:rPr>
              <a:t> visits, Emma having it in view that her gentle </a:t>
            </a:r>
            <a:r>
              <a:rPr lang="en-US" dirty="0" err="1" smtClean="0">
                <a:latin typeface="Arial" pitchFamily="34" charset="0"/>
                <a:cs typeface="Arial" pitchFamily="34" charset="0"/>
              </a:rPr>
              <a:t>reasonings</a:t>
            </a:r>
            <a:r>
              <a:rPr lang="en-US" dirty="0" smtClean="0">
                <a:latin typeface="Arial" pitchFamily="34" charset="0"/>
                <a:cs typeface="Arial" pitchFamily="34" charset="0"/>
              </a:rPr>
              <a:t> should be employed in the cause, resolved  first to announce it at home, and then at </a:t>
            </a:r>
            <a:r>
              <a:rPr lang="en-US" dirty="0" err="1" smtClean="0">
                <a:latin typeface="Arial" pitchFamily="34" charset="0"/>
                <a:cs typeface="Arial" pitchFamily="34" charset="0"/>
              </a:rPr>
              <a:t>Randalls</a:t>
            </a:r>
            <a:r>
              <a:rPr lang="en-US" dirty="0" smtClean="0">
                <a:latin typeface="Arial" pitchFamily="34" charset="0"/>
                <a:cs typeface="Arial" pitchFamily="34" charset="0"/>
              </a:rPr>
              <a:t>.— But how to break it to her father at last!—She had bound herself to do it, in such an hour of Mr. </a:t>
            </a:r>
            <a:r>
              <a:rPr lang="en-US" dirty="0" err="1" smtClean="0">
                <a:latin typeface="Arial" pitchFamily="34" charset="0"/>
                <a:cs typeface="Arial" pitchFamily="34" charset="0"/>
              </a:rPr>
              <a:t>Knightley's</a:t>
            </a:r>
            <a:r>
              <a:rPr lang="en-US" dirty="0" smtClean="0">
                <a:latin typeface="Arial" pitchFamily="34" charset="0"/>
                <a:cs typeface="Arial" pitchFamily="34" charset="0"/>
              </a:rPr>
              <a:t> absence, or when it came to the point her heart would have failed her, and she must have put it off; but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was to come at such a time, and follow up the beginning she was to make.—She </a:t>
            </a:r>
            <a:r>
              <a:rPr lang="en-US" dirty="0" smtClean="0">
                <a:latin typeface="Arial" pitchFamily="34" charset="0"/>
                <a:cs typeface="Arial" pitchFamily="34" charset="0"/>
              </a:rPr>
              <a:t>was forced </a:t>
            </a:r>
            <a:r>
              <a:rPr lang="en-US" dirty="0" smtClean="0">
                <a:latin typeface="Arial" pitchFamily="34" charset="0"/>
                <a:cs typeface="Arial" pitchFamily="34" charset="0"/>
              </a:rPr>
              <a:t>to speak, and to speak cheerfully too. She must not make it a more decided subject of misery to him, by a melancholy tone herself. She must not appear to think it a misfortune.—With all the spirits she could command, she prepared him first for something strange, and then, in a few words, said, that if his consent and approbation could be obtained—which, she trusted, would be attended with no difficulty, since it was a plan </a:t>
            </a:r>
            <a:r>
              <a:rPr lang="en-US" dirty="0" smtClean="0">
                <a:latin typeface="Arial" pitchFamily="34" charset="0"/>
                <a:cs typeface="Arial" pitchFamily="34" charset="0"/>
              </a:rPr>
              <a:t>to promote </a:t>
            </a:r>
            <a:r>
              <a:rPr lang="en-US" dirty="0" smtClean="0">
                <a:latin typeface="Arial" pitchFamily="34" charset="0"/>
                <a:cs typeface="Arial" pitchFamily="34" charset="0"/>
              </a:rPr>
              <a:t>the happiness of all—she and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meant to marry; by which means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would receive the constant addition of that person's company whom she knew he loved, next to his daughters and Mrs. Weston, best in the world…………………….</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US" sz="2800" b="1" dirty="0" smtClean="0"/>
              <a:t>Text Continues</a:t>
            </a:r>
            <a:endParaRPr lang="en-US" sz="2800" b="1" dirty="0"/>
          </a:p>
        </p:txBody>
      </p:sp>
      <p:sp>
        <p:nvSpPr>
          <p:cNvPr id="3" name="Content Placeholder 2"/>
          <p:cNvSpPr>
            <a:spLocks noGrp="1"/>
          </p:cNvSpPr>
          <p:nvPr>
            <p:ph idx="1"/>
          </p:nvPr>
        </p:nvSpPr>
        <p:spPr>
          <a:xfrm>
            <a:off x="152400" y="381000"/>
            <a:ext cx="6934200" cy="6324600"/>
          </a:xfrm>
        </p:spPr>
        <p:txBody>
          <a:bodyPr>
            <a:noAutofit/>
          </a:bodyPr>
          <a:lstStyle/>
          <a:p>
            <a:pPr algn="just">
              <a:buNone/>
            </a:pPr>
            <a:r>
              <a:rPr lang="en-US" sz="1600" dirty="0" smtClean="0">
                <a:latin typeface="Arial" pitchFamily="34" charset="0"/>
                <a:cs typeface="Arial" pitchFamily="34" charset="0"/>
              </a:rPr>
              <a:t>…………………..Poor man!—it was at first a considerable shock to him, and he tried earnestly to dissuade her from it. She was reminded, more than once, of having always said she would never marry, and assured that it would be a great deal better for her to remain single; and told of poor Isabella, and poor Miss Taylor.—But it would not do. Emma hung about him affectionately, 	and smiled, and said it must be so; and that he must not class her with Isabella and Mrs. 	Weston, whose marriages taking them from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had, indeed, made a melancholy change: but she was not going from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she should be always there; she was introducing no change in their numbers or their comforts but for the better; and she was very sure that he would be a great deal the happier for having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always at hand, when he were once got used to the idea.—Did he not love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very much?— He would not deny that he did, she was sure.—Whom did he ever want to consult on business but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?—Who was so useful to him, who so ready to write his letters, who so glad to assist him?— Who so cheerful, so attentive, so attached to him?—Would not he like to have him always on the spot?—Yes. That was all very true.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could not be there too often; he should be glad to see him every day;—but they did see him every day as it was.—Why could not they go</a:t>
            </a:r>
          </a:p>
          <a:p>
            <a:pPr algn="just">
              <a:buNone/>
            </a:pPr>
            <a:r>
              <a:rPr lang="en-US" sz="1600" dirty="0" smtClean="0">
                <a:latin typeface="Arial" pitchFamily="34" charset="0"/>
                <a:cs typeface="Arial" pitchFamily="34" charset="0"/>
              </a:rPr>
              <a:t>	on as they had done?</a:t>
            </a:r>
          </a:p>
          <a:p>
            <a:pPr algn="just">
              <a:buNone/>
            </a:pPr>
            <a:r>
              <a:rPr lang="en-US" sz="1600" dirty="0" smtClean="0">
                <a:latin typeface="Arial" pitchFamily="34" charset="0"/>
                <a:cs typeface="Arial" pitchFamily="34" charset="0"/>
              </a:rPr>
              <a:t>	Mr. Woodhouse could not be soon reconciled; but the worst was overcome, the idea was</a:t>
            </a:r>
          </a:p>
          <a:p>
            <a:pPr algn="just">
              <a:buNone/>
            </a:pPr>
            <a:r>
              <a:rPr lang="en-US" sz="1600" dirty="0" smtClean="0">
                <a:latin typeface="Arial" pitchFamily="34" charset="0"/>
                <a:cs typeface="Arial" pitchFamily="34" charset="0"/>
              </a:rPr>
              <a:t>	given; time and continual repetition must do the rest.</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Chapter 54</a:t>
            </a:r>
            <a:endParaRPr lang="en-US" sz="2800" b="1" dirty="0"/>
          </a:p>
        </p:txBody>
      </p:sp>
      <p:sp>
        <p:nvSpPr>
          <p:cNvPr id="3" name="Content Placeholder 2"/>
          <p:cNvSpPr>
            <a:spLocks noGrp="1"/>
          </p:cNvSpPr>
          <p:nvPr>
            <p:ph idx="1"/>
          </p:nvPr>
        </p:nvSpPr>
        <p:spPr>
          <a:xfrm>
            <a:off x="152400" y="838200"/>
            <a:ext cx="6172200" cy="6019800"/>
          </a:xfrm>
        </p:spPr>
        <p:txBody>
          <a:bodyPr>
            <a:normAutofit lnSpcReduction="10000"/>
          </a:bodyPr>
          <a:lstStyle/>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has news for Emma. He tells her that Harriet is to marry Robert Martin. </a:t>
            </a:r>
          </a:p>
          <a:p>
            <a:pPr algn="just"/>
            <a:r>
              <a:rPr lang="en-US" sz="1800" dirty="0" smtClean="0">
                <a:latin typeface="Arial" pitchFamily="34" charset="0"/>
                <a:cs typeface="Arial" pitchFamily="34" charset="0"/>
              </a:rPr>
              <a:t>We come to know that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had sent Mr. Martin to London with a package for his brother while Harriet was there, and Mr. Martin began to spend time with the family. </a:t>
            </a:r>
          </a:p>
          <a:p>
            <a:pPr algn="just"/>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suspects that Emma is upset, but she asserts that she is thrilled, amazed, and amused at Harriet’s rapid recovery, and is happy for her.</a:t>
            </a:r>
          </a:p>
          <a:p>
            <a:pPr algn="just"/>
            <a:r>
              <a:rPr lang="en-US" sz="1800" dirty="0" smtClean="0">
                <a:latin typeface="Arial" pitchFamily="34" charset="0"/>
                <a:cs typeface="Arial" pitchFamily="34" charset="0"/>
              </a:rPr>
              <a:t>Emma is thankful that she has not done much harm to Harriet. She also feels relieved that she will not have to hide the secret from Harriet regarding her own involvement with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Emma and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go to visit </a:t>
            </a:r>
            <a:r>
              <a:rPr lang="en-US" sz="1800" dirty="0" err="1" smtClean="0">
                <a:latin typeface="Arial" pitchFamily="34" charset="0"/>
                <a:cs typeface="Arial" pitchFamily="34" charset="0"/>
              </a:rPr>
              <a:t>Randalls</a:t>
            </a:r>
            <a:r>
              <a:rPr lang="en-US" sz="1800" dirty="0" smtClean="0">
                <a:latin typeface="Arial" pitchFamily="34" charset="0"/>
                <a:cs typeface="Arial" pitchFamily="34" charset="0"/>
              </a:rPr>
              <a:t> and find Frank and Jane there. </a:t>
            </a:r>
          </a:p>
          <a:p>
            <a:pPr algn="just"/>
            <a:r>
              <a:rPr lang="en-US" sz="1800" dirty="0" smtClean="0">
                <a:latin typeface="Arial" pitchFamily="34" charset="0"/>
                <a:cs typeface="Arial" pitchFamily="34" charset="0"/>
              </a:rPr>
              <a:t>At first, Emma’s meeting with Frank is awkward, but soon they are comfortable.</a:t>
            </a:r>
          </a:p>
          <a:p>
            <a:pPr algn="just"/>
            <a:r>
              <a:rPr lang="en-US" sz="1800" dirty="0" smtClean="0">
                <a:latin typeface="Arial" pitchFamily="34" charset="0"/>
                <a:cs typeface="Arial" pitchFamily="34" charset="0"/>
              </a:rPr>
              <a:t>Frank’s ability to speak lightly of all he and Jane have suffered is not appreciated by Jane.</a:t>
            </a:r>
          </a:p>
          <a:p>
            <a:pPr algn="just"/>
            <a:r>
              <a:rPr lang="en-US" sz="1800" dirty="0" smtClean="0">
                <a:latin typeface="Arial" pitchFamily="34" charset="0"/>
                <a:cs typeface="Arial" pitchFamily="34" charset="0"/>
              </a:rPr>
              <a:t>Emma realizes that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was the most suitable choice for her..</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sz="2800" b="1" dirty="0" smtClean="0">
                <a:solidFill>
                  <a:srgbClr val="FF0000"/>
                </a:solidFill>
              </a:rPr>
              <a:t>Some Text</a:t>
            </a:r>
            <a:endParaRPr lang="en-US" sz="2800" b="1" dirty="0">
              <a:solidFill>
                <a:srgbClr val="FF0000"/>
              </a:solidFill>
            </a:endParaRPr>
          </a:p>
        </p:txBody>
      </p:sp>
      <p:sp>
        <p:nvSpPr>
          <p:cNvPr id="3" name="Content Placeholder 2"/>
          <p:cNvSpPr>
            <a:spLocks noGrp="1"/>
          </p:cNvSpPr>
          <p:nvPr>
            <p:ph idx="1"/>
          </p:nvPr>
        </p:nvSpPr>
        <p:spPr>
          <a:xfrm>
            <a:off x="0" y="609600"/>
            <a:ext cx="6629400" cy="6248400"/>
          </a:xfrm>
        </p:spPr>
        <p:txBody>
          <a:bodyPr>
            <a:noAutofit/>
          </a:bodyPr>
          <a:lstStyle/>
          <a:p>
            <a:pPr algn="just">
              <a:buNone/>
            </a:pPr>
            <a:r>
              <a:rPr lang="en-US" sz="1600" dirty="0" smtClean="0">
                <a:latin typeface="Arial" pitchFamily="34" charset="0"/>
                <a:cs typeface="Arial" pitchFamily="34" charset="0"/>
              </a:rPr>
              <a:t>	Time passed on. A few more to-morrows, and the party from London would be arriving. </a:t>
            </a:r>
            <a:r>
              <a:rPr lang="en-US" sz="1600" dirty="0" smtClean="0">
                <a:latin typeface="Arial" pitchFamily="34" charset="0"/>
                <a:cs typeface="Arial" pitchFamily="34" charset="0"/>
              </a:rPr>
              <a:t>It was </a:t>
            </a:r>
            <a:r>
              <a:rPr lang="en-US" sz="1600" dirty="0" smtClean="0">
                <a:latin typeface="Arial" pitchFamily="34" charset="0"/>
                <a:cs typeface="Arial" pitchFamily="34" charset="0"/>
              </a:rPr>
              <a:t>an alarming change; and Emma was thinking of it one morning, as what must bring a great deal to agitate and grieve her, when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came in, and distressing thoughts were put by. After the first chat of pleasure he was silent; and then, in a graver tone, began with, "I have something to tell you, Emma; some news."</a:t>
            </a:r>
          </a:p>
          <a:p>
            <a:pPr algn="just">
              <a:buNone/>
            </a:pPr>
            <a:r>
              <a:rPr lang="en-US" sz="1600" dirty="0" smtClean="0">
                <a:latin typeface="Arial" pitchFamily="34" charset="0"/>
                <a:cs typeface="Arial" pitchFamily="34" charset="0"/>
              </a:rPr>
              <a:t>	"Good or bad?" said she, quickly, looking up in his face.</a:t>
            </a:r>
          </a:p>
          <a:p>
            <a:pPr algn="just">
              <a:buNone/>
            </a:pPr>
            <a:r>
              <a:rPr lang="en-US" sz="1600" dirty="0" smtClean="0">
                <a:latin typeface="Arial" pitchFamily="34" charset="0"/>
                <a:cs typeface="Arial" pitchFamily="34" charset="0"/>
              </a:rPr>
              <a:t>	"I do not know which it ought to be called."</a:t>
            </a:r>
          </a:p>
          <a:p>
            <a:pPr algn="just">
              <a:buNone/>
            </a:pPr>
            <a:r>
              <a:rPr lang="en-US" sz="1600" dirty="0" smtClean="0">
                <a:latin typeface="Arial" pitchFamily="34" charset="0"/>
                <a:cs typeface="Arial" pitchFamily="34" charset="0"/>
              </a:rPr>
              <a:t>	"Oh! good I am sure.—I see it in your countenance. You are trying not to smile."</a:t>
            </a:r>
          </a:p>
          <a:p>
            <a:pPr algn="just">
              <a:buNone/>
            </a:pPr>
            <a:r>
              <a:rPr lang="en-US" sz="1600" dirty="0" smtClean="0">
                <a:latin typeface="Arial" pitchFamily="34" charset="0"/>
                <a:cs typeface="Arial" pitchFamily="34" charset="0"/>
              </a:rPr>
              <a:t>	"I am afraid," said he, composing his features, "I am very much afraid, my dear Emma, that you will not smile when you hear it."</a:t>
            </a:r>
          </a:p>
          <a:p>
            <a:pPr algn="just">
              <a:buNone/>
            </a:pPr>
            <a:r>
              <a:rPr lang="en-US" sz="1600" dirty="0" smtClean="0">
                <a:latin typeface="Arial" pitchFamily="34" charset="0"/>
                <a:cs typeface="Arial" pitchFamily="34" charset="0"/>
              </a:rPr>
              <a:t>	"Indeed! but why so?—I can hardly imagine that any thing which pleases or amuses you, should not please and amuse me too."</a:t>
            </a:r>
          </a:p>
          <a:p>
            <a:pPr algn="just">
              <a:buNone/>
            </a:pPr>
            <a:r>
              <a:rPr lang="en-US" sz="1600" dirty="0" smtClean="0">
                <a:latin typeface="Arial" pitchFamily="34" charset="0"/>
                <a:cs typeface="Arial" pitchFamily="34" charset="0"/>
              </a:rPr>
              <a:t>	"There is one subject," he replied, "I hope but one, on which we do not think alike." He paused a moment, again smiling, with his eyes fixed on her face. "Does nothing occur to you?— Do not you recollect?—Harriet Smith."</a:t>
            </a:r>
          </a:p>
          <a:p>
            <a:pPr algn="just">
              <a:buNone/>
            </a:pPr>
            <a:r>
              <a:rPr lang="en-US" sz="1600" dirty="0" smtClean="0">
                <a:latin typeface="Arial" pitchFamily="34" charset="0"/>
                <a:cs typeface="Arial" pitchFamily="34" charset="0"/>
              </a:rPr>
              <a:t>	Her cheeks flushed at the name, and she felt afraid of something, though she knew not what.</a:t>
            </a:r>
          </a:p>
          <a:p>
            <a:pPr algn="just">
              <a:buNone/>
            </a:pPr>
            <a:r>
              <a:rPr lang="en-US" sz="1600" dirty="0" smtClean="0">
                <a:latin typeface="Arial" pitchFamily="34" charset="0"/>
                <a:cs typeface="Arial" pitchFamily="34" charset="0"/>
              </a:rPr>
              <a:t>	"Have you heard from her yourself this morning?" cried he. "You have, I believe, and know 	the whole.“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pPr algn="l"/>
            <a:r>
              <a:rPr lang="en-US" sz="2800" b="1" dirty="0" smtClean="0">
                <a:solidFill>
                  <a:srgbClr val="FF0000"/>
                </a:solidFill>
              </a:rPr>
              <a:t>Text continues</a:t>
            </a:r>
            <a:endParaRPr lang="en-US" sz="2800" b="1" dirty="0">
              <a:solidFill>
                <a:srgbClr val="FF0000"/>
              </a:solidFill>
            </a:endParaRPr>
          </a:p>
        </p:txBody>
      </p:sp>
      <p:sp>
        <p:nvSpPr>
          <p:cNvPr id="3" name="Content Placeholder 2"/>
          <p:cNvSpPr>
            <a:spLocks noGrp="1"/>
          </p:cNvSpPr>
          <p:nvPr>
            <p:ph idx="1"/>
          </p:nvPr>
        </p:nvSpPr>
        <p:spPr>
          <a:xfrm>
            <a:off x="0" y="381000"/>
            <a:ext cx="7239000" cy="6477000"/>
          </a:xfrm>
        </p:spPr>
        <p:txBody>
          <a:bodyPr>
            <a:noAutofit/>
          </a:bodyPr>
          <a:lstStyle/>
          <a:p>
            <a:pPr algn="just">
              <a:buNone/>
            </a:pPr>
            <a:r>
              <a:rPr lang="en-US" sz="1500" dirty="0" smtClean="0">
                <a:latin typeface="Arial" pitchFamily="34" charset="0"/>
                <a:cs typeface="Arial" pitchFamily="34" charset="0"/>
              </a:rPr>
              <a:t>	"No, I have not; I know nothing; pray tell me."</a:t>
            </a:r>
          </a:p>
          <a:p>
            <a:pPr algn="just">
              <a:buNone/>
            </a:pPr>
            <a:r>
              <a:rPr lang="en-US" sz="1500" dirty="0" smtClean="0">
                <a:latin typeface="Arial" pitchFamily="34" charset="0"/>
                <a:cs typeface="Arial" pitchFamily="34" charset="0"/>
              </a:rPr>
              <a:t>	"You are prepared for the worst, I see—and very bad it is. Harriet Smith marries Robert Martin."</a:t>
            </a:r>
          </a:p>
          <a:p>
            <a:pPr algn="just">
              <a:buNone/>
            </a:pPr>
            <a:r>
              <a:rPr lang="en-US" sz="1500" dirty="0" smtClean="0">
                <a:latin typeface="Arial" pitchFamily="34" charset="0"/>
                <a:cs typeface="Arial" pitchFamily="34" charset="0"/>
              </a:rPr>
              <a:t>	Emma gave a start, which did not seem like being prepared—and her eyes, in eager gaze, said, "No, this is impossible!" but her lips were closed.</a:t>
            </a:r>
          </a:p>
          <a:p>
            <a:pPr algn="just">
              <a:buNone/>
            </a:pPr>
            <a:r>
              <a:rPr lang="en-US" sz="1500" dirty="0" smtClean="0">
                <a:latin typeface="Arial" pitchFamily="34" charset="0"/>
                <a:cs typeface="Arial" pitchFamily="34" charset="0"/>
              </a:rPr>
              <a:t>	"It is so, indeed," continued Mr. </a:t>
            </a:r>
            <a:r>
              <a:rPr lang="en-US" sz="1500" dirty="0" err="1" smtClean="0">
                <a:latin typeface="Arial" pitchFamily="34" charset="0"/>
                <a:cs typeface="Arial" pitchFamily="34" charset="0"/>
              </a:rPr>
              <a:t>Knightley</a:t>
            </a:r>
            <a:r>
              <a:rPr lang="en-US" sz="1500" dirty="0" smtClean="0">
                <a:latin typeface="Arial" pitchFamily="34" charset="0"/>
                <a:cs typeface="Arial" pitchFamily="34" charset="0"/>
              </a:rPr>
              <a:t>; "I have it from Robert Martin himself. He left me not half an hour ago."</a:t>
            </a:r>
          </a:p>
          <a:p>
            <a:pPr algn="just">
              <a:buNone/>
            </a:pPr>
            <a:r>
              <a:rPr lang="en-US" sz="1500" dirty="0" smtClean="0">
                <a:latin typeface="Arial" pitchFamily="34" charset="0"/>
                <a:cs typeface="Arial" pitchFamily="34" charset="0"/>
              </a:rPr>
              <a:t>	She was still looking at him with the most speaking amazement. "You like it, my Emma, as little as I feared.—I wish our opinions were the same. But in time they will. Time, you may be sure, will make one or the other of us think differently; and, in the meanwhile, we need not talk much on the subject."</a:t>
            </a:r>
          </a:p>
          <a:p>
            <a:pPr algn="just">
              <a:buNone/>
            </a:pPr>
            <a:r>
              <a:rPr lang="en-US" sz="1500" dirty="0" smtClean="0">
                <a:latin typeface="Arial" pitchFamily="34" charset="0"/>
                <a:cs typeface="Arial" pitchFamily="34" charset="0"/>
              </a:rPr>
              <a:t>	"You mistake me, you quite mistake me," she replied, exerting herself. "It is not that such a circumstance would now make me unhappy, but I cannot believe it. It seems an impossibility!—You cannot mean to say, that Harriet Smith has accepted Robert Martin. You cannot mean that he has even proposed to her again—yet. You only mean, that he intends it."</a:t>
            </a:r>
          </a:p>
          <a:p>
            <a:pPr algn="just">
              <a:buNone/>
            </a:pPr>
            <a:r>
              <a:rPr lang="en-US" sz="1500" dirty="0" smtClean="0">
                <a:latin typeface="Arial" pitchFamily="34" charset="0"/>
                <a:cs typeface="Arial" pitchFamily="34" charset="0"/>
              </a:rPr>
              <a:t>	"I mean that he has done it," answered Mr. </a:t>
            </a:r>
            <a:r>
              <a:rPr lang="en-US" sz="1500" dirty="0" err="1" smtClean="0">
                <a:latin typeface="Arial" pitchFamily="34" charset="0"/>
                <a:cs typeface="Arial" pitchFamily="34" charset="0"/>
              </a:rPr>
              <a:t>Knightley</a:t>
            </a:r>
            <a:r>
              <a:rPr lang="en-US" sz="1500" dirty="0" smtClean="0">
                <a:latin typeface="Arial" pitchFamily="34" charset="0"/>
                <a:cs typeface="Arial" pitchFamily="34" charset="0"/>
              </a:rPr>
              <a:t>, with smiling </a:t>
            </a:r>
            <a:r>
              <a:rPr lang="en-US" sz="1500" smtClean="0">
                <a:latin typeface="Arial" pitchFamily="34" charset="0"/>
                <a:cs typeface="Arial" pitchFamily="34" charset="0"/>
              </a:rPr>
              <a:t>but </a:t>
            </a:r>
            <a:r>
              <a:rPr lang="en-US" sz="1500" smtClean="0">
                <a:latin typeface="Arial" pitchFamily="34" charset="0"/>
                <a:cs typeface="Arial" pitchFamily="34" charset="0"/>
              </a:rPr>
              <a:t>determined decision</a:t>
            </a:r>
            <a:r>
              <a:rPr lang="en-US" sz="1500" dirty="0" smtClean="0">
                <a:latin typeface="Arial" pitchFamily="34" charset="0"/>
                <a:cs typeface="Arial" pitchFamily="34" charset="0"/>
              </a:rPr>
              <a:t>, "and been accepted.“</a:t>
            </a:r>
          </a:p>
          <a:p>
            <a:pPr algn="just">
              <a:buNone/>
            </a:pPr>
            <a:r>
              <a:rPr lang="en-US" sz="1500" dirty="0" smtClean="0">
                <a:latin typeface="Arial" pitchFamily="34" charset="0"/>
                <a:cs typeface="Arial" pitchFamily="34" charset="0"/>
              </a:rPr>
              <a:t>	"Good God!" she cried.—"Well!"—Then having recourse to her workbasket, in excuse for leaning down her face, and concealing all the exquisite feelings of delight and entertainment  which she knew she must be expressing, she added, "Well, now tell me every thing; make this intelligible to me. How, where, when?—Let me know it all. I never was more </a:t>
            </a:r>
            <a:r>
              <a:rPr lang="en-US" sz="1500" dirty="0" err="1" smtClean="0">
                <a:latin typeface="Arial" pitchFamily="34" charset="0"/>
                <a:cs typeface="Arial" pitchFamily="34" charset="0"/>
              </a:rPr>
              <a:t>surprized</a:t>
            </a:r>
            <a:r>
              <a:rPr lang="en-US" sz="1500" dirty="0" smtClean="0">
                <a:latin typeface="Arial" pitchFamily="34" charset="0"/>
                <a:cs typeface="Arial" pitchFamily="34" charset="0"/>
              </a:rPr>
              <a:t>—but it does not make me unhappy, I assure you.—How—how has it been possible?"</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Chapter 54</a:t>
            </a:r>
            <a:endParaRPr lang="en-US" sz="2800" b="1" dirty="0"/>
          </a:p>
        </p:txBody>
      </p:sp>
      <p:sp>
        <p:nvSpPr>
          <p:cNvPr id="3" name="Content Placeholder 2"/>
          <p:cNvSpPr>
            <a:spLocks noGrp="1"/>
          </p:cNvSpPr>
          <p:nvPr>
            <p:ph idx="1"/>
          </p:nvPr>
        </p:nvSpPr>
        <p:spPr>
          <a:xfrm>
            <a:off x="152400" y="1600200"/>
            <a:ext cx="6553200" cy="4525963"/>
          </a:xfrm>
        </p:spPr>
        <p:txBody>
          <a:bodyPr>
            <a:normAutofit/>
          </a:bodyPr>
          <a:lstStyle/>
          <a:p>
            <a:pPr algn="just">
              <a:buNone/>
            </a:pPr>
            <a:r>
              <a:rPr lang="en-US" sz="1800" b="1" dirty="0" smtClean="0">
                <a:solidFill>
                  <a:srgbClr val="FF0000"/>
                </a:solidFill>
                <a:latin typeface="Arial" pitchFamily="34" charset="0"/>
                <a:cs typeface="Arial" pitchFamily="34" charset="0"/>
              </a:rPr>
              <a:t>Change in Emma:</a:t>
            </a:r>
          </a:p>
          <a:p>
            <a:pPr algn="just"/>
            <a:r>
              <a:rPr lang="en-US" sz="1800" dirty="0" smtClean="0">
                <a:latin typeface="Arial" pitchFamily="34" charset="0"/>
                <a:cs typeface="Arial" pitchFamily="34" charset="0"/>
              </a:rPr>
              <a:t>It is important to note how Emma has changed in this chapter. She is a bit disappointed by Harriet’s engagement, for she still harbors some wish that Harriet could find a more highborn husband, but comes to realize that Harriet's connections are worse than Robert Martin's and that Harriet can only benefit from the match. Emma has come to agree with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earlier view that Harriet’s marriage to Robert Martin is the most sensible choice. </a:t>
            </a:r>
          </a:p>
          <a:p>
            <a:pPr algn="just"/>
            <a:r>
              <a:rPr lang="en-US" sz="1800" dirty="0" smtClean="0">
                <a:latin typeface="Arial" pitchFamily="34" charset="0"/>
                <a:cs typeface="Arial" pitchFamily="34" charset="0"/>
              </a:rPr>
              <a:t>Her learning is almost complete.</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 Chapter 55</a:t>
            </a:r>
            <a:endParaRPr lang="en-US" sz="2800" b="1" dirty="0"/>
          </a:p>
        </p:txBody>
      </p:sp>
      <p:sp>
        <p:nvSpPr>
          <p:cNvPr id="3" name="Content Placeholder 2"/>
          <p:cNvSpPr>
            <a:spLocks noGrp="1"/>
          </p:cNvSpPr>
          <p:nvPr>
            <p:ph idx="1"/>
          </p:nvPr>
        </p:nvSpPr>
        <p:spPr>
          <a:xfrm>
            <a:off x="0" y="762000"/>
            <a:ext cx="6553200" cy="5943600"/>
          </a:xfrm>
        </p:spPr>
        <p:txBody>
          <a:bodyPr>
            <a:normAutofit/>
          </a:bodyPr>
          <a:lstStyle/>
          <a:p>
            <a:pPr algn="just"/>
            <a:r>
              <a:rPr lang="en-US" sz="1800" dirty="0" smtClean="0">
                <a:latin typeface="Arial" pitchFamily="34" charset="0"/>
                <a:cs typeface="Arial" pitchFamily="34" charset="0"/>
              </a:rPr>
              <a:t>Harriet writes to Emma about Robert Martin and admits that she was silly to consider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As she returns from London, Emma is glad to see how completely she has recovered from her infatuation with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We come to know about Harriet’s father. He is a tradesman and this news makes Emma happy.</a:t>
            </a:r>
          </a:p>
          <a:p>
            <a:pPr algn="just"/>
            <a:r>
              <a:rPr lang="en-US" sz="1800" dirty="0" smtClean="0">
                <a:latin typeface="Arial" pitchFamily="34" charset="0"/>
                <a:cs typeface="Arial" pitchFamily="34" charset="0"/>
              </a:rPr>
              <a:t> We find Harriet and Mr. Martin as the first of the newly engaged couples to marry soon that is in September.</a:t>
            </a:r>
          </a:p>
          <a:p>
            <a:pPr algn="just"/>
            <a:r>
              <a:rPr lang="en-US" sz="1800" dirty="0" smtClean="0">
                <a:latin typeface="Arial" pitchFamily="34" charset="0"/>
                <a:cs typeface="Arial" pitchFamily="34" charset="0"/>
              </a:rPr>
              <a:t>Frank and Jane will be the last to be married in November. </a:t>
            </a:r>
          </a:p>
          <a:p>
            <a:pPr algn="just"/>
            <a:r>
              <a:rPr lang="en-US" sz="1800" dirty="0" smtClean="0">
                <a:latin typeface="Arial" pitchFamily="34" charset="0"/>
                <a:cs typeface="Arial" pitchFamily="34" charset="0"/>
              </a:rPr>
              <a:t>We come to know that Emma would like to be married in October, but it seems Mr. Woodhouse will never agree. </a:t>
            </a:r>
          </a:p>
          <a:p>
            <a:pPr algn="just"/>
            <a:r>
              <a:rPr lang="en-US" sz="1800" dirty="0" smtClean="0">
                <a:latin typeface="Arial" pitchFamily="34" charset="0"/>
                <a:cs typeface="Arial" pitchFamily="34" charset="0"/>
              </a:rPr>
              <a:t>However, he gives in gradually , and finally Emma and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are married.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Chapter 55</a:t>
            </a:r>
            <a:endParaRPr lang="en-US" sz="2800" b="1" dirty="0"/>
          </a:p>
        </p:txBody>
      </p:sp>
      <p:sp>
        <p:nvSpPr>
          <p:cNvPr id="3" name="Content Placeholder 2"/>
          <p:cNvSpPr>
            <a:spLocks noGrp="1"/>
          </p:cNvSpPr>
          <p:nvPr>
            <p:ph idx="1"/>
          </p:nvPr>
        </p:nvSpPr>
        <p:spPr>
          <a:xfrm>
            <a:off x="0" y="990600"/>
            <a:ext cx="6172200" cy="5562600"/>
          </a:xfrm>
        </p:spPr>
        <p:txBody>
          <a:bodyPr>
            <a:normAutofit/>
          </a:bodyPr>
          <a:lstStyle/>
          <a:p>
            <a:pPr algn="just"/>
            <a:r>
              <a:rPr lang="en-US" sz="1800" dirty="0" smtClean="0">
                <a:latin typeface="Arial" pitchFamily="34" charset="0"/>
                <a:cs typeface="Arial" pitchFamily="34" charset="0"/>
              </a:rPr>
              <a:t>Everything is resolved and set right.</a:t>
            </a:r>
          </a:p>
          <a:p>
            <a:pPr algn="just"/>
            <a:r>
              <a:rPr lang="en-US" sz="1800" dirty="0" smtClean="0">
                <a:latin typeface="Arial" pitchFamily="34" charset="0"/>
                <a:cs typeface="Arial" pitchFamily="34" charset="0"/>
              </a:rPr>
              <a:t>Harriet becomes a respectable member of society.</a:t>
            </a:r>
          </a:p>
          <a:p>
            <a:pPr algn="just"/>
            <a:r>
              <a:rPr lang="en-US" sz="1800" dirty="0" smtClean="0">
                <a:latin typeface="Arial" pitchFamily="34" charset="0"/>
                <a:cs typeface="Arial" pitchFamily="34" charset="0"/>
              </a:rPr>
              <a:t>Emma’s father realizes the benefit that he would have out of the marriage of Emma, because he thinks that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presence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will keep him safe. </a:t>
            </a:r>
          </a:p>
          <a:p>
            <a:pPr algn="just"/>
            <a:r>
              <a:rPr lang="en-US" sz="1800" dirty="0" smtClean="0">
                <a:latin typeface="Arial" pitchFamily="34" charset="0"/>
                <a:cs typeface="Arial" pitchFamily="34" charset="0"/>
              </a:rPr>
              <a:t>Emma herself finally is married to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Upon her marriage, she is set to leave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for a vacation to the ocean, the first instance in the novel in which she leaves her home which shows her horizon is going to be broadened as she is ready to learn and to have new experiences.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Overall Comments</a:t>
            </a:r>
            <a:endParaRPr lang="en-US" sz="2800" b="1" dirty="0"/>
          </a:p>
        </p:txBody>
      </p:sp>
      <p:sp>
        <p:nvSpPr>
          <p:cNvPr id="3" name="Content Placeholder 2"/>
          <p:cNvSpPr>
            <a:spLocks noGrp="1"/>
          </p:cNvSpPr>
          <p:nvPr>
            <p:ph idx="1"/>
          </p:nvPr>
        </p:nvSpPr>
        <p:spPr>
          <a:xfrm>
            <a:off x="0" y="838200"/>
            <a:ext cx="7467600" cy="5287963"/>
          </a:xfrm>
        </p:spPr>
        <p:txBody>
          <a:bodyPr>
            <a:normAutofit/>
          </a:bodyPr>
          <a:lstStyle/>
          <a:p>
            <a:pPr algn="just">
              <a:buNone/>
            </a:pPr>
            <a:r>
              <a:rPr lang="en-US" sz="1800" b="1" dirty="0" smtClean="0">
                <a:latin typeface="Arial" pitchFamily="34" charset="0"/>
                <a:cs typeface="Arial" pitchFamily="34" charset="0"/>
              </a:rPr>
              <a:t>Traditional Happy Ending</a:t>
            </a:r>
          </a:p>
          <a:p>
            <a:pPr algn="just"/>
            <a:r>
              <a:rPr lang="en-US" sz="1800" dirty="0" smtClean="0">
                <a:latin typeface="Arial" pitchFamily="34" charset="0"/>
                <a:cs typeface="Arial" pitchFamily="34" charset="0"/>
              </a:rPr>
              <a:t>Everything is resolved.</a:t>
            </a:r>
          </a:p>
          <a:p>
            <a:pPr algn="just"/>
            <a:r>
              <a:rPr lang="en-US" sz="1800" dirty="0" smtClean="0">
                <a:latin typeface="Arial" pitchFamily="34" charset="0"/>
                <a:cs typeface="Arial" pitchFamily="34" charset="0"/>
              </a:rPr>
              <a:t>Emma’s learning has completed.</a:t>
            </a:r>
          </a:p>
          <a:p>
            <a:pPr algn="just"/>
            <a:r>
              <a:rPr lang="en-US" sz="1800" dirty="0" smtClean="0">
                <a:latin typeface="Arial" pitchFamily="34" charset="0"/>
                <a:cs typeface="Arial" pitchFamily="34" charset="0"/>
              </a:rPr>
              <a:t>She is more open to new experiences.</a:t>
            </a:r>
          </a:p>
          <a:p>
            <a:pPr algn="just"/>
            <a:r>
              <a:rPr lang="en-US" sz="1800" dirty="0" smtClean="0">
                <a:latin typeface="Arial" pitchFamily="34" charset="0"/>
                <a:cs typeface="Arial" pitchFamily="34" charset="0"/>
              </a:rPr>
              <a:t>She is ready to sacrifice some of her independence.</a:t>
            </a:r>
          </a:p>
          <a:p>
            <a:pPr algn="just"/>
            <a:r>
              <a:rPr lang="en-US" sz="1800" dirty="0" smtClean="0">
                <a:latin typeface="Arial" pitchFamily="34" charset="0"/>
                <a:cs typeface="Arial" pitchFamily="34" charset="0"/>
              </a:rPr>
              <a:t>She learns that she is not a godmother to Harriet or anybody else.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the most suitable match for her, and suits her personality.</a:t>
            </a:r>
          </a:p>
          <a:p>
            <a:pPr algn="just"/>
            <a:endParaRPr lang="en-US" sz="1800" dirty="0" smtClean="0">
              <a:latin typeface="Arial" pitchFamily="34" charset="0"/>
              <a:cs typeface="Arial" pitchFamily="34" charset="0"/>
            </a:endParaRPr>
          </a:p>
          <a:p>
            <a:pPr algn="just">
              <a:buNone/>
            </a:pPr>
            <a:r>
              <a:rPr lang="en-US" sz="1800" b="1" dirty="0" smtClean="0">
                <a:latin typeface="Arial" pitchFamily="34" charset="0"/>
                <a:cs typeface="Arial" pitchFamily="34" charset="0"/>
              </a:rPr>
              <a:t>Jane Austen’s Writing Style:</a:t>
            </a:r>
          </a:p>
          <a:p>
            <a:pPr algn="just"/>
            <a:r>
              <a:rPr lang="en-US" sz="1800" dirty="0" smtClean="0">
                <a:latin typeface="Arial" pitchFamily="34" charset="0"/>
                <a:cs typeface="Arial" pitchFamily="34" charset="0"/>
              </a:rPr>
              <a:t>She has a narrow view of life. </a:t>
            </a:r>
          </a:p>
          <a:p>
            <a:pPr algn="just"/>
            <a:r>
              <a:rPr lang="en-US" sz="1800" dirty="0" smtClean="0">
                <a:latin typeface="Arial" pitchFamily="34" charset="0"/>
                <a:cs typeface="Arial" pitchFamily="34" charset="0"/>
              </a:rPr>
              <a:t>But this narrow view is complete in itself, and provides minute microscopic details.</a:t>
            </a:r>
          </a:p>
          <a:p>
            <a:pPr algn="just"/>
            <a:r>
              <a:rPr lang="en-US" sz="1800" dirty="0" smtClean="0">
                <a:latin typeface="Arial" pitchFamily="34" charset="0"/>
                <a:cs typeface="Arial" pitchFamily="34" charset="0"/>
              </a:rPr>
              <a:t>She presents life of her times. </a:t>
            </a:r>
          </a:p>
          <a:p>
            <a:pPr algn="just">
              <a:buNone/>
            </a:pPr>
            <a:endParaRPr lang="en-US" sz="1800" dirty="0" smtClean="0">
              <a:latin typeface="Arial" pitchFamily="34" charset="0"/>
              <a:cs typeface="Arial" pitchFamily="34" charset="0"/>
            </a:endParaRP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Money and Marriage in "Emma"</a:t>
            </a:r>
            <a:endParaRPr lang="en-US" sz="2800" dirty="0"/>
          </a:p>
        </p:txBody>
      </p:sp>
      <p:sp>
        <p:nvSpPr>
          <p:cNvPr id="3" name="Content Placeholder 2"/>
          <p:cNvSpPr>
            <a:spLocks noGrp="1"/>
          </p:cNvSpPr>
          <p:nvPr>
            <p:ph idx="1"/>
          </p:nvPr>
        </p:nvSpPr>
        <p:spPr>
          <a:xfrm>
            <a:off x="0" y="762000"/>
            <a:ext cx="6934200" cy="5867400"/>
          </a:xfrm>
        </p:spPr>
        <p:txBody>
          <a:bodyPr>
            <a:normAutofit/>
          </a:bodyPr>
          <a:lstStyle/>
          <a:p>
            <a:pPr>
              <a:buNone/>
            </a:pPr>
            <a:r>
              <a:rPr lang="en-US" sz="2400" b="1" dirty="0" smtClean="0">
                <a:solidFill>
                  <a:srgbClr val="FF0000"/>
                </a:solidFill>
                <a:latin typeface="Arial" pitchFamily="34" charset="0"/>
                <a:cs typeface="Arial" pitchFamily="34" charset="0"/>
              </a:rPr>
              <a:t>Money: </a:t>
            </a:r>
          </a:p>
          <a:p>
            <a:pPr lvl="1"/>
            <a:r>
              <a:rPr lang="en-US" sz="2400" dirty="0" smtClean="0">
                <a:latin typeface="Arial" pitchFamily="34" charset="0"/>
                <a:cs typeface="Arial" pitchFamily="34" charset="0"/>
              </a:rPr>
              <a:t>Social Status, </a:t>
            </a:r>
          </a:p>
          <a:p>
            <a:pPr lvl="1"/>
            <a:r>
              <a:rPr lang="en-US" sz="2400" dirty="0" smtClean="0">
                <a:latin typeface="Arial" pitchFamily="34" charset="0"/>
                <a:cs typeface="Arial" pitchFamily="34" charset="0"/>
              </a:rPr>
              <a:t>Old money, </a:t>
            </a:r>
          </a:p>
          <a:p>
            <a:pPr lvl="1"/>
            <a:r>
              <a:rPr lang="en-US" sz="2400" dirty="0" smtClean="0">
                <a:latin typeface="Arial" pitchFamily="34" charset="0"/>
                <a:cs typeface="Arial" pitchFamily="34" charset="0"/>
              </a:rPr>
              <a:t>Elite-</a:t>
            </a:r>
            <a:r>
              <a:rPr lang="en-US" sz="2400" dirty="0" err="1" smtClean="0">
                <a:latin typeface="Arial" pitchFamily="34" charset="0"/>
                <a:cs typeface="Arial" pitchFamily="34" charset="0"/>
              </a:rPr>
              <a:t>dom</a:t>
            </a:r>
            <a:endParaRPr lang="en-US" sz="2400" dirty="0" smtClean="0">
              <a:latin typeface="Arial" pitchFamily="34" charset="0"/>
              <a:cs typeface="Arial" pitchFamily="34" charset="0"/>
            </a:endParaRPr>
          </a:p>
          <a:p>
            <a:pPr>
              <a:buNone/>
            </a:pPr>
            <a:r>
              <a:rPr lang="en-US" sz="2400" b="1" dirty="0" smtClean="0">
                <a:solidFill>
                  <a:srgbClr val="FF0000"/>
                </a:solidFill>
                <a:latin typeface="Arial" pitchFamily="34" charset="0"/>
                <a:cs typeface="Arial" pitchFamily="34" charset="0"/>
              </a:rPr>
              <a:t>Marriage:</a:t>
            </a:r>
          </a:p>
          <a:p>
            <a:pPr lvl="1"/>
            <a:r>
              <a:rPr lang="en-US" sz="2400" dirty="0" smtClean="0">
                <a:latin typeface="Arial" pitchFamily="34" charset="0"/>
                <a:cs typeface="Arial" pitchFamily="34" charset="0"/>
              </a:rPr>
              <a:t>A social status symbol, </a:t>
            </a:r>
          </a:p>
          <a:p>
            <a:pPr lvl="1"/>
            <a:r>
              <a:rPr lang="en-US" sz="2400" dirty="0" smtClean="0">
                <a:latin typeface="Arial" pitchFamily="34" charset="0"/>
                <a:cs typeface="Arial" pitchFamily="34" charset="0"/>
              </a:rPr>
              <a:t>Class consciousness in marriages,</a:t>
            </a:r>
          </a:p>
          <a:p>
            <a:pPr lvl="1"/>
            <a:r>
              <a:rPr lang="en-US" sz="2400" dirty="0" smtClean="0">
                <a:latin typeface="Arial" pitchFamily="34" charset="0"/>
                <a:cs typeface="Arial" pitchFamily="34" charset="0"/>
              </a:rPr>
              <a:t>Matchmaking</a:t>
            </a:r>
          </a:p>
          <a:p>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Women in  "Emma"</a:t>
            </a:r>
            <a:endParaRPr lang="en-US" sz="2800" dirty="0"/>
          </a:p>
        </p:txBody>
      </p:sp>
      <p:sp>
        <p:nvSpPr>
          <p:cNvPr id="3" name="Content Placeholder 2"/>
          <p:cNvSpPr>
            <a:spLocks noGrp="1"/>
          </p:cNvSpPr>
          <p:nvPr>
            <p:ph idx="1"/>
          </p:nvPr>
        </p:nvSpPr>
        <p:spPr>
          <a:xfrm>
            <a:off x="457200" y="990600"/>
            <a:ext cx="5638800" cy="5135563"/>
          </a:xfrm>
        </p:spPr>
        <p:txBody>
          <a:bodyPr>
            <a:normAutofit/>
          </a:bodyPr>
          <a:lstStyle/>
          <a:p>
            <a:r>
              <a:rPr lang="en-US" sz="2000" dirty="0" smtClean="0">
                <a:latin typeface="Arial" pitchFamily="34" charset="0"/>
                <a:cs typeface="Arial" pitchFamily="34" charset="0"/>
              </a:rPr>
              <a:t>Typical</a:t>
            </a:r>
          </a:p>
          <a:p>
            <a:r>
              <a:rPr lang="en-US" sz="2000" dirty="0" smtClean="0">
                <a:latin typeface="Arial" pitchFamily="34" charset="0"/>
                <a:cs typeface="Arial" pitchFamily="34" charset="0"/>
              </a:rPr>
              <a:t>Traditional</a:t>
            </a:r>
          </a:p>
          <a:p>
            <a:r>
              <a:rPr lang="en-US" sz="2000" dirty="0" smtClean="0">
                <a:latin typeface="Arial" pitchFamily="34" charset="0"/>
                <a:cs typeface="Arial" pitchFamily="34" charset="0"/>
              </a:rPr>
              <a:t>Representative</a:t>
            </a:r>
          </a:p>
          <a:p>
            <a:r>
              <a:rPr lang="en-US" sz="2000" dirty="0" smtClean="0">
                <a:latin typeface="Arial" pitchFamily="34" charset="0"/>
                <a:cs typeface="Arial" pitchFamily="34" charset="0"/>
              </a:rPr>
              <a:t>Class symbols</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References of materials used</a:t>
            </a:r>
            <a:endParaRPr lang="en-US" sz="1800" dirty="0"/>
          </a:p>
        </p:txBody>
      </p:sp>
      <p:sp>
        <p:nvSpPr>
          <p:cNvPr id="3" name="Content Placeholder 2"/>
          <p:cNvSpPr>
            <a:spLocks noGrp="1"/>
          </p:cNvSpPr>
          <p:nvPr>
            <p:ph idx="1"/>
          </p:nvPr>
        </p:nvSpPr>
        <p:spPr/>
        <p:txBody>
          <a:bodyPr>
            <a:normAutofit/>
          </a:bodyPr>
          <a:lstStyle/>
          <a:p>
            <a:r>
              <a:rPr lang="en-SG" sz="1200" dirty="0" smtClean="0">
                <a:solidFill>
                  <a:srgbClr val="0070C0"/>
                </a:solidFill>
                <a:latin typeface="Arial" pitchFamily="34" charset="0"/>
                <a:cs typeface="Arial" pitchFamily="34" charset="0"/>
              </a:rPr>
              <a:t> Norman Sherry (1969) </a:t>
            </a:r>
            <a:r>
              <a:rPr lang="en-SG" sz="1200" u="sng" dirty="0" smtClean="0">
                <a:solidFill>
                  <a:srgbClr val="0070C0"/>
                </a:solidFill>
                <a:latin typeface="Arial" pitchFamily="34" charset="0"/>
                <a:cs typeface="Arial" pitchFamily="34" charset="0"/>
              </a:rPr>
              <a:t>JANE AUSTEN </a:t>
            </a:r>
            <a:r>
              <a:rPr lang="en-SG" sz="1200" dirty="0" smtClean="0">
                <a:solidFill>
                  <a:srgbClr val="0070C0"/>
                </a:solidFill>
                <a:latin typeface="Arial" pitchFamily="34" charset="0"/>
                <a:cs typeface="Arial" pitchFamily="34" charset="0"/>
              </a:rPr>
              <a:t>. Arco: New York. </a:t>
            </a:r>
            <a:endParaRPr lang="en-US" sz="1200" dirty="0" smtClean="0">
              <a:solidFill>
                <a:srgbClr val="0070C0"/>
              </a:solidFill>
              <a:latin typeface="Arial" pitchFamily="34" charset="0"/>
              <a:cs typeface="Arial" pitchFamily="34" charset="0"/>
            </a:endParaRPr>
          </a:p>
          <a:p>
            <a:r>
              <a:rPr lang="en-SG" sz="1200" b="1" dirty="0" smtClean="0">
                <a:solidFill>
                  <a:srgbClr val="0070C0"/>
                </a:solidFill>
                <a:latin typeface="Arial" pitchFamily="34" charset="0"/>
                <a:cs typeface="Arial" pitchFamily="34" charset="0"/>
              </a:rPr>
              <a:t> </a:t>
            </a:r>
            <a:r>
              <a:rPr lang="en-SG" sz="1200" dirty="0" smtClean="0">
                <a:solidFill>
                  <a:srgbClr val="0070C0"/>
                </a:solidFill>
                <a:latin typeface="Arial" pitchFamily="34" charset="0"/>
                <a:cs typeface="Arial" pitchFamily="34" charset="0"/>
              </a:rPr>
              <a:t>Vivien Jones (1997) </a:t>
            </a:r>
            <a:r>
              <a:rPr lang="en-SG" sz="1200" u="sng" dirty="0" smtClean="0">
                <a:solidFill>
                  <a:srgbClr val="0070C0"/>
                </a:solidFill>
                <a:latin typeface="Arial" pitchFamily="34" charset="0"/>
                <a:cs typeface="Arial" pitchFamily="34" charset="0"/>
              </a:rPr>
              <a:t>HOW TO STUDY A JANE AUSTEN NOVEL</a:t>
            </a:r>
            <a:r>
              <a:rPr lang="en-SG" sz="1200" dirty="0" smtClean="0">
                <a:solidFill>
                  <a:srgbClr val="0070C0"/>
                </a:solidFill>
                <a:latin typeface="Arial" pitchFamily="34" charset="0"/>
                <a:cs typeface="Arial" pitchFamily="34" charset="0"/>
              </a:rPr>
              <a:t> (2</a:t>
            </a:r>
            <a:r>
              <a:rPr lang="en-SG" sz="1200" baseline="30000" dirty="0" smtClean="0">
                <a:solidFill>
                  <a:srgbClr val="0070C0"/>
                </a:solidFill>
                <a:latin typeface="Arial" pitchFamily="34" charset="0"/>
                <a:cs typeface="Arial" pitchFamily="34" charset="0"/>
              </a:rPr>
              <a:t>nd</a:t>
            </a:r>
            <a:r>
              <a:rPr lang="en-SG" sz="1200" dirty="0" smtClean="0">
                <a:solidFill>
                  <a:srgbClr val="0070C0"/>
                </a:solidFill>
                <a:latin typeface="Arial" pitchFamily="34" charset="0"/>
                <a:cs typeface="Arial" pitchFamily="34" charset="0"/>
              </a:rPr>
              <a:t> ed.) Macmillan: </a:t>
            </a:r>
            <a:r>
              <a:rPr lang="en-SG" sz="1200" dirty="0" err="1" smtClean="0">
                <a:solidFill>
                  <a:srgbClr val="0070C0"/>
                </a:solidFill>
                <a:latin typeface="Arial" pitchFamily="34" charset="0"/>
                <a:cs typeface="Arial" pitchFamily="34" charset="0"/>
              </a:rPr>
              <a:t>Houndmills</a:t>
            </a:r>
            <a:r>
              <a:rPr lang="en-SG" sz="1200" dirty="0" smtClean="0">
                <a:solidFill>
                  <a:srgbClr val="0070C0"/>
                </a:solidFill>
                <a:latin typeface="Arial" pitchFamily="34" charset="0"/>
                <a:cs typeface="Arial" pitchFamily="34" charset="0"/>
              </a:rPr>
              <a:t>. </a:t>
            </a:r>
          </a:p>
          <a:p>
            <a:r>
              <a:rPr lang="en-US" sz="1200" dirty="0" smtClean="0">
                <a:solidFill>
                  <a:srgbClr val="0070C0"/>
                </a:solidFill>
                <a:latin typeface="Arial" pitchFamily="34" charset="0"/>
                <a:cs typeface="Arial" pitchFamily="34" charset="0"/>
                <a:hlinkClick r:id="rId2"/>
              </a:rPr>
              <a:t>http://www.sparknotes.com</a:t>
            </a:r>
            <a:r>
              <a:rPr lang="en-US" sz="1200" dirty="0" smtClean="0">
                <a:solidFill>
                  <a:srgbClr val="0070C0"/>
                </a:solidFill>
                <a:latin typeface="Arial" pitchFamily="34" charset="0"/>
                <a:cs typeface="Arial" pitchFamily="34" charset="0"/>
              </a:rPr>
              <a:t/>
            </a:r>
            <a:br>
              <a:rPr lang="en-US" sz="1200" dirty="0" smtClean="0">
                <a:solidFill>
                  <a:srgbClr val="0070C0"/>
                </a:solidFill>
                <a:latin typeface="Arial" pitchFamily="34" charset="0"/>
                <a:cs typeface="Arial" pitchFamily="34" charset="0"/>
              </a:rPr>
            </a:br>
            <a:r>
              <a:rPr lang="en-US" sz="1200" dirty="0" smtClean="0">
                <a:solidFill>
                  <a:srgbClr val="0070C0"/>
                </a:solidFill>
                <a:latin typeface="Arial" pitchFamily="34" charset="0"/>
                <a:cs typeface="Arial" pitchFamily="34" charset="0"/>
                <a:hlinkClick r:id="rId3"/>
              </a:rPr>
              <a:t>http://www.bookrags.com</a:t>
            </a:r>
            <a:r>
              <a:rPr lang="en-US" sz="1200" dirty="0" smtClean="0">
                <a:solidFill>
                  <a:srgbClr val="0070C0"/>
                </a:solidFill>
                <a:latin typeface="Arial" pitchFamily="34" charset="0"/>
                <a:cs typeface="Arial" pitchFamily="34" charset="0"/>
              </a:rPr>
              <a:t/>
            </a:r>
            <a:br>
              <a:rPr lang="en-US" sz="1200" dirty="0" smtClean="0">
                <a:solidFill>
                  <a:srgbClr val="0070C0"/>
                </a:solidFill>
                <a:latin typeface="Arial" pitchFamily="34" charset="0"/>
                <a:cs typeface="Arial" pitchFamily="34" charset="0"/>
              </a:rPr>
            </a:br>
            <a:r>
              <a:rPr lang="en-US" sz="1200" dirty="0" smtClean="0">
                <a:solidFill>
                  <a:srgbClr val="0070C0"/>
                </a:solidFill>
                <a:latin typeface="Arial" pitchFamily="34" charset="0"/>
                <a:cs typeface="Arial" pitchFamily="34" charset="0"/>
                <a:hlinkClick r:id="rId4"/>
              </a:rPr>
              <a:t>http://www.cliffsnotes.com</a:t>
            </a:r>
            <a:endParaRPr lang="en-US" sz="1200" dirty="0" smtClean="0">
              <a:solidFill>
                <a:srgbClr val="0070C0"/>
              </a:solidFill>
              <a:latin typeface="Arial" pitchFamily="34" charset="0"/>
              <a:cs typeface="Arial" pitchFamily="34" charset="0"/>
            </a:endParaRPr>
          </a:p>
          <a:p>
            <a:r>
              <a:rPr lang="en-US" sz="1200" dirty="0" smtClean="0">
                <a:solidFill>
                  <a:srgbClr val="0070C0"/>
                </a:solidFill>
                <a:latin typeface="Arial" pitchFamily="34" charset="0"/>
                <a:cs typeface="Arial" pitchFamily="34" charset="0"/>
                <a:hlinkClick r:id="rId5"/>
              </a:rPr>
              <a:t>http://gradesavers.com</a:t>
            </a:r>
            <a:endParaRPr lang="en-US" sz="1200" dirty="0" smtClean="0">
              <a:solidFill>
                <a:srgbClr val="0070C0"/>
              </a:solidFill>
              <a:latin typeface="Arial" pitchFamily="34" charset="0"/>
              <a:cs typeface="Arial" pitchFamily="34" charset="0"/>
            </a:endParaRPr>
          </a:p>
          <a:p>
            <a:endParaRPr lang="en-SG" sz="1200" dirty="0" smtClean="0">
              <a:solidFill>
                <a:srgbClr val="0070C0"/>
              </a:solidFill>
              <a:latin typeface="Arial" pitchFamily="34" charset="0"/>
              <a:cs typeface="Arial" pitchFamily="34" charset="0"/>
            </a:endParaRPr>
          </a:p>
          <a:p>
            <a:endParaRPr lang="en-SG" sz="1200" dirty="0" smtClean="0">
              <a:solidFill>
                <a:srgbClr val="0070C0"/>
              </a:solidFill>
              <a:latin typeface="Arial" pitchFamily="34" charset="0"/>
              <a:cs typeface="Arial" pitchFamily="34" charset="0"/>
            </a:endParaRPr>
          </a:p>
          <a:p>
            <a:endParaRPr lang="en-US" sz="1200" dirty="0" smtClean="0">
              <a:solidFill>
                <a:srgbClr val="0070C0"/>
              </a:solidFill>
              <a:latin typeface="Arial" pitchFamily="34" charset="0"/>
              <a:cs typeface="Arial" pitchFamily="34" charset="0"/>
            </a:endParaRPr>
          </a:p>
          <a:p>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the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 today’s session we covered from chapter 46 to 55 of Volume 3.</a:t>
            </a:r>
          </a:p>
          <a:p>
            <a:r>
              <a:rPr lang="en-US" sz="1800" dirty="0" smtClean="0">
                <a:latin typeface="Arial" pitchFamily="34" charset="0"/>
                <a:cs typeface="Arial" pitchFamily="34" charset="0"/>
              </a:rPr>
              <a:t>Thus in today’s session we have finished reading the selected parts of the text and analysis of the novel Emma.</a:t>
            </a:r>
          </a:p>
          <a:p>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1"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TotalTime>
  <Words>3030</Words>
  <Application>Microsoft Office PowerPoint</Application>
  <PresentationFormat>On-screen Show (4:3)</PresentationFormat>
  <Paragraphs>284</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The Novel Emma: Text, Story, Critical Analysis: Volume 3 Continues</vt:lpstr>
      <vt:lpstr>Review of the Previous Lesson</vt:lpstr>
      <vt:lpstr>Today’s Session</vt:lpstr>
      <vt:lpstr>Chapter 46</vt:lpstr>
      <vt:lpstr>Text: Meeting between Emma and Mrs. Weston</vt:lpstr>
      <vt:lpstr>Text cont…</vt:lpstr>
      <vt:lpstr>Text cont…</vt:lpstr>
      <vt:lpstr>Text cont…</vt:lpstr>
      <vt:lpstr>Chapter 46: Discussion Points</vt:lpstr>
      <vt:lpstr> Chapter 47</vt:lpstr>
      <vt:lpstr>Opening Text</vt:lpstr>
      <vt:lpstr>Text: Some more Discoveries</vt:lpstr>
      <vt:lpstr>Text cont…</vt:lpstr>
      <vt:lpstr>Text Cont…</vt:lpstr>
      <vt:lpstr>Chapter 47: Discussion Points</vt:lpstr>
      <vt:lpstr>Chapter 48</vt:lpstr>
      <vt:lpstr> So far!</vt:lpstr>
      <vt:lpstr>Chapter 49</vt:lpstr>
      <vt:lpstr>Chapter 49: Discussion Points</vt:lpstr>
      <vt:lpstr>Chapter 50</vt:lpstr>
      <vt:lpstr> Chapter 51</vt:lpstr>
      <vt:lpstr>Chapter 51: Discussion points</vt:lpstr>
      <vt:lpstr>Chapter 52</vt:lpstr>
      <vt:lpstr>Chapter 53</vt:lpstr>
      <vt:lpstr>Some text</vt:lpstr>
      <vt:lpstr>Text Continues</vt:lpstr>
      <vt:lpstr>Chapter 54</vt:lpstr>
      <vt:lpstr>Some Text</vt:lpstr>
      <vt:lpstr>Text continues</vt:lpstr>
      <vt:lpstr>Chapter 54</vt:lpstr>
      <vt:lpstr> Chapter 55</vt:lpstr>
      <vt:lpstr>Chapter 55</vt:lpstr>
      <vt:lpstr>Overall Comments</vt:lpstr>
      <vt:lpstr>Money and Marriage in "Emma"</vt:lpstr>
      <vt:lpstr>Women in  "Emma"</vt:lpstr>
      <vt:lpstr>References of materials used</vt:lpstr>
      <vt:lpstr>Summary of the Session</vt:lpstr>
      <vt:lpstr>Slide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 3  chapter 46 till end </dc:title>
  <dc:creator>fjwu</dc:creator>
  <cp:lastModifiedBy>Administrator</cp:lastModifiedBy>
  <cp:revision>117</cp:revision>
  <dcterms:created xsi:type="dcterms:W3CDTF">2006-08-16T00:00:00Z</dcterms:created>
  <dcterms:modified xsi:type="dcterms:W3CDTF">2013-06-08T12:43:31Z</dcterms:modified>
</cp:coreProperties>
</file>