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300" r:id="rId3"/>
    <p:sldId id="301" r:id="rId4"/>
    <p:sldId id="302" r:id="rId5"/>
    <p:sldId id="303" r:id="rId6"/>
    <p:sldId id="257" r:id="rId7"/>
    <p:sldId id="290" r:id="rId8"/>
    <p:sldId id="258" r:id="rId9"/>
    <p:sldId id="304" r:id="rId10"/>
    <p:sldId id="291" r:id="rId11"/>
    <p:sldId id="305" r:id="rId12"/>
    <p:sldId id="306" r:id="rId13"/>
    <p:sldId id="307" r:id="rId14"/>
    <p:sldId id="259" r:id="rId15"/>
    <p:sldId id="308" r:id="rId16"/>
    <p:sldId id="309" r:id="rId17"/>
    <p:sldId id="310" r:id="rId18"/>
    <p:sldId id="311" r:id="rId19"/>
    <p:sldId id="312" r:id="rId20"/>
    <p:sldId id="292" r:id="rId21"/>
    <p:sldId id="260" r:id="rId22"/>
    <p:sldId id="262" r:id="rId23"/>
    <p:sldId id="313" r:id="rId24"/>
    <p:sldId id="314" r:id="rId25"/>
    <p:sldId id="315" r:id="rId26"/>
    <p:sldId id="316" r:id="rId27"/>
    <p:sldId id="318" r:id="rId28"/>
    <p:sldId id="293" r:id="rId29"/>
    <p:sldId id="263" r:id="rId30"/>
    <p:sldId id="294" r:id="rId31"/>
    <p:sldId id="319" r:id="rId32"/>
    <p:sldId id="264" r:id="rId33"/>
    <p:sldId id="295" r:id="rId34"/>
    <p:sldId id="267" r:id="rId35"/>
    <p:sldId id="320" r:id="rId36"/>
    <p:sldId id="296" r:id="rId37"/>
    <p:sldId id="269" r:id="rId38"/>
    <p:sldId id="297" r:id="rId39"/>
    <p:sldId id="270" r:id="rId40"/>
    <p:sldId id="298" r:id="rId41"/>
    <p:sldId id="321" r:id="rId42"/>
    <p:sldId id="322" r:id="rId43"/>
    <p:sldId id="28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D2D8B6-AA20-40C2-9848-9C213FB14706}" type="datetimeFigureOut">
              <a:rPr lang="en-US" smtClean="0"/>
              <a:pPr/>
              <a:t>5/8/2013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559535-4593-40F0-957E-6FBC6CCE7E6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05E37E-0589-4CC5-B64F-2FBA629FEF8F}"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FE2E129-AAD8-4CE9-8327-3333D2183AE6}"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F1A6E0-86C0-404E-A839-C1DF49D717D5}"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62320C-FEB8-430E-956F-25DD6C14371E}"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8B3AF3-60AC-4DF7-AB95-980A7C0C29F6}" type="datetime1">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7DDF25-2DFF-4883-BC4D-D2DDD81EFED2}" type="datetime1">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819FE-C727-46F1-A570-2B289FC6D81D}" type="datetime1">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CB86FD-C6AF-4C0F-A137-631A40470097}"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DC6943-2523-4499-8CE5-E99A907D64DF}" type="datetime1">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0EB35C-2ED7-4540-9E8B-1F70E1F6B501}"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9304E-A97F-4AC3-AE87-98F7A3791907}" type="datetime1">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EF5E6-7B0D-4831-B1AB-3E862D6C63C9}" type="datetime1">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bookrags.com/" TargetMode="External"/><Relationship Id="rId2" Type="http://schemas.openxmlformats.org/officeDocument/2006/relationships/hyperlink" Target="http://www.sparknotes.com/" TargetMode="External"/><Relationship Id="rId1" Type="http://schemas.openxmlformats.org/officeDocument/2006/relationships/slideLayout" Target="../slideLayouts/slideLayout2.xml"/><Relationship Id="rId5" Type="http://schemas.openxmlformats.org/officeDocument/2006/relationships/hyperlink" Target="http://gradesavers.com/" TargetMode="External"/><Relationship Id="rId4" Type="http://schemas.openxmlformats.org/officeDocument/2006/relationships/hyperlink" Target="http://www.cliffsnotes.co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Novel </a:t>
            </a:r>
            <a:r>
              <a:rPr lang="en-US" i="1" dirty="0" smtClean="0"/>
              <a:t>Emma</a:t>
            </a:r>
            <a:r>
              <a:rPr lang="en-US" dirty="0" smtClean="0"/>
              <a:t>: Text, Story, Critical Analysis: Volume 3 Starts </a:t>
            </a:r>
            <a:endParaRPr lang="en-US"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 of the Previous Session</a:t>
            </a:r>
            <a:endParaRPr lang="en-US" dirty="0"/>
          </a:p>
        </p:txBody>
      </p:sp>
      <p:sp>
        <p:nvSpPr>
          <p:cNvPr id="3" name="Content Placeholder 2"/>
          <p:cNvSpPr>
            <a:spLocks noGrp="1"/>
          </p:cNvSpPr>
          <p:nvPr>
            <p:ph idx="1"/>
          </p:nvPr>
        </p:nvSpPr>
        <p:spPr>
          <a:xfrm>
            <a:off x="457200" y="1600200"/>
            <a:ext cx="5867400" cy="4525963"/>
          </a:xfrm>
        </p:spPr>
        <p:txBody>
          <a:bodyPr>
            <a:normAutofit/>
          </a:bodyPr>
          <a:lstStyle/>
          <a:p>
            <a:r>
              <a:rPr lang="en-US" sz="2000" dirty="0" smtClean="0">
                <a:latin typeface="Arial" pitchFamily="34" charset="0"/>
                <a:cs typeface="Arial" pitchFamily="34" charset="0"/>
              </a:rPr>
              <a:t>In the previous session we continued Volume 2 of the novel EMMA. </a:t>
            </a:r>
          </a:p>
          <a:p>
            <a:r>
              <a:rPr lang="en-US" sz="2000" dirty="0" smtClean="0">
                <a:latin typeface="Arial" pitchFamily="34" charset="0"/>
                <a:cs typeface="Arial" pitchFamily="34" charset="0"/>
              </a:rPr>
              <a:t>In other words we covered from Chapter 29 to Chapter 36, and finished Volume 2</a:t>
            </a:r>
          </a:p>
          <a:p>
            <a:r>
              <a:rPr lang="en-US" sz="2000" dirty="0" smtClean="0">
                <a:latin typeface="Arial" pitchFamily="34" charset="0"/>
                <a:cs typeface="Arial" pitchFamily="34" charset="0"/>
              </a:rPr>
              <a:t>We followed the same scheme of analysis. </a:t>
            </a:r>
          </a:p>
          <a:p>
            <a:endParaRPr lang="en-US"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US" dirty="0"/>
          </a:p>
        </p:txBody>
      </p:sp>
      <p:sp>
        <p:nvSpPr>
          <p:cNvPr id="3" name="Content Placeholder 2"/>
          <p:cNvSpPr>
            <a:spLocks noGrp="1"/>
          </p:cNvSpPr>
          <p:nvPr>
            <p:ph idx="1"/>
          </p:nvPr>
        </p:nvSpPr>
        <p:spPr>
          <a:xfrm>
            <a:off x="457200" y="1600200"/>
            <a:ext cx="6172200" cy="4525963"/>
          </a:xfrm>
        </p:spPr>
        <p:txBody>
          <a:bodyPr>
            <a:normAutofit/>
          </a:bodyPr>
          <a:lstStyle/>
          <a:p>
            <a:r>
              <a:rPr lang="en-US" sz="1600" dirty="0" smtClean="0">
                <a:latin typeface="Arial" pitchFamily="34" charset="0"/>
                <a:cs typeface="Arial" pitchFamily="34" charset="0"/>
              </a:rPr>
              <a:t>The Novel </a:t>
            </a:r>
            <a:r>
              <a:rPr lang="en-US" sz="1600" i="1" dirty="0" smtClean="0">
                <a:latin typeface="Arial" pitchFamily="34" charset="0"/>
                <a:cs typeface="Arial" pitchFamily="34" charset="0"/>
              </a:rPr>
              <a:t>Emma</a:t>
            </a:r>
            <a:r>
              <a:rPr lang="en-US" sz="1600" dirty="0" smtClean="0">
                <a:latin typeface="Arial" pitchFamily="34" charset="0"/>
                <a:cs typeface="Arial" pitchFamily="34" charset="0"/>
              </a:rPr>
              <a:t>: Volume 3 Starts</a:t>
            </a:r>
          </a:p>
          <a:p>
            <a:r>
              <a:rPr lang="en-US" sz="1600" dirty="0" smtClean="0">
                <a:latin typeface="Arial" pitchFamily="34" charset="0"/>
                <a:cs typeface="Arial" pitchFamily="34" charset="0"/>
              </a:rPr>
              <a:t>We will start from Chapter 37 and will cover till Chapter 45</a:t>
            </a:r>
          </a:p>
          <a:p>
            <a:r>
              <a:rPr lang="en-US" sz="1600" dirty="0" smtClean="0">
                <a:latin typeface="Arial" pitchFamily="34" charset="0"/>
                <a:cs typeface="Arial" pitchFamily="34" charset="0"/>
              </a:rPr>
              <a:t>We will look at:</a:t>
            </a:r>
          </a:p>
          <a:p>
            <a:pPr lvl="1" algn="just"/>
            <a:r>
              <a:rPr lang="en-US" sz="1600" dirty="0" smtClean="0">
                <a:latin typeface="Arial" pitchFamily="34" charset="0"/>
                <a:cs typeface="Arial" pitchFamily="34" charset="0"/>
              </a:rPr>
              <a:t>Important happenings in these chapters</a:t>
            </a:r>
          </a:p>
          <a:p>
            <a:pPr lvl="1" algn="just"/>
            <a:r>
              <a:rPr lang="en-US" sz="1600" dirty="0" smtClean="0">
                <a:latin typeface="Arial" pitchFamily="34" charset="0"/>
                <a:cs typeface="Arial" pitchFamily="34" charset="0"/>
              </a:rPr>
              <a:t>Points of Discussion</a:t>
            </a:r>
          </a:p>
          <a:p>
            <a:pPr lvl="1" algn="just"/>
            <a:r>
              <a:rPr lang="en-US" sz="1600" dirty="0" smtClean="0">
                <a:latin typeface="Arial" pitchFamily="34" charset="0"/>
                <a:cs typeface="Arial" pitchFamily="34" charset="0"/>
              </a:rPr>
              <a:t>Important parts of text with reference to development of characters</a:t>
            </a:r>
          </a:p>
          <a:p>
            <a:pPr lvl="1" algn="just"/>
            <a:r>
              <a:rPr lang="en-US" sz="1600" dirty="0" smtClean="0">
                <a:latin typeface="Arial" pitchFamily="34" charset="0"/>
                <a:cs typeface="Arial" pitchFamily="34" charset="0"/>
              </a:rPr>
              <a:t>Jane Austen as a writer, her art of characterization etc.</a:t>
            </a:r>
          </a:p>
          <a:p>
            <a:pPr lvl="1" algn="just"/>
            <a:r>
              <a:rPr lang="en-US" sz="1600" dirty="0" smtClean="0">
                <a:latin typeface="Arial" pitchFamily="34" charset="0"/>
                <a:cs typeface="Arial" pitchFamily="34" charset="0"/>
              </a:rPr>
              <a:t>Development of different themes through these chapters</a:t>
            </a:r>
          </a:p>
          <a:p>
            <a:pPr lvl="1" algn="just"/>
            <a:r>
              <a:rPr lang="en-US" sz="1600" dirty="0" smtClean="0">
                <a:latin typeface="Arial" pitchFamily="34" charset="0"/>
                <a:cs typeface="Arial" pitchFamily="34" charset="0"/>
              </a:rPr>
              <a:t>Writing Style of Austen</a:t>
            </a:r>
          </a:p>
          <a:p>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63562"/>
          </a:xfrm>
        </p:spPr>
        <p:txBody>
          <a:bodyPr>
            <a:normAutofit/>
          </a:bodyPr>
          <a:lstStyle/>
          <a:p>
            <a:r>
              <a:rPr lang="en-US" sz="2800" dirty="0" smtClean="0">
                <a:solidFill>
                  <a:srgbClr val="FF0000"/>
                </a:solidFill>
              </a:rPr>
              <a:t>Opening Text of Volume 3, Chapter 37</a:t>
            </a:r>
            <a:endParaRPr lang="en-US" sz="2800" dirty="0">
              <a:solidFill>
                <a:srgbClr val="FF0000"/>
              </a:solidFill>
            </a:endParaRPr>
          </a:p>
        </p:txBody>
      </p:sp>
      <p:sp>
        <p:nvSpPr>
          <p:cNvPr id="3" name="Content Placeholder 2"/>
          <p:cNvSpPr>
            <a:spLocks noGrp="1"/>
          </p:cNvSpPr>
          <p:nvPr>
            <p:ph idx="1"/>
          </p:nvPr>
        </p:nvSpPr>
        <p:spPr>
          <a:xfrm>
            <a:off x="0" y="1066800"/>
            <a:ext cx="6934200" cy="5791200"/>
          </a:xfrm>
        </p:spPr>
        <p:txBody>
          <a:bodyPr>
            <a:noAutofit/>
          </a:bodyPr>
          <a:lstStyle/>
          <a:p>
            <a:pPr algn="just"/>
            <a:r>
              <a:rPr lang="en-US" sz="1600" dirty="0" smtClean="0">
                <a:latin typeface="Arial" pitchFamily="34" charset="0"/>
                <a:cs typeface="Arial" pitchFamily="34" charset="0"/>
              </a:rPr>
              <a:t>A very little quiet reflection was enough to satisfy Emma as to the nature of her agitation on hearing this news of Frank Churchill. She was soon convinced that it was not for herself she was feeling at all apprehensive or embarrassed; it was for him. Her own attachment had really subsided into a mere nothing; it was not worth thinking of;— but if he, who had undoubtedly been always so much the most in love of the two, were to be returning with the same warmth of sentiment which he had taken away, it would be very distressing. If a separation of two months should not have cooled him, there were dangers and evils before her:—caution for him and for herself would be necessary. She did not mean to have her own affections entangled again, and it would be incumbent on her to avoid any encouragement of his. She wished she might be able to keep him from an absolute declaration. That would be so very painful a conclusion of their present acquaintance! and yet, she could not help rather anticipating something decisive. She felt as if the spring would not pass without bringing a crisis, an event, a something to alter her present composed and tranquil state. It was not very long, though rather longer than Mr. Weston had foreseen, before she had the power of forming some opinion of Frank Churchill's feelings. The </a:t>
            </a:r>
            <a:r>
              <a:rPr lang="en-US" sz="1600" dirty="0" err="1" smtClean="0">
                <a:latin typeface="Arial" pitchFamily="34" charset="0"/>
                <a:cs typeface="Arial" pitchFamily="34" charset="0"/>
              </a:rPr>
              <a:t>Enscombe</a:t>
            </a:r>
            <a:r>
              <a:rPr lang="en-US" sz="1600" dirty="0" smtClean="0">
                <a:latin typeface="Arial" pitchFamily="34" charset="0"/>
                <a:cs typeface="Arial" pitchFamily="34" charset="0"/>
              </a:rPr>
              <a:t> family were not in town quite so soon as had been imagined, but he was at </a:t>
            </a:r>
            <a:r>
              <a:rPr lang="en-US" sz="1600" dirty="0" err="1" smtClean="0">
                <a:latin typeface="Arial" pitchFamily="34" charset="0"/>
                <a:cs typeface="Arial" pitchFamily="34" charset="0"/>
              </a:rPr>
              <a:t>Highbury</a:t>
            </a:r>
            <a:r>
              <a:rPr lang="en-US" sz="1600" dirty="0" smtClean="0">
                <a:latin typeface="Arial" pitchFamily="34" charset="0"/>
                <a:cs typeface="Arial" pitchFamily="34" charset="0"/>
              </a:rPr>
              <a:t> very soon afterwards.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0" y="762000"/>
            <a:ext cx="6858000" cy="5364163"/>
          </a:xfrm>
        </p:spPr>
        <p:txBody>
          <a:bodyPr>
            <a:normAutofit fontScale="47500" lnSpcReduction="20000"/>
          </a:bodyPr>
          <a:lstStyle/>
          <a:p>
            <a:pPr algn="just"/>
            <a:r>
              <a:rPr lang="en-US" dirty="0" smtClean="0">
                <a:latin typeface="Arial" pitchFamily="34" charset="0"/>
                <a:cs typeface="Arial" pitchFamily="34" charset="0"/>
              </a:rPr>
              <a:t>He rode down for a couple of hours; he could not yet do more; but as he came from </a:t>
            </a:r>
            <a:r>
              <a:rPr lang="en-US" dirty="0" err="1" smtClean="0">
                <a:latin typeface="Arial" pitchFamily="34" charset="0"/>
                <a:cs typeface="Arial" pitchFamily="34" charset="0"/>
              </a:rPr>
              <a:t>Randalls</a:t>
            </a:r>
            <a:r>
              <a:rPr lang="en-US" dirty="0" smtClean="0">
                <a:latin typeface="Arial" pitchFamily="34" charset="0"/>
                <a:cs typeface="Arial" pitchFamily="34" charset="0"/>
              </a:rPr>
              <a:t> immediately to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she could then exercise all her quick observation, and speedily determine how he was influenced, and how she must act. They met with the utmost friendliness. There could be no doubt of his great pleasure in seeing her. But she had an almost instant doubt of his caring for her as he had done, of his feeling the same tenderness in the same degree. She watched him well. It was a clear thing he was less in love than he had been. Absence, with the conviction probably of her indifference, had produced this very natural and very desirable effect. He was in high spirits; as ready to talk and laugh as ever, and seemed delighted to speak of his former visit, and recur to old stories: and he was not without agitation. It was not in his calmness that she read his comparative difference. He was not calm; his spirits were evidently fluttered; there was restlessness about him. Lively as he was, it seemed a liveliness that did not satisfy himself; but what decided her belief on the subject, was his staying only a quarter of an hour, and hurrying away to make other calls in </a:t>
            </a:r>
            <a:r>
              <a:rPr lang="en-US" dirty="0" err="1" smtClean="0">
                <a:latin typeface="Arial" pitchFamily="34" charset="0"/>
                <a:cs typeface="Arial" pitchFamily="34" charset="0"/>
              </a:rPr>
              <a:t>Highbury</a:t>
            </a:r>
            <a:r>
              <a:rPr lang="en-US" dirty="0" smtClean="0">
                <a:latin typeface="Arial" pitchFamily="34" charset="0"/>
                <a:cs typeface="Arial" pitchFamily="34" charset="0"/>
              </a:rPr>
              <a:t>. "He had seen a group of old acquaintance in the street as he passed—he had not stopped, he would not stop for more than a word—but he had the vanity to think they would be disappointed if he did not call, and much as he wished to stay longer at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he must hurry off." She had no doubt as to his being less in love—but neither his agitated spirits, nor his hurrying away, seemed like a perfect cure; and she was rather inclined to think it implied a dread of her returning power, and a discreet resolution of not trusting himself with her long.</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t>Volume 3, Chapter 37</a:t>
            </a:r>
            <a:endParaRPr lang="en-US" sz="2800" dirty="0"/>
          </a:p>
        </p:txBody>
      </p:sp>
      <p:sp>
        <p:nvSpPr>
          <p:cNvPr id="3" name="Content Placeholder 2"/>
          <p:cNvSpPr>
            <a:spLocks noGrp="1"/>
          </p:cNvSpPr>
          <p:nvPr>
            <p:ph idx="1"/>
          </p:nvPr>
        </p:nvSpPr>
        <p:spPr>
          <a:xfrm>
            <a:off x="0" y="914400"/>
            <a:ext cx="7162800" cy="5943600"/>
          </a:xfrm>
        </p:spPr>
        <p:txBody>
          <a:bodyPr>
            <a:normAutofit fontScale="62500" lnSpcReduction="20000"/>
          </a:bodyPr>
          <a:lstStyle/>
          <a:p>
            <a:pPr algn="just"/>
            <a:r>
              <a:rPr lang="en-US" dirty="0" smtClean="0">
                <a:latin typeface="Arial" pitchFamily="34" charset="0"/>
                <a:cs typeface="Arial" pitchFamily="34" charset="0"/>
              </a:rPr>
              <a:t>We have read the relevant text and have noticed that Emma thinks about her agitation upon hearing of Frank’s impending arrival.</a:t>
            </a:r>
          </a:p>
          <a:p>
            <a:pPr algn="just"/>
            <a:r>
              <a:rPr lang="en-US" dirty="0" smtClean="0">
                <a:latin typeface="Arial" pitchFamily="34" charset="0"/>
                <a:cs typeface="Arial" pitchFamily="34" charset="0"/>
              </a:rPr>
              <a:t>Emma's attachment to Frank Churchill has subsided, but she is now concerned that he is in love with her. She feels such apprehension more on his behalf than her own. By this time she is sure that her attachment to him is not very strong. </a:t>
            </a:r>
          </a:p>
          <a:p>
            <a:pPr algn="just"/>
            <a:r>
              <a:rPr lang="en-US" dirty="0" smtClean="0">
                <a:latin typeface="Arial" pitchFamily="34" charset="0"/>
                <a:cs typeface="Arial" pitchFamily="34" charset="0"/>
              </a:rPr>
              <a:t>When she sees him again, he is friendly and spirited but his visit is for a very short time that is only for fifteen minutes. </a:t>
            </a:r>
          </a:p>
          <a:p>
            <a:pPr algn="just"/>
            <a:r>
              <a:rPr lang="en-US" dirty="0" smtClean="0">
                <a:latin typeface="Arial" pitchFamily="34" charset="0"/>
                <a:cs typeface="Arial" pitchFamily="34" charset="0"/>
              </a:rPr>
              <a:t>The short span of this visit convinces Emma that his feelings towards her have also changed or weakened. </a:t>
            </a:r>
          </a:p>
          <a:p>
            <a:pPr algn="just"/>
            <a:r>
              <a:rPr lang="en-US" dirty="0" smtClean="0">
                <a:latin typeface="Arial" pitchFamily="34" charset="0"/>
                <a:cs typeface="Arial" pitchFamily="34" charset="0"/>
              </a:rPr>
              <a:t>When Frank returns, he and his aunt and uncle decide to stay a house nine miles away from Mr. Weston. </a:t>
            </a:r>
          </a:p>
          <a:p>
            <a:pPr algn="just"/>
            <a:r>
              <a:rPr lang="en-US" dirty="0" smtClean="0">
                <a:latin typeface="Arial" pitchFamily="34" charset="0"/>
                <a:cs typeface="Arial" pitchFamily="34" charset="0"/>
              </a:rPr>
              <a:t>Thus, Frank is kept away for ten days after this first visit. </a:t>
            </a:r>
          </a:p>
          <a:p>
            <a:pPr algn="just"/>
            <a:r>
              <a:rPr lang="en-US" dirty="0" smtClean="0">
                <a:latin typeface="Arial" pitchFamily="34" charset="0"/>
                <a:cs typeface="Arial" pitchFamily="34" charset="0"/>
              </a:rPr>
              <a:t>Mrs. Churchill finally decides that her family must move from London to Richmond, which places Frank closer to </a:t>
            </a:r>
            <a:r>
              <a:rPr lang="en-US" dirty="0" err="1" smtClean="0">
                <a:latin typeface="Arial" pitchFamily="34" charset="0"/>
                <a:cs typeface="Arial" pitchFamily="34" charset="0"/>
              </a:rPr>
              <a:t>Highbury</a:t>
            </a:r>
            <a:r>
              <a:rPr lang="en-US" dirty="0" smtClean="0">
                <a:latin typeface="Arial" pitchFamily="34" charset="0"/>
                <a:cs typeface="Arial" pitchFamily="34" charset="0"/>
              </a:rPr>
              <a:t>. Mr. Weston is delighted to have his son nearer, and a date is set for the long-postponed ball. </a:t>
            </a:r>
          </a:p>
          <a:p>
            <a:pPr algn="just"/>
            <a:r>
              <a:rPr lang="en-US" dirty="0" smtClean="0">
                <a:latin typeface="Arial" pitchFamily="34" charset="0"/>
                <a:cs typeface="Arial" pitchFamily="34" charset="0"/>
              </a:rPr>
              <a:t>He begins preparations for a ball at the Crown Inn.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Discussion Points: Volume 3, Chapter 37</a:t>
            </a:r>
            <a:endParaRPr lang="en-US" sz="2800" dirty="0"/>
          </a:p>
        </p:txBody>
      </p:sp>
      <p:sp>
        <p:nvSpPr>
          <p:cNvPr id="3" name="Content Placeholder 2"/>
          <p:cNvSpPr>
            <a:spLocks noGrp="1"/>
          </p:cNvSpPr>
          <p:nvPr>
            <p:ph idx="1"/>
          </p:nvPr>
        </p:nvSpPr>
        <p:spPr>
          <a:xfrm>
            <a:off x="457200" y="1066800"/>
            <a:ext cx="6705600" cy="5059363"/>
          </a:xfrm>
        </p:spPr>
        <p:txBody>
          <a:bodyPr>
            <a:normAutofit/>
          </a:bodyPr>
          <a:lstStyle/>
          <a:p>
            <a:pPr algn="just">
              <a:buNone/>
            </a:pPr>
            <a:r>
              <a:rPr lang="en-US" sz="1800" b="1" dirty="0" smtClean="0">
                <a:solidFill>
                  <a:srgbClr val="FF0000"/>
                </a:solidFill>
                <a:latin typeface="Arial" pitchFamily="34" charset="0"/>
                <a:cs typeface="Arial" pitchFamily="34" charset="0"/>
              </a:rPr>
              <a:t>Theme of Vanity and Self-deception:</a:t>
            </a:r>
          </a:p>
          <a:p>
            <a:pPr algn="just">
              <a:buNone/>
            </a:pPr>
            <a:r>
              <a:rPr lang="en-US" sz="1800" dirty="0" smtClean="0">
                <a:latin typeface="Arial" pitchFamily="34" charset="0"/>
                <a:cs typeface="Arial" pitchFamily="34" charset="0"/>
              </a:rPr>
              <a:t>	Emma's concern for Frank Churchill that he must be in love with her, indicates one more thing that is vanity and self-deception on the part of Emma.</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Volume 3, Chapter 38</a:t>
            </a:r>
            <a:endParaRPr lang="en-US" sz="2800" dirty="0"/>
          </a:p>
        </p:txBody>
      </p:sp>
      <p:sp>
        <p:nvSpPr>
          <p:cNvPr id="3" name="Content Placeholder 2"/>
          <p:cNvSpPr>
            <a:spLocks noGrp="1"/>
          </p:cNvSpPr>
          <p:nvPr>
            <p:ph idx="1"/>
          </p:nvPr>
        </p:nvSpPr>
        <p:spPr>
          <a:xfrm>
            <a:off x="0" y="838200"/>
            <a:ext cx="7315200" cy="6019800"/>
          </a:xfrm>
        </p:spPr>
        <p:txBody>
          <a:bodyPr>
            <a:noAutofit/>
          </a:bodyPr>
          <a:lstStyle/>
          <a:p>
            <a:pPr algn="just"/>
            <a:r>
              <a:rPr lang="en-US" sz="1600" dirty="0" smtClean="0">
                <a:latin typeface="Arial" pitchFamily="34" charset="0"/>
                <a:cs typeface="Arial" pitchFamily="34" charset="0"/>
              </a:rPr>
              <a:t>The day of the ball finally arrives.</a:t>
            </a:r>
          </a:p>
          <a:p>
            <a:pPr algn="just"/>
            <a:r>
              <a:rPr lang="en-US" sz="1600" dirty="0" smtClean="0">
                <a:latin typeface="Arial" pitchFamily="34" charset="0"/>
                <a:cs typeface="Arial" pitchFamily="34" charset="0"/>
              </a:rPr>
              <a:t>Emma is invited by Mr. Weston to come early and give her opinion on the arrangements.</a:t>
            </a:r>
          </a:p>
          <a:p>
            <a:pPr algn="just"/>
            <a:r>
              <a:rPr lang="en-US" sz="1600" dirty="0" smtClean="0">
                <a:latin typeface="Arial" pitchFamily="34" charset="0"/>
                <a:cs typeface="Arial" pitchFamily="34" charset="0"/>
              </a:rPr>
              <a:t>Emma wants to take this opportunity to have some privacy to her second meeting with Frank, who will be with his father. </a:t>
            </a:r>
          </a:p>
          <a:p>
            <a:pPr algn="just"/>
            <a:r>
              <a:rPr lang="en-US" sz="1600" dirty="0" smtClean="0">
                <a:latin typeface="Arial" pitchFamily="34" charset="0"/>
                <a:cs typeface="Arial" pitchFamily="34" charset="0"/>
              </a:rPr>
              <a:t>But Emma is not the only one whom Mr. Weston has asked to come early, so </a:t>
            </a:r>
            <a:r>
              <a:rPr lang="en-US" sz="1600" dirty="0" smtClean="0">
                <a:latin typeface="Arial" pitchFamily="34" charset="0"/>
                <a:cs typeface="Arial" pitchFamily="34" charset="0"/>
              </a:rPr>
              <a:t>frank </a:t>
            </a:r>
            <a:r>
              <a:rPr lang="en-US" sz="1600" dirty="0" smtClean="0">
                <a:latin typeface="Arial" pitchFamily="34" charset="0"/>
                <a:cs typeface="Arial" pitchFamily="34" charset="0"/>
              </a:rPr>
              <a:t>is found very busy.</a:t>
            </a:r>
          </a:p>
          <a:p>
            <a:pPr algn="just"/>
            <a:r>
              <a:rPr lang="en-US" sz="1600" dirty="0" smtClean="0">
                <a:latin typeface="Arial" pitchFamily="34" charset="0"/>
                <a:cs typeface="Arial" pitchFamily="34" charset="0"/>
              </a:rPr>
              <a:t>Well, he seems excited but restless, constantly moving to see who has arrived. </a:t>
            </a:r>
          </a:p>
          <a:p>
            <a:pPr algn="just"/>
            <a:r>
              <a:rPr lang="en-US" sz="1600" dirty="0" smtClean="0">
                <a:latin typeface="Arial" pitchFamily="34" charset="0"/>
                <a:cs typeface="Arial" pitchFamily="34" charset="0"/>
              </a:rPr>
              <a:t>Finally, when Jane and Miss Bates arrive, Frank rushes out to help them with umbrellas.</a:t>
            </a:r>
          </a:p>
          <a:p>
            <a:pPr algn="just"/>
            <a:r>
              <a:rPr lang="en-US" sz="1600" dirty="0" smtClean="0">
                <a:latin typeface="Arial" pitchFamily="34" charset="0"/>
                <a:cs typeface="Arial" pitchFamily="34" charset="0"/>
              </a:rPr>
              <a:t>But, while all this is happening we notice that Frank Churchill behaves oddly towards Emma during the whole ball. He does not pay much attention to her.  </a:t>
            </a:r>
          </a:p>
          <a:p>
            <a:pPr algn="just"/>
            <a:r>
              <a:rPr lang="en-US" sz="1600" dirty="0" smtClean="0">
                <a:latin typeface="Arial" pitchFamily="34" charset="0"/>
                <a:cs typeface="Arial" pitchFamily="34" charset="0"/>
              </a:rPr>
              <a:t>However, other people like him such as Mrs. Elton pronounces Frank a very fine young man. </a:t>
            </a:r>
          </a:p>
          <a:p>
            <a:pPr algn="just"/>
            <a:r>
              <a:rPr lang="en-US" sz="1600" dirty="0" smtClean="0">
                <a:latin typeface="Arial" pitchFamily="34" charset="0"/>
                <a:cs typeface="Arial" pitchFamily="34" charset="0"/>
              </a:rPr>
              <a:t>Miss Bates also expresses her happiness,  gratitude and pleasure.</a:t>
            </a:r>
          </a:p>
          <a:p>
            <a:pPr algn="just"/>
            <a:r>
              <a:rPr lang="en-US" sz="1600" dirty="0" smtClean="0">
                <a:latin typeface="Arial" pitchFamily="34" charset="0"/>
                <a:cs typeface="Arial" pitchFamily="34" charset="0"/>
              </a:rPr>
              <a:t>Frank tells Emma that he dislikes Mrs. Elton and her familiar manner with Jane, and he runs off again to ask his father when the dancing will begin.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Cont…</a:t>
            </a:r>
            <a:endParaRPr lang="en-US" dirty="0"/>
          </a:p>
        </p:txBody>
      </p:sp>
      <p:sp>
        <p:nvSpPr>
          <p:cNvPr id="3" name="Content Placeholder 2"/>
          <p:cNvSpPr>
            <a:spLocks noGrp="1"/>
          </p:cNvSpPr>
          <p:nvPr>
            <p:ph idx="1"/>
          </p:nvPr>
        </p:nvSpPr>
        <p:spPr>
          <a:xfrm>
            <a:off x="0" y="457200"/>
            <a:ext cx="7162800" cy="6400800"/>
          </a:xfrm>
        </p:spPr>
        <p:txBody>
          <a:bodyPr>
            <a:noAutofit/>
          </a:bodyPr>
          <a:lstStyle/>
          <a:p>
            <a:pPr algn="just"/>
            <a:r>
              <a:rPr lang="en-US" sz="1400" dirty="0" smtClean="0">
                <a:latin typeface="Arial" pitchFamily="34" charset="0"/>
                <a:cs typeface="Arial" pitchFamily="34" charset="0"/>
              </a:rPr>
              <a:t>Mr. and Mrs. Weston as hosts suddenly realize that Mrs. Elton expects to be asked to lead the dance. This implies that they cannot give Emma that honor, as they had already thought of. </a:t>
            </a:r>
          </a:p>
          <a:p>
            <a:pPr algn="just"/>
            <a:r>
              <a:rPr lang="en-US" sz="1400" dirty="0" smtClean="0">
                <a:latin typeface="Arial" pitchFamily="34" charset="0"/>
                <a:cs typeface="Arial" pitchFamily="34" charset="0"/>
              </a:rPr>
              <a:t>So, during first dance, Emma and Frank dance second to Mr. Weston and Mrs. Elton, and Mrs. Elton is completely gratified by this. </a:t>
            </a:r>
          </a:p>
          <a:p>
            <a:pPr algn="just"/>
            <a:r>
              <a:rPr lang="en-US" sz="1400" dirty="0" smtClean="0">
                <a:latin typeface="Arial" pitchFamily="34" charset="0"/>
                <a:cs typeface="Arial" pitchFamily="34" charset="0"/>
              </a:rPr>
              <a:t>Despite this slight disappointment, Emma enjoys the beginning of the festivities. </a:t>
            </a:r>
          </a:p>
          <a:p>
            <a:pPr algn="just"/>
            <a:r>
              <a:rPr lang="en-US" sz="1400" dirty="0" smtClean="0">
                <a:latin typeface="Arial" pitchFamily="34" charset="0"/>
                <a:cs typeface="Arial" pitchFamily="34" charset="0"/>
              </a:rPr>
              <a:t>However, interestingly, she is disturbed that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will not dance. </a:t>
            </a:r>
          </a:p>
          <a:p>
            <a:pPr algn="just"/>
            <a:r>
              <a:rPr lang="en-US" sz="1400" dirty="0" smtClean="0">
                <a:latin typeface="Arial" pitchFamily="34" charset="0"/>
                <a:cs typeface="Arial" pitchFamily="34" charset="0"/>
              </a:rPr>
              <a:t>She admires his attractive personality and how he is prominent amongst others.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also is aware that he is watching her. </a:t>
            </a:r>
          </a:p>
          <a:p>
            <a:pPr algn="just"/>
            <a:r>
              <a:rPr lang="en-US" sz="1400" dirty="0" smtClean="0">
                <a:latin typeface="Arial" pitchFamily="34" charset="0"/>
                <a:cs typeface="Arial" pitchFamily="34" charset="0"/>
              </a:rPr>
              <a:t>The ball is a success overall.</a:t>
            </a:r>
          </a:p>
          <a:p>
            <a:pPr algn="just"/>
            <a:r>
              <a:rPr lang="en-US" sz="1400" dirty="0" smtClean="0">
                <a:latin typeface="Arial" pitchFamily="34" charset="0"/>
                <a:cs typeface="Arial" pitchFamily="34" charset="0"/>
              </a:rPr>
              <a:t>However, one incident bothers Emma.  During one dance, Harriet is left without a partner, and Mr. Elton,  is the only dancer who is disengaged at  that moment.  </a:t>
            </a:r>
          </a:p>
          <a:p>
            <a:pPr algn="just"/>
            <a:r>
              <a:rPr lang="en-US" sz="1400" dirty="0" smtClean="0">
                <a:latin typeface="Arial" pitchFamily="34" charset="0"/>
                <a:cs typeface="Arial" pitchFamily="34" charset="0"/>
              </a:rPr>
              <a:t>Mrs. Weston encourages Mr. Elton to dance with Harriet, he blatantly refuses, much to Harriet’s humiliation. </a:t>
            </a:r>
          </a:p>
          <a:p>
            <a:pPr algn="just"/>
            <a:r>
              <a:rPr lang="en-US" sz="1400" dirty="0" smtClean="0">
                <a:latin typeface="Arial" pitchFamily="34" charset="0"/>
                <a:cs typeface="Arial" pitchFamily="34" charset="0"/>
              </a:rPr>
              <a:t>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comes to rescue and he smoothens the situation by asking Harriet to dance with him. </a:t>
            </a:r>
          </a:p>
          <a:p>
            <a:pPr algn="just"/>
            <a:r>
              <a:rPr lang="en-US" sz="1400" dirty="0" smtClean="0">
                <a:latin typeface="Arial" pitchFamily="34" charset="0"/>
                <a:cs typeface="Arial" pitchFamily="34" charset="0"/>
              </a:rPr>
              <a:t>Emma is very pleased with him. </a:t>
            </a:r>
          </a:p>
          <a:p>
            <a:pPr algn="just"/>
            <a:r>
              <a:rPr lang="en-US" sz="1400" dirty="0" smtClean="0">
                <a:latin typeface="Arial" pitchFamily="34" charset="0"/>
                <a:cs typeface="Arial" pitchFamily="34" charset="0"/>
              </a:rPr>
              <a:t>Later, she expresses her gratitude, and he asks her why the </a:t>
            </a:r>
            <a:r>
              <a:rPr lang="en-US" sz="1400" dirty="0" err="1" smtClean="0">
                <a:latin typeface="Arial" pitchFamily="34" charset="0"/>
                <a:cs typeface="Arial" pitchFamily="34" charset="0"/>
              </a:rPr>
              <a:t>Eltons</a:t>
            </a:r>
            <a:r>
              <a:rPr lang="en-US" sz="1400" dirty="0" smtClean="0">
                <a:latin typeface="Arial" pitchFamily="34" charset="0"/>
                <a:cs typeface="Arial" pitchFamily="34" charset="0"/>
              </a:rPr>
              <a:t> are her enemies.</a:t>
            </a:r>
          </a:p>
          <a:p>
            <a:pPr algn="just"/>
            <a:r>
              <a:rPr lang="en-US" sz="1400" dirty="0" smtClean="0">
                <a:latin typeface="Arial" pitchFamily="34" charset="0"/>
                <a:cs typeface="Arial" pitchFamily="34" charset="0"/>
              </a:rPr>
              <a:t> She admits that she wanted Mr. Elton to marry Harriet and acknowledges that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was right about his character. </a:t>
            </a:r>
          </a:p>
          <a:p>
            <a:pPr algn="just"/>
            <a:r>
              <a:rPr lang="en-US" sz="1400" dirty="0" smtClean="0">
                <a:latin typeface="Arial" pitchFamily="34" charset="0"/>
                <a:cs typeface="Arial" pitchFamily="34" charset="0"/>
              </a:rPr>
              <a:t>After the ball,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tells Emma that the </a:t>
            </a:r>
            <a:r>
              <a:rPr lang="en-US" sz="1400" dirty="0" err="1" smtClean="0">
                <a:latin typeface="Arial" pitchFamily="34" charset="0"/>
                <a:cs typeface="Arial" pitchFamily="34" charset="0"/>
              </a:rPr>
              <a:t>Eltons</a:t>
            </a:r>
            <a:r>
              <a:rPr lang="en-US" sz="1400" dirty="0" smtClean="0">
                <a:latin typeface="Arial" pitchFamily="34" charset="0"/>
                <a:cs typeface="Arial" pitchFamily="34" charset="0"/>
              </a:rPr>
              <a:t>' intention was to wound both Emma and Harriet. They cannot forgive her for wanting Harriet to marry Mr. Elton.</a:t>
            </a:r>
          </a:p>
          <a:p>
            <a:pPr algn="just"/>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also agrees that Harriet has more admirable qualities than he previously thought. </a:t>
            </a:r>
          </a:p>
          <a:p>
            <a:pPr algn="just"/>
            <a:r>
              <a:rPr lang="en-US" sz="1400" dirty="0" smtClean="0">
                <a:latin typeface="Arial" pitchFamily="34" charset="0"/>
                <a:cs typeface="Arial" pitchFamily="34" charset="0"/>
              </a:rPr>
              <a:t>Emma and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now dance together which shows their increasing understanding.  </a:t>
            </a:r>
          </a:p>
          <a:p>
            <a:pPr algn="just"/>
            <a:endParaRPr lang="en-US" sz="1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3, Chapter 38</a:t>
            </a:r>
            <a:endParaRPr lang="en-US" sz="2800" dirty="0"/>
          </a:p>
        </p:txBody>
      </p:sp>
      <p:sp>
        <p:nvSpPr>
          <p:cNvPr id="3" name="Content Placeholder 2"/>
          <p:cNvSpPr>
            <a:spLocks noGrp="1"/>
          </p:cNvSpPr>
          <p:nvPr>
            <p:ph idx="1"/>
          </p:nvPr>
        </p:nvSpPr>
        <p:spPr>
          <a:xfrm>
            <a:off x="0" y="838200"/>
            <a:ext cx="7239000" cy="6019800"/>
          </a:xfrm>
        </p:spPr>
        <p:txBody>
          <a:bodyPr>
            <a:noAutofit/>
          </a:bodyPr>
          <a:lstStyle/>
          <a:p>
            <a:pPr>
              <a:buNone/>
            </a:pPr>
            <a:r>
              <a:rPr lang="en-US" sz="1600" b="1" dirty="0" smtClean="0">
                <a:solidFill>
                  <a:srgbClr val="FF0000"/>
                </a:solidFill>
                <a:latin typeface="Arial" pitchFamily="34" charset="0"/>
                <a:cs typeface="Arial" pitchFamily="34" charset="0"/>
              </a:rPr>
              <a:t>Emma’s Developing Clarity on her Emotions:</a:t>
            </a:r>
          </a:p>
          <a:p>
            <a:r>
              <a:rPr lang="en-US" sz="1600" dirty="0" smtClean="0">
                <a:latin typeface="Arial" pitchFamily="34" charset="0"/>
                <a:cs typeface="Arial" pitchFamily="34" charset="0"/>
              </a:rPr>
              <a:t>Emma enjoys Frank Churchill's company and his attention during the Crown Inn ball. But, this is the extent of her feelings. </a:t>
            </a:r>
          </a:p>
          <a:p>
            <a:r>
              <a:rPr lang="en-US" sz="1600" dirty="0" smtClean="0">
                <a:latin typeface="Arial" pitchFamily="34" charset="0"/>
                <a:cs typeface="Arial" pitchFamily="34" charset="0"/>
              </a:rPr>
              <a:t>She is now sure that she is not in love with him. Though, she regrets that she cannot feel more towards him. </a:t>
            </a:r>
          </a:p>
          <a:p>
            <a:pPr>
              <a:buNone/>
            </a:pPr>
            <a:r>
              <a:rPr lang="en-US" sz="1600" b="1" dirty="0" smtClean="0">
                <a:solidFill>
                  <a:srgbClr val="FF0000"/>
                </a:solidFill>
                <a:latin typeface="Arial" pitchFamily="34" charset="0"/>
                <a:cs typeface="Arial" pitchFamily="34" charset="0"/>
              </a:rPr>
              <a:t>Theme of Propriety:</a:t>
            </a:r>
          </a:p>
          <a:p>
            <a:r>
              <a:rPr lang="en-US" sz="1600" dirty="0" smtClean="0">
                <a:latin typeface="Arial" pitchFamily="34" charset="0"/>
                <a:cs typeface="Arial" pitchFamily="34" charset="0"/>
              </a:rPr>
              <a:t>The </a:t>
            </a:r>
            <a:r>
              <a:rPr lang="en-US" sz="1600" dirty="0" err="1" smtClean="0">
                <a:latin typeface="Arial" pitchFamily="34" charset="0"/>
                <a:cs typeface="Arial" pitchFamily="34" charset="0"/>
              </a:rPr>
              <a:t>Eltons</a:t>
            </a:r>
            <a:r>
              <a:rPr lang="en-US" sz="1600" dirty="0" smtClean="0">
                <a:latin typeface="Arial" pitchFamily="34" charset="0"/>
                <a:cs typeface="Arial" pitchFamily="34" charset="0"/>
              </a:rPr>
              <a:t>' actions in this chapter continue to develop the theme of propriety and the difference between overt behavior and subtle signals. </a:t>
            </a:r>
          </a:p>
          <a:p>
            <a:r>
              <a:rPr lang="en-US" sz="1600" dirty="0" smtClean="0">
                <a:latin typeface="Arial" pitchFamily="34" charset="0"/>
                <a:cs typeface="Arial" pitchFamily="34" charset="0"/>
              </a:rPr>
              <a:t>Mr. Elton snubs Harriet.</a:t>
            </a:r>
          </a:p>
          <a:p>
            <a:r>
              <a:rPr lang="en-US" sz="1600" dirty="0" smtClean="0">
                <a:latin typeface="Arial" pitchFamily="34" charset="0"/>
                <a:cs typeface="Arial" pitchFamily="34" charset="0"/>
              </a:rPr>
              <a:t>The true propriety to be shown according to the needs of the class again becomes significant.</a:t>
            </a:r>
          </a:p>
          <a:p>
            <a:r>
              <a:rPr lang="en-US" sz="1600" dirty="0" smtClean="0">
                <a:latin typeface="Arial" pitchFamily="34" charset="0"/>
                <a:cs typeface="Arial" pitchFamily="34" charset="0"/>
              </a:rPr>
              <a:t>As Elton is not the true representative of this class, it is evident through his lack of manners. </a:t>
            </a:r>
          </a:p>
          <a:p>
            <a:r>
              <a:rPr lang="en-US" sz="1600" dirty="0" smtClean="0">
                <a:latin typeface="Arial" pitchFamily="34" charset="0"/>
                <a:cs typeface="Arial" pitchFamily="34" charset="0"/>
              </a:rPr>
              <a:t>He does not do anything outwardly rude towards Harriet, but it is clear that he intends to insult her.</a:t>
            </a:r>
          </a:p>
          <a:p>
            <a:r>
              <a:rPr lang="en-US" sz="1600" dirty="0" smtClean="0">
                <a:latin typeface="Arial" pitchFamily="34" charset="0"/>
                <a:cs typeface="Arial" pitchFamily="34" charset="0"/>
              </a:rPr>
              <a:t>The question why Harriet is the victim of the snub rather than Emma is important. The simple answer is that she is an easy target as compared to Emma who is more elite and more powerful.</a:t>
            </a:r>
          </a:p>
          <a:p>
            <a:r>
              <a:rPr lang="en-US" sz="1600" dirty="0" smtClean="0">
                <a:latin typeface="Arial" pitchFamily="34" charset="0"/>
                <a:cs typeface="Arial" pitchFamily="34" charset="0"/>
              </a:rPr>
              <a:t> They can snub the socially inferior Harriet with few consequences, but a similar snub against Emma could not be tolerated. </a:t>
            </a:r>
          </a:p>
          <a:p>
            <a:r>
              <a:rPr lang="en-US" sz="1600" dirty="0" smtClean="0">
                <a:latin typeface="Arial" pitchFamily="34" charset="0"/>
                <a:cs typeface="Arial" pitchFamily="34" charset="0"/>
              </a:rPr>
              <a:t>Again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exhibits good manners being genuinely a member of the class he is representative of, as he asks Harriet to dance with him.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dirty="0" smtClean="0"/>
              <a:t>Text from Chapter 38</a:t>
            </a:r>
            <a:endParaRPr lang="en-US" dirty="0"/>
          </a:p>
        </p:txBody>
      </p:sp>
      <p:sp>
        <p:nvSpPr>
          <p:cNvPr id="3" name="Content Placeholder 2"/>
          <p:cNvSpPr>
            <a:spLocks noGrp="1"/>
          </p:cNvSpPr>
          <p:nvPr>
            <p:ph idx="1"/>
          </p:nvPr>
        </p:nvSpPr>
        <p:spPr>
          <a:xfrm>
            <a:off x="0" y="762000"/>
            <a:ext cx="7086600" cy="6096000"/>
          </a:xfrm>
        </p:spPr>
        <p:txBody>
          <a:bodyPr>
            <a:noAutofit/>
          </a:bodyPr>
          <a:lstStyle/>
          <a:p>
            <a:pPr algn="just"/>
            <a:r>
              <a:rPr lang="en-US" sz="1400" dirty="0" smtClean="0">
                <a:latin typeface="Arial" pitchFamily="34" charset="0"/>
                <a:cs typeface="Arial" pitchFamily="34" charset="0"/>
              </a:rPr>
              <a:t>The ball proceeded pleasantly. The anxious cares, the incessant attentions of Mrs. Weston, were not thrown away. Every body seemed happy; and the praise of being a delightful ball, which is seldom bestowed till after a ball has ceased to be, was repeatedly given in the very beginning of the existence of this. Of very important, very recordable events, it was not more productive than such meetings usually are. There was one, however, which Emma thought something of.—The two last dances before supper were begun, and Harriet had no partner;—the only young lady sitting down;—and so equal had been hitherto the number of dancers, that how there could be any one disengaged was the wonder!—But Emma's wonder  lessened soon afterwards, on seeing Mr. Elton sauntering about. He would not ask Harriet to dance if it were possible to be avoided: she was sure he would not—and she was expecting him  every moment to escape into the card-room. </a:t>
            </a:r>
          </a:p>
          <a:p>
            <a:pPr algn="just">
              <a:buNone/>
            </a:pPr>
            <a:r>
              <a:rPr lang="en-US" sz="1400" dirty="0" smtClean="0">
                <a:latin typeface="Arial" pitchFamily="34" charset="0"/>
                <a:cs typeface="Arial" pitchFamily="34" charset="0"/>
              </a:rPr>
              <a:t>	Escape, however, was not his plan. He came to the part of the room where the sitters-by were collected, spoke to some, and walked about in front of them, as if to </a:t>
            </a:r>
            <a:r>
              <a:rPr lang="en-US" sz="1400" dirty="0" err="1" smtClean="0">
                <a:latin typeface="Arial" pitchFamily="34" charset="0"/>
                <a:cs typeface="Arial" pitchFamily="34" charset="0"/>
              </a:rPr>
              <a:t>shew</a:t>
            </a:r>
            <a:r>
              <a:rPr lang="en-US" sz="1400" dirty="0" smtClean="0">
                <a:latin typeface="Arial" pitchFamily="34" charset="0"/>
                <a:cs typeface="Arial" pitchFamily="34" charset="0"/>
              </a:rPr>
              <a:t> his liberty, and his resolution of maintaining it. He did not omit being sometimes directly before Miss Smith, or speaking to those who were close to her.— Emma saw it. She was not yet dancing; she was working her way up from the bottom, and had therefore leisure to look around, and by only turning her head a little she saw it all. When she was half-way up the set, the whole group were exactly behind her, and she would no longer allow her eyes to watch; but Mr. Elton was so near, that she heard every syllable of a dialogue which just then took place between him and Mrs. Weston; and she perceived that his wife, who was standing immediately above her, was not only listening also, but even encouraging him by significant glances.—The kind-hearted, gentle Mrs. Weston had left her seat to join him and say, "Do not you dance, Mr. Elton?" to which his prompt reply was, "Most readily, Mrs. Weston, if you will dance with me.“ "Me!—oh! no—I would get you a better partner than myself. I am no dancer.“ ………………………………………</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Text Cont…</a:t>
            </a:r>
            <a:endParaRPr lang="en-US" dirty="0"/>
          </a:p>
        </p:txBody>
      </p:sp>
      <p:sp>
        <p:nvSpPr>
          <p:cNvPr id="3" name="Content Placeholder 2"/>
          <p:cNvSpPr>
            <a:spLocks noGrp="1"/>
          </p:cNvSpPr>
          <p:nvPr>
            <p:ph idx="1"/>
          </p:nvPr>
        </p:nvSpPr>
        <p:spPr>
          <a:xfrm>
            <a:off x="152400" y="914400"/>
            <a:ext cx="7162800" cy="5791200"/>
          </a:xfrm>
        </p:spPr>
        <p:txBody>
          <a:bodyPr>
            <a:normAutofit/>
          </a:bodyPr>
          <a:lstStyle/>
          <a:p>
            <a:pPr algn="just">
              <a:buNone/>
            </a:pPr>
            <a:r>
              <a:rPr lang="en-US" sz="1800" dirty="0" smtClean="0">
                <a:latin typeface="Arial" pitchFamily="34" charset="0"/>
                <a:cs typeface="Arial" pitchFamily="34" charset="0"/>
              </a:rPr>
              <a:t>……….."If Mrs. Gilbert wishes to dance," said he, "I shall have great pleasure, I am sure—for, though beginning to feel myself rather an old married man, and that my dancing days are over, it would give me very great pleasure at any time to stand up with an old friend like Mrs. Gilbert.“ "Mrs. Gilbert does not mean to dance, but there is a young lady disengaged whom I should be very glad to see dancing—Miss Smith." "Miss Smith!—oh!—I had not observed.—You are extremely obliging— and if I were not an old married man.—But my dancing days are over, Mrs. Weston. You will excuse me. Any thing else I should be most happy to do, at your command—but my dancing days are over.“ Mrs. Weston said no more; and Emma could imagine with what </a:t>
            </a:r>
            <a:r>
              <a:rPr lang="en-US" sz="1800" dirty="0" err="1" smtClean="0">
                <a:latin typeface="Arial" pitchFamily="34" charset="0"/>
                <a:cs typeface="Arial" pitchFamily="34" charset="0"/>
              </a:rPr>
              <a:t>surprize</a:t>
            </a:r>
            <a:r>
              <a:rPr lang="en-US" sz="1800" dirty="0" smtClean="0">
                <a:latin typeface="Arial" pitchFamily="34" charset="0"/>
                <a:cs typeface="Arial" pitchFamily="34" charset="0"/>
              </a:rPr>
              <a:t> and mortification she must be returning to her seat. This was Mr. Elton! the amiable, obliging, gentle Mr. Elton.— She looked round for a moment; he had joined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at a little distance, and was arranging himself for settled conversation, while smiles of high glee passed between him and his wife. She would not look again. Her heart was in a glow, and she feared her face might be as hot………………………………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Text Cont…</a:t>
            </a:r>
            <a:endParaRPr lang="en-US" dirty="0"/>
          </a:p>
        </p:txBody>
      </p:sp>
      <p:sp>
        <p:nvSpPr>
          <p:cNvPr id="3" name="Content Placeholder 2"/>
          <p:cNvSpPr>
            <a:spLocks noGrp="1"/>
          </p:cNvSpPr>
          <p:nvPr>
            <p:ph idx="1"/>
          </p:nvPr>
        </p:nvSpPr>
        <p:spPr>
          <a:xfrm>
            <a:off x="0" y="990600"/>
            <a:ext cx="7086600" cy="5135563"/>
          </a:xfrm>
        </p:spPr>
        <p:txBody>
          <a:bodyPr>
            <a:normAutofit fontScale="55000" lnSpcReduction="20000"/>
          </a:bodyPr>
          <a:lstStyle/>
          <a:p>
            <a:pPr algn="just">
              <a:buNone/>
            </a:pPr>
            <a:r>
              <a:rPr lang="en-US" dirty="0" smtClean="0">
                <a:latin typeface="Arial" pitchFamily="34" charset="0"/>
                <a:cs typeface="Arial" pitchFamily="34" charset="0"/>
              </a:rPr>
              <a:t>……………..In another moment a happier sight caught her;—Mr.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leading Harriet to the set!—Never had she been more </a:t>
            </a:r>
            <a:r>
              <a:rPr lang="en-US" dirty="0" err="1" smtClean="0">
                <a:latin typeface="Arial" pitchFamily="34" charset="0"/>
                <a:cs typeface="Arial" pitchFamily="34" charset="0"/>
              </a:rPr>
              <a:t>surprized</a:t>
            </a:r>
            <a:r>
              <a:rPr lang="en-US" dirty="0" smtClean="0">
                <a:latin typeface="Arial" pitchFamily="34" charset="0"/>
                <a:cs typeface="Arial" pitchFamily="34" charset="0"/>
              </a:rPr>
              <a:t>, seldom more delighted, than at that instant. She was all pleasure and gratitude, both for Harriet and herself, and longed to be thanking him; and though too distant for speech, her countenance said much, as soon as she could catch his eye again.</a:t>
            </a:r>
          </a:p>
          <a:p>
            <a:pPr algn="just">
              <a:buNone/>
            </a:pPr>
            <a:r>
              <a:rPr lang="en-US" dirty="0" smtClean="0">
                <a:latin typeface="Arial" pitchFamily="34" charset="0"/>
                <a:cs typeface="Arial" pitchFamily="34" charset="0"/>
              </a:rPr>
              <a:t>	His dancing proved to be just what she had believed it, extremely good; and Harriet would have seemed almost too lucky, if it had not been for the cruel state of things before, and for the very complete enjoyment and very high sense of the distinction which her happy features announced. It was not thrown away on her, she bounded higher than ever, flew farther down the middle, and was in a continual course of smiles. Mr. Elton had retreated into the card-room, looking (Emma trusted) very foolish. She did not think he was quite so hardened as his wife, though growing very like her;—</a:t>
            </a:r>
            <a:r>
              <a:rPr lang="en-US" i="1" dirty="0" smtClean="0">
                <a:latin typeface="Arial" pitchFamily="34" charset="0"/>
                <a:cs typeface="Arial" pitchFamily="34" charset="0"/>
              </a:rPr>
              <a:t>she spoke some </a:t>
            </a:r>
            <a:r>
              <a:rPr lang="en-US" dirty="0" smtClean="0">
                <a:latin typeface="Arial" pitchFamily="34" charset="0"/>
                <a:cs typeface="Arial" pitchFamily="34" charset="0"/>
              </a:rPr>
              <a:t>of her feelings, by observing audibly to her partner,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has taken pity on poor little Miss Smith!—Very </a:t>
            </a:r>
            <a:r>
              <a:rPr lang="en-US" dirty="0" err="1" smtClean="0">
                <a:latin typeface="Arial" pitchFamily="34" charset="0"/>
                <a:cs typeface="Arial" pitchFamily="34" charset="0"/>
              </a:rPr>
              <a:t>goodnatured</a:t>
            </a:r>
            <a:r>
              <a:rPr lang="en-US" dirty="0" smtClean="0">
                <a:latin typeface="Arial" pitchFamily="34" charset="0"/>
                <a:cs typeface="Arial" pitchFamily="34" charset="0"/>
              </a:rPr>
              <a:t>, I declare."</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Volume 3, Chapter 39</a:t>
            </a:r>
            <a:endParaRPr lang="en-US" sz="2800" dirty="0"/>
          </a:p>
        </p:txBody>
      </p:sp>
      <p:sp>
        <p:nvSpPr>
          <p:cNvPr id="3" name="Content Placeholder 2"/>
          <p:cNvSpPr>
            <a:spLocks noGrp="1"/>
          </p:cNvSpPr>
          <p:nvPr>
            <p:ph idx="1"/>
          </p:nvPr>
        </p:nvSpPr>
        <p:spPr>
          <a:xfrm>
            <a:off x="0" y="838200"/>
            <a:ext cx="7239000" cy="6019800"/>
          </a:xfrm>
        </p:spPr>
        <p:txBody>
          <a:bodyPr>
            <a:normAutofit/>
          </a:bodyPr>
          <a:lstStyle/>
          <a:p>
            <a:r>
              <a:rPr lang="en-US" sz="1800" dirty="0" smtClean="0">
                <a:latin typeface="Arial" pitchFamily="34" charset="0"/>
                <a:cs typeface="Arial" pitchFamily="34" charset="0"/>
              </a:rPr>
              <a:t>Emma looks back on her talk with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at the ball with pleasure, and she rejoices that the </a:t>
            </a:r>
            <a:r>
              <a:rPr lang="en-US" sz="1800" dirty="0" err="1" smtClean="0">
                <a:latin typeface="Arial" pitchFamily="34" charset="0"/>
                <a:cs typeface="Arial" pitchFamily="34" charset="0"/>
              </a:rPr>
              <a:t>Eltons</a:t>
            </a:r>
            <a:r>
              <a:rPr lang="en-US" sz="1800" dirty="0" smtClean="0">
                <a:latin typeface="Arial" pitchFamily="34" charset="0"/>
                <a:cs typeface="Arial" pitchFamily="34" charset="0"/>
              </a:rPr>
              <a:t>’ rudeness has cured Harriet of her infatuation with Mr. Elton. </a:t>
            </a:r>
          </a:p>
          <a:p>
            <a:pPr>
              <a:buNone/>
            </a:pPr>
            <a:r>
              <a:rPr lang="en-US" sz="1800" dirty="0" smtClean="0">
                <a:latin typeface="Arial" pitchFamily="34" charset="0"/>
                <a:cs typeface="Arial" pitchFamily="34" charset="0"/>
              </a:rPr>
              <a:t>	</a:t>
            </a:r>
          </a:p>
          <a:p>
            <a:pPr algn="just">
              <a:buNone/>
            </a:pPr>
            <a:r>
              <a:rPr lang="en-US" sz="1800" dirty="0" smtClean="0">
                <a:latin typeface="Arial" pitchFamily="34" charset="0"/>
                <a:cs typeface="Arial" pitchFamily="34" charset="0"/>
              </a:rPr>
              <a:t>	(Let us read some text related to this.)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Opening Text of the Chapter</a:t>
            </a:r>
            <a:endParaRPr lang="en-US" dirty="0"/>
          </a:p>
        </p:txBody>
      </p:sp>
      <p:sp>
        <p:nvSpPr>
          <p:cNvPr id="3" name="Content Placeholder 2"/>
          <p:cNvSpPr>
            <a:spLocks noGrp="1"/>
          </p:cNvSpPr>
          <p:nvPr>
            <p:ph idx="1"/>
          </p:nvPr>
        </p:nvSpPr>
        <p:spPr>
          <a:xfrm>
            <a:off x="0" y="838200"/>
            <a:ext cx="6705600" cy="5287963"/>
          </a:xfrm>
        </p:spPr>
        <p:txBody>
          <a:bodyPr>
            <a:normAutofit fontScale="55000" lnSpcReduction="20000"/>
          </a:bodyPr>
          <a:lstStyle/>
          <a:p>
            <a:pPr algn="just"/>
            <a:r>
              <a:rPr lang="en-US" dirty="0" smtClean="0">
                <a:latin typeface="Arial" pitchFamily="34" charset="0"/>
                <a:cs typeface="Arial" pitchFamily="34" charset="0"/>
              </a:rPr>
              <a:t>This little explanation with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gave Emma considerable pleasure. It was one of the agreeable recollections of the ball, which she walked about the lawn the next morning to enjoy.—She was extremely glad that they had come to so good an understanding respecting the </a:t>
            </a:r>
            <a:r>
              <a:rPr lang="en-US" dirty="0" err="1" smtClean="0">
                <a:latin typeface="Arial" pitchFamily="34" charset="0"/>
                <a:cs typeface="Arial" pitchFamily="34" charset="0"/>
              </a:rPr>
              <a:t>Eltons</a:t>
            </a:r>
            <a:r>
              <a:rPr lang="en-US" dirty="0" smtClean="0">
                <a:latin typeface="Arial" pitchFamily="34" charset="0"/>
                <a:cs typeface="Arial" pitchFamily="34" charset="0"/>
              </a:rPr>
              <a:t>, and that their opinions of both husband and wife were so much alike; and his praise of Harriet, his concession in her </a:t>
            </a:r>
            <a:r>
              <a:rPr lang="en-US" dirty="0" err="1" smtClean="0">
                <a:latin typeface="Arial" pitchFamily="34" charset="0"/>
                <a:cs typeface="Arial" pitchFamily="34" charset="0"/>
              </a:rPr>
              <a:t>favour</a:t>
            </a:r>
            <a:r>
              <a:rPr lang="en-US" dirty="0" smtClean="0">
                <a:latin typeface="Arial" pitchFamily="34" charset="0"/>
                <a:cs typeface="Arial" pitchFamily="34" charset="0"/>
              </a:rPr>
              <a:t>, was peculiarly gratifying. The impertinence of the </a:t>
            </a:r>
            <a:r>
              <a:rPr lang="en-US" dirty="0" err="1" smtClean="0">
                <a:latin typeface="Arial" pitchFamily="34" charset="0"/>
                <a:cs typeface="Arial" pitchFamily="34" charset="0"/>
              </a:rPr>
              <a:t>Eltons</a:t>
            </a:r>
            <a:r>
              <a:rPr lang="en-US" dirty="0" smtClean="0">
                <a:latin typeface="Arial" pitchFamily="34" charset="0"/>
                <a:cs typeface="Arial" pitchFamily="34" charset="0"/>
              </a:rPr>
              <a:t>, which for a few minutes had threatened to ruin the rest of her evening, had been the occasion of some of its highest satisfactions; and she looked forward to another happy result—the cure of Harriet's infatuation.— From Harriet's manner of speaking of the circumstance before they quitted the ballroom, she had strong hopes. It seemed as if her eyes were suddenly opened, and she were enabled to see that Mr. Elton was not the superior creature she had believed him. The fever was over, and Emma could </a:t>
            </a:r>
            <a:r>
              <a:rPr lang="en-US" dirty="0" err="1" smtClean="0">
                <a:latin typeface="Arial" pitchFamily="34" charset="0"/>
                <a:cs typeface="Arial" pitchFamily="34" charset="0"/>
              </a:rPr>
              <a:t>harbour</a:t>
            </a:r>
            <a:r>
              <a:rPr lang="en-US" dirty="0" smtClean="0">
                <a:latin typeface="Arial" pitchFamily="34" charset="0"/>
                <a:cs typeface="Arial" pitchFamily="34" charset="0"/>
              </a:rPr>
              <a:t> little fear of the pulse being quickened again by injurious courtesy. She depended on the evil feelings of the </a:t>
            </a:r>
            <a:r>
              <a:rPr lang="en-US" dirty="0" err="1" smtClean="0">
                <a:latin typeface="Arial" pitchFamily="34" charset="0"/>
                <a:cs typeface="Arial" pitchFamily="34" charset="0"/>
              </a:rPr>
              <a:t>Eltons</a:t>
            </a:r>
            <a:r>
              <a:rPr lang="en-US" dirty="0" smtClean="0">
                <a:latin typeface="Arial" pitchFamily="34" charset="0"/>
                <a:cs typeface="Arial" pitchFamily="34" charset="0"/>
              </a:rPr>
              <a:t> for supplying all the discipline of pointed neglect that could be farther requisite.—Harriet rational, Frank Churchill not too much in love, and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not wanting to quarrel with her, how very happy a summer must be before her!</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Further happenings in this chapter</a:t>
            </a:r>
            <a:endParaRPr lang="en-US" sz="2800" dirty="0"/>
          </a:p>
        </p:txBody>
      </p:sp>
      <p:sp>
        <p:nvSpPr>
          <p:cNvPr id="3" name="Content Placeholder 2"/>
          <p:cNvSpPr>
            <a:spLocks noGrp="1"/>
          </p:cNvSpPr>
          <p:nvPr>
            <p:ph idx="1"/>
          </p:nvPr>
        </p:nvSpPr>
        <p:spPr>
          <a:xfrm>
            <a:off x="0" y="838200"/>
            <a:ext cx="7010400" cy="5287963"/>
          </a:xfrm>
        </p:spPr>
        <p:txBody>
          <a:bodyPr>
            <a:normAutofit/>
          </a:bodyPr>
          <a:lstStyle/>
          <a:p>
            <a:pPr algn="just"/>
            <a:r>
              <a:rPr lang="en-US" sz="1600" dirty="0" smtClean="0">
                <a:latin typeface="Arial" pitchFamily="34" charset="0"/>
                <a:cs typeface="Arial" pitchFamily="34" charset="0"/>
              </a:rPr>
              <a:t>Suddenly, Frank appears with Harriet, fainting, on his arm. </a:t>
            </a:r>
          </a:p>
          <a:p>
            <a:pPr algn="just"/>
            <a:r>
              <a:rPr lang="en-US" sz="1600" dirty="0" smtClean="0">
                <a:latin typeface="Arial" pitchFamily="34" charset="0"/>
                <a:cs typeface="Arial" pitchFamily="34" charset="0"/>
              </a:rPr>
              <a:t>As Harriet comes back to consciousness, she tells the story of how she was walking with a friend, Miss </a:t>
            </a:r>
            <a:r>
              <a:rPr lang="en-US" sz="1600" dirty="0" err="1" smtClean="0">
                <a:latin typeface="Arial" pitchFamily="34" charset="0"/>
                <a:cs typeface="Arial" pitchFamily="34" charset="0"/>
              </a:rPr>
              <a:t>Bickerton</a:t>
            </a:r>
            <a:r>
              <a:rPr lang="en-US" sz="1600" dirty="0" smtClean="0">
                <a:latin typeface="Arial" pitchFamily="34" charset="0"/>
                <a:cs typeface="Arial" pitchFamily="34" charset="0"/>
              </a:rPr>
              <a:t>, when a Gypsy child approached to beg from them.</a:t>
            </a:r>
          </a:p>
          <a:p>
            <a:pPr algn="just"/>
            <a:r>
              <a:rPr lang="en-US" sz="1600" dirty="0" smtClean="0">
                <a:latin typeface="Arial" pitchFamily="34" charset="0"/>
                <a:cs typeface="Arial" pitchFamily="34" charset="0"/>
              </a:rPr>
              <a:t>Miss </a:t>
            </a:r>
            <a:r>
              <a:rPr lang="en-US" sz="1600" dirty="0" err="1" smtClean="0">
                <a:latin typeface="Arial" pitchFamily="34" charset="0"/>
                <a:cs typeface="Arial" pitchFamily="34" charset="0"/>
              </a:rPr>
              <a:t>Bickerton</a:t>
            </a:r>
            <a:r>
              <a:rPr lang="en-US" sz="1600" dirty="0" smtClean="0">
                <a:latin typeface="Arial" pitchFamily="34" charset="0"/>
                <a:cs typeface="Arial" pitchFamily="34" charset="0"/>
              </a:rPr>
              <a:t>, frightened, ran away, but Harriet was unable to follow because of a cramp she had gotten at the ball. Just as she started to panic, a group of Gypsies surrounded her and demanded money. </a:t>
            </a:r>
          </a:p>
          <a:p>
            <a:pPr algn="just"/>
            <a:r>
              <a:rPr lang="en-US" sz="1600" dirty="0" smtClean="0">
                <a:latin typeface="Arial" pitchFamily="34" charset="0"/>
                <a:cs typeface="Arial" pitchFamily="34" charset="0"/>
              </a:rPr>
              <a:t>Frank happened to be walking along and frightened the Gypsies away. </a:t>
            </a:r>
          </a:p>
          <a:p>
            <a:pPr algn="just"/>
            <a:r>
              <a:rPr lang="en-US" sz="1600" dirty="0" smtClean="0">
                <a:latin typeface="Arial" pitchFamily="34" charset="0"/>
                <a:cs typeface="Arial" pitchFamily="34" charset="0"/>
              </a:rPr>
              <a:t>Emma cannot help but wonder whether this romantic circumstance might make Harriet and Frank interested in each other. The episode alarms Mr. Woodhouse and is occasion for gossip. </a:t>
            </a:r>
          </a:p>
          <a:p>
            <a:pPr algn="just"/>
            <a:r>
              <a:rPr lang="en-US" sz="1600" dirty="0" smtClean="0">
                <a:latin typeface="Arial" pitchFamily="34" charset="0"/>
                <a:cs typeface="Arial" pitchFamily="34" charset="0"/>
              </a:rPr>
              <a:t>However, luckily the Gypsies left the neighborhood and as such no harm was caused.</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solidFill>
                  <a:srgbClr val="FF0000"/>
                </a:solidFill>
              </a:rPr>
              <a:t>Relevant text</a:t>
            </a:r>
            <a:endParaRPr lang="en-US" dirty="0">
              <a:solidFill>
                <a:srgbClr val="FF0000"/>
              </a:solidFill>
            </a:endParaRPr>
          </a:p>
        </p:txBody>
      </p:sp>
      <p:sp>
        <p:nvSpPr>
          <p:cNvPr id="3" name="Content Placeholder 2"/>
          <p:cNvSpPr>
            <a:spLocks noGrp="1"/>
          </p:cNvSpPr>
          <p:nvPr>
            <p:ph idx="1"/>
          </p:nvPr>
        </p:nvSpPr>
        <p:spPr>
          <a:xfrm>
            <a:off x="0" y="762000"/>
            <a:ext cx="6858000" cy="5364163"/>
          </a:xfrm>
        </p:spPr>
        <p:txBody>
          <a:bodyPr>
            <a:normAutofit/>
          </a:bodyPr>
          <a:lstStyle/>
          <a:p>
            <a:pPr algn="just"/>
            <a:r>
              <a:rPr lang="en-US" sz="1800" dirty="0" smtClean="0">
                <a:latin typeface="Arial" pitchFamily="34" charset="0"/>
                <a:cs typeface="Arial" pitchFamily="34" charset="0"/>
              </a:rPr>
              <a:t>She was not to see Frank Churchill this morning. He had told her that he could not allow himself the pleasure of stopping at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as he was to be at home by the middle of the day. She did not regret it. Having arranged all these matters, looked them through, and put them all to rights, she was just turning to the house with spirits freshened up for the demands of the two little boys, as well as of their grandpapa, when the great iron sweep-gate opened, and two persons entered whom she had never less expected to see together—Frank Churchill, with Harriet leaning on his arm—actually Harriet!—A moment sufficed to convince her that something extraordinary had happened. Harriet looked white and frightened, and he was trying to cheer her.— The iron gates and the front-door were not twenty yards asunder;—they were all three soon in the hall, and Harriet immediately sinking into a chair fainted away…………..</a:t>
            </a:r>
          </a:p>
          <a:p>
            <a:pPr algn="just">
              <a:buNone/>
            </a:pP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solidFill>
                  <a:srgbClr val="FF0000"/>
                </a:solidFill>
              </a:rPr>
              <a:t>Text Cont…</a:t>
            </a:r>
            <a:endParaRPr lang="en-US" sz="2400" dirty="0">
              <a:solidFill>
                <a:srgbClr val="FF0000"/>
              </a:solidFill>
            </a:endParaRPr>
          </a:p>
        </p:txBody>
      </p:sp>
      <p:sp>
        <p:nvSpPr>
          <p:cNvPr id="3" name="Content Placeholder 2"/>
          <p:cNvSpPr>
            <a:spLocks noGrp="1"/>
          </p:cNvSpPr>
          <p:nvPr>
            <p:ph idx="1"/>
          </p:nvPr>
        </p:nvSpPr>
        <p:spPr>
          <a:xfrm>
            <a:off x="457200" y="838200"/>
            <a:ext cx="7010400" cy="5287963"/>
          </a:xfrm>
        </p:spPr>
        <p:txBody>
          <a:bodyPr>
            <a:normAutofit fontScale="55000" lnSpcReduction="20000"/>
          </a:bodyPr>
          <a:lstStyle/>
          <a:p>
            <a:pPr algn="just">
              <a:buNone/>
            </a:pPr>
            <a:r>
              <a:rPr lang="en-US" dirty="0" smtClean="0">
                <a:latin typeface="Arial" pitchFamily="34" charset="0"/>
                <a:cs typeface="Arial" pitchFamily="34" charset="0"/>
              </a:rPr>
              <a:t>	………. A young lady who faints, must be recovered; questions must be answered, and </a:t>
            </a:r>
            <a:r>
              <a:rPr lang="en-US" dirty="0" err="1" smtClean="0">
                <a:latin typeface="Arial" pitchFamily="34" charset="0"/>
                <a:cs typeface="Arial" pitchFamily="34" charset="0"/>
              </a:rPr>
              <a:t>surprizes</a:t>
            </a:r>
            <a:r>
              <a:rPr lang="en-US" dirty="0" smtClean="0">
                <a:latin typeface="Arial" pitchFamily="34" charset="0"/>
                <a:cs typeface="Arial" pitchFamily="34" charset="0"/>
              </a:rPr>
              <a:t> be explained. Such events are very interesting, but the suspense of them cannot last long. A few minutes made Emma acquainted with the whole. Miss Smith, and Miss </a:t>
            </a:r>
            <a:r>
              <a:rPr lang="en-US" dirty="0" err="1" smtClean="0">
                <a:latin typeface="Arial" pitchFamily="34" charset="0"/>
                <a:cs typeface="Arial" pitchFamily="34" charset="0"/>
              </a:rPr>
              <a:t>Bickerton</a:t>
            </a:r>
            <a:r>
              <a:rPr lang="en-US" dirty="0" smtClean="0">
                <a:latin typeface="Arial" pitchFamily="34" charset="0"/>
                <a:cs typeface="Arial" pitchFamily="34" charset="0"/>
              </a:rPr>
              <a:t>, another </a:t>
            </a:r>
            <a:r>
              <a:rPr lang="en-US" dirty="0" err="1" smtClean="0">
                <a:latin typeface="Arial" pitchFamily="34" charset="0"/>
                <a:cs typeface="Arial" pitchFamily="34" charset="0"/>
              </a:rPr>
              <a:t>parlour</a:t>
            </a:r>
            <a:r>
              <a:rPr lang="en-US" dirty="0" smtClean="0">
                <a:latin typeface="Arial" pitchFamily="34" charset="0"/>
                <a:cs typeface="Arial" pitchFamily="34" charset="0"/>
              </a:rPr>
              <a:t> boarder at Mrs. Goddard's, who had been also at the ball, had walked out together, and taken a road, the Richmond road, which, though apparently public enough for safety, had led them into alarm.—About half a mile beyond </a:t>
            </a:r>
            <a:r>
              <a:rPr lang="en-US" dirty="0" err="1" smtClean="0">
                <a:latin typeface="Arial" pitchFamily="34" charset="0"/>
                <a:cs typeface="Arial" pitchFamily="34" charset="0"/>
              </a:rPr>
              <a:t>Highbury</a:t>
            </a:r>
            <a:r>
              <a:rPr lang="en-US" dirty="0" smtClean="0">
                <a:latin typeface="Arial" pitchFamily="34" charset="0"/>
                <a:cs typeface="Arial" pitchFamily="34" charset="0"/>
              </a:rPr>
              <a:t>, making a sudden turn, and deeply shaded by elms on each side, it became for a considerable stretch very retired; and when the young ladies had advanced some way into it, they had suddenly perceived at a small distance before them, on a broader patch of greensward by the side, a party of </a:t>
            </a:r>
            <a:r>
              <a:rPr lang="en-US" dirty="0" err="1" smtClean="0">
                <a:latin typeface="Arial" pitchFamily="34" charset="0"/>
                <a:cs typeface="Arial" pitchFamily="34" charset="0"/>
              </a:rPr>
              <a:t>gipsies</a:t>
            </a:r>
            <a:r>
              <a:rPr lang="en-US" dirty="0" smtClean="0">
                <a:latin typeface="Arial" pitchFamily="34" charset="0"/>
                <a:cs typeface="Arial" pitchFamily="34" charset="0"/>
              </a:rPr>
              <a:t>. A child on the watch, came towards them to beg; and Miss </a:t>
            </a:r>
            <a:r>
              <a:rPr lang="en-US" dirty="0" err="1" smtClean="0">
                <a:latin typeface="Arial" pitchFamily="34" charset="0"/>
                <a:cs typeface="Arial" pitchFamily="34" charset="0"/>
              </a:rPr>
              <a:t>Bickerton</a:t>
            </a:r>
            <a:r>
              <a:rPr lang="en-US" dirty="0" smtClean="0">
                <a:latin typeface="Arial" pitchFamily="34" charset="0"/>
                <a:cs typeface="Arial" pitchFamily="34" charset="0"/>
              </a:rPr>
              <a:t>, excessively frightened, gave a great scream, and calling on Harriet to follow her, ran up a steep bank, cleared a slight hedge at the top, and made the best of her way by a short cut back to </a:t>
            </a:r>
            <a:r>
              <a:rPr lang="en-US" dirty="0" err="1" smtClean="0">
                <a:latin typeface="Arial" pitchFamily="34" charset="0"/>
                <a:cs typeface="Arial" pitchFamily="34" charset="0"/>
              </a:rPr>
              <a:t>Highbury</a:t>
            </a:r>
            <a:r>
              <a:rPr lang="en-US" dirty="0" smtClean="0">
                <a:latin typeface="Arial" pitchFamily="34" charset="0"/>
                <a:cs typeface="Arial" pitchFamily="34" charset="0"/>
              </a:rPr>
              <a:t>. But poor Harriet could not follow. She had suffered very much from cramp after dancing, and her first attempt to mount the bank brought on such a return of it as made her absolutely powerless— and in this state, and exceedingly terrified, she had been obliged to remain……………..</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solidFill>
                  <a:srgbClr val="FF0000"/>
                </a:solidFill>
              </a:rPr>
              <a:t>Text cont…</a:t>
            </a:r>
            <a:endParaRPr lang="en-US" sz="2800" dirty="0">
              <a:solidFill>
                <a:srgbClr val="FF0000"/>
              </a:solidFill>
            </a:endParaRPr>
          </a:p>
        </p:txBody>
      </p:sp>
      <p:sp>
        <p:nvSpPr>
          <p:cNvPr id="3" name="Content Placeholder 2"/>
          <p:cNvSpPr>
            <a:spLocks noGrp="1"/>
          </p:cNvSpPr>
          <p:nvPr>
            <p:ph idx="1"/>
          </p:nvPr>
        </p:nvSpPr>
        <p:spPr>
          <a:xfrm>
            <a:off x="152400" y="914400"/>
            <a:ext cx="6934200" cy="5715000"/>
          </a:xfrm>
        </p:spPr>
        <p:txBody>
          <a:bodyPr>
            <a:normAutofit fontScale="47500" lnSpcReduction="20000"/>
          </a:bodyPr>
          <a:lstStyle/>
          <a:p>
            <a:pPr algn="just">
              <a:buNone/>
            </a:pPr>
            <a:r>
              <a:rPr lang="en-US" dirty="0" smtClean="0">
                <a:latin typeface="Arial" pitchFamily="34" charset="0"/>
                <a:cs typeface="Arial" pitchFamily="34" charset="0"/>
              </a:rPr>
              <a:t>………..How the trampers might have behaved, had the young ladies been more courageous, must be doubtful; but such an invitation for attack could not be resisted; and Harriet was soon assailed by half a dozen children, headed by a stout woman and a great boy, all clamorous, and impertinent in look, though not absolutely in word.—More and more frightened, she immediately promised them money, and taking out her purse, gave them a shilling, and begged them not to want more, or to use her ill.—She was then able to walk, though but slowly, and was moving away—but her terror and her purse were too tempting, and she was followed, or rather surrounded, by the whole gang, demanding more. </a:t>
            </a:r>
          </a:p>
          <a:p>
            <a:pPr algn="just">
              <a:buNone/>
            </a:pPr>
            <a:r>
              <a:rPr lang="en-US" dirty="0" smtClean="0">
                <a:latin typeface="Arial" pitchFamily="34" charset="0"/>
                <a:cs typeface="Arial" pitchFamily="34" charset="0"/>
              </a:rPr>
              <a:t>	In this state Frank Churchill had found her, she trembling and conditioning, they loud and insolent. By a most fortunate chance his leaving </a:t>
            </a:r>
            <a:r>
              <a:rPr lang="en-US" dirty="0" err="1" smtClean="0">
                <a:latin typeface="Arial" pitchFamily="34" charset="0"/>
                <a:cs typeface="Arial" pitchFamily="34" charset="0"/>
              </a:rPr>
              <a:t>Highbury</a:t>
            </a:r>
            <a:r>
              <a:rPr lang="en-US" dirty="0" smtClean="0">
                <a:latin typeface="Arial" pitchFamily="34" charset="0"/>
                <a:cs typeface="Arial" pitchFamily="34" charset="0"/>
              </a:rPr>
              <a:t> had been delayed so as to bring him to her assistance at this critical moment. The pleasantness of the morning had induced him to walk forward, and leave his horses to meet him by another road, a mile or two beyond </a:t>
            </a:r>
            <a:r>
              <a:rPr lang="en-US" dirty="0" err="1" smtClean="0">
                <a:latin typeface="Arial" pitchFamily="34" charset="0"/>
                <a:cs typeface="Arial" pitchFamily="34" charset="0"/>
              </a:rPr>
              <a:t>Highbury</a:t>
            </a:r>
            <a:r>
              <a:rPr lang="en-US" dirty="0" smtClean="0">
                <a:latin typeface="Arial" pitchFamily="34" charset="0"/>
                <a:cs typeface="Arial" pitchFamily="34" charset="0"/>
              </a:rPr>
              <a:t>—and happening to have borrowed a pair of scissors the night before of Miss Bates, and to have forgotten to restore them, he had been obliged to stop at her door, and go in for a few minutes: he was therefore later than he had intended; and being on foot, was unseen by the whole party till almost close to them. The terror which the woman and boy had been creating in Harriet was then their own portion. He had left them completely frightened; and Harriet eagerly clinging to him, and hardly able to speak, had just strength enough to reach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before her spirits were quite overcome. It was his idea to bring her to </a:t>
            </a:r>
            <a:r>
              <a:rPr lang="en-US" dirty="0" err="1" smtClean="0">
                <a:latin typeface="Arial" pitchFamily="34" charset="0"/>
                <a:cs typeface="Arial" pitchFamily="34" charset="0"/>
              </a:rPr>
              <a:t>Hartfield</a:t>
            </a:r>
            <a:r>
              <a:rPr lang="en-US" dirty="0" smtClean="0">
                <a:latin typeface="Arial" pitchFamily="34" charset="0"/>
                <a:cs typeface="Arial" pitchFamily="34" charset="0"/>
              </a:rPr>
              <a:t>: he had thought of no other place.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3, Chapter 39</a:t>
            </a:r>
            <a:endParaRPr lang="en-US" sz="2800" dirty="0"/>
          </a:p>
        </p:txBody>
      </p:sp>
      <p:sp>
        <p:nvSpPr>
          <p:cNvPr id="3" name="Content Placeholder 2"/>
          <p:cNvSpPr>
            <a:spLocks noGrp="1"/>
          </p:cNvSpPr>
          <p:nvPr>
            <p:ph idx="1"/>
          </p:nvPr>
        </p:nvSpPr>
        <p:spPr>
          <a:xfrm>
            <a:off x="152400" y="838200"/>
            <a:ext cx="6705600" cy="5791200"/>
          </a:xfrm>
        </p:spPr>
        <p:txBody>
          <a:bodyPr>
            <a:normAutofit/>
          </a:bodyPr>
          <a:lstStyle/>
          <a:p>
            <a:pPr algn="just"/>
            <a:r>
              <a:rPr lang="en-US" sz="1800" dirty="0" smtClean="0">
                <a:latin typeface="Arial" pitchFamily="34" charset="0"/>
                <a:cs typeface="Arial" pitchFamily="34" charset="0"/>
              </a:rPr>
              <a:t>The story that Harriet Smith tells about Frank Churchill there are less reputable elements outside of the genteel estates of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and </a:t>
            </a:r>
            <a:r>
              <a:rPr lang="en-US" sz="1800" dirty="0" err="1" smtClean="0">
                <a:latin typeface="Arial" pitchFamily="34" charset="0"/>
                <a:cs typeface="Arial" pitchFamily="34" charset="0"/>
              </a:rPr>
              <a:t>Randalls</a:t>
            </a:r>
            <a:r>
              <a:rPr lang="en-US" sz="1800" dirty="0" smtClean="0">
                <a:latin typeface="Arial" pitchFamily="34" charset="0"/>
                <a:cs typeface="Arial" pitchFamily="34" charset="0"/>
              </a:rPr>
              <a:t>. </a:t>
            </a:r>
          </a:p>
          <a:p>
            <a:pPr algn="just"/>
            <a:r>
              <a:rPr lang="en-US" sz="1800" dirty="0" smtClean="0">
                <a:latin typeface="Arial" pitchFamily="34" charset="0"/>
                <a:cs typeface="Arial" pitchFamily="34" charset="0"/>
              </a:rPr>
              <a:t>We may be for the first time are introduced to the world outside this elite world in which Emma and other elite people live.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Over all Discussion Points: Volume 3, Chapter 37-39</a:t>
            </a:r>
            <a:endParaRPr lang="en-US" sz="2800" dirty="0"/>
          </a:p>
        </p:txBody>
      </p:sp>
      <p:sp>
        <p:nvSpPr>
          <p:cNvPr id="3" name="Content Placeholder 2"/>
          <p:cNvSpPr>
            <a:spLocks noGrp="1"/>
          </p:cNvSpPr>
          <p:nvPr>
            <p:ph idx="1"/>
          </p:nvPr>
        </p:nvSpPr>
        <p:spPr>
          <a:xfrm>
            <a:off x="457200" y="762000"/>
            <a:ext cx="6858000" cy="5364163"/>
          </a:xfrm>
        </p:spPr>
        <p:txBody>
          <a:bodyPr>
            <a:normAutofit fontScale="62500" lnSpcReduction="20000"/>
          </a:bodyPr>
          <a:lstStyle/>
          <a:p>
            <a:pPr>
              <a:buNone/>
            </a:pPr>
            <a:r>
              <a:rPr lang="en-US" b="1" dirty="0" smtClean="0">
                <a:solidFill>
                  <a:srgbClr val="FF0000"/>
                </a:solidFill>
              </a:rPr>
              <a:t>Development of Emma’s personality:</a:t>
            </a:r>
          </a:p>
          <a:p>
            <a:r>
              <a:rPr lang="en-US" dirty="0" smtClean="0"/>
              <a:t>She has more honest opinions now about people and about her own self.</a:t>
            </a:r>
          </a:p>
          <a:p>
            <a:r>
              <a:rPr lang="en-US" dirty="0" smtClean="0"/>
              <a:t>Emma’s honest reflections about her lack of substantive feelings for Frank reveal her growing maturity. </a:t>
            </a:r>
          </a:p>
          <a:p>
            <a:r>
              <a:rPr lang="en-US" dirty="0" smtClean="0"/>
              <a:t>She does not rely much on assumptions now. Her decision to observe Frank to see how he feels, rather than to begin with an assumption about how he feels, enables her to understand that Frank is not in love with her. </a:t>
            </a:r>
          </a:p>
          <a:p>
            <a:r>
              <a:rPr lang="en-US" dirty="0" smtClean="0"/>
              <a:t>Jane Austen as a Writer:</a:t>
            </a:r>
          </a:p>
          <a:p>
            <a:r>
              <a:rPr lang="en-US" dirty="0" smtClean="0"/>
              <a:t>Austen as a narrator makes clear that Emma’s vanity is not at issue in this case. We are told that she is relieved, not offended, that Frank’s feelings are cooled. Even during the dance we notice as readers that she seems more interested and more concerned about his odd mood than in courting his attention. </a:t>
            </a:r>
          </a:p>
          <a:p>
            <a:r>
              <a:rPr lang="en-US" dirty="0" smtClean="0"/>
              <a:t>Emma has become more concerned with observing others, and less concerned with being observed by others.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dirty="0" smtClean="0"/>
              <a:t>Volume 3, Chapter  40</a:t>
            </a:r>
            <a:endParaRPr lang="en-US" sz="2800" dirty="0"/>
          </a:p>
        </p:txBody>
      </p:sp>
      <p:sp>
        <p:nvSpPr>
          <p:cNvPr id="3" name="Content Placeholder 2"/>
          <p:cNvSpPr>
            <a:spLocks noGrp="1"/>
          </p:cNvSpPr>
          <p:nvPr>
            <p:ph idx="1"/>
          </p:nvPr>
        </p:nvSpPr>
        <p:spPr>
          <a:xfrm>
            <a:off x="0" y="381000"/>
            <a:ext cx="7543800" cy="6477000"/>
          </a:xfrm>
        </p:spPr>
        <p:txBody>
          <a:bodyPr>
            <a:noAutofit/>
          </a:bodyPr>
          <a:lstStyle/>
          <a:p>
            <a:pPr algn="just"/>
            <a:r>
              <a:rPr lang="en-US" sz="1800" dirty="0" smtClean="0">
                <a:latin typeface="Arial" pitchFamily="34" charset="0"/>
                <a:cs typeface="Arial" pitchFamily="34" charset="0"/>
              </a:rPr>
              <a:t>Harriet visits Emma several days later to make a confession. She has a parcel with items that remind her of Mr. Elton. The parcel has a few things including a small box with a court plaster that was used at the time as a bandage to cover a small cut that Mr. Elton had. He had used what as much part as he needed but discarded the rest, which Harriet then kept.</a:t>
            </a:r>
          </a:p>
          <a:p>
            <a:pPr algn="just"/>
            <a:r>
              <a:rPr lang="en-US" sz="1800" dirty="0" smtClean="0">
                <a:latin typeface="Arial" pitchFamily="34" charset="0"/>
                <a:cs typeface="Arial" pitchFamily="34" charset="0"/>
              </a:rPr>
              <a:t>Harriet now asserts that her infatuation with Mr. Elton has passed, and is over.</a:t>
            </a:r>
          </a:p>
          <a:p>
            <a:pPr algn="just"/>
            <a:r>
              <a:rPr lang="en-US" sz="1800" dirty="0" smtClean="0">
                <a:latin typeface="Arial" pitchFamily="34" charset="0"/>
                <a:cs typeface="Arial" pitchFamily="34" charset="0"/>
              </a:rPr>
              <a:t>This reminds Emma that it was she who created all this possibility. She felt guilty in recalling that she had lied and said that she did not have any court-plaster, so that Harriet would have the opportunity to be Elton’s healer. </a:t>
            </a:r>
          </a:p>
          <a:p>
            <a:pPr algn="just"/>
            <a:r>
              <a:rPr lang="en-US" sz="1800" dirty="0" smtClean="0">
                <a:latin typeface="Arial" pitchFamily="34" charset="0"/>
                <a:cs typeface="Arial" pitchFamily="34" charset="0"/>
              </a:rPr>
              <a:t>Harriet’s second token of love as stored by her is a useless bit of pencil Elton had discarded. She throws both items into the fire, and Emma hopes that Frank might take Elton’s place. </a:t>
            </a:r>
          </a:p>
          <a:p>
            <a:pPr algn="just"/>
            <a:r>
              <a:rPr lang="en-US" sz="1800" dirty="0" smtClean="0">
                <a:latin typeface="Arial" pitchFamily="34" charset="0"/>
                <a:cs typeface="Arial" pitchFamily="34" charset="0"/>
              </a:rPr>
              <a:t>Now Harriet vows never to marry. Emma is intelligent enough to understand that there must be somebody behind all this. So, she asks to confirm her suspicion that Harriet does not think that she will marry because she is interested in someone of a higher class. After some hesitation, Harriet says yes for the person she prefers is too great and her superior. Emma gives Harriet some hope that she might be able to marry this man.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400" dirty="0" smtClean="0">
                <a:solidFill>
                  <a:srgbClr val="FF0000"/>
                </a:solidFill>
              </a:rPr>
              <a:t>Opening Text of the Chapter: Harriet’s Confession </a:t>
            </a:r>
            <a:endParaRPr lang="en-US" sz="2400" dirty="0">
              <a:solidFill>
                <a:srgbClr val="FF0000"/>
              </a:solidFill>
            </a:endParaRPr>
          </a:p>
        </p:txBody>
      </p:sp>
      <p:sp>
        <p:nvSpPr>
          <p:cNvPr id="3" name="Content Placeholder 2"/>
          <p:cNvSpPr>
            <a:spLocks noGrp="1"/>
          </p:cNvSpPr>
          <p:nvPr>
            <p:ph idx="1"/>
          </p:nvPr>
        </p:nvSpPr>
        <p:spPr>
          <a:xfrm>
            <a:off x="152400" y="914400"/>
            <a:ext cx="6858000" cy="5211763"/>
          </a:xfrm>
        </p:spPr>
        <p:txBody>
          <a:bodyPr>
            <a:normAutofit/>
          </a:bodyPr>
          <a:lstStyle/>
          <a:p>
            <a:pPr algn="just"/>
            <a:r>
              <a:rPr lang="en-US" sz="1800" dirty="0" smtClean="0">
                <a:latin typeface="Arial" pitchFamily="34" charset="0"/>
                <a:cs typeface="Arial" pitchFamily="34" charset="0"/>
              </a:rPr>
              <a:t>A very few days had passed after this adventure, when Harriet came one morning to Emma with a small parcel in her hand, and after sitting down and hesitating, thus began:</a:t>
            </a:r>
          </a:p>
          <a:p>
            <a:pPr algn="just">
              <a:buNone/>
            </a:pPr>
            <a:r>
              <a:rPr lang="en-US" sz="1800" dirty="0" smtClean="0">
                <a:latin typeface="Arial" pitchFamily="34" charset="0"/>
                <a:cs typeface="Arial" pitchFamily="34" charset="0"/>
              </a:rPr>
              <a:t>	"Miss Woodhouse—if you are at leisure—I have something that I should like to tell you—a sort of confession to make—and then, you know, it will be over.“ Emma was a good deal </a:t>
            </a:r>
            <a:r>
              <a:rPr lang="en-US" sz="1800" dirty="0" err="1" smtClean="0">
                <a:latin typeface="Arial" pitchFamily="34" charset="0"/>
                <a:cs typeface="Arial" pitchFamily="34" charset="0"/>
              </a:rPr>
              <a:t>surprized</a:t>
            </a:r>
            <a:r>
              <a:rPr lang="en-US" sz="1800" dirty="0" smtClean="0">
                <a:latin typeface="Arial" pitchFamily="34" charset="0"/>
                <a:cs typeface="Arial" pitchFamily="34" charset="0"/>
              </a:rPr>
              <a:t>; but begged her to speak. There was a seriousness in Harriet's manner which prepared her, quite as much as her words, for something more than ordinary.</a:t>
            </a:r>
          </a:p>
          <a:p>
            <a:pPr algn="just">
              <a:buNone/>
            </a:pPr>
            <a:r>
              <a:rPr lang="en-US" sz="1800" dirty="0" smtClean="0">
                <a:latin typeface="Arial" pitchFamily="34" charset="0"/>
                <a:cs typeface="Arial" pitchFamily="34" charset="0"/>
              </a:rPr>
              <a:t>	"It is my duty, and I am sure it is my wish," she continued, "to have no reserves with you on this subject. As I am happily quite an altered creature in </a:t>
            </a:r>
            <a:r>
              <a:rPr lang="en-US" sz="1800" i="1" dirty="0" smtClean="0">
                <a:latin typeface="Arial" pitchFamily="34" charset="0"/>
                <a:cs typeface="Arial" pitchFamily="34" charset="0"/>
              </a:rPr>
              <a:t>one respect, it is very fit that you </a:t>
            </a:r>
            <a:r>
              <a:rPr lang="en-US" sz="1800" dirty="0" smtClean="0">
                <a:latin typeface="Arial" pitchFamily="34" charset="0"/>
                <a:cs typeface="Arial" pitchFamily="34" charset="0"/>
              </a:rPr>
              <a:t>should have the satisfaction of knowing it. I do not want to say more than is necessary—I am too much ashamed of having given way as I have done, and I dare say you understand me.“ "Yes," said Emma, "I hope I do.“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563562"/>
          </a:xfrm>
        </p:spPr>
        <p:txBody>
          <a:bodyPr>
            <a:normAutofit/>
          </a:bodyPr>
          <a:lstStyle/>
          <a:p>
            <a:r>
              <a:rPr lang="en-US" sz="2800" dirty="0" smtClean="0"/>
              <a:t>Cont… </a:t>
            </a:r>
            <a:r>
              <a:rPr lang="en-US" sz="2800" dirty="0" smtClean="0">
                <a:solidFill>
                  <a:srgbClr val="FF0000"/>
                </a:solidFill>
              </a:rPr>
              <a:t>Opening Text of the Chapter: Harriet’s Confession </a:t>
            </a:r>
            <a:endParaRPr lang="en-US" sz="2800" dirty="0"/>
          </a:p>
        </p:txBody>
      </p:sp>
      <p:sp>
        <p:nvSpPr>
          <p:cNvPr id="3" name="Content Placeholder 2"/>
          <p:cNvSpPr>
            <a:spLocks noGrp="1"/>
          </p:cNvSpPr>
          <p:nvPr>
            <p:ph idx="1"/>
          </p:nvPr>
        </p:nvSpPr>
        <p:spPr>
          <a:xfrm>
            <a:off x="0" y="838200"/>
            <a:ext cx="7239000" cy="5867400"/>
          </a:xfrm>
        </p:spPr>
        <p:txBody>
          <a:bodyPr>
            <a:noAutofit/>
          </a:bodyPr>
          <a:lstStyle/>
          <a:p>
            <a:pPr algn="just">
              <a:buNone/>
            </a:pPr>
            <a:r>
              <a:rPr lang="en-US" sz="1600" dirty="0" smtClean="0">
                <a:latin typeface="Arial" pitchFamily="34" charset="0"/>
                <a:cs typeface="Arial" pitchFamily="34" charset="0"/>
              </a:rPr>
              <a:t>…………"How I could so long a time be fancying myself! . . ." cried Harriet, warmly. "It seems like madness! I can see nothing at all extraordinary in him now.—I do not care whether I meet him or not—except that of the two I had rather not see him—and indeed I would go any distance round to avoid him—but I do not envy his wife in the least; I neither admire her nor envy her, as I have done: she is very charming, I dare say, and all that, but I think her very ill-tempered and disagreeable—I shall never forget her look the other night!—However, I assure you, Miss Woodhouse, I wish her no evil.—No, let them be ever so happy together, it will not give me another moment's pang: and to convince you that I have been speaking truth, I am now going to destroy—what I ought to have destroyed long ago—what I ought never to have kept— I know that very well (blushing as she spoke).—However, now I will destroy it all—and it is my particular wish to do it in your presence, that you may see how rational I am grown. Cannot you guess what this parcel holds?" said she, with a conscious look. "Not the least in the world.—Did he ever give you any thing?“ "No—I cannot call them gifts; but they are things that I have valued very much.“ She held the parcel towards her, and Emma read the words </a:t>
            </a:r>
            <a:r>
              <a:rPr lang="en-US" sz="1600" i="1" dirty="0" smtClean="0">
                <a:latin typeface="Arial" pitchFamily="34" charset="0"/>
                <a:cs typeface="Arial" pitchFamily="34" charset="0"/>
              </a:rPr>
              <a:t>Most precious treasures on the </a:t>
            </a:r>
            <a:r>
              <a:rPr lang="en-US" sz="1600" dirty="0" smtClean="0">
                <a:latin typeface="Arial" pitchFamily="34" charset="0"/>
                <a:cs typeface="Arial" pitchFamily="34" charset="0"/>
              </a:rPr>
              <a:t>top. Her curiosity was greatly excited. Harriet unfolded the parcel, and she looked on with impatience. Within abundance of silver paper was a pretty little </a:t>
            </a:r>
            <a:r>
              <a:rPr lang="en-US" sz="1600" dirty="0" err="1" smtClean="0">
                <a:latin typeface="Arial" pitchFamily="34" charset="0"/>
                <a:cs typeface="Arial" pitchFamily="34" charset="0"/>
              </a:rPr>
              <a:t>Tunbridge</a:t>
            </a:r>
            <a:r>
              <a:rPr lang="en-US" sz="1600" dirty="0" smtClean="0">
                <a:latin typeface="Arial" pitchFamily="34" charset="0"/>
                <a:cs typeface="Arial" pitchFamily="34" charset="0"/>
              </a:rPr>
              <a:t>-ware box, which Harriet opened: it was well lined with the softest cotton; but, excepting the cotton, Emma saw only a small piece of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"Now," said Harriet, "you </a:t>
            </a:r>
            <a:r>
              <a:rPr lang="en-US" sz="1600" i="1" dirty="0" smtClean="0">
                <a:latin typeface="Arial" pitchFamily="34" charset="0"/>
                <a:cs typeface="Arial" pitchFamily="34" charset="0"/>
              </a:rPr>
              <a:t>must recollect.“ </a:t>
            </a:r>
            <a:r>
              <a:rPr lang="en-US" sz="1600" dirty="0" smtClean="0">
                <a:latin typeface="Arial" pitchFamily="34" charset="0"/>
                <a:cs typeface="Arial" pitchFamily="34" charset="0"/>
              </a:rPr>
              <a:t>"No, indeed I do not.“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dirty="0" smtClean="0">
                <a:solidFill>
                  <a:srgbClr val="FF0000"/>
                </a:solidFill>
              </a:rPr>
              <a:t>Cont… Opening Text of the Chapter: Harriet’s Confession </a:t>
            </a:r>
            <a:endParaRPr lang="en-US" sz="2800" dirty="0"/>
          </a:p>
        </p:txBody>
      </p:sp>
      <p:sp>
        <p:nvSpPr>
          <p:cNvPr id="3" name="Content Placeholder 2"/>
          <p:cNvSpPr>
            <a:spLocks noGrp="1"/>
          </p:cNvSpPr>
          <p:nvPr>
            <p:ph idx="1"/>
          </p:nvPr>
        </p:nvSpPr>
        <p:spPr>
          <a:xfrm>
            <a:off x="-304800" y="304800"/>
            <a:ext cx="7924800" cy="6553200"/>
          </a:xfrm>
        </p:spPr>
        <p:txBody>
          <a:bodyPr>
            <a:noAutofit/>
          </a:bodyPr>
          <a:lstStyle/>
          <a:p>
            <a:pPr algn="just">
              <a:buNone/>
            </a:pPr>
            <a:r>
              <a:rPr lang="en-US" sz="1600" dirty="0" smtClean="0">
                <a:latin typeface="Arial" pitchFamily="34" charset="0"/>
                <a:cs typeface="Arial" pitchFamily="34" charset="0"/>
              </a:rPr>
              <a:t>……………………"Dear me! I should not have thought it possible you could forget what passed in this very room about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one of the very last times we ever met in it!—It was but a very few days before I had my sore throat—just before Mr. and Mrs. John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came— I think the very evening.—Do not you remember his cutting his finger with your new penknife, and your </a:t>
            </a:r>
            <a:r>
              <a:rPr lang="en-US" sz="1600" dirty="0" err="1" smtClean="0">
                <a:latin typeface="Arial" pitchFamily="34" charset="0"/>
                <a:cs typeface="Arial" pitchFamily="34" charset="0"/>
              </a:rPr>
              <a:t>ecommending</a:t>
            </a:r>
            <a:r>
              <a:rPr lang="en-US" sz="1600" dirty="0" smtClean="0">
                <a:latin typeface="Arial" pitchFamily="34" charset="0"/>
                <a:cs typeface="Arial" pitchFamily="34" charset="0"/>
              </a:rPr>
              <a:t>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But, as you had none about you, and knew I had, you desired me to supply him; and so I took mine out and cut him a piece; but it was a great deal too large, and he cut it smaller, and kept playing some time with what was left, before he gave it back to me. And so then, in my nonsense, I could not help making a treasure of it—so I put it by never to be used, and looked at it now and then as a great treat.“ "My dearest Harriet!" cried Emma, putting her hand before her face, and jumping up, "you make me more ashamed of myself than I can bear. Remember it? Aye, I remember it all now; all, except your saving this relic—I knew nothing of that till this moment—but the cutting the finger, and my recommending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and saying I had none about me!—Oh! my sins, my sins!—And I had plenty all the while in my pocket!—One of my senseless tricks!—I deserve to be under a continual blush all the rest of my life.—Well—(sitting down again)—go on—what else?“ "And had you really some at hand yourself? I am sure I never suspected it, you did it so naturally.“ "And so you actually put this piece of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by for his sake!" said Emma, recovering from her state of shame and feeling divided between wonder and amusement. And secretly she added to herself, "Lord bless me! when should I ever have thought of putting by in cotton a piece of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that Frank Churchill had been pulling about! I never was equal to this.“ "Here," resumed Harriet, turning to her box again, "here is something still more valuable, I mean that </a:t>
            </a:r>
            <a:r>
              <a:rPr lang="en-US" sz="1600" i="1" dirty="0" smtClean="0">
                <a:latin typeface="Arial" pitchFamily="34" charset="0"/>
                <a:cs typeface="Arial" pitchFamily="34" charset="0"/>
              </a:rPr>
              <a:t>has been more valuable, because this is what did really once belong to him, which </a:t>
            </a:r>
            <a:r>
              <a:rPr lang="en-US" sz="1600" dirty="0" smtClean="0">
                <a:latin typeface="Arial" pitchFamily="34" charset="0"/>
                <a:cs typeface="Arial" pitchFamily="34" charset="0"/>
              </a:rPr>
              <a:t>the court-</a:t>
            </a:r>
            <a:r>
              <a:rPr lang="en-US" sz="1600" dirty="0" err="1" smtClean="0">
                <a:latin typeface="Arial" pitchFamily="34" charset="0"/>
                <a:cs typeface="Arial" pitchFamily="34" charset="0"/>
              </a:rPr>
              <a:t>plaister</a:t>
            </a:r>
            <a:r>
              <a:rPr lang="en-US" sz="1600" dirty="0" smtClean="0">
                <a:latin typeface="Arial" pitchFamily="34" charset="0"/>
                <a:cs typeface="Arial" pitchFamily="34" charset="0"/>
              </a:rPr>
              <a:t> never did."</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800" dirty="0" smtClean="0"/>
              <a:t>Cont… </a:t>
            </a:r>
            <a:r>
              <a:rPr lang="en-US" sz="2800" dirty="0" smtClean="0">
                <a:solidFill>
                  <a:srgbClr val="FF0000"/>
                </a:solidFill>
              </a:rPr>
              <a:t>Opening Text of the Chapter: Harriet’s Confession </a:t>
            </a:r>
            <a:endParaRPr lang="en-US" sz="2800" dirty="0"/>
          </a:p>
        </p:txBody>
      </p:sp>
      <p:sp>
        <p:nvSpPr>
          <p:cNvPr id="3" name="Content Placeholder 2"/>
          <p:cNvSpPr>
            <a:spLocks noGrp="1"/>
          </p:cNvSpPr>
          <p:nvPr>
            <p:ph idx="1"/>
          </p:nvPr>
        </p:nvSpPr>
        <p:spPr>
          <a:xfrm>
            <a:off x="0" y="762000"/>
            <a:ext cx="7315200" cy="5867400"/>
          </a:xfrm>
        </p:spPr>
        <p:txBody>
          <a:bodyPr>
            <a:normAutofit fontScale="55000" lnSpcReduction="20000"/>
          </a:bodyPr>
          <a:lstStyle/>
          <a:p>
            <a:pPr algn="just"/>
            <a:r>
              <a:rPr lang="en-US" dirty="0" smtClean="0">
                <a:latin typeface="Arial" pitchFamily="34" charset="0"/>
                <a:cs typeface="Arial" pitchFamily="34" charset="0"/>
              </a:rPr>
              <a:t>Emma was quite eager to see this superior treasure. It was the end of an old pencil,—the part without any lead. "This was really his," said Harriet.—"Do not you remember one morning?—no, I dare say you do not. But one morning—I forget exactly the day—but perhaps it was the Tuesday or Wednesday before </a:t>
            </a:r>
            <a:r>
              <a:rPr lang="en-US" i="1" dirty="0" smtClean="0">
                <a:latin typeface="Arial" pitchFamily="34" charset="0"/>
                <a:cs typeface="Arial" pitchFamily="34" charset="0"/>
              </a:rPr>
              <a:t>that evening, he wanted to make a memorandum in his pocket-book; it was </a:t>
            </a:r>
            <a:r>
              <a:rPr lang="en-US" dirty="0" smtClean="0">
                <a:latin typeface="Arial" pitchFamily="34" charset="0"/>
                <a:cs typeface="Arial" pitchFamily="34" charset="0"/>
              </a:rPr>
              <a:t>about spruce-beer.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had been telling him something about brewing spruce-beer, and he wanted to put it down; but when he took out his pencil, there was so little lead that he soon cut it all away, and it would not do, so you lent him another, and this was left upon the table as good for nothing. But I kept my eye on it; and, as soon as I dared, caught it up, and never parted with it again from that moment.“ "I do remember it," cried Emma; "I perfectly remember it.— Talking about spruce-beer.—Oh! yes—Mr.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and I both saying we liked it, and Mr. Elton's seeming resolved to learn to like it too. I perfectly remember it.—Stop; Mr. </a:t>
            </a:r>
            <a:r>
              <a:rPr lang="en-US" dirty="0" err="1" smtClean="0">
                <a:latin typeface="Arial" pitchFamily="34" charset="0"/>
                <a:cs typeface="Arial" pitchFamily="34" charset="0"/>
              </a:rPr>
              <a:t>Knightley</a:t>
            </a:r>
            <a:r>
              <a:rPr lang="en-US" dirty="0" smtClean="0">
                <a:latin typeface="Arial" pitchFamily="34" charset="0"/>
                <a:cs typeface="Arial" pitchFamily="34" charset="0"/>
              </a:rPr>
              <a:t> was standing just here, was not he? I have an idea he was standing just here."</a:t>
            </a:r>
          </a:p>
          <a:p>
            <a:pPr algn="just"/>
            <a:r>
              <a:rPr lang="en-US" dirty="0" smtClean="0">
                <a:latin typeface="Arial" pitchFamily="34" charset="0"/>
                <a:cs typeface="Arial" pitchFamily="34" charset="0"/>
              </a:rPr>
              <a:t>"Ah! I do not know. I cannot recollect.—It is very odd, but I cannot </a:t>
            </a:r>
            <a:r>
              <a:rPr lang="en-US" dirty="0" err="1" smtClean="0">
                <a:latin typeface="Arial" pitchFamily="34" charset="0"/>
                <a:cs typeface="Arial" pitchFamily="34" charset="0"/>
              </a:rPr>
              <a:t>recollect.—Mr</a:t>
            </a:r>
            <a:r>
              <a:rPr lang="en-US" dirty="0" smtClean="0">
                <a:latin typeface="Arial" pitchFamily="34" charset="0"/>
                <a:cs typeface="Arial" pitchFamily="34" charset="0"/>
              </a:rPr>
              <a:t>. Elton was sitting here, I remember, much about where I am now."— "Well, go on.“ "Oh! that's all. I have nothing more to </a:t>
            </a:r>
            <a:r>
              <a:rPr lang="en-US" dirty="0" err="1" smtClean="0">
                <a:latin typeface="Arial" pitchFamily="34" charset="0"/>
                <a:cs typeface="Arial" pitchFamily="34" charset="0"/>
              </a:rPr>
              <a:t>shew</a:t>
            </a:r>
            <a:r>
              <a:rPr lang="en-US" dirty="0" smtClean="0">
                <a:latin typeface="Arial" pitchFamily="34" charset="0"/>
                <a:cs typeface="Arial" pitchFamily="34" charset="0"/>
              </a:rPr>
              <a:t> you, or to say—except that I am now going to throw them both behind the fire, and I wish you to see me do it.“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US" sz="2800" dirty="0" smtClean="0"/>
              <a:t>Cont… </a:t>
            </a:r>
            <a:r>
              <a:rPr lang="en-US" sz="2800" dirty="0" smtClean="0">
                <a:solidFill>
                  <a:srgbClr val="FF0000"/>
                </a:solidFill>
              </a:rPr>
              <a:t>Opening Text of the Chapter: Harriet’s Confession </a:t>
            </a:r>
            <a:endParaRPr lang="en-US" sz="2800" dirty="0"/>
          </a:p>
        </p:txBody>
      </p:sp>
      <p:sp>
        <p:nvSpPr>
          <p:cNvPr id="3" name="Content Placeholder 2"/>
          <p:cNvSpPr>
            <a:spLocks noGrp="1"/>
          </p:cNvSpPr>
          <p:nvPr>
            <p:ph idx="1"/>
          </p:nvPr>
        </p:nvSpPr>
        <p:spPr>
          <a:xfrm>
            <a:off x="152400" y="838200"/>
            <a:ext cx="7010400" cy="5287963"/>
          </a:xfrm>
        </p:spPr>
        <p:txBody>
          <a:bodyPr>
            <a:normAutofit/>
          </a:bodyPr>
          <a:lstStyle/>
          <a:p>
            <a:pPr algn="just">
              <a:buNone/>
            </a:pPr>
            <a:r>
              <a:rPr lang="en-US" sz="1800" dirty="0" smtClean="0">
                <a:latin typeface="Arial" pitchFamily="34" charset="0"/>
                <a:cs typeface="Arial" pitchFamily="34" charset="0"/>
              </a:rPr>
              <a:t>	"My poor dear Harriet! and have you actually found happiness in treasuring up these things?"</a:t>
            </a:r>
          </a:p>
          <a:p>
            <a:pPr algn="just">
              <a:buNone/>
            </a:pPr>
            <a:r>
              <a:rPr lang="en-US" sz="1800" dirty="0" smtClean="0">
                <a:latin typeface="Arial" pitchFamily="34" charset="0"/>
                <a:cs typeface="Arial" pitchFamily="34" charset="0"/>
              </a:rPr>
              <a:t>	Yes, simpleton as I was!—but I am quite ashamed of it now, and wish I could forget as easily as I can burn them. It was very wrong of me, you know, to keep any remembrances, after he was married. I knew it was—but had not resolution enough to part with them."</a:t>
            </a:r>
          </a:p>
          <a:p>
            <a:pPr algn="just">
              <a:buNone/>
            </a:pPr>
            <a:r>
              <a:rPr lang="en-US" sz="1800" dirty="0" smtClean="0">
                <a:latin typeface="Arial" pitchFamily="34" charset="0"/>
                <a:cs typeface="Arial" pitchFamily="34" charset="0"/>
              </a:rPr>
              <a:t>	"But, Harriet, is it necessary to burn the court-</a:t>
            </a:r>
            <a:r>
              <a:rPr lang="en-US" sz="1800" dirty="0" err="1" smtClean="0">
                <a:latin typeface="Arial" pitchFamily="34" charset="0"/>
                <a:cs typeface="Arial" pitchFamily="34" charset="0"/>
              </a:rPr>
              <a:t>plaister</a:t>
            </a:r>
            <a:r>
              <a:rPr lang="en-US" sz="1800" dirty="0" smtClean="0">
                <a:latin typeface="Arial" pitchFamily="34" charset="0"/>
                <a:cs typeface="Arial" pitchFamily="34" charset="0"/>
              </a:rPr>
              <a:t>?—I have not a word to say for the bit of old pencil, but the court-</a:t>
            </a:r>
            <a:r>
              <a:rPr lang="en-US" sz="1800" dirty="0" err="1" smtClean="0">
                <a:latin typeface="Arial" pitchFamily="34" charset="0"/>
                <a:cs typeface="Arial" pitchFamily="34" charset="0"/>
              </a:rPr>
              <a:t>plaister</a:t>
            </a:r>
            <a:r>
              <a:rPr lang="en-US" sz="1800" dirty="0" smtClean="0">
                <a:latin typeface="Arial" pitchFamily="34" charset="0"/>
                <a:cs typeface="Arial" pitchFamily="34" charset="0"/>
              </a:rPr>
              <a:t> might be useful."</a:t>
            </a:r>
          </a:p>
          <a:p>
            <a:pPr algn="just">
              <a:buNone/>
            </a:pPr>
            <a:r>
              <a:rPr lang="en-US" sz="1800" dirty="0" smtClean="0">
                <a:latin typeface="Arial" pitchFamily="34" charset="0"/>
                <a:cs typeface="Arial" pitchFamily="34" charset="0"/>
              </a:rPr>
              <a:t>	"I shall be happier to burn it," replied Harriet. "It has a disagreeable look to me. I must get rid of every thing.— There it goes, and there is an end, thank Heaven! of Mr. Elton.“</a:t>
            </a:r>
          </a:p>
          <a:p>
            <a:pPr algn="just">
              <a:buNone/>
            </a:pPr>
            <a:r>
              <a:rPr lang="en-US" sz="1800" dirty="0" smtClean="0">
                <a:latin typeface="Arial" pitchFamily="34" charset="0"/>
                <a:cs typeface="Arial" pitchFamily="34" charset="0"/>
              </a:rPr>
              <a:t>	"And when," thought Emma, "will there be a beginning of Mr. Churchill?"</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3, Chapter 40</a:t>
            </a:r>
            <a:endParaRPr lang="en-US" sz="2800" dirty="0"/>
          </a:p>
        </p:txBody>
      </p:sp>
      <p:sp>
        <p:nvSpPr>
          <p:cNvPr id="3" name="Content Placeholder 2"/>
          <p:cNvSpPr>
            <a:spLocks noGrp="1"/>
          </p:cNvSpPr>
          <p:nvPr>
            <p:ph idx="1"/>
          </p:nvPr>
        </p:nvSpPr>
        <p:spPr>
          <a:xfrm>
            <a:off x="0" y="914400"/>
            <a:ext cx="6781800" cy="5943600"/>
          </a:xfrm>
        </p:spPr>
        <p:txBody>
          <a:bodyPr>
            <a:noAutofit/>
          </a:bodyPr>
          <a:lstStyle/>
          <a:p>
            <a:pPr algn="just">
              <a:buNone/>
            </a:pPr>
            <a:r>
              <a:rPr lang="en-US" sz="1800" b="1" dirty="0" smtClean="0">
                <a:solidFill>
                  <a:srgbClr val="FF0000"/>
                </a:solidFill>
                <a:latin typeface="Arial" pitchFamily="34" charset="0"/>
                <a:cs typeface="Arial" pitchFamily="34" charset="0"/>
              </a:rPr>
              <a:t>Character of Harriet Smith:</a:t>
            </a:r>
          </a:p>
          <a:p>
            <a:pPr algn="just"/>
            <a:r>
              <a:rPr lang="en-US" sz="1800" dirty="0" smtClean="0">
                <a:latin typeface="Arial" pitchFamily="34" charset="0"/>
                <a:cs typeface="Arial" pitchFamily="34" charset="0"/>
              </a:rPr>
              <a:t>We come to know more about Harriet Smith. We come to know the following:</a:t>
            </a:r>
          </a:p>
          <a:p>
            <a:pPr algn="just"/>
            <a:r>
              <a:rPr lang="en-US" sz="1800" dirty="0" smtClean="0">
                <a:latin typeface="Arial" pitchFamily="34" charset="0"/>
                <a:cs typeface="Arial" pitchFamily="34" charset="0"/>
              </a:rPr>
              <a:t>Her immaturity</a:t>
            </a:r>
          </a:p>
          <a:p>
            <a:pPr algn="just"/>
            <a:r>
              <a:rPr lang="en-US" sz="1800" dirty="0" smtClean="0">
                <a:latin typeface="Arial" pitchFamily="34" charset="0"/>
                <a:cs typeface="Arial" pitchFamily="34" charset="0"/>
              </a:rPr>
              <a:t>Her absurdness</a:t>
            </a:r>
          </a:p>
          <a:p>
            <a:pPr algn="just"/>
            <a:r>
              <a:rPr lang="en-US" sz="1800" dirty="0" smtClean="0">
                <a:latin typeface="Arial" pitchFamily="34" charset="0"/>
                <a:cs typeface="Arial" pitchFamily="34" charset="0"/>
              </a:rPr>
              <a:t>Her childish obsession</a:t>
            </a:r>
          </a:p>
          <a:p>
            <a:pPr algn="just"/>
            <a:r>
              <a:rPr lang="en-US" sz="1800" dirty="0" smtClean="0">
                <a:latin typeface="Arial" pitchFamily="34" charset="0"/>
                <a:cs typeface="Arial" pitchFamily="34" charset="0"/>
              </a:rPr>
              <a:t>Her foolishness</a:t>
            </a:r>
          </a:p>
          <a:p>
            <a:pPr algn="just"/>
            <a:r>
              <a:rPr lang="en-US" sz="1800" dirty="0" smtClean="0">
                <a:latin typeface="Arial" pitchFamily="34" charset="0"/>
                <a:cs typeface="Arial" pitchFamily="34" charset="0"/>
              </a:rPr>
              <a:t>Her lack of judgment and appraisal</a:t>
            </a:r>
          </a:p>
          <a:p>
            <a:pPr algn="just"/>
            <a:endParaRPr lang="en-US" sz="1800" dirty="0" smtClean="0">
              <a:latin typeface="Arial" pitchFamily="34" charset="0"/>
              <a:cs typeface="Arial" pitchFamily="34" charset="0"/>
            </a:endParaRPr>
          </a:p>
          <a:p>
            <a:pPr algn="just"/>
            <a:endParaRPr lang="en-US" sz="1800" dirty="0" smtClean="0">
              <a:latin typeface="Arial" pitchFamily="34" charset="0"/>
              <a:cs typeface="Arial" pitchFamily="34" charset="0"/>
            </a:endParaRPr>
          </a:p>
          <a:p>
            <a:pPr algn="just"/>
            <a:r>
              <a:rPr lang="en-US" sz="1800" dirty="0" smtClean="0">
                <a:latin typeface="Arial" pitchFamily="34" charset="0"/>
                <a:cs typeface="Arial" pitchFamily="34" charset="0"/>
              </a:rPr>
              <a:t>Harriet and Emma are deliberately ambiguous about the object of Harriet's affection. The two only establish that the man saved her the night of the Crown Inn ball and is someone of high rank, so much so that it is unlikely that the match would ever be successfully made. Emma assumes that Harriet is referring to Frank Churchill, who rescued her from the gypsies, but both of these characteristics also apply to another respectable man of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who showed kindness to Harriet Smith.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rmAutofit fontScale="90000"/>
          </a:bodyPr>
          <a:lstStyle/>
          <a:p>
            <a:r>
              <a:rPr lang="en-US" sz="2800" dirty="0" smtClean="0"/>
              <a:t>Volume 3, Chapter 41</a:t>
            </a:r>
            <a:endParaRPr lang="en-US" sz="2800" dirty="0"/>
          </a:p>
        </p:txBody>
      </p:sp>
      <p:sp>
        <p:nvSpPr>
          <p:cNvPr id="3" name="Content Placeholder 2"/>
          <p:cNvSpPr>
            <a:spLocks noGrp="1"/>
          </p:cNvSpPr>
          <p:nvPr>
            <p:ph idx="1"/>
          </p:nvPr>
        </p:nvSpPr>
        <p:spPr>
          <a:xfrm>
            <a:off x="0" y="533400"/>
            <a:ext cx="7162800" cy="6324600"/>
          </a:xfrm>
        </p:spPr>
        <p:txBody>
          <a:bodyPr>
            <a:noAutofit/>
          </a:bodyPr>
          <a:lstStyle/>
          <a:p>
            <a:pPr algn="just"/>
            <a:r>
              <a:rPr lang="en-US" sz="1400" dirty="0" smtClean="0">
                <a:latin typeface="Arial" pitchFamily="34" charset="0"/>
                <a:cs typeface="Arial" pitchFamily="34" charset="0"/>
              </a:rPr>
              <a:t>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now suspects that there is some secret understanding between Frank and Jane. </a:t>
            </a:r>
          </a:p>
          <a:p>
            <a:pPr algn="just"/>
            <a:r>
              <a:rPr lang="en-US" sz="1400" dirty="0" smtClean="0">
                <a:latin typeface="Arial" pitchFamily="34" charset="0"/>
                <a:cs typeface="Arial" pitchFamily="34" charset="0"/>
              </a:rPr>
              <a:t>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only grows to dislike Frank Churchill more, as he suspects double-dealing in Frank’s pursuit of Emma. </a:t>
            </a:r>
          </a:p>
          <a:p>
            <a:pPr algn="just"/>
            <a:r>
              <a:rPr lang="en-US" sz="1400" dirty="0" smtClean="0">
                <a:latin typeface="Arial" pitchFamily="34" charset="0"/>
                <a:cs typeface="Arial" pitchFamily="34" charset="0"/>
              </a:rPr>
              <a:t>It is quite obvious to him and everybody that Emma was the object of his affections, but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suspects that he had an interest in Jane Fairfax the whole time. </a:t>
            </a:r>
          </a:p>
          <a:p>
            <a:pPr algn="just"/>
            <a:r>
              <a:rPr lang="en-US" sz="1400" dirty="0" smtClean="0">
                <a:latin typeface="Arial" pitchFamily="34" charset="0"/>
                <a:cs typeface="Arial" pitchFamily="34" charset="0"/>
              </a:rPr>
              <a:t>During a walk with Emma, Harriet, Mr. and Mrs. Weston, Frank, Jane, and Miss Bates,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notices a strange exchange taking place between Frank and Mrs. Weston.</a:t>
            </a:r>
          </a:p>
          <a:p>
            <a:pPr algn="just"/>
            <a:r>
              <a:rPr lang="en-US" sz="1400" dirty="0" smtClean="0">
                <a:latin typeface="Arial" pitchFamily="34" charset="0"/>
                <a:cs typeface="Arial" pitchFamily="34" charset="0"/>
              </a:rPr>
              <a:t> Frank asks Mrs. Weston if anything has come of Mr. Perry’s plan to buy a carriage. She has no idea what he is talking about, and he swears that she wrote of it in a letter to him some months ago. She denies it, and Frank decides he must have dreamed it. Miss Bates remembers that there was talk of the </a:t>
            </a:r>
            <a:r>
              <a:rPr lang="en-US" sz="1400" dirty="0" err="1" smtClean="0">
                <a:latin typeface="Arial" pitchFamily="34" charset="0"/>
                <a:cs typeface="Arial" pitchFamily="34" charset="0"/>
              </a:rPr>
              <a:t>Perrys</a:t>
            </a:r>
            <a:r>
              <a:rPr lang="en-US" sz="1400" dirty="0" smtClean="0">
                <a:latin typeface="Arial" pitchFamily="34" charset="0"/>
                <a:cs typeface="Arial" pitchFamily="34" charset="0"/>
              </a:rPr>
              <a:t> getting a carriage at her house (with Jane present) but that it was a secret.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observes Frank trying to catch Jane’s eye after this.</a:t>
            </a:r>
          </a:p>
          <a:p>
            <a:pPr algn="just"/>
            <a:r>
              <a:rPr lang="en-US" sz="1400" dirty="0" smtClean="0">
                <a:latin typeface="Arial" pitchFamily="34" charset="0"/>
                <a:cs typeface="Arial" pitchFamily="34" charset="0"/>
              </a:rPr>
              <a:t>The party reaches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and Emma persuades everyone to come in for tea.</a:t>
            </a:r>
          </a:p>
          <a:p>
            <a:pPr algn="just"/>
            <a:r>
              <a:rPr lang="en-US" sz="1400" dirty="0" smtClean="0">
                <a:latin typeface="Arial" pitchFamily="34" charset="0"/>
                <a:cs typeface="Arial" pitchFamily="34" charset="0"/>
              </a:rPr>
              <a:t>Over tea at </a:t>
            </a:r>
            <a:r>
              <a:rPr lang="en-US" sz="1400" dirty="0" err="1" smtClean="0">
                <a:latin typeface="Arial" pitchFamily="34" charset="0"/>
                <a:cs typeface="Arial" pitchFamily="34" charset="0"/>
              </a:rPr>
              <a:t>Hartfield</a:t>
            </a:r>
            <a:r>
              <a:rPr lang="en-US" sz="1400" dirty="0" smtClean="0">
                <a:latin typeface="Arial" pitchFamily="34" charset="0"/>
                <a:cs typeface="Arial" pitchFamily="34" charset="0"/>
              </a:rPr>
              <a:t>, Emma, Frank, Harriet and Jane play word games in which they are supposed to guess words. Frank constructs the word “blunder” using alphabet tiles, which he shows to Jane. The next word that Frank gives Jane to guess is "Dixon," which greatly annoys Jane, who promptly quits the game.</a:t>
            </a:r>
          </a:p>
          <a:p>
            <a:pPr algn="just"/>
            <a:r>
              <a:rPr lang="en-US" sz="1400" dirty="0" smtClean="0">
                <a:latin typeface="Arial" pitchFamily="34" charset="0"/>
                <a:cs typeface="Arial" pitchFamily="34" charset="0"/>
              </a:rPr>
              <a:t>When the party ends up,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stays behind to speak to Emma. He wants to warn her against Frank. </a:t>
            </a:r>
          </a:p>
          <a:p>
            <a:pPr algn="just"/>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also asks Emma about the “Dixon” joke, and though apparently she refuses that she does not know anything, actually she is very much embarrassed.</a:t>
            </a:r>
          </a:p>
          <a:p>
            <a:pPr algn="just"/>
            <a:r>
              <a:rPr lang="en-US" sz="1400" dirty="0" smtClean="0">
                <a:latin typeface="Arial" pitchFamily="34" charset="0"/>
                <a:cs typeface="Arial" pitchFamily="34" charset="0"/>
              </a:rPr>
              <a:t> 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tells Emma about his suspicions about an affair Frank and Jane, but she thinks that there is no romance between them</a:t>
            </a:r>
          </a:p>
          <a:p>
            <a:pPr algn="just"/>
            <a:r>
              <a:rPr lang="en-US" sz="1400" dirty="0" smtClean="0">
                <a:latin typeface="Arial" pitchFamily="34" charset="0"/>
                <a:cs typeface="Arial" pitchFamily="34" charset="0"/>
              </a:rPr>
              <a:t>Mr. </a:t>
            </a:r>
            <a:r>
              <a:rPr lang="en-US" sz="1400" dirty="0" err="1" smtClean="0">
                <a:latin typeface="Arial" pitchFamily="34" charset="0"/>
                <a:cs typeface="Arial" pitchFamily="34" charset="0"/>
              </a:rPr>
              <a:t>Knightley</a:t>
            </a:r>
            <a:r>
              <a:rPr lang="en-US" sz="1400" dirty="0" smtClean="0">
                <a:latin typeface="Arial" pitchFamily="34" charset="0"/>
                <a:cs typeface="Arial" pitchFamily="34" charset="0"/>
              </a:rPr>
              <a:t> is irritated by all this.</a:t>
            </a:r>
          </a:p>
          <a:p>
            <a:pPr algn="just"/>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3, Chapter 41</a:t>
            </a:r>
            <a:endParaRPr lang="en-US" sz="2800" dirty="0"/>
          </a:p>
        </p:txBody>
      </p:sp>
      <p:sp>
        <p:nvSpPr>
          <p:cNvPr id="3" name="Content Placeholder 2"/>
          <p:cNvSpPr>
            <a:spLocks noGrp="1"/>
          </p:cNvSpPr>
          <p:nvPr>
            <p:ph idx="1"/>
          </p:nvPr>
        </p:nvSpPr>
        <p:spPr>
          <a:xfrm>
            <a:off x="0" y="685800"/>
            <a:ext cx="7010400" cy="6172200"/>
          </a:xfrm>
        </p:spPr>
        <p:txBody>
          <a:bodyPr>
            <a:noAutofit/>
          </a:bodyPr>
          <a:lstStyle/>
          <a:p>
            <a:pPr algn="just">
              <a:buNone/>
            </a:pPr>
            <a:r>
              <a:rPr lang="en-US" sz="1600" b="1" dirty="0" smtClean="0">
                <a:solidFill>
                  <a:srgbClr val="FF0000"/>
                </a:solidFill>
                <a:latin typeface="Arial" pitchFamily="34" charset="0"/>
                <a:cs typeface="Arial" pitchFamily="34" charset="0"/>
              </a:rPr>
              <a:t>Frank Churchill’s </a:t>
            </a:r>
            <a:r>
              <a:rPr lang="en-US" sz="1600" b="1" dirty="0" err="1" smtClean="0">
                <a:solidFill>
                  <a:srgbClr val="FF0000"/>
                </a:solidFill>
                <a:latin typeface="Arial" pitchFamily="34" charset="0"/>
                <a:cs typeface="Arial" pitchFamily="34" charset="0"/>
              </a:rPr>
              <a:t>Behaviour</a:t>
            </a:r>
            <a:r>
              <a:rPr lang="en-US" sz="1600" b="1" dirty="0" smtClean="0">
                <a:solidFill>
                  <a:srgbClr val="FF0000"/>
                </a:solidFill>
                <a:latin typeface="Arial" pitchFamily="34" charset="0"/>
                <a:cs typeface="Arial" pitchFamily="34" charset="0"/>
              </a:rPr>
              <a:t>:</a:t>
            </a:r>
          </a:p>
          <a:p>
            <a:pPr algn="just"/>
            <a:r>
              <a:rPr lang="en-US" sz="1600" dirty="0" smtClean="0">
                <a:latin typeface="Arial" pitchFamily="34" charset="0"/>
                <a:cs typeface="Arial" pitchFamily="34" charset="0"/>
              </a:rPr>
              <a:t>Frank Churchill’s behavior is still inappropriately deceptive. </a:t>
            </a:r>
          </a:p>
          <a:p>
            <a:pPr algn="just"/>
            <a:r>
              <a:rPr lang="en-US" sz="1600" dirty="0" smtClean="0">
                <a:latin typeface="Arial" pitchFamily="34" charset="0"/>
                <a:cs typeface="Arial" pitchFamily="34" charset="0"/>
              </a:rPr>
              <a:t>He has a manipulative nature.</a:t>
            </a:r>
          </a:p>
          <a:p>
            <a:pPr algn="just"/>
            <a:r>
              <a:rPr lang="en-US" sz="1600" dirty="0" smtClean="0">
                <a:latin typeface="Arial" pitchFamily="34" charset="0"/>
                <a:cs typeface="Arial" pitchFamily="34" charset="0"/>
              </a:rPr>
              <a:t>He does not direct his manipulation towards Emma. </a:t>
            </a:r>
          </a:p>
          <a:p>
            <a:pPr algn="just"/>
            <a:r>
              <a:rPr lang="en-US" sz="1600" dirty="0" smtClean="0">
                <a:latin typeface="Arial" pitchFamily="34" charset="0"/>
                <a:cs typeface="Arial" pitchFamily="34" charset="0"/>
              </a:rPr>
              <a:t>During the game, Frank teases and taunts Jane Fairfax.</a:t>
            </a:r>
          </a:p>
          <a:p>
            <a:pPr algn="just"/>
            <a:r>
              <a:rPr lang="en-US" sz="1600" dirty="0" smtClean="0">
                <a:latin typeface="Arial" pitchFamily="34" charset="0"/>
                <a:cs typeface="Arial" pitchFamily="34" charset="0"/>
              </a:rPr>
              <a:t>What is the purpose of teasing her? May be to make her lose her temper and reveal her true emotions.</a:t>
            </a:r>
          </a:p>
          <a:p>
            <a:pPr algn="just"/>
            <a:r>
              <a:rPr lang="en-US" sz="1600" dirty="0" smtClean="0">
                <a:latin typeface="Arial" pitchFamily="34" charset="0"/>
                <a:cs typeface="Arial" pitchFamily="34" charset="0"/>
              </a:rPr>
              <a:t>This scene parallels the earlier incident in which Mr. Elton uses the riddle to declare his feelings to Emma via Harriet Smith. </a:t>
            </a:r>
          </a:p>
          <a:p>
            <a:pPr algn="just">
              <a:buNone/>
            </a:pPr>
            <a:r>
              <a:rPr lang="en-US" sz="1600" b="1" dirty="0" smtClean="0">
                <a:solidFill>
                  <a:srgbClr val="FF0000"/>
                </a:solidFill>
                <a:latin typeface="Arial" pitchFamily="34" charset="0"/>
                <a:cs typeface="Arial" pitchFamily="34" charset="0"/>
              </a:rPr>
              <a:t>Mr. </a:t>
            </a:r>
            <a:r>
              <a:rPr lang="en-US" sz="1600" b="1" dirty="0" err="1" smtClean="0">
                <a:solidFill>
                  <a:srgbClr val="FF0000"/>
                </a:solidFill>
                <a:latin typeface="Arial" pitchFamily="34" charset="0"/>
                <a:cs typeface="Arial" pitchFamily="34" charset="0"/>
              </a:rPr>
              <a:t>Knightley’s</a:t>
            </a:r>
            <a:r>
              <a:rPr lang="en-US" sz="1600" b="1" dirty="0" smtClean="0">
                <a:solidFill>
                  <a:srgbClr val="FF0000"/>
                </a:solidFill>
                <a:latin typeface="Arial" pitchFamily="34" charset="0"/>
                <a:cs typeface="Arial" pitchFamily="34" charset="0"/>
              </a:rPr>
              <a:t> opinion: The possibilities</a:t>
            </a:r>
          </a:p>
          <a:p>
            <a:pPr algn="just"/>
            <a:r>
              <a:rPr lang="en-US" sz="1600" dirty="0" smtClean="0">
                <a:latin typeface="Arial" pitchFamily="34" charset="0"/>
                <a:cs typeface="Arial" pitchFamily="34" charset="0"/>
              </a:rPr>
              <a:t>He thinks that Frank and Jane are having an affair. We as readers know that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has been consistently correct in judging others’ actions. In this context his suspicion regarding Frank and Jane Fairfax gathers significance. </a:t>
            </a:r>
          </a:p>
          <a:p>
            <a:pPr algn="just"/>
            <a:r>
              <a:rPr lang="en-US" sz="1600" dirty="0" smtClean="0">
                <a:latin typeface="Arial" pitchFamily="34" charset="0"/>
                <a:cs typeface="Arial" pitchFamily="34" charset="0"/>
              </a:rPr>
              <a:t>His other suspicion is that frank wants to harm t Emma. Times will show how far he is right or wrong.</a:t>
            </a:r>
          </a:p>
          <a:p>
            <a:pPr algn="just">
              <a:buNone/>
            </a:pPr>
            <a:r>
              <a:rPr lang="en-US" sz="1600" b="1" dirty="0" smtClean="0">
                <a:solidFill>
                  <a:srgbClr val="FF0000"/>
                </a:solidFill>
                <a:latin typeface="Arial" pitchFamily="34" charset="0"/>
                <a:cs typeface="Arial" pitchFamily="34" charset="0"/>
              </a:rPr>
              <a:t>Theme of Jealousy:</a:t>
            </a:r>
          </a:p>
          <a:p>
            <a:pPr algn="just"/>
            <a:r>
              <a:rPr lang="en-US" sz="1600" dirty="0" smtClean="0">
                <a:latin typeface="Arial" pitchFamily="34" charset="0"/>
                <a:cs typeface="Arial" pitchFamily="34" charset="0"/>
              </a:rPr>
              <a:t>Emma is sure that she does not love Frank, but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still feels threatened by him. This continues to build the possibility that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is interested in Emma. His greatest care in this situation is that Emma does not get hurt which shows his some kind of involvement in Emma. </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Discussion Points: Volume 3, Chapter 41</a:t>
            </a:r>
            <a:endParaRPr lang="en-US" sz="2800" dirty="0"/>
          </a:p>
        </p:txBody>
      </p:sp>
      <p:sp>
        <p:nvSpPr>
          <p:cNvPr id="3" name="Content Placeholder 2"/>
          <p:cNvSpPr>
            <a:spLocks noGrp="1"/>
          </p:cNvSpPr>
          <p:nvPr>
            <p:ph idx="1"/>
          </p:nvPr>
        </p:nvSpPr>
        <p:spPr>
          <a:xfrm>
            <a:off x="152400" y="1600200"/>
            <a:ext cx="6096000" cy="4525963"/>
          </a:xfrm>
        </p:spPr>
        <p:txBody>
          <a:bodyPr>
            <a:normAutofit/>
          </a:bodyPr>
          <a:lstStyle/>
          <a:p>
            <a:pPr algn="just"/>
            <a:r>
              <a:rPr lang="en-US" sz="1800" dirty="0" smtClean="0">
                <a:latin typeface="Arial" pitchFamily="34" charset="0"/>
                <a:cs typeface="Arial" pitchFamily="34" charset="0"/>
              </a:rPr>
              <a:t>Although the narrator typically describes all events from Emma’s point of view, this chapter is unique in that it is narrated entirely from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point of view. The whole chapter presents what he can see of the word games etc. </a:t>
            </a:r>
          </a:p>
          <a:p>
            <a:pPr algn="just"/>
            <a:r>
              <a:rPr lang="en-US" sz="1800" dirty="0" smtClean="0">
                <a:latin typeface="Arial" pitchFamily="34" charset="0"/>
                <a:cs typeface="Arial" pitchFamily="34" charset="0"/>
              </a:rPr>
              <a:t>By shifting to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point of view, the writer has given a new perspective to the reader on the mixture of knowledge and confusion that each character experiences. </a:t>
            </a:r>
          </a:p>
          <a:p>
            <a:pPr algn="just"/>
            <a:r>
              <a:rPr lang="en-US" sz="1800" dirty="0" smtClean="0">
                <a:latin typeface="Arial" pitchFamily="34" charset="0"/>
                <a:cs typeface="Arial" pitchFamily="34" charset="0"/>
              </a:rPr>
              <a:t>This new emphasis on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character and point of view also foreshadows subtly that he is becoming a central character.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t>Volume 3, Chapter 42</a:t>
            </a:r>
            <a:endParaRPr lang="en-US" sz="3200" dirty="0"/>
          </a:p>
        </p:txBody>
      </p:sp>
      <p:sp>
        <p:nvSpPr>
          <p:cNvPr id="3" name="Content Placeholder 2"/>
          <p:cNvSpPr>
            <a:spLocks noGrp="1"/>
          </p:cNvSpPr>
          <p:nvPr>
            <p:ph idx="1"/>
          </p:nvPr>
        </p:nvSpPr>
        <p:spPr>
          <a:xfrm>
            <a:off x="152400" y="838200"/>
            <a:ext cx="6781800" cy="6019800"/>
          </a:xfrm>
        </p:spPr>
        <p:txBody>
          <a:bodyPr>
            <a:normAutofit fontScale="92500" lnSpcReduction="20000"/>
          </a:bodyPr>
          <a:lstStyle/>
          <a:p>
            <a:pPr algn="just"/>
            <a:r>
              <a:rPr lang="en-US" sz="1800" dirty="0" smtClean="0">
                <a:latin typeface="Arial" pitchFamily="34" charset="0"/>
                <a:cs typeface="Arial" pitchFamily="34" charset="0"/>
              </a:rPr>
              <a:t>An outing to Box Hill is planned, but it has to be postponed because of a lame horse.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half-jokingly suggests that the party come to his estate instead. </a:t>
            </a:r>
          </a:p>
          <a:p>
            <a:pPr algn="just"/>
            <a:r>
              <a:rPr lang="en-US" sz="1800" dirty="0" smtClean="0">
                <a:latin typeface="Arial" pitchFamily="34" charset="0"/>
                <a:cs typeface="Arial" pitchFamily="34" charset="0"/>
              </a:rPr>
              <a:t>Mrs. Elton immediately gets ready for it and starts seriously planning it.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has to be firm to prevent her from planning all the details. Meanwhile, the lame horse heals, and it is decided that the Box Hill party will follow the one at </a:t>
            </a:r>
            <a:r>
              <a:rPr lang="en-US" sz="1800" dirty="0" err="1" smtClean="0">
                <a:latin typeface="Arial" pitchFamily="34" charset="0"/>
                <a:cs typeface="Arial" pitchFamily="34" charset="0"/>
              </a:rPr>
              <a:t>Donwell</a:t>
            </a:r>
            <a:r>
              <a:rPr lang="en-US" sz="1800" dirty="0" smtClean="0">
                <a:latin typeface="Arial" pitchFamily="34" charset="0"/>
                <a:cs typeface="Arial" pitchFamily="34" charset="0"/>
              </a:rPr>
              <a:t> Abbey,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estate.</a:t>
            </a:r>
          </a:p>
          <a:p>
            <a:pPr algn="just"/>
            <a:r>
              <a:rPr lang="en-US" sz="1800" dirty="0" smtClean="0">
                <a:latin typeface="Arial" pitchFamily="34" charset="0"/>
                <a:cs typeface="Arial" pitchFamily="34" charset="0"/>
              </a:rPr>
              <a:t> At </a:t>
            </a:r>
            <a:r>
              <a:rPr lang="en-US" sz="1800" dirty="0" err="1" smtClean="0">
                <a:latin typeface="Arial" pitchFamily="34" charset="0"/>
                <a:cs typeface="Arial" pitchFamily="34" charset="0"/>
              </a:rPr>
              <a:t>Donwell</a:t>
            </a:r>
            <a:r>
              <a:rPr lang="en-US" sz="1800" dirty="0" smtClean="0">
                <a:latin typeface="Arial" pitchFamily="34" charset="0"/>
                <a:cs typeface="Arial" pitchFamily="34" charset="0"/>
              </a:rPr>
              <a:t> Abbey, Emma enjoys examining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house and grounds. </a:t>
            </a:r>
          </a:p>
          <a:p>
            <a:pPr algn="just"/>
            <a:r>
              <a:rPr lang="en-US" sz="1800" smtClean="0">
                <a:latin typeface="Arial" pitchFamily="34" charset="0"/>
                <a:cs typeface="Arial" pitchFamily="34" charset="0"/>
              </a:rPr>
              <a:t>Her </a:t>
            </a:r>
            <a:r>
              <a:rPr lang="en-US" sz="1800" smtClean="0">
                <a:latin typeface="Arial" pitchFamily="34" charset="0"/>
                <a:cs typeface="Arial" pitchFamily="34" charset="0"/>
              </a:rPr>
              <a:t>ears </a:t>
            </a:r>
            <a:r>
              <a:rPr lang="en-US" sz="1800" dirty="0" smtClean="0">
                <a:latin typeface="Arial" pitchFamily="34" charset="0"/>
                <a:cs typeface="Arial" pitchFamily="34" charset="0"/>
              </a:rPr>
              <a:t>catch some conversation between Jane Fairfax and Mrs. Elton. She notices Jane resisting a governess “situation” that Mrs. Elton has found for her. </a:t>
            </a:r>
          </a:p>
          <a:p>
            <a:pPr algn="just"/>
            <a:r>
              <a:rPr lang="en-US" sz="1800" dirty="0" smtClean="0">
                <a:latin typeface="Arial" pitchFamily="34" charset="0"/>
                <a:cs typeface="Arial" pitchFamily="34" charset="0"/>
              </a:rPr>
              <a:t>Walking through the garden, Emma finds Harriet and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looking out over the Martin family home and thinks the two an odd grouping, but is nevertheless convinced that Harriet is in good hands. </a:t>
            </a:r>
          </a:p>
          <a:p>
            <a:pPr algn="just"/>
            <a:r>
              <a:rPr lang="en-US" sz="1800" dirty="0" smtClean="0">
                <a:latin typeface="Arial" pitchFamily="34" charset="0"/>
                <a:cs typeface="Arial" pitchFamily="34" charset="0"/>
              </a:rPr>
              <a:t>Mrs. Weston is worried by the fact that Frank is late coming from Richmond. At the house, Emma encounters an agitated Jane, who asks her to tell everyone else that she has walked home. </a:t>
            </a:r>
          </a:p>
          <a:p>
            <a:pPr algn="just"/>
            <a:r>
              <a:rPr lang="en-US" sz="1800" dirty="0" smtClean="0">
                <a:latin typeface="Arial" pitchFamily="34" charset="0"/>
                <a:cs typeface="Arial" pitchFamily="34" charset="0"/>
              </a:rPr>
              <a:t>Frank then turns up out of humor and in the course of conversation says that he would like to go abroad. Emma teases him out of his mood, and he promises to join the Box Hill trip.</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 Discussion Points: Volume 3, Chapter 42</a:t>
            </a:r>
            <a:endParaRPr lang="en-US" sz="2800" dirty="0"/>
          </a:p>
        </p:txBody>
      </p:sp>
      <p:sp>
        <p:nvSpPr>
          <p:cNvPr id="3" name="Content Placeholder 2"/>
          <p:cNvSpPr>
            <a:spLocks noGrp="1"/>
          </p:cNvSpPr>
          <p:nvPr>
            <p:ph idx="1"/>
          </p:nvPr>
        </p:nvSpPr>
        <p:spPr>
          <a:xfrm>
            <a:off x="0" y="838200"/>
            <a:ext cx="7010400" cy="5791200"/>
          </a:xfrm>
        </p:spPr>
        <p:txBody>
          <a:bodyPr>
            <a:normAutofit fontScale="70000" lnSpcReduction="20000"/>
          </a:bodyPr>
          <a:lstStyle/>
          <a:p>
            <a:pPr algn="just"/>
            <a:r>
              <a:rPr lang="en-US" dirty="0" smtClean="0"/>
              <a:t>Mr. </a:t>
            </a:r>
            <a:r>
              <a:rPr lang="en-US" dirty="0" err="1" smtClean="0"/>
              <a:t>Knightley</a:t>
            </a:r>
            <a:r>
              <a:rPr lang="en-US" dirty="0" smtClean="0"/>
              <a:t> says that only the future Mrs. </a:t>
            </a:r>
            <a:r>
              <a:rPr lang="en-US" dirty="0" err="1" smtClean="0"/>
              <a:t>Knightley</a:t>
            </a:r>
            <a:r>
              <a:rPr lang="en-US" dirty="0" smtClean="0"/>
              <a:t> may invite whomever she chooses to his estate, he gives the first indication that he is interested in marriage. The automatic assumption before this point was that Mr. </a:t>
            </a:r>
            <a:r>
              <a:rPr lang="en-US" dirty="0" err="1" smtClean="0"/>
              <a:t>Knightley</a:t>
            </a:r>
            <a:r>
              <a:rPr lang="en-US" dirty="0" smtClean="0"/>
              <a:t> had decided to remain a bachelor. </a:t>
            </a:r>
          </a:p>
          <a:p>
            <a:pPr algn="just"/>
            <a:r>
              <a:rPr lang="en-US" dirty="0" smtClean="0"/>
              <a:t>Clues are dropped that may be Jane Fairfax will suffer the indignation of becoming a governess, and even worse, she may owe her position to Mrs. Elton's interference.</a:t>
            </a:r>
          </a:p>
          <a:p>
            <a:pPr algn="just"/>
            <a:r>
              <a:rPr lang="en-US" dirty="0" smtClean="0"/>
              <a:t>We as readers also develop suspicions about Frank Churchill and Jane Fairfax that they are involved, considering the strange circumstances of his late arrival and her early departure ­ both are unhappy during their separate visits to the picnic at </a:t>
            </a:r>
            <a:r>
              <a:rPr lang="en-US" dirty="0" err="1" smtClean="0"/>
              <a:t>Donwell</a:t>
            </a:r>
            <a:r>
              <a:rPr lang="en-US" dirty="0" smtClean="0"/>
              <a:t> Abbey. </a:t>
            </a:r>
          </a:p>
          <a:p>
            <a:pPr algn="just"/>
            <a:r>
              <a:rPr lang="en-US" dirty="0" smtClean="0"/>
              <a:t>Also, Harriet spending time with Mr. </a:t>
            </a:r>
            <a:r>
              <a:rPr lang="en-US" dirty="0" err="1" smtClean="0"/>
              <a:t>Knightley</a:t>
            </a:r>
            <a:r>
              <a:rPr lang="en-US" dirty="0" smtClean="0"/>
              <a:t> is a notable change in events. This is a reminder of Harriet's earlier claim that she was in love with a man of great status. Harriet has shown no interest in Frank Churchill, so it must be assumed that Emma was mistaken and Harriet has developed feelings for Mr. </a:t>
            </a:r>
            <a:r>
              <a:rPr lang="en-US" dirty="0" err="1" smtClean="0"/>
              <a:t>Knightley</a:t>
            </a:r>
            <a:r>
              <a:rPr lang="en-US" dirty="0" smtClean="0"/>
              <a:t>.</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t>Volume 3, Chapter 43</a:t>
            </a:r>
            <a:endParaRPr lang="en-US" sz="2800" dirty="0"/>
          </a:p>
        </p:txBody>
      </p:sp>
      <p:sp>
        <p:nvSpPr>
          <p:cNvPr id="3" name="Content Placeholder 2"/>
          <p:cNvSpPr>
            <a:spLocks noGrp="1"/>
          </p:cNvSpPr>
          <p:nvPr>
            <p:ph idx="1"/>
          </p:nvPr>
        </p:nvSpPr>
        <p:spPr>
          <a:xfrm>
            <a:off x="0" y="838200"/>
            <a:ext cx="6629400" cy="5791200"/>
          </a:xfrm>
        </p:spPr>
        <p:txBody>
          <a:bodyPr>
            <a:noAutofit/>
          </a:bodyPr>
          <a:lstStyle/>
          <a:p>
            <a:pPr algn="just"/>
            <a:r>
              <a:rPr lang="en-US" sz="1600" dirty="0" smtClean="0">
                <a:latin typeface="Arial" pitchFamily="34" charset="0"/>
                <a:cs typeface="Arial" pitchFamily="34" charset="0"/>
              </a:rPr>
              <a:t>The next day, the party goes to Box Hill for a picnic.</a:t>
            </a:r>
          </a:p>
          <a:p>
            <a:pPr algn="just"/>
            <a:r>
              <a:rPr lang="en-US" sz="1600" dirty="0" smtClean="0">
                <a:latin typeface="Arial" pitchFamily="34" charset="0"/>
                <a:cs typeface="Arial" pitchFamily="34" charset="0"/>
              </a:rPr>
              <a:t>We find the Frank is still in a bad mood </a:t>
            </a:r>
          </a:p>
          <a:p>
            <a:pPr algn="just"/>
            <a:r>
              <a:rPr lang="en-US" sz="1600" dirty="0" smtClean="0">
                <a:latin typeface="Arial" pitchFamily="34" charset="0"/>
                <a:cs typeface="Arial" pitchFamily="34" charset="0"/>
              </a:rPr>
              <a:t>The Box Hill trip is not a success. </a:t>
            </a:r>
          </a:p>
          <a:p>
            <a:pPr algn="just"/>
            <a:r>
              <a:rPr lang="en-US" sz="1600" dirty="0" smtClean="0">
                <a:latin typeface="Arial" pitchFamily="34" charset="0"/>
                <a:cs typeface="Arial" pitchFamily="34" charset="0"/>
              </a:rPr>
              <a:t>People are divided into groups and intergroup tension is quite visible.</a:t>
            </a:r>
          </a:p>
          <a:p>
            <a:pPr algn="just"/>
            <a:r>
              <a:rPr lang="en-US" sz="1600" dirty="0" smtClean="0">
                <a:latin typeface="Arial" pitchFamily="34" charset="0"/>
                <a:cs typeface="Arial" pitchFamily="34" charset="0"/>
              </a:rPr>
              <a:t>Mr. and Mrs. Elton keep to themselves. On the other hand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Miss Bates, and Jane form a second exclusive party. However, during the party Emma stays with Harriet and Frank.</a:t>
            </a:r>
          </a:p>
          <a:p>
            <a:pPr algn="just"/>
            <a:r>
              <a:rPr lang="en-US" sz="1600" dirty="0" smtClean="0">
                <a:latin typeface="Arial" pitchFamily="34" charset="0"/>
                <a:cs typeface="Arial" pitchFamily="34" charset="0"/>
              </a:rPr>
              <a:t>Emma is disappointed by the dullness and lack of mutual interest by Harriet and Frank. </a:t>
            </a:r>
          </a:p>
          <a:p>
            <a:pPr algn="just"/>
            <a:r>
              <a:rPr lang="en-US" sz="1600" dirty="0" smtClean="0">
                <a:latin typeface="Arial" pitchFamily="34" charset="0"/>
                <a:cs typeface="Arial" pitchFamily="34" charset="0"/>
              </a:rPr>
              <a:t>But later Frank becomes extremely lively towards Emma. She is confident that there is nothing behind his flirtations, but she is aware that others may get wrong clues form all this. </a:t>
            </a:r>
          </a:p>
          <a:p>
            <a:pPr algn="just"/>
            <a:r>
              <a:rPr lang="en-US" sz="1600" dirty="0" smtClean="0">
                <a:latin typeface="Arial" pitchFamily="34" charset="0"/>
                <a:cs typeface="Arial" pitchFamily="34" charset="0"/>
              </a:rPr>
              <a:t>The party sits about listlessly, and Frank says that Emma demands to know what they are thinking of.</a:t>
            </a:r>
          </a:p>
          <a:p>
            <a:pPr algn="just"/>
            <a:r>
              <a:rPr lang="en-US" sz="1600" dirty="0" smtClean="0">
                <a:latin typeface="Arial" pitchFamily="34" charset="0"/>
                <a:cs typeface="Arial" pitchFamily="34" charset="0"/>
              </a:rPr>
              <a:t>Mrs. Elton is offended by Frank’s deference to Emma, and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asks dryly if she would </a:t>
            </a:r>
            <a:r>
              <a:rPr lang="en-US" sz="1600" i="1" dirty="0" smtClean="0">
                <a:latin typeface="Arial" pitchFamily="34" charset="0"/>
                <a:cs typeface="Arial" pitchFamily="34" charset="0"/>
              </a:rPr>
              <a:t>really</a:t>
            </a:r>
            <a:r>
              <a:rPr lang="en-US" sz="1600" dirty="0" smtClean="0">
                <a:latin typeface="Arial" pitchFamily="34" charset="0"/>
                <a:cs typeface="Arial" pitchFamily="34" charset="0"/>
              </a:rPr>
              <a:t> like to know what he is thinking. </a:t>
            </a:r>
          </a:p>
          <a:p>
            <a:pPr algn="just"/>
            <a:r>
              <a:rPr lang="en-US" sz="1600" dirty="0" smtClean="0">
                <a:latin typeface="Arial" pitchFamily="34" charset="0"/>
                <a:cs typeface="Arial" pitchFamily="34" charset="0"/>
              </a:rPr>
              <a:t>Then, Frank in his effort to amuse Emma, proposes a little game: everyone must say one thing very clever to Emma, or else two things moderately clever, or three things dull.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t>Cont… Volume 3, Chapter 43</a:t>
            </a:r>
            <a:endParaRPr lang="en-US" dirty="0"/>
          </a:p>
        </p:txBody>
      </p:sp>
      <p:sp>
        <p:nvSpPr>
          <p:cNvPr id="3" name="Content Placeholder 2"/>
          <p:cNvSpPr>
            <a:spLocks noGrp="1"/>
          </p:cNvSpPr>
          <p:nvPr>
            <p:ph idx="1"/>
          </p:nvPr>
        </p:nvSpPr>
        <p:spPr>
          <a:xfrm>
            <a:off x="0" y="990600"/>
            <a:ext cx="7086600" cy="5638800"/>
          </a:xfrm>
        </p:spPr>
        <p:txBody>
          <a:bodyPr>
            <a:normAutofit/>
          </a:bodyPr>
          <a:lstStyle/>
          <a:p>
            <a:pPr algn="just"/>
            <a:r>
              <a:rPr lang="en-US" sz="1600" dirty="0" smtClean="0">
                <a:latin typeface="Arial" pitchFamily="34" charset="0"/>
                <a:cs typeface="Arial" pitchFamily="34" charset="0"/>
              </a:rPr>
              <a:t>Again Miss bates begins to chatter on incessantly. She comments that she will have no trouble meeting the last requirement that is saying three dull things. Emma becomes critical and harsh, and very rudely says: “ Ah! ma’am, but there may be a difficulty. Pardon me, but you will be limited as to number—only three at once.” </a:t>
            </a:r>
          </a:p>
          <a:p>
            <a:pPr algn="just"/>
            <a:r>
              <a:rPr lang="en-US" sz="1600" dirty="0" smtClean="0">
                <a:latin typeface="Arial" pitchFamily="34" charset="0"/>
                <a:cs typeface="Arial" pitchFamily="34" charset="0"/>
              </a:rPr>
              <a:t>As Emma puts her down harshly,  the mood of the party is further disturbed. </a:t>
            </a:r>
          </a:p>
          <a:p>
            <a:pPr algn="just"/>
            <a:r>
              <a:rPr lang="en-US" sz="1600" dirty="0" smtClean="0">
                <a:latin typeface="Arial" pitchFamily="34" charset="0"/>
                <a:cs typeface="Arial" pitchFamily="34" charset="0"/>
              </a:rPr>
              <a:t>Now a discussion on marriage begins.</a:t>
            </a:r>
          </a:p>
          <a:p>
            <a:pPr algn="just"/>
            <a:r>
              <a:rPr lang="en-US" sz="1600" dirty="0" smtClean="0">
                <a:latin typeface="Arial" pitchFamily="34" charset="0"/>
                <a:cs typeface="Arial" pitchFamily="34" charset="0"/>
              </a:rPr>
              <a:t>Frank comments that sometimes matches made in public places become regrettable on further acquaintance. He further comments that Mr. and Mrs. Elton are lucky that they are compatible. </a:t>
            </a:r>
          </a:p>
          <a:p>
            <a:pPr algn="just"/>
            <a:r>
              <a:rPr lang="en-US" sz="1600" dirty="0" smtClean="0">
                <a:latin typeface="Arial" pitchFamily="34" charset="0"/>
                <a:cs typeface="Arial" pitchFamily="34" charset="0"/>
              </a:rPr>
              <a:t>Finally we find that the </a:t>
            </a:r>
            <a:r>
              <a:rPr lang="en-US" sz="1600" dirty="0" err="1" smtClean="0">
                <a:latin typeface="Arial" pitchFamily="34" charset="0"/>
                <a:cs typeface="Arial" pitchFamily="34" charset="0"/>
              </a:rPr>
              <a:t>Eltons</a:t>
            </a:r>
            <a:r>
              <a:rPr lang="en-US" sz="1600" dirty="0" smtClean="0">
                <a:latin typeface="Arial" pitchFamily="34" charset="0"/>
                <a:cs typeface="Arial" pitchFamily="34" charset="0"/>
              </a:rPr>
              <a:t> leave in disgust for a walk </a:t>
            </a:r>
          </a:p>
          <a:p>
            <a:pPr algn="just"/>
            <a:r>
              <a:rPr lang="en-US" sz="1600" dirty="0" smtClean="0">
                <a:latin typeface="Arial" pitchFamily="34" charset="0"/>
                <a:cs typeface="Arial" pitchFamily="34" charset="0"/>
              </a:rPr>
              <a:t>At this point Jane Fairfax leaves for a walk with her aunt and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Emma, goes with Frank for a walk but soon gets sick and tired of his flattery. </a:t>
            </a:r>
          </a:p>
          <a:p>
            <a:pPr algn="just"/>
            <a:r>
              <a:rPr lang="en-US" sz="1600" dirty="0" smtClean="0">
                <a:latin typeface="Arial" pitchFamily="34" charset="0"/>
                <a:cs typeface="Arial" pitchFamily="34" charset="0"/>
              </a:rPr>
              <a:t>Later, Mr. </a:t>
            </a:r>
            <a:r>
              <a:rPr lang="en-US" sz="1600" dirty="0" err="1" smtClean="0">
                <a:latin typeface="Arial" pitchFamily="34" charset="0"/>
                <a:cs typeface="Arial" pitchFamily="34" charset="0"/>
              </a:rPr>
              <a:t>Knightley</a:t>
            </a:r>
            <a:r>
              <a:rPr lang="en-US" sz="1600" dirty="0" smtClean="0">
                <a:latin typeface="Arial" pitchFamily="34" charset="0"/>
                <a:cs typeface="Arial" pitchFamily="34" charset="0"/>
              </a:rPr>
              <a:t> takes Emma aside and criticizes her for her harsh </a:t>
            </a:r>
            <a:r>
              <a:rPr lang="en-US" sz="1600" dirty="0" err="1" smtClean="0">
                <a:latin typeface="Arial" pitchFamily="34" charset="0"/>
                <a:cs typeface="Arial" pitchFamily="34" charset="0"/>
              </a:rPr>
              <a:t>behaviour</a:t>
            </a:r>
            <a:r>
              <a:rPr lang="en-US" sz="1600" dirty="0" smtClean="0">
                <a:latin typeface="Arial" pitchFamily="34" charset="0"/>
                <a:cs typeface="Arial" pitchFamily="34" charset="0"/>
              </a:rPr>
              <a:t> towards Miss Bates. He tries to remind Emma that Miss Bates has had an unfortunate life and deserves compassion. </a:t>
            </a:r>
          </a:p>
          <a:p>
            <a:pPr algn="just"/>
            <a:r>
              <a:rPr lang="en-US" sz="1600" dirty="0" smtClean="0">
                <a:latin typeface="Arial" pitchFamily="34" charset="0"/>
                <a:cs typeface="Arial" pitchFamily="34" charset="0"/>
              </a:rPr>
              <a:t>Emma has never felt “so agitated, so mortified, [so] grieved” in her life; she cries almost all the way home. </a:t>
            </a:r>
          </a:p>
          <a:p>
            <a:pPr algn="just"/>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t>Discussion Points: Volume 3, Chapter43</a:t>
            </a:r>
            <a:endParaRPr lang="en-US" sz="2800" dirty="0"/>
          </a:p>
        </p:txBody>
      </p:sp>
      <p:sp>
        <p:nvSpPr>
          <p:cNvPr id="3" name="Content Placeholder 2"/>
          <p:cNvSpPr>
            <a:spLocks noGrp="1"/>
          </p:cNvSpPr>
          <p:nvPr>
            <p:ph idx="1"/>
          </p:nvPr>
        </p:nvSpPr>
        <p:spPr>
          <a:xfrm>
            <a:off x="0" y="762000"/>
            <a:ext cx="7315200" cy="6096000"/>
          </a:xfrm>
        </p:spPr>
        <p:txBody>
          <a:bodyPr>
            <a:normAutofit/>
          </a:bodyPr>
          <a:lstStyle/>
          <a:p>
            <a:pPr algn="just"/>
            <a:r>
              <a:rPr lang="en-US" sz="1800" dirty="0" smtClean="0">
                <a:latin typeface="Arial" pitchFamily="34" charset="0"/>
                <a:cs typeface="Arial" pitchFamily="34" charset="0"/>
              </a:rPr>
              <a:t>Emma’s Conduct and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Comments:</a:t>
            </a:r>
          </a:p>
          <a:p>
            <a:pPr algn="just"/>
            <a:r>
              <a:rPr lang="en-US" sz="1800" dirty="0" smtClean="0">
                <a:latin typeface="Arial" pitchFamily="34" charset="0"/>
                <a:cs typeface="Arial" pitchFamily="34" charset="0"/>
              </a:rPr>
              <a:t>Although Miss Bates previously acted only as comic relief in the </a:t>
            </a:r>
            <a:r>
              <a:rPr lang="en-US" sz="1800" dirty="0" err="1" smtClean="0">
                <a:latin typeface="Arial" pitchFamily="34" charset="0"/>
                <a:cs typeface="Arial" pitchFamily="34" charset="0"/>
              </a:rPr>
              <a:t>novle</a:t>
            </a:r>
            <a:r>
              <a:rPr lang="en-US" sz="1800" dirty="0" smtClean="0">
                <a:latin typeface="Arial" pitchFamily="34" charset="0"/>
                <a:cs typeface="Arial" pitchFamily="34" charset="0"/>
              </a:rPr>
              <a:t>, she serves a greater purpose in this chapter. </a:t>
            </a:r>
          </a:p>
          <a:p>
            <a:pPr algn="just"/>
            <a:r>
              <a:rPr lang="en-US" sz="1800" dirty="0" smtClean="0">
                <a:latin typeface="Arial" pitchFamily="34" charset="0"/>
                <a:cs typeface="Arial" pitchFamily="34" charset="0"/>
              </a:rPr>
              <a:t>Well she is absurd, chattering or silly but she deserves to be treated with kindness for what she has suffered.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a voice of conscience when he reminds Emma that she made a great mistake when she put down Miss Bates. As one of the highest members of </a:t>
            </a:r>
            <a:r>
              <a:rPr lang="en-US" sz="1800" dirty="0" err="1" smtClean="0">
                <a:latin typeface="Arial" pitchFamily="34" charset="0"/>
                <a:cs typeface="Arial" pitchFamily="34" charset="0"/>
              </a:rPr>
              <a:t>Highbury</a:t>
            </a:r>
            <a:r>
              <a:rPr lang="en-US" sz="1800" dirty="0" smtClean="0">
                <a:latin typeface="Arial" pitchFamily="34" charset="0"/>
                <a:cs typeface="Arial" pitchFamily="34" charset="0"/>
              </a:rPr>
              <a:t> society, Emma has a duty to treat those of lesser rank with kindness and to take pity on those such as Miss Bates. </a:t>
            </a:r>
          </a:p>
          <a:p>
            <a:pPr algn="just"/>
            <a:r>
              <a:rPr lang="en-US" sz="1800" dirty="0" smtClean="0">
                <a:latin typeface="Arial" pitchFamily="34" charset="0"/>
                <a:cs typeface="Arial" pitchFamily="34" charset="0"/>
              </a:rPr>
              <a:t>We also notice that this is the first time that Emma is impolite towards somebody. What about her manners and propriety?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Volume 3, Chapter 44</a:t>
            </a:r>
            <a:endParaRPr lang="en-US" sz="2800" dirty="0"/>
          </a:p>
        </p:txBody>
      </p:sp>
      <p:sp>
        <p:nvSpPr>
          <p:cNvPr id="3" name="Content Placeholder 2"/>
          <p:cNvSpPr>
            <a:spLocks noGrp="1"/>
          </p:cNvSpPr>
          <p:nvPr>
            <p:ph idx="1"/>
          </p:nvPr>
        </p:nvSpPr>
        <p:spPr>
          <a:xfrm>
            <a:off x="0" y="914400"/>
            <a:ext cx="7315200" cy="5791200"/>
          </a:xfrm>
        </p:spPr>
        <p:txBody>
          <a:bodyPr>
            <a:noAutofit/>
          </a:bodyPr>
          <a:lstStyle/>
          <a:p>
            <a:pPr algn="just"/>
            <a:r>
              <a:rPr lang="en-US" sz="1600" dirty="0" smtClean="0">
                <a:latin typeface="Arial" pitchFamily="34" charset="0"/>
                <a:cs typeface="Arial" pitchFamily="34" charset="0"/>
              </a:rPr>
              <a:t>The more Emma thinks the more she finds that  the Box Hill party was a disaster.</a:t>
            </a:r>
          </a:p>
          <a:p>
            <a:pPr algn="just"/>
            <a:r>
              <a:rPr lang="en-US" sz="1600" dirty="0" smtClean="0">
                <a:latin typeface="Arial" pitchFamily="34" charset="0"/>
                <a:cs typeface="Arial" pitchFamily="34" charset="0"/>
              </a:rPr>
              <a:t> She feels horrible about her treatment of Miss Bates. </a:t>
            </a:r>
          </a:p>
          <a:p>
            <a:pPr algn="just"/>
            <a:r>
              <a:rPr lang="en-US" sz="1600" dirty="0" smtClean="0">
                <a:latin typeface="Arial" pitchFamily="34" charset="0"/>
                <a:cs typeface="Arial" pitchFamily="34" charset="0"/>
              </a:rPr>
              <a:t>She  decides to visit the Bates family  next morning to make up for what she has done.</a:t>
            </a:r>
          </a:p>
          <a:p>
            <a:pPr algn="just"/>
            <a:r>
              <a:rPr lang="en-US" sz="1600" dirty="0" smtClean="0">
                <a:latin typeface="Arial" pitchFamily="34" charset="0"/>
                <a:cs typeface="Arial" pitchFamily="34" charset="0"/>
              </a:rPr>
              <a:t>As she goes their to apologize for her behavior at Box Hill, she comes to know that Miss Bates is not home. Emma waits for her with Mrs. Bates.</a:t>
            </a:r>
          </a:p>
          <a:p>
            <a:pPr algn="just"/>
            <a:r>
              <a:rPr lang="en-US" sz="1600" dirty="0" smtClean="0">
                <a:latin typeface="Arial" pitchFamily="34" charset="0"/>
                <a:cs typeface="Arial" pitchFamily="34" charset="0"/>
              </a:rPr>
              <a:t> Miss Bates treats her with great humility and kindness. This further makes Emma conscious of her bad </a:t>
            </a:r>
            <a:r>
              <a:rPr lang="en-US" sz="1600" dirty="0" err="1" smtClean="0">
                <a:latin typeface="Arial" pitchFamily="34" charset="0"/>
                <a:cs typeface="Arial" pitchFamily="34" charset="0"/>
              </a:rPr>
              <a:t>behaviour</a:t>
            </a:r>
            <a:r>
              <a:rPr lang="en-US" sz="1600" dirty="0" smtClean="0">
                <a:latin typeface="Arial" pitchFamily="34" charset="0"/>
                <a:cs typeface="Arial" pitchFamily="34" charset="0"/>
              </a:rPr>
              <a:t> towards her.</a:t>
            </a:r>
          </a:p>
          <a:p>
            <a:pPr algn="just"/>
            <a:r>
              <a:rPr lang="en-US" sz="1600" dirty="0" smtClean="0">
                <a:latin typeface="Arial" pitchFamily="34" charset="0"/>
                <a:cs typeface="Arial" pitchFamily="34" charset="0"/>
              </a:rPr>
              <a:t>During Emma’s visit, Jane remains in the bedroom with a headache.</a:t>
            </a:r>
          </a:p>
          <a:p>
            <a:pPr algn="just"/>
            <a:r>
              <a:rPr lang="en-US" sz="1600" dirty="0" smtClean="0">
                <a:latin typeface="Arial" pitchFamily="34" charset="0"/>
                <a:cs typeface="Arial" pitchFamily="34" charset="0"/>
              </a:rPr>
              <a:t>Miss Bates tells Emma that Jane was crying and writing letters to Colonel Campbell and Mrs. Dixon. She will be going to be the governess for Mrs. </a:t>
            </a:r>
            <a:r>
              <a:rPr lang="en-US" sz="1600" dirty="0" err="1" smtClean="0">
                <a:latin typeface="Arial" pitchFamily="34" charset="0"/>
                <a:cs typeface="Arial" pitchFamily="34" charset="0"/>
              </a:rPr>
              <a:t>Smallridge</a:t>
            </a:r>
            <a:r>
              <a:rPr lang="en-US" sz="1600" dirty="0" smtClean="0">
                <a:latin typeface="Arial" pitchFamily="34" charset="0"/>
                <a:cs typeface="Arial" pitchFamily="34" charset="0"/>
              </a:rPr>
              <a:t> of Maple Grove. This governess position is recommended by Mrs. Elton. </a:t>
            </a:r>
          </a:p>
          <a:p>
            <a:pPr algn="just"/>
            <a:r>
              <a:rPr lang="en-US" sz="1600" dirty="0" smtClean="0">
                <a:latin typeface="Arial" pitchFamily="34" charset="0"/>
                <a:cs typeface="Arial" pitchFamily="34" charset="0"/>
              </a:rPr>
              <a:t>Jane will be paid well, according to Miss Bates. </a:t>
            </a:r>
          </a:p>
          <a:p>
            <a:pPr algn="just"/>
            <a:r>
              <a:rPr lang="en-US" sz="1600" dirty="0" smtClean="0">
                <a:latin typeface="Arial" pitchFamily="34" charset="0"/>
                <a:cs typeface="Arial" pitchFamily="34" charset="0"/>
              </a:rPr>
              <a:t>In the heart of her heart she is ashamed of her own comments about Jane’s relationship with Mr. Dixon. </a:t>
            </a:r>
          </a:p>
          <a:p>
            <a:pPr algn="just"/>
            <a:r>
              <a:rPr lang="en-US" sz="1600" dirty="0" smtClean="0">
                <a:latin typeface="Arial" pitchFamily="34" charset="0"/>
                <a:cs typeface="Arial" pitchFamily="34" charset="0"/>
              </a:rPr>
              <a:t>Emma expresses surprise and genuine concern for the unhappiness Jane’s departure must cause everyone. </a:t>
            </a:r>
          </a:p>
          <a:p>
            <a:pPr algn="just"/>
            <a:r>
              <a:rPr lang="en-US" sz="1600" dirty="0" smtClean="0">
                <a:latin typeface="Arial" pitchFamily="34" charset="0"/>
                <a:cs typeface="Arial" pitchFamily="34" charset="0"/>
              </a:rPr>
              <a:t>Jane will leave within two weeks. </a:t>
            </a:r>
          </a:p>
          <a:p>
            <a:pPr algn="just"/>
            <a:r>
              <a:rPr lang="en-US" sz="1600" dirty="0" smtClean="0">
                <a:latin typeface="Arial" pitchFamily="34" charset="0"/>
                <a:cs typeface="Arial" pitchFamily="34" charset="0"/>
              </a:rPr>
              <a:t>Emma is surprised to learn that Frank departed the previous evening for Richmond.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 Volume 3, Chapter  44</a:t>
            </a:r>
            <a:endParaRPr lang="en-US" sz="2800" dirty="0"/>
          </a:p>
        </p:txBody>
      </p:sp>
      <p:sp>
        <p:nvSpPr>
          <p:cNvPr id="3" name="Content Placeholder 2"/>
          <p:cNvSpPr>
            <a:spLocks noGrp="1"/>
          </p:cNvSpPr>
          <p:nvPr>
            <p:ph idx="1"/>
          </p:nvPr>
        </p:nvSpPr>
        <p:spPr>
          <a:xfrm>
            <a:off x="0" y="762000"/>
            <a:ext cx="7467600" cy="5943600"/>
          </a:xfrm>
        </p:spPr>
        <p:txBody>
          <a:bodyPr>
            <a:normAutofit fontScale="62500" lnSpcReduction="20000"/>
          </a:bodyPr>
          <a:lstStyle/>
          <a:p>
            <a:pPr>
              <a:buNone/>
            </a:pPr>
            <a:r>
              <a:rPr lang="en-US" b="1" dirty="0" smtClean="0">
                <a:solidFill>
                  <a:srgbClr val="FF0000"/>
                </a:solidFill>
              </a:rPr>
              <a:t>Development of Emma’s Character:</a:t>
            </a:r>
          </a:p>
          <a:p>
            <a:r>
              <a:rPr lang="en-US" dirty="0" smtClean="0"/>
              <a:t>Emma is appropriately ashamed of her behavior towards miss Bates.</a:t>
            </a:r>
          </a:p>
          <a:p>
            <a:r>
              <a:rPr lang="en-US" dirty="0" smtClean="0"/>
              <a:t>She wants to remedy it.</a:t>
            </a:r>
          </a:p>
          <a:p>
            <a:r>
              <a:rPr lang="en-US" dirty="0" smtClean="0"/>
              <a:t>Her these feelings are sincere and commendable. </a:t>
            </a:r>
          </a:p>
          <a:p>
            <a:r>
              <a:rPr lang="en-US" dirty="0" smtClean="0"/>
              <a:t>She is slowly but gradually improving and learning that is the ultimate theme of the novel. </a:t>
            </a:r>
          </a:p>
          <a:p>
            <a:r>
              <a:rPr lang="en-US" dirty="0" smtClean="0"/>
              <a:t>Then, the author switches to the news of Jane Fairfax. </a:t>
            </a:r>
          </a:p>
          <a:p>
            <a:pPr>
              <a:buNone/>
            </a:pPr>
            <a:r>
              <a:rPr lang="en-US" dirty="0" smtClean="0"/>
              <a:t>Theme of Social Class status and Profession: </a:t>
            </a:r>
          </a:p>
          <a:p>
            <a:pPr>
              <a:buNone/>
            </a:pPr>
            <a:r>
              <a:rPr lang="en-US" dirty="0" smtClean="0"/>
              <a:t>	It is confirmed that Jane must enter a profession as a governess, a job that she earlier compared to the slave trade. We need to compare it with the status of other female characters in the novel.</a:t>
            </a:r>
          </a:p>
          <a:p>
            <a:pPr>
              <a:buNone/>
            </a:pPr>
            <a:endParaRPr lang="en-US" b="1" dirty="0" smtClean="0">
              <a:solidFill>
                <a:srgbClr val="FF0000"/>
              </a:solidFill>
            </a:endParaRPr>
          </a:p>
          <a:p>
            <a:pPr>
              <a:buNone/>
            </a:pPr>
            <a:r>
              <a:rPr lang="en-US" b="1" dirty="0" smtClean="0">
                <a:solidFill>
                  <a:srgbClr val="FF0000"/>
                </a:solidFill>
              </a:rPr>
              <a:t>Connection between Frank and Jane Fairfax:</a:t>
            </a:r>
          </a:p>
          <a:p>
            <a:r>
              <a:rPr lang="en-US" dirty="0" smtClean="0"/>
              <a:t>There is now some explanation for Frank Churchill's recent bad mood. Mrs. Churchill yet again demands that Frank Churchill return home. There is more evidence that the fates of Jane Fairfax and Frank Churchill are connected. Both suffer depression almost simultaneously, and both are set to leave </a:t>
            </a:r>
            <a:r>
              <a:rPr lang="en-US" dirty="0" err="1" smtClean="0"/>
              <a:t>Highbury</a:t>
            </a:r>
            <a:r>
              <a:rPr lang="en-US" dirty="0" smtClean="0"/>
              <a:t> around the same time.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dirty="0" smtClean="0"/>
              <a:t>Volume 3, Chapter 45</a:t>
            </a:r>
            <a:endParaRPr lang="en-US" sz="2800" dirty="0"/>
          </a:p>
        </p:txBody>
      </p:sp>
      <p:sp>
        <p:nvSpPr>
          <p:cNvPr id="3" name="Content Placeholder 2"/>
          <p:cNvSpPr>
            <a:spLocks noGrp="1"/>
          </p:cNvSpPr>
          <p:nvPr>
            <p:ph idx="1"/>
          </p:nvPr>
        </p:nvSpPr>
        <p:spPr>
          <a:xfrm>
            <a:off x="0" y="990600"/>
            <a:ext cx="7162800" cy="5715000"/>
          </a:xfrm>
        </p:spPr>
        <p:txBody>
          <a:bodyPr>
            <a:normAutofit/>
          </a:bodyPr>
          <a:lstStyle/>
          <a:p>
            <a:pPr algn="just"/>
            <a:r>
              <a:rPr lang="en-US" sz="1800" dirty="0" smtClean="0">
                <a:latin typeface="Arial" pitchFamily="34" charset="0"/>
                <a:cs typeface="Arial" pitchFamily="34" charset="0"/>
              </a:rPr>
              <a:t>When Emma returns home, she finds that Mr. </a:t>
            </a:r>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and Harriet have arrived. </a:t>
            </a:r>
          </a:p>
          <a:p>
            <a:pPr algn="just"/>
            <a:endParaRPr lang="en-US" sz="1800" dirty="0" smtClean="0">
              <a:latin typeface="Arial" pitchFamily="34" charset="0"/>
              <a:cs typeface="Arial" pitchFamily="34" charset="0"/>
            </a:endParaRPr>
          </a:p>
          <a:p>
            <a:pPr algn="just"/>
            <a:r>
              <a:rPr lang="en-US" sz="1800" dirty="0" err="1" smtClean="0">
                <a:latin typeface="Arial" pitchFamily="34" charset="0"/>
                <a:cs typeface="Arial" pitchFamily="34" charset="0"/>
              </a:rPr>
              <a:t>Knightley</a:t>
            </a:r>
            <a:r>
              <a:rPr lang="en-US" sz="1800" dirty="0" smtClean="0">
                <a:latin typeface="Arial" pitchFamily="34" charset="0"/>
                <a:cs typeface="Arial" pitchFamily="34" charset="0"/>
              </a:rPr>
              <a:t> is about to depart for London to visit John and Isabella. </a:t>
            </a:r>
          </a:p>
          <a:p>
            <a:pPr algn="just"/>
            <a:r>
              <a:rPr lang="en-US" sz="1800" dirty="0" smtClean="0">
                <a:latin typeface="Arial" pitchFamily="34" charset="0"/>
                <a:cs typeface="Arial" pitchFamily="34" charset="0"/>
              </a:rPr>
              <a:t>He is in a hurry which  surprises Emma. Mr. Woodhouse inquires about Emma’s visit with the Bates’ family. </a:t>
            </a:r>
          </a:p>
          <a:p>
            <a:pPr algn="just"/>
            <a:r>
              <a:rPr lang="en-US" sz="1800" dirty="0" smtClean="0">
                <a:latin typeface="Arial" pitchFamily="34" charset="0"/>
                <a:cs typeface="Arial" pitchFamily="34" charset="0"/>
              </a:rPr>
              <a:t>Emma blushes as she is conscious of all the episode </a:t>
            </a:r>
            <a:r>
              <a:rPr lang="en-US" sz="1800" dirty="0" err="1" smtClean="0">
                <a:latin typeface="Arial" pitchFamily="34" charset="0"/>
                <a:cs typeface="Arial" pitchFamily="34" charset="0"/>
              </a:rPr>
              <a:t>anf</a:t>
            </a:r>
            <a:r>
              <a:rPr lang="en-US" sz="1800" dirty="0" smtClean="0">
                <a:latin typeface="Arial" pitchFamily="34" charset="0"/>
                <a:cs typeface="Arial" pitchFamily="34" charset="0"/>
              </a:rPr>
              <a:t> 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comments on that.</a:t>
            </a:r>
          </a:p>
          <a:p>
            <a:pPr algn="just"/>
            <a:r>
              <a:rPr lang="en-US" sz="1800" dirty="0" smtClean="0">
                <a:latin typeface="Arial" pitchFamily="34" charset="0"/>
                <a:cs typeface="Arial" pitchFamily="34" charset="0"/>
              </a:rPr>
              <a:t>However, she believes that he understands her feelings and forgives her. </a:t>
            </a:r>
          </a:p>
          <a:p>
            <a:pPr algn="just"/>
            <a:r>
              <a:rPr lang="en-US" sz="1800" dirty="0" smtClean="0">
                <a:latin typeface="Arial" pitchFamily="34" charset="0"/>
                <a:cs typeface="Arial" pitchFamily="34" charset="0"/>
              </a:rPr>
              <a:t>He seems to be happy with her visit.</a:t>
            </a:r>
          </a:p>
          <a:p>
            <a:pPr algn="just"/>
            <a:r>
              <a:rPr lang="en-US" sz="1800" dirty="0" smtClean="0">
                <a:latin typeface="Arial" pitchFamily="34" charset="0"/>
                <a:cs typeface="Arial" pitchFamily="34" charset="0"/>
              </a:rPr>
              <a:t>The next day, unexpected news arrives as Mrs. Churchill has died. </a:t>
            </a:r>
          </a:p>
          <a:p>
            <a:pPr algn="just"/>
            <a:r>
              <a:rPr lang="en-US" sz="1800" dirty="0" smtClean="0">
                <a:latin typeface="Arial" pitchFamily="34" charset="0"/>
                <a:cs typeface="Arial" pitchFamily="34" charset="0"/>
              </a:rPr>
              <a:t>Emma now realizes that there is no obstacle between Frank and Harriet.</a:t>
            </a:r>
          </a:p>
          <a:p>
            <a:pPr algn="just"/>
            <a:r>
              <a:rPr lang="en-US" sz="1800" dirty="0" smtClean="0">
                <a:latin typeface="Arial" pitchFamily="34" charset="0"/>
                <a:cs typeface="Arial" pitchFamily="34" charset="0"/>
              </a:rPr>
              <a:t>Meanwhile, she tries to help Jane. She invites her to </a:t>
            </a:r>
            <a:r>
              <a:rPr lang="en-US" sz="1800" dirty="0" err="1" smtClean="0">
                <a:latin typeface="Arial" pitchFamily="34" charset="0"/>
                <a:cs typeface="Arial" pitchFamily="34" charset="0"/>
              </a:rPr>
              <a:t>Hartfield</a:t>
            </a:r>
            <a:r>
              <a:rPr lang="en-US" sz="1800" dirty="0" smtClean="0">
                <a:latin typeface="Arial" pitchFamily="34" charset="0"/>
                <a:cs typeface="Arial" pitchFamily="34" charset="0"/>
              </a:rPr>
              <a:t>. As Jane is unwell, she sends her healthful foods, and attempts to cheer her up.</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Discussion Points: Volume 3, Chapter 45</a:t>
            </a:r>
            <a:endParaRPr lang="en-US" sz="2800" dirty="0"/>
          </a:p>
        </p:txBody>
      </p:sp>
      <p:sp>
        <p:nvSpPr>
          <p:cNvPr id="3" name="Content Placeholder 2"/>
          <p:cNvSpPr>
            <a:spLocks noGrp="1"/>
          </p:cNvSpPr>
          <p:nvPr>
            <p:ph idx="1"/>
          </p:nvPr>
        </p:nvSpPr>
        <p:spPr>
          <a:xfrm>
            <a:off x="457200" y="990600"/>
            <a:ext cx="6629400" cy="5135563"/>
          </a:xfrm>
        </p:spPr>
        <p:txBody>
          <a:bodyPr>
            <a:normAutofit/>
          </a:bodyPr>
          <a:lstStyle/>
          <a:p>
            <a:pPr algn="just"/>
            <a:r>
              <a:rPr lang="en-US" sz="1800" dirty="0" smtClean="0">
                <a:latin typeface="Arial" pitchFamily="34" charset="0"/>
                <a:cs typeface="Arial" pitchFamily="34" charset="0"/>
              </a:rPr>
              <a:t>Again the character of Emma shows development. She tries her best to set right her previous ill- will toward s Jane Fairfax. </a:t>
            </a:r>
          </a:p>
          <a:p>
            <a:pPr algn="just"/>
            <a:r>
              <a:rPr lang="en-US" sz="1800" dirty="0" smtClean="0">
                <a:latin typeface="Arial" pitchFamily="34" charset="0"/>
                <a:cs typeface="Arial" pitchFamily="34" charset="0"/>
              </a:rPr>
              <a:t>Emma’s modesty, her concern and her efforts to makeup for what she did to Miss Bates and Jan Fairfax, all this shows her positive change.</a:t>
            </a:r>
          </a:p>
          <a:p>
            <a:pPr algn="just"/>
            <a:r>
              <a:rPr lang="en-US" sz="1800" dirty="0" smtClean="0">
                <a:latin typeface="Arial" pitchFamily="34" charset="0"/>
                <a:cs typeface="Arial" pitchFamily="34" charset="0"/>
              </a:rPr>
              <a:t>She strenuously attempts to visit her and wish her better health. Not only does she think well of Jane, she now wishes to do something about it. Emma acts with a newfound modesty. She is even embarrassed when her devoted but delusional father compliments her for kindness toward Miss Bates. </a:t>
            </a:r>
          </a:p>
          <a:p>
            <a:pPr algn="just"/>
            <a:r>
              <a:rPr lang="en-US" sz="1800" dirty="0" smtClean="0">
                <a:latin typeface="Arial" pitchFamily="34" charset="0"/>
                <a:cs typeface="Arial" pitchFamily="34" charset="0"/>
              </a:rPr>
              <a:t>Mr. </a:t>
            </a:r>
            <a:r>
              <a:rPr lang="en-US" sz="1800" dirty="0" err="1" smtClean="0">
                <a:latin typeface="Arial" pitchFamily="34" charset="0"/>
                <a:cs typeface="Arial" pitchFamily="34" charset="0"/>
              </a:rPr>
              <a:t>Knightley's</a:t>
            </a:r>
            <a:r>
              <a:rPr lang="en-US" sz="1800" dirty="0" smtClean="0">
                <a:latin typeface="Arial" pitchFamily="34" charset="0"/>
                <a:cs typeface="Arial" pitchFamily="34" charset="0"/>
              </a:rPr>
              <a:t> romantic attentions toward Emma become more overt in this chapter.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Materials used</a:t>
            </a:r>
            <a:endParaRPr lang="en-US" sz="1800" dirty="0"/>
          </a:p>
        </p:txBody>
      </p:sp>
      <p:sp>
        <p:nvSpPr>
          <p:cNvPr id="3" name="Content Placeholder 2"/>
          <p:cNvSpPr>
            <a:spLocks noGrp="1"/>
          </p:cNvSpPr>
          <p:nvPr>
            <p:ph idx="1"/>
          </p:nvPr>
        </p:nvSpPr>
        <p:spPr/>
        <p:txBody>
          <a:bodyPr>
            <a:normAutofit/>
          </a:bodyPr>
          <a:lstStyle/>
          <a:p>
            <a:r>
              <a:rPr lang="en-SG" sz="1200" dirty="0" smtClean="0">
                <a:solidFill>
                  <a:srgbClr val="3366FF"/>
                </a:solidFill>
              </a:rPr>
              <a:t> Norman Sherry (1969) </a:t>
            </a:r>
            <a:r>
              <a:rPr lang="en-SG" sz="1200" u="sng" dirty="0" smtClean="0">
                <a:solidFill>
                  <a:srgbClr val="3366FF"/>
                </a:solidFill>
              </a:rPr>
              <a:t>JANE AUSTEN </a:t>
            </a:r>
            <a:r>
              <a:rPr lang="en-SG" sz="1200" dirty="0" smtClean="0">
                <a:solidFill>
                  <a:srgbClr val="3366FF"/>
                </a:solidFill>
              </a:rPr>
              <a:t>. Arco: New York. </a:t>
            </a:r>
            <a:endParaRPr lang="en-US" sz="1200" dirty="0" smtClean="0">
              <a:solidFill>
                <a:srgbClr val="3366FF"/>
              </a:solidFill>
            </a:endParaRPr>
          </a:p>
          <a:p>
            <a:r>
              <a:rPr lang="en-SG" sz="1200" b="1" dirty="0" smtClean="0">
                <a:solidFill>
                  <a:srgbClr val="3366FF"/>
                </a:solidFill>
              </a:rPr>
              <a:t> </a:t>
            </a:r>
            <a:r>
              <a:rPr lang="en-SG" sz="1200" dirty="0" smtClean="0">
                <a:solidFill>
                  <a:srgbClr val="3366FF"/>
                </a:solidFill>
              </a:rPr>
              <a:t>Vivien Jones (1997) </a:t>
            </a:r>
            <a:r>
              <a:rPr lang="en-SG" sz="1200" u="sng" dirty="0" smtClean="0">
                <a:solidFill>
                  <a:srgbClr val="3366FF"/>
                </a:solidFill>
              </a:rPr>
              <a:t>HOW TO STUDY A JANE AUSTEN NOVEL</a:t>
            </a:r>
            <a:r>
              <a:rPr lang="en-SG" sz="1200" dirty="0" smtClean="0">
                <a:solidFill>
                  <a:srgbClr val="3366FF"/>
                </a:solidFill>
              </a:rPr>
              <a:t> (2</a:t>
            </a:r>
            <a:r>
              <a:rPr lang="en-SG" sz="1200" baseline="30000" dirty="0" smtClean="0">
                <a:solidFill>
                  <a:srgbClr val="3366FF"/>
                </a:solidFill>
              </a:rPr>
              <a:t>nd</a:t>
            </a:r>
            <a:r>
              <a:rPr lang="en-SG" sz="1200" dirty="0" smtClean="0">
                <a:solidFill>
                  <a:srgbClr val="3366FF"/>
                </a:solidFill>
              </a:rPr>
              <a:t> ed.) Macmillan: </a:t>
            </a:r>
            <a:r>
              <a:rPr lang="en-SG" sz="1200" dirty="0" err="1" smtClean="0">
                <a:solidFill>
                  <a:srgbClr val="3366FF"/>
                </a:solidFill>
              </a:rPr>
              <a:t>Houndmills</a:t>
            </a:r>
            <a:r>
              <a:rPr lang="en-SG" sz="1200" dirty="0" smtClean="0">
                <a:solidFill>
                  <a:srgbClr val="3366FF"/>
                </a:solidFill>
              </a:rPr>
              <a:t>. </a:t>
            </a:r>
          </a:p>
          <a:p>
            <a:r>
              <a:rPr lang="en-US" sz="1200" dirty="0" smtClean="0">
                <a:solidFill>
                  <a:srgbClr val="3366FF"/>
                </a:solidFill>
                <a:hlinkClick r:id="rId2"/>
              </a:rPr>
              <a:t>http://www.sparknotes.com</a:t>
            </a:r>
            <a:r>
              <a:rPr lang="en-US" sz="1200" dirty="0" smtClean="0">
                <a:solidFill>
                  <a:srgbClr val="3366FF"/>
                </a:solidFill>
              </a:rPr>
              <a:t/>
            </a:r>
            <a:br>
              <a:rPr lang="en-US" sz="1200" dirty="0" smtClean="0">
                <a:solidFill>
                  <a:srgbClr val="3366FF"/>
                </a:solidFill>
              </a:rPr>
            </a:br>
            <a:r>
              <a:rPr lang="en-US" sz="1200" dirty="0" smtClean="0">
                <a:solidFill>
                  <a:srgbClr val="3366FF"/>
                </a:solidFill>
                <a:hlinkClick r:id="rId3"/>
              </a:rPr>
              <a:t>http://www.bookrags.com</a:t>
            </a:r>
            <a:r>
              <a:rPr lang="en-US" sz="1200" dirty="0" smtClean="0">
                <a:solidFill>
                  <a:srgbClr val="3366FF"/>
                </a:solidFill>
              </a:rPr>
              <a:t/>
            </a:r>
            <a:br>
              <a:rPr lang="en-US" sz="1200" dirty="0" smtClean="0">
                <a:solidFill>
                  <a:srgbClr val="3366FF"/>
                </a:solidFill>
              </a:rPr>
            </a:br>
            <a:r>
              <a:rPr lang="en-US" sz="1200" dirty="0" smtClean="0">
                <a:solidFill>
                  <a:srgbClr val="3366FF"/>
                </a:solidFill>
                <a:hlinkClick r:id="rId4"/>
              </a:rPr>
              <a:t>http://www.cliffsnotes.com</a:t>
            </a:r>
            <a:endParaRPr lang="en-US" sz="1200" dirty="0" smtClean="0">
              <a:solidFill>
                <a:srgbClr val="3366FF"/>
              </a:solidFill>
            </a:endParaRPr>
          </a:p>
          <a:p>
            <a:r>
              <a:rPr lang="en-US" sz="1200" dirty="0" smtClean="0">
                <a:solidFill>
                  <a:srgbClr val="3366FF"/>
                </a:solidFill>
                <a:hlinkClick r:id="rId5"/>
              </a:rPr>
              <a:t>http://gradesavers.com</a:t>
            </a:r>
            <a:endParaRPr lang="en-US" sz="1200" dirty="0" smtClean="0">
              <a:solidFill>
                <a:srgbClr val="3366FF"/>
              </a:solidFill>
            </a:endParaRPr>
          </a:p>
          <a:p>
            <a:endParaRPr lang="en-SG" sz="1200" dirty="0" smtClean="0">
              <a:solidFill>
                <a:srgbClr val="3366FF"/>
              </a:solidFill>
            </a:endParaRPr>
          </a:p>
          <a:p>
            <a:endParaRPr lang="en-SG" sz="1200" dirty="0" smtClean="0">
              <a:solidFill>
                <a:srgbClr val="3366FF"/>
              </a:solidFill>
            </a:endParaRPr>
          </a:p>
          <a:p>
            <a:endParaRPr lang="en-US" sz="1200" dirty="0">
              <a:solidFill>
                <a:srgbClr val="3366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US" dirty="0"/>
          </a:p>
        </p:txBody>
      </p:sp>
      <p:sp>
        <p:nvSpPr>
          <p:cNvPr id="3" name="Content Placeholder 2"/>
          <p:cNvSpPr>
            <a:spLocks noGrp="1"/>
          </p:cNvSpPr>
          <p:nvPr>
            <p:ph idx="1"/>
          </p:nvPr>
        </p:nvSpPr>
        <p:spPr>
          <a:xfrm>
            <a:off x="457200" y="1600200"/>
            <a:ext cx="6172200" cy="4525963"/>
          </a:xfrm>
        </p:spPr>
        <p:txBody>
          <a:bodyPr>
            <a:normAutofit/>
          </a:bodyPr>
          <a:lstStyle/>
          <a:p>
            <a:r>
              <a:rPr lang="en-US" sz="1600" dirty="0" smtClean="0">
                <a:latin typeface="Arial" pitchFamily="34" charset="0"/>
                <a:cs typeface="Arial" pitchFamily="34" charset="0"/>
              </a:rPr>
              <a:t>We started Volume 3 of the novel</a:t>
            </a:r>
          </a:p>
          <a:p>
            <a:r>
              <a:rPr lang="en-US" sz="1600" dirty="0" smtClean="0">
                <a:latin typeface="Arial" pitchFamily="34" charset="0"/>
                <a:cs typeface="Arial" pitchFamily="34" charset="0"/>
              </a:rPr>
              <a:t>We started from Chapter 37 and have covered till Chapter 45</a:t>
            </a:r>
          </a:p>
          <a:p>
            <a:r>
              <a:rPr lang="en-US" sz="1600" dirty="0" smtClean="0">
                <a:latin typeface="Arial" pitchFamily="34" charset="0"/>
                <a:cs typeface="Arial" pitchFamily="34" charset="0"/>
              </a:rPr>
              <a:t>We looked at:</a:t>
            </a:r>
          </a:p>
          <a:p>
            <a:pPr lvl="1" algn="just"/>
            <a:r>
              <a:rPr lang="en-US" sz="1600" dirty="0" smtClean="0">
                <a:latin typeface="Arial" pitchFamily="34" charset="0"/>
                <a:cs typeface="Arial" pitchFamily="34" charset="0"/>
              </a:rPr>
              <a:t>Important happenings in these chapters</a:t>
            </a:r>
          </a:p>
          <a:p>
            <a:pPr lvl="1" algn="just"/>
            <a:r>
              <a:rPr lang="en-US" sz="1600" dirty="0" smtClean="0">
                <a:latin typeface="Arial" pitchFamily="34" charset="0"/>
                <a:cs typeface="Arial" pitchFamily="34" charset="0"/>
              </a:rPr>
              <a:t>Points of Discussion</a:t>
            </a:r>
          </a:p>
          <a:p>
            <a:pPr lvl="1" algn="just"/>
            <a:r>
              <a:rPr lang="en-US" sz="1600" dirty="0" smtClean="0">
                <a:latin typeface="Arial" pitchFamily="34" charset="0"/>
                <a:cs typeface="Arial" pitchFamily="34" charset="0"/>
              </a:rPr>
              <a:t>Important parts of text with reference to development of characters</a:t>
            </a:r>
          </a:p>
          <a:p>
            <a:pPr lvl="1" algn="just"/>
            <a:r>
              <a:rPr lang="en-US" sz="1600" dirty="0" smtClean="0">
                <a:latin typeface="Arial" pitchFamily="34" charset="0"/>
                <a:cs typeface="Arial" pitchFamily="34" charset="0"/>
              </a:rPr>
              <a:t>Jane Austen as a writer, her art of characterization etc.</a:t>
            </a:r>
          </a:p>
          <a:p>
            <a:pPr lvl="1" algn="just"/>
            <a:r>
              <a:rPr lang="en-US" sz="1600" dirty="0" smtClean="0">
                <a:latin typeface="Arial" pitchFamily="34" charset="0"/>
                <a:cs typeface="Arial" pitchFamily="34" charset="0"/>
              </a:rPr>
              <a:t>Development of different themes through these chapters</a:t>
            </a:r>
          </a:p>
          <a:p>
            <a:pPr lvl="1" algn="just"/>
            <a:r>
              <a:rPr lang="en-US" sz="1600" dirty="0" smtClean="0">
                <a:latin typeface="Arial" pitchFamily="34" charset="0"/>
                <a:cs typeface="Arial" pitchFamily="34" charset="0"/>
              </a:rPr>
              <a:t>Writing Style of Austen</a:t>
            </a:r>
          </a:p>
          <a:p>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434</TotalTime>
  <Words>7480</Words>
  <Application>Microsoft Office PowerPoint</Application>
  <PresentationFormat>On-screen Show (4:3)</PresentationFormat>
  <Paragraphs>317</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The Novel Emma: Text, Story, Critical Analysis: Volume 3 Starts </vt:lpstr>
      <vt:lpstr>Review of the Previous Session</vt:lpstr>
      <vt:lpstr>Today’s Session</vt:lpstr>
      <vt:lpstr>Opening Text of Volume 3, Chapter 37</vt:lpstr>
      <vt:lpstr>Text cont…</vt:lpstr>
      <vt:lpstr>Volume 3, Chapter 37</vt:lpstr>
      <vt:lpstr>Discussion Points: Volume 3, Chapter 37</vt:lpstr>
      <vt:lpstr>Volume 3, Chapter 38</vt:lpstr>
      <vt:lpstr>Cont…</vt:lpstr>
      <vt:lpstr>Discussion Points: Volume 3, Chapter 38</vt:lpstr>
      <vt:lpstr>Text from Chapter 38</vt:lpstr>
      <vt:lpstr>Text Cont…</vt:lpstr>
      <vt:lpstr>Text Cont…</vt:lpstr>
      <vt:lpstr>Volume 3, Chapter 39</vt:lpstr>
      <vt:lpstr>Opening Text of the Chapter</vt:lpstr>
      <vt:lpstr>Further happenings in this chapter</vt:lpstr>
      <vt:lpstr>Relevant text</vt:lpstr>
      <vt:lpstr>Text Cont…</vt:lpstr>
      <vt:lpstr>Text cont…</vt:lpstr>
      <vt:lpstr>Discussion Points: Volume 3, Chapter 39</vt:lpstr>
      <vt:lpstr>Over all Discussion Points: Volume 3, Chapter 37-39</vt:lpstr>
      <vt:lpstr>Volume 3, Chapter  40</vt:lpstr>
      <vt:lpstr>Opening Text of the Chapter: Harriet’s Confession </vt:lpstr>
      <vt:lpstr>Cont… Opening Text of the Chapter: Harriet’s Confession </vt:lpstr>
      <vt:lpstr>Cont… Opening Text of the Chapter: Harriet’s Confession </vt:lpstr>
      <vt:lpstr>Cont… Opening Text of the Chapter: Harriet’s Confession </vt:lpstr>
      <vt:lpstr>Cont… Opening Text of the Chapter: Harriet’s Confession </vt:lpstr>
      <vt:lpstr>Discussion Points: Volume 3, Chapter 40</vt:lpstr>
      <vt:lpstr>Volume 3, Chapter 41</vt:lpstr>
      <vt:lpstr>Discussion Points: Volume 3, Chapter 41</vt:lpstr>
      <vt:lpstr>Discussion Points: Volume 3, Chapter 41</vt:lpstr>
      <vt:lpstr>Volume 3, Chapter 42</vt:lpstr>
      <vt:lpstr> Discussion Points: Volume 3, Chapter 42</vt:lpstr>
      <vt:lpstr>Volume 3, Chapter 43</vt:lpstr>
      <vt:lpstr>Cont… Volume 3, Chapter 43</vt:lpstr>
      <vt:lpstr>Discussion Points: Volume 3, Chapter43</vt:lpstr>
      <vt:lpstr>Volume 3, Chapter 44</vt:lpstr>
      <vt:lpstr>Discussion Points: Volume 3, Chapter  44</vt:lpstr>
      <vt:lpstr>Volume 3, Chapter 45</vt:lpstr>
      <vt:lpstr>Discussion Points: Volume 3, Chapter 45</vt:lpstr>
      <vt:lpstr>Materials used</vt:lpstr>
      <vt:lpstr>Today’s Session</vt:lpstr>
      <vt:lpstr>Slide 43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 3 starts chapter 37 onwards</dc:title>
  <dc:creator>fjwu</dc:creator>
  <cp:lastModifiedBy>Administrator</cp:lastModifiedBy>
  <cp:revision>71</cp:revision>
  <dcterms:created xsi:type="dcterms:W3CDTF">2006-08-16T00:00:00Z</dcterms:created>
  <dcterms:modified xsi:type="dcterms:W3CDTF">2013-05-08T12:11:53Z</dcterms:modified>
</cp:coreProperties>
</file>