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56" r:id="rId2"/>
    <p:sldId id="276" r:id="rId3"/>
    <p:sldId id="277" r:id="rId4"/>
    <p:sldId id="257" r:id="rId5"/>
    <p:sldId id="259" r:id="rId6"/>
    <p:sldId id="278" r:id="rId7"/>
    <p:sldId id="291" r:id="rId8"/>
    <p:sldId id="292" r:id="rId9"/>
    <p:sldId id="293" r:id="rId10"/>
    <p:sldId id="262" r:id="rId11"/>
    <p:sldId id="281" r:id="rId12"/>
    <p:sldId id="279" r:id="rId13"/>
    <p:sldId id="294" r:id="rId14"/>
    <p:sldId id="295" r:id="rId15"/>
    <p:sldId id="264" r:id="rId16"/>
    <p:sldId id="296" r:id="rId17"/>
    <p:sldId id="297" r:id="rId18"/>
    <p:sldId id="298" r:id="rId19"/>
    <p:sldId id="266" r:id="rId20"/>
    <p:sldId id="267" r:id="rId21"/>
    <p:sldId id="268" r:id="rId22"/>
    <p:sldId id="269" r:id="rId23"/>
    <p:sldId id="270" r:id="rId24"/>
    <p:sldId id="271" r:id="rId25"/>
    <p:sldId id="287" r:id="rId26"/>
    <p:sldId id="273" r:id="rId27"/>
    <p:sldId id="288" r:id="rId28"/>
    <p:sldId id="299" r:id="rId29"/>
    <p:sldId id="300" r:id="rId30"/>
    <p:sldId id="301" r:id="rId31"/>
    <p:sldId id="302" r:id="rId32"/>
    <p:sldId id="275" r:id="rId33"/>
    <p:sldId id="289" r:id="rId34"/>
    <p:sldId id="290" r:id="rId35"/>
    <p:sldId id="306" r:id="rId36"/>
    <p:sldId id="305" r:id="rId37"/>
    <p:sldId id="30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652DF1-D022-4FE2-ADA1-169A1844481B}" type="datetimeFigureOut">
              <a:rPr lang="en-US" smtClean="0"/>
              <a:pPr/>
              <a:t>5/8/2013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11CAE4-7849-47D1-B63C-70ED30E0841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9CBBE9-0E4A-4E16-8252-D9D2DDEFFF64}"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477B28-7705-40A3-8F97-26B2F471F86E}"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DFB6D1-EBBF-44E9-986F-78CEFF3C8603}"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7B0B21-4F4E-4F56-ADF4-585C1A68ACC5}" type="datetime1">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0C737E-E8D1-48F2-9C6E-DB48ECEAEBAB}" type="datetime1">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CCA373-0746-46E6-BFDE-26705043EF52}" type="datetime1">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789779-7E6F-4D6D-BAD4-F8D2324AA710}" type="datetime1">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38222B-FA49-4102-BFB9-E8DB5F2417FE}" type="datetime1">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541CAC-60BC-4387-BBE0-1099104B35DA}" type="datetime1">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B7F9EA-8C67-4772-9B0B-CC330B173D8E}"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499B74-7500-42F5-82FA-F77C19BAE687}"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C2DF3B-9F3E-409C-9D12-243E6B3FA739}" type="datetime1">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5" Type="http://schemas.openxmlformats.org/officeDocument/2006/relationships/hyperlink" Target="http://gradesavers.com/" TargetMode="External"/><Relationship Id="rId4" Type="http://schemas.openxmlformats.org/officeDocument/2006/relationships/hyperlink" Target="http://www.cliffsnotes.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The Novel </a:t>
            </a:r>
            <a:r>
              <a:rPr lang="en-US" sz="3600" i="1" dirty="0" smtClean="0"/>
              <a:t>Emma</a:t>
            </a:r>
            <a:r>
              <a:rPr lang="en-US" sz="3600" dirty="0" smtClean="0"/>
              <a:t>: Text, Story, Critical Analysis: Volume 2  Continues</a:t>
            </a:r>
            <a:br>
              <a:rPr lang="en-US" sz="3600" dirty="0" smtClean="0"/>
            </a:br>
            <a:endParaRPr lang="en-US" sz="3600"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SG" dirty="0" smtClean="0"/>
              <a:t>Review of the Session</a:t>
            </a:r>
            <a:endParaRPr lang="en-SG" dirty="0"/>
          </a:p>
        </p:txBody>
      </p:sp>
      <p:sp>
        <p:nvSpPr>
          <p:cNvPr id="3" name="Content Placeholder 2"/>
          <p:cNvSpPr>
            <a:spLocks noGrp="1"/>
          </p:cNvSpPr>
          <p:nvPr>
            <p:ph idx="1"/>
          </p:nvPr>
        </p:nvSpPr>
        <p:spPr>
          <a:xfrm>
            <a:off x="152400" y="914400"/>
            <a:ext cx="6400800" cy="5943600"/>
          </a:xfrm>
        </p:spPr>
        <p:txBody>
          <a:bodyPr>
            <a:noAutofit/>
          </a:bodyPr>
          <a:lstStyle/>
          <a:p>
            <a:pPr algn="just"/>
            <a:r>
              <a:rPr lang="en-US" sz="1600" dirty="0" smtClean="0">
                <a:latin typeface="Arial" pitchFamily="34" charset="0"/>
                <a:cs typeface="Arial" pitchFamily="34" charset="0"/>
              </a:rPr>
              <a:t>In this session we started Volume 2 of the novel EMMA. </a:t>
            </a:r>
          </a:p>
          <a:p>
            <a:pPr algn="just"/>
            <a:r>
              <a:rPr lang="en-US" sz="1600" dirty="0" smtClean="0">
                <a:latin typeface="Arial" pitchFamily="34" charset="0"/>
                <a:cs typeface="Arial" pitchFamily="34" charset="0"/>
              </a:rPr>
              <a:t>Scheme of presentation was introduced: It is important to mention that in some available texts the whole novel is presented in 55 chapters. While in some others the same 55 chapters are divided into three volumes. Thus, volume 1 has 18 chapters, Volume 2 has 18 chapters and volume 3 has 19 chapters. </a:t>
            </a:r>
          </a:p>
          <a:p>
            <a:pPr algn="just"/>
            <a:r>
              <a:rPr lang="en-US" sz="1600" dirty="0" smtClean="0">
                <a:latin typeface="Arial" pitchFamily="34" charset="0"/>
                <a:cs typeface="Arial" pitchFamily="34" charset="0"/>
              </a:rPr>
              <a:t>The division that I have followed is of volumes; however, the same sequence of chapter numbers continues from volume 1 to the next volume that is volume 2. Thus chapter 1 of volume 2 is numbered as </a:t>
            </a:r>
            <a:r>
              <a:rPr lang="en-US" sz="1600" b="1" dirty="0" smtClean="0">
                <a:latin typeface="Arial" pitchFamily="34" charset="0"/>
                <a:cs typeface="Arial" pitchFamily="34" charset="0"/>
              </a:rPr>
              <a:t>Volume 2, Chapter 19 </a:t>
            </a:r>
            <a:r>
              <a:rPr lang="en-US" sz="1600" dirty="0" smtClean="0">
                <a:latin typeface="Arial" pitchFamily="34" charset="0"/>
                <a:cs typeface="Arial" pitchFamily="34" charset="0"/>
              </a:rPr>
              <a:t>in the presentations. This helps in keeping the sequence from chapter 1 to 55, and also gives the clue which volume it is. </a:t>
            </a:r>
          </a:p>
          <a:p>
            <a:pPr algn="just"/>
            <a:r>
              <a:rPr lang="en-US" sz="1600" dirty="0" smtClean="0">
                <a:latin typeface="Arial" pitchFamily="34" charset="0"/>
                <a:cs typeface="Arial" pitchFamily="34" charset="0"/>
              </a:rPr>
              <a:t>In today’s session we covered first ten chapters of volume two. In other words we covered from Chapter 19 to Chapter28.</a:t>
            </a:r>
          </a:p>
          <a:p>
            <a:pPr algn="just"/>
            <a:r>
              <a:rPr lang="en-US" sz="1600" dirty="0" smtClean="0">
                <a:latin typeface="Arial" pitchFamily="34" charset="0"/>
                <a:cs typeface="Arial" pitchFamily="34" charset="0"/>
              </a:rPr>
              <a:t>We looked at:</a:t>
            </a:r>
          </a:p>
          <a:p>
            <a:pPr lvl="1" algn="just"/>
            <a:r>
              <a:rPr lang="en-US" sz="1600" dirty="0" smtClean="0">
                <a:latin typeface="Arial" pitchFamily="34" charset="0"/>
                <a:cs typeface="Arial" pitchFamily="34" charset="0"/>
              </a:rPr>
              <a:t>Important happenings in these chapters</a:t>
            </a:r>
          </a:p>
          <a:p>
            <a:pPr lvl="1" algn="just"/>
            <a:r>
              <a:rPr lang="en-US" sz="1600" dirty="0" smtClean="0">
                <a:latin typeface="Arial" pitchFamily="34" charset="0"/>
                <a:cs typeface="Arial" pitchFamily="34" charset="0"/>
              </a:rPr>
              <a:t>Points of Discussion</a:t>
            </a:r>
          </a:p>
          <a:p>
            <a:pPr lvl="1" algn="just"/>
            <a:r>
              <a:rPr lang="en-US" sz="1600" dirty="0" smtClean="0">
                <a:latin typeface="Arial" pitchFamily="34" charset="0"/>
                <a:cs typeface="Arial" pitchFamily="34" charset="0"/>
              </a:rPr>
              <a:t>Important parts of text with reference to development of characters</a:t>
            </a:r>
          </a:p>
          <a:p>
            <a:pPr lvl="1" algn="just"/>
            <a:r>
              <a:rPr lang="en-US" sz="1600" dirty="0" smtClean="0">
                <a:latin typeface="Arial" pitchFamily="34" charset="0"/>
                <a:cs typeface="Arial" pitchFamily="34" charset="0"/>
              </a:rPr>
              <a:t>Jane Austen as a writer, her art of characterization etc.</a:t>
            </a:r>
          </a:p>
          <a:p>
            <a:pPr lvl="1" algn="just"/>
            <a:r>
              <a:rPr lang="en-US" sz="1600" dirty="0" smtClean="0">
                <a:latin typeface="Arial" pitchFamily="34" charset="0"/>
                <a:cs typeface="Arial" pitchFamily="34" charset="0"/>
              </a:rPr>
              <a:t>Development of different themes through these chapters</a:t>
            </a:r>
          </a:p>
          <a:p>
            <a:pPr lvl="1" algn="just"/>
            <a:r>
              <a:rPr lang="en-US" sz="1600" dirty="0" smtClean="0">
                <a:latin typeface="Arial" pitchFamily="34" charset="0"/>
                <a:cs typeface="Arial" pitchFamily="34" charset="0"/>
              </a:rPr>
              <a:t>Writing Style of Austen</a:t>
            </a:r>
          </a:p>
          <a:p>
            <a:pPr algn="just">
              <a:buNone/>
            </a:pP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US" dirty="0"/>
          </a:p>
        </p:txBody>
      </p:sp>
      <p:sp>
        <p:nvSpPr>
          <p:cNvPr id="3" name="Content Placeholder 2"/>
          <p:cNvSpPr>
            <a:spLocks noGrp="1"/>
          </p:cNvSpPr>
          <p:nvPr>
            <p:ph idx="1"/>
          </p:nvPr>
        </p:nvSpPr>
        <p:spPr>
          <a:xfrm>
            <a:off x="457200" y="1600200"/>
            <a:ext cx="5867400" cy="4525963"/>
          </a:xfrm>
        </p:spPr>
        <p:txBody>
          <a:bodyPr>
            <a:normAutofit/>
          </a:bodyPr>
          <a:lstStyle/>
          <a:p>
            <a:r>
              <a:rPr lang="en-US" sz="2000" dirty="0" smtClean="0">
                <a:latin typeface="Arial" pitchFamily="34" charset="0"/>
                <a:cs typeface="Arial" pitchFamily="34" charset="0"/>
              </a:rPr>
              <a:t>In this session we will continue Volume 2 of the novel EMMA. </a:t>
            </a:r>
          </a:p>
          <a:p>
            <a:r>
              <a:rPr lang="en-US" sz="2000" dirty="0" smtClean="0">
                <a:latin typeface="Arial" pitchFamily="34" charset="0"/>
                <a:cs typeface="Arial" pitchFamily="34" charset="0"/>
              </a:rPr>
              <a:t>In other words we will cover from Chapter 29 to Chapter 36</a:t>
            </a:r>
          </a:p>
          <a:p>
            <a:r>
              <a:rPr lang="en-US" sz="2000" dirty="0" smtClean="0">
                <a:latin typeface="Arial" pitchFamily="34" charset="0"/>
                <a:cs typeface="Arial" pitchFamily="34" charset="0"/>
              </a:rPr>
              <a:t>We will follow the same scheme of analysis. </a:t>
            </a:r>
          </a:p>
          <a:p>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t>VOLUME 2, CHAPTER 29</a:t>
            </a:r>
            <a:endParaRPr lang="en-US" sz="3200" dirty="0"/>
          </a:p>
        </p:txBody>
      </p:sp>
      <p:sp>
        <p:nvSpPr>
          <p:cNvPr id="3" name="Content Placeholder 2"/>
          <p:cNvSpPr>
            <a:spLocks noGrp="1"/>
          </p:cNvSpPr>
          <p:nvPr>
            <p:ph idx="1"/>
          </p:nvPr>
        </p:nvSpPr>
        <p:spPr>
          <a:xfrm>
            <a:off x="0" y="838200"/>
            <a:ext cx="6781800" cy="5287963"/>
          </a:xfrm>
        </p:spPr>
        <p:txBody>
          <a:bodyPr>
            <a:normAutofit fontScale="85000" lnSpcReduction="10000"/>
          </a:bodyPr>
          <a:lstStyle/>
          <a:p>
            <a:r>
              <a:rPr lang="en-US" sz="1800" dirty="0" smtClean="0"/>
              <a:t>As Frank Churchill enjoyed dancing at the party organized by Coles very much, now he plans another one for </a:t>
            </a:r>
            <a:r>
              <a:rPr lang="en-US" sz="1800" dirty="0" err="1" smtClean="0"/>
              <a:t>Highbury</a:t>
            </a:r>
            <a:r>
              <a:rPr lang="en-US" sz="1800" dirty="0" smtClean="0"/>
              <a:t>. </a:t>
            </a:r>
          </a:p>
          <a:p>
            <a:r>
              <a:rPr lang="en-US" sz="1800" dirty="0" smtClean="0"/>
              <a:t>Although initially planned for </a:t>
            </a:r>
            <a:r>
              <a:rPr lang="en-US" sz="1800" dirty="0" err="1" smtClean="0"/>
              <a:t>Randalls</a:t>
            </a:r>
            <a:r>
              <a:rPr lang="en-US" sz="1800" dirty="0" smtClean="0"/>
              <a:t>, the lack of acceptable space for dancing leads him to plan it instead for the Crown Inn.</a:t>
            </a:r>
          </a:p>
          <a:p>
            <a:pPr algn="just"/>
            <a:r>
              <a:rPr lang="en-US" sz="1800" dirty="0" smtClean="0">
                <a:latin typeface="Arial" pitchFamily="34" charset="0"/>
                <a:cs typeface="Arial" pitchFamily="34" charset="0"/>
              </a:rPr>
              <a:t>While the </a:t>
            </a:r>
            <a:r>
              <a:rPr lang="en-US" sz="1800" dirty="0" err="1" smtClean="0">
                <a:latin typeface="Arial" pitchFamily="34" charset="0"/>
                <a:cs typeface="Arial" pitchFamily="34" charset="0"/>
              </a:rPr>
              <a:t>Woodhouses</a:t>
            </a:r>
            <a:r>
              <a:rPr lang="en-US" sz="1800" dirty="0" smtClean="0">
                <a:latin typeface="Arial" pitchFamily="34" charset="0"/>
                <a:cs typeface="Arial" pitchFamily="34" charset="0"/>
              </a:rPr>
              <a:t> are visiting </a:t>
            </a:r>
            <a:r>
              <a:rPr lang="en-US" sz="1800" dirty="0" err="1" smtClean="0">
                <a:latin typeface="Arial" pitchFamily="34" charset="0"/>
                <a:cs typeface="Arial" pitchFamily="34" charset="0"/>
              </a:rPr>
              <a:t>Randalls</a:t>
            </a:r>
            <a:r>
              <a:rPr lang="en-US" sz="1800" dirty="0" smtClean="0">
                <a:latin typeface="Arial" pitchFamily="34" charset="0"/>
                <a:cs typeface="Arial" pitchFamily="34" charset="0"/>
              </a:rPr>
              <a:t>, Frank and Emma work on planning this ball so they can finish the dancing inaugurated at the previous party.</a:t>
            </a:r>
          </a:p>
          <a:p>
            <a:pPr algn="just"/>
            <a:r>
              <a:rPr lang="en-US" sz="1800" dirty="0" smtClean="0">
                <a:latin typeface="Arial" pitchFamily="34" charset="0"/>
                <a:cs typeface="Arial" pitchFamily="34" charset="0"/>
              </a:rPr>
              <a:t>They decide the room at </a:t>
            </a:r>
            <a:r>
              <a:rPr lang="en-US" sz="1800" dirty="0" err="1" smtClean="0">
                <a:latin typeface="Arial" pitchFamily="34" charset="0"/>
                <a:cs typeface="Arial" pitchFamily="34" charset="0"/>
              </a:rPr>
              <a:t>Randalls</a:t>
            </a:r>
            <a:r>
              <a:rPr lang="en-US" sz="1800" dirty="0" smtClean="0">
                <a:latin typeface="Arial" pitchFamily="34" charset="0"/>
                <a:cs typeface="Arial" pitchFamily="34" charset="0"/>
              </a:rPr>
              <a:t> is too small. This </a:t>
            </a:r>
            <a:r>
              <a:rPr lang="en-US" sz="1800" dirty="0" smtClean="0"/>
              <a:t>lack of acceptable space for dancing leads him to plan it instead for the Crown Inn. </a:t>
            </a:r>
          </a:p>
          <a:p>
            <a:pPr algn="just"/>
            <a:r>
              <a:rPr lang="en-US" sz="1800" dirty="0" smtClean="0">
                <a:latin typeface="Arial" pitchFamily="34" charset="0"/>
                <a:cs typeface="Arial" pitchFamily="34" charset="0"/>
              </a:rPr>
              <a:t>Meanwhile, Mr. Woodhouse is irritated by the immature and thoughtless ways of Frank.  He shares with Mrs. Weston his concern that Frank is so thoughtless about opening and shutting doors that he exposes Emma, Harriet, and Mrs. Weston to the drafts of cold air that could cause ill health for any of them.</a:t>
            </a:r>
          </a:p>
          <a:p>
            <a:pPr algn="just"/>
            <a:r>
              <a:rPr lang="en-US" sz="1800" dirty="0" smtClean="0">
                <a:latin typeface="Arial" pitchFamily="34" charset="0"/>
                <a:cs typeface="Arial" pitchFamily="34" charset="0"/>
              </a:rPr>
              <a:t>Though Frank does a poor job reassuring Mr. Woodhouse that this plan will not give them all colds, Emma comforts her father, and she agrees to the plan.</a:t>
            </a:r>
          </a:p>
          <a:p>
            <a:pPr algn="just"/>
            <a:r>
              <a:rPr lang="en-US" sz="1800" dirty="0" smtClean="0">
                <a:latin typeface="Arial" pitchFamily="34" charset="0"/>
                <a:cs typeface="Arial" pitchFamily="34" charset="0"/>
              </a:rPr>
              <a:t>Meanwhile Frank goes to fetch Miss Bates along with her niece to help sort out the difficulties in arrangements.</a:t>
            </a:r>
          </a:p>
          <a:p>
            <a:pPr algn="just"/>
            <a:r>
              <a:rPr lang="en-US" sz="1800" dirty="0" smtClean="0">
                <a:latin typeface="Arial" pitchFamily="34" charset="0"/>
                <a:cs typeface="Arial" pitchFamily="34" charset="0"/>
              </a:rPr>
              <a:t>However, by the time he returns, the difficulties have been resolved, the date of the ball has been set.</a:t>
            </a:r>
          </a:p>
          <a:p>
            <a:pPr algn="just"/>
            <a:r>
              <a:rPr lang="en-US" sz="1800" dirty="0" smtClean="0">
                <a:latin typeface="Arial" pitchFamily="34" charset="0"/>
                <a:cs typeface="Arial" pitchFamily="34" charset="0"/>
              </a:rPr>
              <a:t>Frank also takes a promise from Emma that at the party she will dance the first two dances with him.</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Discussion Points: VOLUME 2, CHAPTER  29</a:t>
            </a:r>
            <a:endParaRPr lang="en-US" sz="3200" dirty="0"/>
          </a:p>
        </p:txBody>
      </p:sp>
      <p:sp>
        <p:nvSpPr>
          <p:cNvPr id="3" name="Content Placeholder 2"/>
          <p:cNvSpPr>
            <a:spLocks noGrp="1"/>
          </p:cNvSpPr>
          <p:nvPr>
            <p:ph idx="1"/>
          </p:nvPr>
        </p:nvSpPr>
        <p:spPr>
          <a:xfrm>
            <a:off x="457200" y="914400"/>
            <a:ext cx="6858000" cy="5211763"/>
          </a:xfrm>
        </p:spPr>
        <p:txBody>
          <a:bodyPr>
            <a:normAutofit fontScale="47500" lnSpcReduction="20000"/>
          </a:bodyPr>
          <a:lstStyle/>
          <a:p>
            <a:pPr algn="just"/>
            <a:r>
              <a:rPr lang="en-US" dirty="0" smtClean="0">
                <a:latin typeface="Arial" pitchFamily="34" charset="0"/>
                <a:cs typeface="Arial" pitchFamily="34" charset="0"/>
              </a:rPr>
              <a:t>This chapter demonstrates the planning that goes into the various social events that occur throughout Austen's novels. We come to know what occupies most of the time of the elites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such as Emma and the </a:t>
            </a:r>
            <a:r>
              <a:rPr lang="en-US" dirty="0" err="1" smtClean="0">
                <a:latin typeface="Arial" pitchFamily="34" charset="0"/>
                <a:cs typeface="Arial" pitchFamily="34" charset="0"/>
              </a:rPr>
              <a:t>Westons</a:t>
            </a:r>
            <a:r>
              <a:rPr lang="en-US" dirty="0" smtClean="0">
                <a:latin typeface="Arial" pitchFamily="34" charset="0"/>
                <a:cs typeface="Arial" pitchFamily="34" charset="0"/>
              </a:rPr>
              <a:t>. What kind of activity they are involved in? </a:t>
            </a:r>
          </a:p>
          <a:p>
            <a:pPr algn="just">
              <a:buNone/>
            </a:pPr>
            <a:r>
              <a:rPr lang="en-US" dirty="0" smtClean="0">
                <a:latin typeface="Arial" pitchFamily="34" charset="0"/>
                <a:cs typeface="Arial" pitchFamily="34" charset="0"/>
              </a:rPr>
              <a:t>	</a:t>
            </a:r>
          </a:p>
          <a:p>
            <a:pPr algn="just">
              <a:buNone/>
            </a:pPr>
            <a:r>
              <a:rPr lang="en-US" dirty="0" smtClean="0">
                <a:latin typeface="Arial" pitchFamily="34" charset="0"/>
                <a:cs typeface="Arial" pitchFamily="34" charset="0"/>
              </a:rPr>
              <a:t>	</a:t>
            </a:r>
            <a:r>
              <a:rPr lang="en-US" dirty="0" smtClean="0">
                <a:solidFill>
                  <a:srgbClr val="FF0000"/>
                </a:solidFill>
                <a:latin typeface="Arial" pitchFamily="34" charset="0"/>
                <a:cs typeface="Arial" pitchFamily="34" charset="0"/>
              </a:rPr>
              <a:t>What we notice is:</a:t>
            </a:r>
          </a:p>
          <a:p>
            <a:pPr algn="just"/>
            <a:r>
              <a:rPr lang="en-US" dirty="0" smtClean="0">
                <a:latin typeface="Arial" pitchFamily="34" charset="0"/>
                <a:cs typeface="Arial" pitchFamily="34" charset="0"/>
              </a:rPr>
              <a:t>The arrangements are detailed and elaborate.</a:t>
            </a:r>
          </a:p>
          <a:p>
            <a:pPr algn="just"/>
            <a:r>
              <a:rPr lang="en-US" dirty="0" smtClean="0">
                <a:latin typeface="Arial" pitchFamily="34" charset="0"/>
                <a:cs typeface="Arial" pitchFamily="34" charset="0"/>
              </a:rPr>
              <a:t> Everyone's tastes and opinions are catered for.</a:t>
            </a:r>
          </a:p>
          <a:p>
            <a:pPr algn="just"/>
            <a:r>
              <a:rPr lang="en-US" dirty="0" smtClean="0">
                <a:latin typeface="Arial" pitchFamily="34" charset="0"/>
                <a:cs typeface="Arial" pitchFamily="34" charset="0"/>
              </a:rPr>
              <a:t>The issues such as who to invite and why are of crucial importance.</a:t>
            </a:r>
          </a:p>
          <a:p>
            <a:pPr algn="just"/>
            <a:r>
              <a:rPr lang="en-US" dirty="0" smtClean="0">
                <a:latin typeface="Arial" pitchFamily="34" charset="0"/>
                <a:cs typeface="Arial" pitchFamily="34" charset="0"/>
              </a:rPr>
              <a:t>Whether the location would suit all or not is also important for the organizers.</a:t>
            </a:r>
          </a:p>
          <a:p>
            <a:pPr algn="just"/>
            <a:r>
              <a:rPr lang="en-US" dirty="0" smtClean="0">
                <a:latin typeface="Arial" pitchFamily="34" charset="0"/>
                <a:cs typeface="Arial" pitchFamily="34" charset="0"/>
              </a:rPr>
              <a:t>Minute details of how comfortable each person will be are considered.</a:t>
            </a:r>
          </a:p>
          <a:p>
            <a:pPr algn="just"/>
            <a:endParaRPr lang="en-US" dirty="0" smtClean="0">
              <a:latin typeface="Arial" pitchFamily="34" charset="0"/>
              <a:cs typeface="Arial" pitchFamily="34" charset="0"/>
            </a:endParaRPr>
          </a:p>
          <a:p>
            <a:pPr algn="just"/>
            <a:endParaRPr lang="en-US" dirty="0" smtClean="0">
              <a:latin typeface="Arial" pitchFamily="34" charset="0"/>
              <a:cs typeface="Arial" pitchFamily="34" charset="0"/>
            </a:endParaRPr>
          </a:p>
          <a:p>
            <a:pPr algn="just"/>
            <a:r>
              <a:rPr lang="en-US" dirty="0" smtClean="0">
                <a:solidFill>
                  <a:srgbClr val="FF0000"/>
                </a:solidFill>
                <a:latin typeface="Arial" pitchFamily="34" charset="0"/>
                <a:cs typeface="Arial" pitchFamily="34" charset="0"/>
              </a:rPr>
              <a:t>Character of Frank Churchill:</a:t>
            </a:r>
          </a:p>
          <a:p>
            <a:pPr algn="just"/>
            <a:r>
              <a:rPr lang="en-US" dirty="0" smtClean="0">
                <a:latin typeface="Arial" pitchFamily="34" charset="0"/>
                <a:cs typeface="Arial" pitchFamily="34" charset="0"/>
              </a:rPr>
              <a:t> Frank Churchill differs from the other men of </a:t>
            </a:r>
            <a:r>
              <a:rPr lang="en-US" dirty="0" err="1" smtClean="0">
                <a:latin typeface="Arial" pitchFamily="34" charset="0"/>
                <a:cs typeface="Arial" pitchFamily="34" charset="0"/>
              </a:rPr>
              <a:t>Highbury</a:t>
            </a:r>
            <a:r>
              <a:rPr lang="en-US" dirty="0" smtClean="0">
                <a:latin typeface="Arial" pitchFamily="34" charset="0"/>
                <a:cs typeface="Arial" pitchFamily="34" charset="0"/>
              </a:rPr>
              <a:t>.</a:t>
            </a:r>
          </a:p>
          <a:p>
            <a:pPr algn="just"/>
            <a:r>
              <a:rPr lang="en-US" dirty="0" smtClean="0">
                <a:latin typeface="Arial" pitchFamily="34" charset="0"/>
                <a:cs typeface="Arial" pitchFamily="34" charset="0"/>
              </a:rPr>
              <a:t>His major concern is enjoyment and pleasure. </a:t>
            </a:r>
          </a:p>
          <a:p>
            <a:pPr algn="just"/>
            <a:r>
              <a:rPr lang="en-US" dirty="0" smtClean="0">
                <a:latin typeface="Arial" pitchFamily="34" charset="0"/>
                <a:cs typeface="Arial" pitchFamily="34" charset="0"/>
              </a:rPr>
              <a:t>Even he arranges the party for the same reason.</a:t>
            </a:r>
          </a:p>
          <a:p>
            <a:pPr algn="just"/>
            <a:r>
              <a:rPr lang="en-US" dirty="0" smtClean="0">
                <a:latin typeface="Arial" pitchFamily="34" charset="0"/>
                <a:cs typeface="Arial" pitchFamily="34" charset="0"/>
              </a:rPr>
              <a:t>He has no profession, like Mr. Elton, and he does not behave with the authority that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or Mr. Weston show. </a:t>
            </a:r>
          </a:p>
          <a:p>
            <a:pPr algn="just"/>
            <a:r>
              <a:rPr lang="en-US" dirty="0" smtClean="0">
                <a:latin typeface="Arial" pitchFamily="34" charset="0"/>
                <a:cs typeface="Arial" pitchFamily="34" charset="0"/>
              </a:rPr>
              <a:t>Austen shows this through the contrast between what Emma focuses on while planning the party considers. While Emma wants to please everybody, Frank, is more interested in enjoyment. He is more interested in ensuring that there is enough room to dance.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VOLUME 2, CHAPTER 30 </a:t>
            </a:r>
            <a:endParaRPr lang="en-US" sz="2800" dirty="0"/>
          </a:p>
        </p:txBody>
      </p:sp>
      <p:sp>
        <p:nvSpPr>
          <p:cNvPr id="3" name="Content Placeholder 2"/>
          <p:cNvSpPr>
            <a:spLocks noGrp="1"/>
          </p:cNvSpPr>
          <p:nvPr>
            <p:ph idx="1"/>
          </p:nvPr>
        </p:nvSpPr>
        <p:spPr>
          <a:xfrm>
            <a:off x="152400" y="838200"/>
            <a:ext cx="6477000" cy="5791200"/>
          </a:xfrm>
        </p:spPr>
        <p:txBody>
          <a:bodyPr>
            <a:noAutofit/>
          </a:bodyPr>
          <a:lstStyle/>
          <a:p>
            <a:pPr algn="just"/>
            <a:r>
              <a:rPr lang="en-US" sz="1600" dirty="0" smtClean="0">
                <a:latin typeface="Arial" pitchFamily="34" charset="0"/>
                <a:cs typeface="Arial" pitchFamily="34" charset="0"/>
              </a:rPr>
              <a:t>Emma is worried that Frank’s aunt, Mrs. Churchill, will refuse Frank permission to stay on for the ball, which is scheduled for a few days after his visit is scheduled to end.</a:t>
            </a:r>
          </a:p>
          <a:p>
            <a:pPr algn="just"/>
            <a:r>
              <a:rPr lang="en-US" sz="1600" dirty="0" smtClean="0">
                <a:latin typeface="Arial" pitchFamily="34" charset="0"/>
                <a:cs typeface="Arial" pitchFamily="34" charset="0"/>
              </a:rPr>
              <a:t>However, everybody is happy that he gets the permission.</a:t>
            </a:r>
          </a:p>
          <a:p>
            <a:pPr algn="just"/>
            <a:r>
              <a:rPr lang="en-US" sz="1600" dirty="0" smtClean="0">
                <a:latin typeface="Arial" pitchFamily="34" charset="0"/>
                <a:cs typeface="Arial" pitchFamily="34" charset="0"/>
              </a:rPr>
              <a:t>It is only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who is not very much interested in the party. He even does not seem interested in dancing. </a:t>
            </a:r>
          </a:p>
          <a:p>
            <a:pPr algn="just"/>
            <a:r>
              <a:rPr lang="en-US" sz="1600" dirty="0" smtClean="0">
                <a:latin typeface="Arial" pitchFamily="34" charset="0"/>
                <a:cs typeface="Arial" pitchFamily="34" charset="0"/>
              </a:rPr>
              <a:t>Emma takes </a:t>
            </a:r>
            <a:r>
              <a:rPr lang="en-US" sz="1600" dirty="0" err="1" smtClean="0">
                <a:latin typeface="Arial" pitchFamily="34" charset="0"/>
                <a:cs typeface="Arial" pitchFamily="34" charset="0"/>
              </a:rPr>
              <a:t>Knightley’s</a:t>
            </a:r>
            <a:r>
              <a:rPr lang="en-US" sz="1600" dirty="0" smtClean="0">
                <a:latin typeface="Arial" pitchFamily="34" charset="0"/>
                <a:cs typeface="Arial" pitchFamily="34" charset="0"/>
              </a:rPr>
              <a:t> disinterest as further proof that he is not interested in Jane, who in a rare moment of openness confesses how much she looks forward to the ball.</a:t>
            </a:r>
          </a:p>
          <a:p>
            <a:pPr algn="just"/>
            <a:r>
              <a:rPr lang="en-US" sz="1600" dirty="0" smtClean="0">
                <a:latin typeface="Arial" pitchFamily="34" charset="0"/>
                <a:cs typeface="Arial" pitchFamily="34" charset="0"/>
              </a:rPr>
              <a:t>Two days later, a letter arrives from Mr. Churchill to urge his nephew's instant return due to Mrs. Churchill’s sudden illness. </a:t>
            </a:r>
          </a:p>
          <a:p>
            <a:pPr algn="just"/>
            <a:r>
              <a:rPr lang="en-US" sz="1600" dirty="0" smtClean="0">
                <a:latin typeface="Arial" pitchFamily="34" charset="0"/>
                <a:cs typeface="Arial" pitchFamily="34" charset="0"/>
              </a:rPr>
              <a:t>The ball is postponed indefinitely, and Frank comes to Emma to say goodbye. </a:t>
            </a:r>
          </a:p>
          <a:p>
            <a:pPr algn="just"/>
            <a:r>
              <a:rPr lang="en-US" sz="1600" dirty="0" smtClean="0">
                <a:latin typeface="Arial" pitchFamily="34" charset="0"/>
                <a:cs typeface="Arial" pitchFamily="34" charset="0"/>
              </a:rPr>
              <a:t>He is clearly dejected and unhappy at this sudden departure.</a:t>
            </a:r>
          </a:p>
          <a:p>
            <a:pPr algn="just"/>
            <a:r>
              <a:rPr lang="en-US" sz="1600" dirty="0" smtClean="0">
                <a:latin typeface="Arial" pitchFamily="34" charset="0"/>
                <a:cs typeface="Arial" pitchFamily="34" charset="0"/>
              </a:rPr>
              <a:t>As he speaks to Emma we feel that he is going to declare something serious. Interrupted by his father, Frank departs, however. Without saying anything. </a:t>
            </a:r>
          </a:p>
          <a:p>
            <a:pPr algn="just"/>
            <a:r>
              <a:rPr lang="en-US" sz="1600" dirty="0" smtClean="0">
                <a:latin typeface="Arial" pitchFamily="34" charset="0"/>
                <a:cs typeface="Arial" pitchFamily="34" charset="0"/>
              </a:rPr>
              <a:t>Emma is depressed as he leaves.</a:t>
            </a:r>
          </a:p>
          <a:p>
            <a:pPr algn="just"/>
            <a:r>
              <a:rPr lang="en-US" sz="1600" dirty="0" smtClean="0">
                <a:latin typeface="Arial" pitchFamily="34" charset="0"/>
                <a:cs typeface="Arial" pitchFamily="34" charset="0"/>
              </a:rPr>
              <a:t>When Frank leaves, Emma is certain that he almost tells her that he loved her. </a:t>
            </a:r>
          </a:p>
          <a:p>
            <a:pPr algn="just"/>
            <a:r>
              <a:rPr lang="en-US" sz="1600" dirty="0" smtClean="0">
                <a:latin typeface="Arial" pitchFamily="34" charset="0"/>
                <a:cs typeface="Arial" pitchFamily="34" charset="0"/>
              </a:rPr>
              <a:t>She convinces herself that she too is in love with him.</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Chapter 30</a:t>
            </a:r>
            <a:endParaRPr lang="en-US" dirty="0"/>
          </a:p>
        </p:txBody>
      </p:sp>
      <p:sp>
        <p:nvSpPr>
          <p:cNvPr id="3" name="Content Placeholder 2"/>
          <p:cNvSpPr>
            <a:spLocks noGrp="1"/>
          </p:cNvSpPr>
          <p:nvPr>
            <p:ph idx="1"/>
          </p:nvPr>
        </p:nvSpPr>
        <p:spPr>
          <a:xfrm>
            <a:off x="152400" y="1143000"/>
            <a:ext cx="7086600" cy="5486400"/>
          </a:xfrm>
        </p:spPr>
        <p:txBody>
          <a:bodyPr>
            <a:noAutofit/>
          </a:bodyPr>
          <a:lstStyle/>
          <a:p>
            <a:pPr algn="just">
              <a:buNone/>
            </a:pPr>
            <a:r>
              <a:rPr lang="en-US" sz="1600" dirty="0" smtClean="0">
                <a:latin typeface="Arial" pitchFamily="34" charset="0"/>
                <a:cs typeface="Arial" pitchFamily="34" charset="0"/>
              </a:rPr>
              <a:t>(TEXT: As Frank comes to take leave):</a:t>
            </a:r>
          </a:p>
          <a:p>
            <a:pPr algn="just"/>
            <a:r>
              <a:rPr lang="en-US" sz="1600" dirty="0" smtClean="0">
                <a:latin typeface="Arial" pitchFamily="34" charset="0"/>
                <a:cs typeface="Arial" pitchFamily="34" charset="0"/>
              </a:rPr>
              <a:t>Emma was ready for her visitor some time before he appeared; but if this reflected at all upon his impatience, his sorrowful look and total want of spirits when he did come might redeem him. He felt the going away almost too much to speak of it. His dejection was most evident. He sat really lost in thought for the first few minutes; and when rousing himself, it was only to say, "Of all horrid things, leave-taking is the worst.“</a:t>
            </a:r>
          </a:p>
          <a:p>
            <a:pPr algn="just"/>
            <a:r>
              <a:rPr lang="en-US" sz="1600" dirty="0" smtClean="0">
                <a:latin typeface="Arial" pitchFamily="34" charset="0"/>
                <a:cs typeface="Arial" pitchFamily="34" charset="0"/>
              </a:rPr>
              <a:t>"But you will come again," said Emma. "This will not be your only visit to </a:t>
            </a:r>
            <a:r>
              <a:rPr lang="en-US" sz="1600" dirty="0" err="1" smtClean="0">
                <a:latin typeface="Arial" pitchFamily="34" charset="0"/>
                <a:cs typeface="Arial" pitchFamily="34" charset="0"/>
              </a:rPr>
              <a:t>Randalls</a:t>
            </a:r>
            <a:r>
              <a:rPr lang="en-US" sz="1600" dirty="0" smtClean="0">
                <a:latin typeface="Arial" pitchFamily="34" charset="0"/>
                <a:cs typeface="Arial" pitchFamily="34" charset="0"/>
              </a:rPr>
              <a:t>.“ "Ah!—(shaking his head)—the uncertainty of when I may be able to return!—I shall try for it with a zeal!—It will be the object of all my thoughts and cares!—and if my uncle and aunt go to town this spring—but I am afraid—they did not stir last spring— I am afraid it is a custom gone for ever.“ "Our poor ball must be quite given up.“ "Ah! that ball!—why did we wait for any thing?—why not seize the pleasure at once?—How often is happiness destroyed by preparation, foolish preparation!—You told us it would be so.—Oh! Miss Woodhouse, why are you always so right?“ "Indeed, I am very sorry to be right in this instance. I would much rather have been merry than wise.“ "If I can come again, we are still to have our ball. My father depends on it. Do not forget your engagement.“ Emma looked graciously. "Such a fortnight as it has been!" he continued; "every day more precious and more delightful than the day before!—every day making me less fit to bear any other place. Happy those, who can remain at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Cont….</a:t>
            </a:r>
            <a:endParaRPr lang="en-US" dirty="0"/>
          </a:p>
        </p:txBody>
      </p:sp>
      <p:sp>
        <p:nvSpPr>
          <p:cNvPr id="3" name="Content Placeholder 2"/>
          <p:cNvSpPr>
            <a:spLocks noGrp="1"/>
          </p:cNvSpPr>
          <p:nvPr>
            <p:ph idx="1"/>
          </p:nvPr>
        </p:nvSpPr>
        <p:spPr>
          <a:xfrm>
            <a:off x="0" y="1066800"/>
            <a:ext cx="6781800" cy="5638800"/>
          </a:xfrm>
        </p:spPr>
        <p:txBody>
          <a:bodyPr>
            <a:normAutofit fontScale="55000" lnSpcReduction="20000"/>
          </a:bodyPr>
          <a:lstStyle/>
          <a:p>
            <a:pPr algn="just"/>
            <a:r>
              <a:rPr lang="en-US" dirty="0" smtClean="0">
                <a:latin typeface="Arial" pitchFamily="34" charset="0"/>
                <a:cs typeface="Arial" pitchFamily="34" charset="0"/>
              </a:rPr>
              <a:t>"As you do us such ample justice now," said Emma, laughing, "I will venture to ask, whether you did not come a little doubtfully at first? Do not we rather surpass your expectations? I am sure we do. I am sure you did not much expect to like us. You would not have been so long in coming, if you had had a pleasant idea of </a:t>
            </a:r>
            <a:r>
              <a:rPr lang="en-US" dirty="0" err="1" smtClean="0">
                <a:latin typeface="Arial" pitchFamily="34" charset="0"/>
                <a:cs typeface="Arial" pitchFamily="34" charset="0"/>
              </a:rPr>
              <a:t>Highbury</a:t>
            </a:r>
            <a:r>
              <a:rPr lang="en-US" dirty="0" smtClean="0">
                <a:latin typeface="Arial" pitchFamily="34" charset="0"/>
                <a:cs typeface="Arial" pitchFamily="34" charset="0"/>
              </a:rPr>
              <a:t>.“ He laughed rather consciously; and though denying the sentiment, Emma was convinced that it had been so. "And you must be off this very morning?“ "Yes; my father is to join me here: we shall walk back together, and I must be off immediately. I am almost afraid that every moment will bring him. "Not five minutes to spare even for your friends Miss Fairfax and Miss Bates? How unlucky! Miss </a:t>
            </a:r>
            <a:r>
              <a:rPr lang="en-US" dirty="0" err="1" smtClean="0">
                <a:latin typeface="Arial" pitchFamily="34" charset="0"/>
                <a:cs typeface="Arial" pitchFamily="34" charset="0"/>
              </a:rPr>
              <a:t>Bates's</a:t>
            </a:r>
            <a:r>
              <a:rPr lang="en-US" dirty="0" smtClean="0">
                <a:latin typeface="Arial" pitchFamily="34" charset="0"/>
                <a:cs typeface="Arial" pitchFamily="34" charset="0"/>
              </a:rPr>
              <a:t> powerful, argumentative mind might have strengthened yours.“ "Yes—I </a:t>
            </a:r>
            <a:r>
              <a:rPr lang="en-US" i="1" dirty="0" smtClean="0">
                <a:latin typeface="Arial" pitchFamily="34" charset="0"/>
                <a:cs typeface="Arial" pitchFamily="34" charset="0"/>
              </a:rPr>
              <a:t>have called there; passing the door, I thought it better. It was a right thing to do. I </a:t>
            </a:r>
            <a:r>
              <a:rPr lang="en-US" dirty="0" smtClean="0">
                <a:latin typeface="Arial" pitchFamily="34" charset="0"/>
                <a:cs typeface="Arial" pitchFamily="34" charset="0"/>
              </a:rPr>
              <a:t>went in for three minutes, and was detained by Miss </a:t>
            </a:r>
            <a:r>
              <a:rPr lang="en-US" dirty="0" err="1" smtClean="0">
                <a:latin typeface="Arial" pitchFamily="34" charset="0"/>
                <a:cs typeface="Arial" pitchFamily="34" charset="0"/>
              </a:rPr>
              <a:t>Bates's</a:t>
            </a:r>
            <a:r>
              <a:rPr lang="en-US" dirty="0" smtClean="0">
                <a:latin typeface="Arial" pitchFamily="34" charset="0"/>
                <a:cs typeface="Arial" pitchFamily="34" charset="0"/>
              </a:rPr>
              <a:t> being absent. She was out; and I felt it impossible not to wait till she came in. She is a woman that one may, that one </a:t>
            </a:r>
            <a:r>
              <a:rPr lang="en-US" i="1" dirty="0" smtClean="0">
                <a:latin typeface="Arial" pitchFamily="34" charset="0"/>
                <a:cs typeface="Arial" pitchFamily="34" charset="0"/>
              </a:rPr>
              <a:t>must laugh </a:t>
            </a:r>
            <a:r>
              <a:rPr lang="en-US" dirty="0" smtClean="0">
                <a:latin typeface="Arial" pitchFamily="34" charset="0"/>
                <a:cs typeface="Arial" pitchFamily="34" charset="0"/>
              </a:rPr>
              <a:t>at; but that one would not wish to slight. It was better to pay my visit, then"— He hesitated, got up, walked to a window. "In short," said he, "perhaps, Miss Woodhouse—I think you can hardly be quite without suspicion"— He looked at her, as if wanting to read her thoughts. She hardly knew what to say…………………………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Autofit/>
          </a:bodyPr>
          <a:lstStyle/>
          <a:p>
            <a:r>
              <a:rPr lang="en-US" sz="2800" dirty="0" smtClean="0"/>
              <a:t>Text Cont…</a:t>
            </a:r>
            <a:endParaRPr lang="en-US" sz="2800" dirty="0"/>
          </a:p>
        </p:txBody>
      </p:sp>
      <p:sp>
        <p:nvSpPr>
          <p:cNvPr id="3" name="Content Placeholder 2"/>
          <p:cNvSpPr>
            <a:spLocks noGrp="1"/>
          </p:cNvSpPr>
          <p:nvPr>
            <p:ph idx="1"/>
          </p:nvPr>
        </p:nvSpPr>
        <p:spPr>
          <a:xfrm>
            <a:off x="0" y="381000"/>
            <a:ext cx="6858000" cy="6248400"/>
          </a:xfrm>
        </p:spPr>
        <p:txBody>
          <a:bodyPr>
            <a:noAutofit/>
          </a:bodyPr>
          <a:lstStyle/>
          <a:p>
            <a:pPr algn="just"/>
            <a:r>
              <a:rPr lang="en-US" sz="1400" dirty="0" smtClean="0">
                <a:latin typeface="Arial" pitchFamily="34" charset="0"/>
                <a:cs typeface="Arial" pitchFamily="34" charset="0"/>
              </a:rPr>
              <a:t>………………………..It seemed like the forerunner of something absolutely serious, which she did not wish. Forcing herself to speak, therefore, in the hope of putting it by, she calmly said, "You are quite in the right; it was most natural to pay your visit, then"— He was silent. She believed he was looking at her; probably reflecting on what she had said, and trying to understand the manner. She heard him sigh. It was natural for him to feel that he had </a:t>
            </a:r>
            <a:r>
              <a:rPr lang="en-US" sz="1400" i="1" dirty="0" smtClean="0">
                <a:latin typeface="Arial" pitchFamily="34" charset="0"/>
                <a:cs typeface="Arial" pitchFamily="34" charset="0"/>
              </a:rPr>
              <a:t>cause to sigh. He could not believe her to be encouraging him. A few awkward moments </a:t>
            </a:r>
            <a:r>
              <a:rPr lang="en-US" sz="1400" dirty="0" smtClean="0">
                <a:latin typeface="Arial" pitchFamily="34" charset="0"/>
                <a:cs typeface="Arial" pitchFamily="34" charset="0"/>
              </a:rPr>
              <a:t>passed, and he sat down again; and in a more determined manner said, "It was something to feel that all the rest of my time might be given to </a:t>
            </a:r>
            <a:r>
              <a:rPr lang="en-US" sz="1400" dirty="0" err="1" smtClean="0">
                <a:latin typeface="Arial" pitchFamily="34" charset="0"/>
                <a:cs typeface="Arial" pitchFamily="34" charset="0"/>
              </a:rPr>
              <a:t>Hartfield</a:t>
            </a:r>
            <a:r>
              <a:rPr lang="en-US" sz="1400" dirty="0" smtClean="0">
                <a:latin typeface="Arial" pitchFamily="34" charset="0"/>
                <a:cs typeface="Arial" pitchFamily="34" charset="0"/>
              </a:rPr>
              <a:t>. My regard for </a:t>
            </a:r>
            <a:r>
              <a:rPr lang="en-US" sz="1400" dirty="0" err="1" smtClean="0">
                <a:latin typeface="Arial" pitchFamily="34" charset="0"/>
                <a:cs typeface="Arial" pitchFamily="34" charset="0"/>
              </a:rPr>
              <a:t>Hartfield</a:t>
            </a:r>
            <a:r>
              <a:rPr lang="en-US" sz="1400" dirty="0" smtClean="0">
                <a:latin typeface="Arial" pitchFamily="34" charset="0"/>
                <a:cs typeface="Arial" pitchFamily="34" charset="0"/>
              </a:rPr>
              <a:t> is most warm"— He </a:t>
            </a:r>
            <a:r>
              <a:rPr lang="en-US" sz="1400" dirty="0" err="1" smtClean="0">
                <a:latin typeface="Arial" pitchFamily="34" charset="0"/>
                <a:cs typeface="Arial" pitchFamily="34" charset="0"/>
              </a:rPr>
              <a:t>stopt</a:t>
            </a:r>
            <a:r>
              <a:rPr lang="en-US" sz="1400" dirty="0" smtClean="0">
                <a:latin typeface="Arial" pitchFamily="34" charset="0"/>
                <a:cs typeface="Arial" pitchFamily="34" charset="0"/>
              </a:rPr>
              <a:t> again, rose again, and seemed quite embarrassed.— He was more in love with her than Emma had supposed; and who can say how it might have ended, if his father had not made his appearance? Mr. Woodhouse soon followed; and the necessity of exertion made him composed.</a:t>
            </a:r>
          </a:p>
          <a:p>
            <a:pPr algn="just">
              <a:buNone/>
            </a:pPr>
            <a:r>
              <a:rPr lang="en-US" sz="1400" dirty="0" smtClean="0">
                <a:latin typeface="Arial" pitchFamily="34" charset="0"/>
                <a:cs typeface="Arial" pitchFamily="34" charset="0"/>
              </a:rPr>
              <a:t>	A very few minutes more, however, completed the present trial. Mr. Weston, always alert when business was to be done, and as incapable of procrastinating any evil that was inevitable, as of foreseeing any that was doubtful, said, "It was time to go;" and the young man, though he might and did sigh, could not but agree, to take leave. "I shall hear about you all," said he; "that is my chief consolation. I shall hear of every thing that is going on among you. I have engaged Mrs. Weston to correspond with me. She has been so kind as to promise it. Oh! the blessing of a female correspondent, when one is really interested in the absent!—she will tell me every thing. In her letters I shall be at dear </a:t>
            </a:r>
            <a:r>
              <a:rPr lang="en-US" sz="1400" dirty="0" err="1" smtClean="0">
                <a:latin typeface="Arial" pitchFamily="34" charset="0"/>
                <a:cs typeface="Arial" pitchFamily="34" charset="0"/>
              </a:rPr>
              <a:t>Highbury</a:t>
            </a:r>
            <a:r>
              <a:rPr lang="en-US" sz="1400" dirty="0" smtClean="0">
                <a:latin typeface="Arial" pitchFamily="34" charset="0"/>
                <a:cs typeface="Arial" pitchFamily="34" charset="0"/>
              </a:rPr>
              <a:t> again.“ A very friendly shake of the hand, a very earnest "Good-bye," closed the speech, and the door had soon shut out Frank Churchill. Short had been the notice—short their meeting; he was gone; and Emma felt so sorry to part, and foresaw so great a loss to their little society from his absence as to begin to be afraid of being too sorry, and feeling it too much.</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Discussion Points: VOLUME 2, CHAPTER 30</a:t>
            </a:r>
            <a:endParaRPr lang="en-US" sz="2800" dirty="0"/>
          </a:p>
        </p:txBody>
      </p:sp>
      <p:sp>
        <p:nvSpPr>
          <p:cNvPr id="3" name="Content Placeholder 2"/>
          <p:cNvSpPr>
            <a:spLocks noGrp="1"/>
          </p:cNvSpPr>
          <p:nvPr>
            <p:ph idx="1"/>
          </p:nvPr>
        </p:nvSpPr>
        <p:spPr>
          <a:xfrm>
            <a:off x="457200" y="1600200"/>
            <a:ext cx="6324600" cy="4525963"/>
          </a:xfrm>
        </p:spPr>
        <p:txBody>
          <a:bodyPr>
            <a:normAutofit/>
          </a:bodyPr>
          <a:lstStyle/>
          <a:p>
            <a:pPr algn="just">
              <a:buNone/>
            </a:pPr>
            <a:r>
              <a:rPr lang="en-US" sz="1800" b="1" dirty="0" smtClean="0">
                <a:solidFill>
                  <a:srgbClr val="FF0000"/>
                </a:solidFill>
                <a:latin typeface="Arial" pitchFamily="34" charset="0"/>
                <a:cs typeface="Arial" pitchFamily="34" charset="0"/>
              </a:rPr>
              <a:t>Themes of love, romance and marriage</a:t>
            </a:r>
          </a:p>
          <a:p>
            <a:pPr algn="just"/>
            <a:r>
              <a:rPr lang="en-US" sz="1800" dirty="0" smtClean="0">
                <a:latin typeface="Arial" pitchFamily="34" charset="0"/>
                <a:cs typeface="Arial" pitchFamily="34" charset="0"/>
              </a:rPr>
              <a:t>We need to notice the theme of love. Interestingly Emma finds herself believing that Frank might love her. </a:t>
            </a:r>
          </a:p>
          <a:p>
            <a:pPr algn="just"/>
            <a:r>
              <a:rPr lang="en-US" sz="1800" dirty="0" smtClean="0">
                <a:latin typeface="Arial" pitchFamily="34" charset="0"/>
                <a:cs typeface="Arial" pitchFamily="34" charset="0"/>
              </a:rPr>
              <a:t>She  also convinces herself that she might be in love with him.</a:t>
            </a:r>
          </a:p>
          <a:p>
            <a:pPr algn="just"/>
            <a:r>
              <a:rPr lang="en-US" sz="1800" dirty="0" smtClean="0">
                <a:latin typeface="Arial" pitchFamily="34" charset="0"/>
                <a:cs typeface="Arial" pitchFamily="34" charset="0"/>
              </a:rPr>
              <a:t>We need to consider it in the light of Emma’s previous thoughts regarding love, romance and marriage.</a:t>
            </a:r>
          </a:p>
          <a:p>
            <a:pPr algn="just"/>
            <a:r>
              <a:rPr lang="en-US" sz="1800" dirty="0" smtClean="0">
                <a:latin typeface="Arial" pitchFamily="34" charset="0"/>
                <a:cs typeface="Arial" pitchFamily="34" charset="0"/>
              </a:rPr>
              <a:t> Emma, previously thought of romance only in practical terms,  now finds herself considering actual love. However, she has no concrete idea what love actually entails. She lists as examples of her love listlessness, weariness, and stupidity, indicating a passing fancy or crush and not substantial emotion. </a:t>
            </a:r>
          </a:p>
          <a:p>
            <a:pPr algn="just"/>
            <a:r>
              <a:rPr lang="en-US" sz="1800" dirty="0" smtClean="0">
                <a:latin typeface="Arial" pitchFamily="34" charset="0"/>
                <a:cs typeface="Arial" pitchFamily="34" charset="0"/>
              </a:rPr>
              <a:t>In fact her uncertainty whether or not she is in love is a good indication in itself that she is not.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28-30 Overall</a:t>
            </a:r>
            <a:endParaRPr lang="en-US" sz="2800" dirty="0"/>
          </a:p>
        </p:txBody>
      </p:sp>
      <p:sp>
        <p:nvSpPr>
          <p:cNvPr id="3" name="Content Placeholder 2"/>
          <p:cNvSpPr>
            <a:spLocks noGrp="1"/>
          </p:cNvSpPr>
          <p:nvPr>
            <p:ph idx="1"/>
          </p:nvPr>
        </p:nvSpPr>
        <p:spPr>
          <a:xfrm>
            <a:off x="0" y="762000"/>
            <a:ext cx="6934200" cy="5943600"/>
          </a:xfrm>
        </p:spPr>
        <p:txBody>
          <a:bodyPr>
            <a:noAutofit/>
          </a:bodyPr>
          <a:lstStyle/>
          <a:p>
            <a:pPr algn="just">
              <a:buNone/>
            </a:pPr>
            <a:r>
              <a:rPr lang="en-US" sz="1600" b="1" dirty="0" smtClean="0">
                <a:solidFill>
                  <a:srgbClr val="FF0000"/>
                </a:solidFill>
                <a:latin typeface="Arial" pitchFamily="34" charset="0"/>
                <a:cs typeface="Arial" pitchFamily="34" charset="0"/>
              </a:rPr>
              <a:t>Emma’s uncertainty: </a:t>
            </a:r>
          </a:p>
          <a:p>
            <a:pPr algn="just"/>
            <a:r>
              <a:rPr lang="en-US" sz="1600" dirty="0" smtClean="0">
                <a:latin typeface="Arial" pitchFamily="34" charset="0"/>
                <a:cs typeface="Arial" pitchFamily="34" charset="0"/>
              </a:rPr>
              <a:t>Emma’s thoughts about Frank reveal to us that she is lying to herself about loving him.</a:t>
            </a:r>
          </a:p>
          <a:p>
            <a:pPr algn="just"/>
            <a:r>
              <a:rPr lang="en-US" sz="1600" dirty="0" smtClean="0">
                <a:latin typeface="Arial" pitchFamily="34" charset="0"/>
                <a:cs typeface="Arial" pitchFamily="34" charset="0"/>
              </a:rPr>
              <a:t>The reality is that she only enjoys the attention Frank’s courtship brings her. </a:t>
            </a:r>
          </a:p>
          <a:p>
            <a:pPr algn="just"/>
            <a:r>
              <a:rPr lang="en-US" sz="1600" dirty="0" smtClean="0">
                <a:latin typeface="Arial" pitchFamily="34" charset="0"/>
                <a:cs typeface="Arial" pitchFamily="34" charset="0"/>
              </a:rPr>
              <a:t>She enjoys dancing with him not for the sake of dance, or she feels sharing some intimacy with him, rather because everyone else admires what a fine couple they are.</a:t>
            </a:r>
          </a:p>
          <a:p>
            <a:pPr algn="just"/>
            <a:r>
              <a:rPr lang="en-US" sz="1600" dirty="0" smtClean="0">
                <a:latin typeface="Arial" pitchFamily="34" charset="0"/>
                <a:cs typeface="Arial" pitchFamily="34" charset="0"/>
              </a:rPr>
              <a:t>She misses his company as he is very lively and brings life to the surroundings but it does not mean that she loves him.</a:t>
            </a:r>
          </a:p>
          <a:p>
            <a:pPr algn="just"/>
            <a:r>
              <a:rPr lang="en-US" sz="1600" dirty="0" smtClean="0">
                <a:latin typeface="Arial" pitchFamily="34" charset="0"/>
                <a:cs typeface="Arial" pitchFamily="34" charset="0"/>
              </a:rPr>
              <a:t> At the end of Chapter 30, Emma tries to convince herself that she loves Frank—“I must be in love; I should be the oddest creature in the world if I were not—for a few weeks at least”—shows us that Emma does not (yet) truly understand what love feels like.</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dirty="0" smtClean="0"/>
              <a:t>VOLUME 2, CHAPTER 31</a:t>
            </a:r>
            <a:endParaRPr lang="en-US" sz="2800" dirty="0"/>
          </a:p>
        </p:txBody>
      </p:sp>
      <p:sp>
        <p:nvSpPr>
          <p:cNvPr id="3" name="Content Placeholder 2"/>
          <p:cNvSpPr>
            <a:spLocks noGrp="1"/>
          </p:cNvSpPr>
          <p:nvPr>
            <p:ph idx="1"/>
          </p:nvPr>
        </p:nvSpPr>
        <p:spPr>
          <a:xfrm>
            <a:off x="0" y="1143000"/>
            <a:ext cx="6705600" cy="5715000"/>
          </a:xfrm>
        </p:spPr>
        <p:txBody>
          <a:bodyPr>
            <a:noAutofit/>
          </a:bodyPr>
          <a:lstStyle/>
          <a:p>
            <a:pPr algn="just"/>
            <a:r>
              <a:rPr lang="en-US" sz="1600" dirty="0" smtClean="0">
                <a:latin typeface="Arial" pitchFamily="34" charset="0"/>
                <a:cs typeface="Arial" pitchFamily="34" charset="0"/>
              </a:rPr>
              <a:t>Emma thinks about herself and Frank. But, the thoughts about the course that her and Frank’s love affair will take, leads her to always think that she will end up refusing Frank.</a:t>
            </a:r>
          </a:p>
          <a:p>
            <a:pPr algn="just"/>
            <a:r>
              <a:rPr lang="en-US" sz="1600" dirty="0" smtClean="0">
                <a:latin typeface="Arial" pitchFamily="34" charset="0"/>
                <a:cs typeface="Arial" pitchFamily="34" charset="0"/>
              </a:rPr>
              <a:t>Yes, she believes she loves him. </a:t>
            </a:r>
          </a:p>
          <a:p>
            <a:pPr algn="just"/>
            <a:r>
              <a:rPr lang="en-US" sz="1600" dirty="0" smtClean="0">
                <a:latin typeface="Arial" pitchFamily="34" charset="0"/>
                <a:cs typeface="Arial" pitchFamily="34" charset="0"/>
              </a:rPr>
              <a:t>But not so much that her happiness depends upon him.</a:t>
            </a:r>
          </a:p>
          <a:p>
            <a:pPr algn="just"/>
            <a:r>
              <a:rPr lang="en-US" sz="1600" dirty="0" smtClean="0">
                <a:latin typeface="Arial" pitchFamily="34" charset="0"/>
                <a:cs typeface="Arial" pitchFamily="34" charset="0"/>
              </a:rPr>
              <a:t>As she is sure about nothing, she reads his first letter to Mrs. Weston after returning to </a:t>
            </a:r>
            <a:r>
              <a:rPr lang="en-US" sz="1600" dirty="0" err="1" smtClean="0">
                <a:latin typeface="Arial" pitchFamily="34" charset="0"/>
                <a:cs typeface="Arial" pitchFamily="34" charset="0"/>
              </a:rPr>
              <a:t>Enscombe</a:t>
            </a:r>
            <a:r>
              <a:rPr lang="en-US" sz="1600" dirty="0" smtClean="0">
                <a:latin typeface="Arial" pitchFamily="34" charset="0"/>
                <a:cs typeface="Arial" pitchFamily="34" charset="0"/>
              </a:rPr>
              <a:t> and admires the genuineness of the warm feelings Frank expresses for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His brief mention of Harriet makes Emma speculate that Harriet could replace her in his affections, but she reaffirms her resolution to cease matchmaking.</a:t>
            </a:r>
          </a:p>
          <a:p>
            <a:pPr algn="just"/>
            <a:r>
              <a:rPr lang="en-US" sz="1600" dirty="0" smtClean="0">
                <a:latin typeface="Arial" pitchFamily="34" charset="0"/>
                <a:cs typeface="Arial" pitchFamily="34" charset="0"/>
              </a:rPr>
              <a:t>There is gossip around the town that Mr. Elton will soon arrive in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with his new bride.</a:t>
            </a:r>
          </a:p>
          <a:p>
            <a:pPr algn="just"/>
            <a:r>
              <a:rPr lang="en-US" sz="1600" dirty="0" smtClean="0">
                <a:latin typeface="Arial" pitchFamily="34" charset="0"/>
                <a:cs typeface="Arial" pitchFamily="34" charset="0"/>
              </a:rPr>
              <a:t>Harriet is frustrated at this news.</a:t>
            </a:r>
          </a:p>
          <a:p>
            <a:pPr algn="just"/>
            <a:r>
              <a:rPr lang="en-US" sz="1600" dirty="0" smtClean="0">
                <a:latin typeface="Arial" pitchFamily="34" charset="0"/>
                <a:cs typeface="Arial" pitchFamily="34" charset="0"/>
              </a:rPr>
              <a:t>Emma suggests that if Harriet will not forget Elton for her own sake, she should do so for Emma’s, for Harriet’s persistent attachment is a reminder of Emma’s guilt. </a:t>
            </a:r>
          </a:p>
          <a:p>
            <a:pPr algn="just"/>
            <a:r>
              <a:rPr lang="en-US" sz="1600" dirty="0" smtClean="0">
                <a:latin typeface="Arial" pitchFamily="34" charset="0"/>
                <a:cs typeface="Arial" pitchFamily="34" charset="0"/>
              </a:rPr>
              <a:t>Harriet apologies for being ungrateful.</a:t>
            </a:r>
          </a:p>
          <a:p>
            <a:pPr algn="just"/>
            <a:r>
              <a:rPr lang="en-US" sz="1600" dirty="0" smtClean="0">
                <a:latin typeface="Arial" pitchFamily="34" charset="0"/>
                <a:cs typeface="Arial" pitchFamily="34" charset="0"/>
              </a:rPr>
              <a:t>Emma is moved by the warmth of Harriet’s love for her. Emma concludes that tenderness of heart, which Harriet possesses and which Emma believes she herself lacks, is tremendously valuable.</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solidFill>
                  <a:srgbClr val="FF0000"/>
                </a:solidFill>
              </a:rPr>
              <a:t>Opening Text of Chapter 31</a:t>
            </a:r>
            <a:endParaRPr lang="en-US" sz="2800" b="1" dirty="0">
              <a:solidFill>
                <a:srgbClr val="FF0000"/>
              </a:solidFill>
            </a:endParaRPr>
          </a:p>
        </p:txBody>
      </p:sp>
      <p:sp>
        <p:nvSpPr>
          <p:cNvPr id="3" name="Content Placeholder 2"/>
          <p:cNvSpPr>
            <a:spLocks noGrp="1"/>
          </p:cNvSpPr>
          <p:nvPr>
            <p:ph idx="1"/>
          </p:nvPr>
        </p:nvSpPr>
        <p:spPr>
          <a:xfrm>
            <a:off x="152400" y="914400"/>
            <a:ext cx="6858000" cy="5791200"/>
          </a:xfrm>
        </p:spPr>
        <p:txBody>
          <a:bodyPr>
            <a:normAutofit fontScale="55000" lnSpcReduction="20000"/>
          </a:bodyPr>
          <a:lstStyle/>
          <a:p>
            <a:r>
              <a:rPr lang="en-US" dirty="0" smtClean="0"/>
              <a:t>Emma continued to entertain no doubt of her being in love. Her ideas only varied as to </a:t>
            </a:r>
            <a:r>
              <a:rPr lang="en-US" dirty="0" smtClean="0"/>
              <a:t>the how </a:t>
            </a:r>
            <a:r>
              <a:rPr lang="en-US" dirty="0" smtClean="0"/>
              <a:t>much. At first, she thought it was a good deal; and afterwards, but little. She had </a:t>
            </a:r>
            <a:r>
              <a:rPr lang="en-US" dirty="0" smtClean="0"/>
              <a:t>great pleasure </a:t>
            </a:r>
            <a:r>
              <a:rPr lang="en-US" dirty="0" smtClean="0"/>
              <a:t>in hearing Frank Churchill talked of; and, for his sake, greater pleasure than ever </a:t>
            </a:r>
            <a:r>
              <a:rPr lang="en-US" dirty="0" smtClean="0"/>
              <a:t>in seeing </a:t>
            </a:r>
            <a:r>
              <a:rPr lang="en-US" dirty="0" smtClean="0"/>
              <a:t>Mr. and Mrs. Weston; she was very often thinking of him, and quite impatient for a letter, that she might know how he was, how were his spirits, how was his aunt, and what </a:t>
            </a:r>
            <a:r>
              <a:rPr lang="en-US" dirty="0" smtClean="0"/>
              <a:t>was the </a:t>
            </a:r>
            <a:r>
              <a:rPr lang="en-US" dirty="0" smtClean="0"/>
              <a:t>chance of his coming to </a:t>
            </a:r>
            <a:r>
              <a:rPr lang="en-US" dirty="0" err="1" smtClean="0"/>
              <a:t>Randalls</a:t>
            </a:r>
            <a:r>
              <a:rPr lang="en-US" dirty="0" smtClean="0"/>
              <a:t> again this spring. But, on the other hand, she could </a:t>
            </a:r>
            <a:r>
              <a:rPr lang="en-US" dirty="0" smtClean="0"/>
              <a:t>not admit </a:t>
            </a:r>
            <a:r>
              <a:rPr lang="en-US" dirty="0" smtClean="0"/>
              <a:t>herself to be unhappy, nor, after the first morning, to be less disposed for </a:t>
            </a:r>
            <a:r>
              <a:rPr lang="en-US" dirty="0" smtClean="0"/>
              <a:t>employment than </a:t>
            </a:r>
            <a:r>
              <a:rPr lang="en-US" dirty="0" smtClean="0"/>
              <a:t>usual; she was still busy and cheerful; and, pleasing as he was, she could yet imagine </a:t>
            </a:r>
            <a:r>
              <a:rPr lang="en-US" dirty="0" smtClean="0"/>
              <a:t>him to </a:t>
            </a:r>
            <a:r>
              <a:rPr lang="en-US" dirty="0" smtClean="0"/>
              <a:t>have faults; and farther, though thinking of him so much, and, as she sat drawing or </a:t>
            </a:r>
            <a:r>
              <a:rPr lang="en-US" dirty="0" smtClean="0"/>
              <a:t>working, forming </a:t>
            </a:r>
            <a:r>
              <a:rPr lang="en-US" dirty="0" smtClean="0"/>
              <a:t>a thousand amusing schemes for the progress and close of their attachment, </a:t>
            </a:r>
            <a:r>
              <a:rPr lang="en-US" dirty="0" smtClean="0"/>
              <a:t>fancying interesting </a:t>
            </a:r>
            <a:r>
              <a:rPr lang="en-US" dirty="0" smtClean="0"/>
              <a:t>dialogues, and inventing elegant letters; the conclusion of every </a:t>
            </a:r>
            <a:r>
              <a:rPr lang="en-US" dirty="0" smtClean="0"/>
              <a:t>imaginary declaration </a:t>
            </a:r>
            <a:r>
              <a:rPr lang="en-US" dirty="0" smtClean="0"/>
              <a:t>on his side was that she </a:t>
            </a:r>
            <a:r>
              <a:rPr lang="en-US" i="1" dirty="0" smtClean="0"/>
              <a:t>refused him. Their affection was always to subside </a:t>
            </a:r>
            <a:r>
              <a:rPr lang="en-US" i="1" dirty="0" smtClean="0"/>
              <a:t>into </a:t>
            </a:r>
            <a:r>
              <a:rPr lang="en-US" dirty="0" smtClean="0"/>
              <a:t>friendship</a:t>
            </a:r>
            <a:r>
              <a:rPr lang="en-US" dirty="0" smtClean="0"/>
              <a:t>. Every thing tender and charming was to mark their parting; but still they were </a:t>
            </a:r>
            <a:r>
              <a:rPr lang="en-US" dirty="0" smtClean="0"/>
              <a:t>to part</a:t>
            </a:r>
            <a:r>
              <a:rPr lang="en-US" dirty="0" smtClean="0"/>
              <a:t>. When she became sensible of this, it struck her that she could not be very much in love</a:t>
            </a:r>
            <a:r>
              <a:rPr lang="en-US" dirty="0" smtClean="0"/>
              <a:t>; for </a:t>
            </a:r>
            <a:r>
              <a:rPr lang="en-US" dirty="0" smtClean="0"/>
              <a:t>in spite of her previous and fixed determination never to quit her father, never to marry, </a:t>
            </a:r>
            <a:r>
              <a:rPr lang="en-US" dirty="0" smtClean="0"/>
              <a:t>a strong </a:t>
            </a:r>
            <a:r>
              <a:rPr lang="en-US" dirty="0" smtClean="0"/>
              <a:t>attachment certainly must produce more of a struggle than she could foresee in her </a:t>
            </a:r>
            <a:r>
              <a:rPr lang="en-US" dirty="0" smtClean="0"/>
              <a:t>own feelings</a:t>
            </a: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continues</a:t>
            </a:r>
            <a:endParaRPr lang="en-US" dirty="0"/>
          </a:p>
        </p:txBody>
      </p:sp>
      <p:sp>
        <p:nvSpPr>
          <p:cNvPr id="3" name="Content Placeholder 2"/>
          <p:cNvSpPr>
            <a:spLocks noGrp="1"/>
          </p:cNvSpPr>
          <p:nvPr>
            <p:ph idx="1"/>
          </p:nvPr>
        </p:nvSpPr>
        <p:spPr>
          <a:xfrm>
            <a:off x="228600" y="1143000"/>
            <a:ext cx="6629400" cy="5410200"/>
          </a:xfrm>
        </p:spPr>
        <p:txBody>
          <a:bodyPr>
            <a:noAutofit/>
          </a:bodyPr>
          <a:lstStyle/>
          <a:p>
            <a:pPr algn="just"/>
            <a:r>
              <a:rPr lang="en-US" sz="1600" dirty="0" smtClean="0"/>
              <a:t>"I do not find myself making any use of the word </a:t>
            </a:r>
            <a:r>
              <a:rPr lang="en-US" sz="1600" i="1" dirty="0" smtClean="0"/>
              <a:t>sacrifice," said she.— "In not one of </a:t>
            </a:r>
            <a:r>
              <a:rPr lang="en-US" sz="1600" i="1" dirty="0" smtClean="0"/>
              <a:t>all </a:t>
            </a:r>
            <a:r>
              <a:rPr lang="en-US" sz="1600" dirty="0" smtClean="0"/>
              <a:t>my </a:t>
            </a:r>
            <a:r>
              <a:rPr lang="en-US" sz="1600" dirty="0" smtClean="0"/>
              <a:t>clever replies, my delicate negatives, is there any allusion to making a sacrifice. I </a:t>
            </a:r>
            <a:r>
              <a:rPr lang="en-US" sz="1600" dirty="0" smtClean="0"/>
              <a:t>do suspect </a:t>
            </a:r>
            <a:r>
              <a:rPr lang="en-US" sz="1600" dirty="0" smtClean="0"/>
              <a:t>that he is not really necessary to my happiness. So much the better. I certainly will </a:t>
            </a:r>
            <a:r>
              <a:rPr lang="en-US" sz="1600" dirty="0" smtClean="0"/>
              <a:t>not persuade </a:t>
            </a:r>
            <a:r>
              <a:rPr lang="en-US" sz="1600" dirty="0" smtClean="0"/>
              <a:t>myself to feel more than I do. I am quite enough in love. I should be sorry to </a:t>
            </a:r>
            <a:r>
              <a:rPr lang="en-US" sz="1600" dirty="0" smtClean="0"/>
              <a:t>be more.“ Upon </a:t>
            </a:r>
            <a:r>
              <a:rPr lang="en-US" sz="1600" dirty="0" smtClean="0"/>
              <a:t>the whole, she was equally contented with her view of his feelings</a:t>
            </a:r>
            <a:r>
              <a:rPr lang="en-US" sz="1600" dirty="0" smtClean="0"/>
              <a:t>. "</a:t>
            </a:r>
            <a:r>
              <a:rPr lang="en-US" sz="1600" i="1" dirty="0" smtClean="0"/>
              <a:t>He is undoubtedly very much in love—every thing denotes it—very much in </a:t>
            </a:r>
            <a:r>
              <a:rPr lang="en-US" sz="1600" i="1" dirty="0" smtClean="0"/>
              <a:t>love </a:t>
            </a:r>
            <a:r>
              <a:rPr lang="en-US" sz="1600" dirty="0" smtClean="0"/>
              <a:t>indeed</a:t>
            </a:r>
            <a:r>
              <a:rPr lang="en-US" sz="1600" dirty="0" smtClean="0"/>
              <a:t>!—and when he comes again, if his affection continue, I must be on my guard not </a:t>
            </a:r>
            <a:r>
              <a:rPr lang="en-US" sz="1600" dirty="0" smtClean="0"/>
              <a:t>to encourage </a:t>
            </a:r>
            <a:r>
              <a:rPr lang="en-US" sz="1600" dirty="0" smtClean="0"/>
              <a:t>it.—It would be most inexcusable to do otherwise, as my own mind is quite </a:t>
            </a:r>
            <a:r>
              <a:rPr lang="en-US" sz="1600" dirty="0" smtClean="0"/>
              <a:t>made up</a:t>
            </a:r>
            <a:r>
              <a:rPr lang="en-US" sz="1600" dirty="0" smtClean="0"/>
              <a:t>. Not that I imagine he can think I have been encouraging him hitherto. No, if he </a:t>
            </a:r>
            <a:r>
              <a:rPr lang="en-US" sz="1600" dirty="0" smtClean="0"/>
              <a:t>had believed </a:t>
            </a:r>
            <a:r>
              <a:rPr lang="en-US" sz="1600" dirty="0" smtClean="0"/>
              <a:t>me at all to share his feelings, he would not have been so wretched. Could he </a:t>
            </a:r>
            <a:r>
              <a:rPr lang="en-US" sz="1600" dirty="0" smtClean="0"/>
              <a:t>have thought </a:t>
            </a:r>
            <a:r>
              <a:rPr lang="en-US" sz="1600" dirty="0" smtClean="0"/>
              <a:t>himself encouraged, his looks and language at parting would have been different</a:t>
            </a:r>
            <a:r>
              <a:rPr lang="en-US" sz="1600" dirty="0" smtClean="0"/>
              <a:t>.— Still</a:t>
            </a:r>
            <a:r>
              <a:rPr lang="en-US" sz="1600" dirty="0" smtClean="0"/>
              <a:t>, however, I must be on my guard. This is in the supposition of his attachment </a:t>
            </a:r>
            <a:r>
              <a:rPr lang="en-US" sz="1600" dirty="0" smtClean="0"/>
              <a:t>continuing what </a:t>
            </a:r>
            <a:r>
              <a:rPr lang="en-US" sz="1600" dirty="0" smtClean="0"/>
              <a:t>it now is; but I do not know that I expect it will; I do not look upon him to be quite </a:t>
            </a:r>
            <a:r>
              <a:rPr lang="en-US" sz="1600" dirty="0" smtClean="0"/>
              <a:t>the sort </a:t>
            </a:r>
            <a:r>
              <a:rPr lang="en-US" sz="1600" dirty="0" smtClean="0"/>
              <a:t>of man— I do not altogether build upon his steadiness or constancy.— His feelings </a:t>
            </a:r>
            <a:r>
              <a:rPr lang="en-US" sz="1600" dirty="0" smtClean="0"/>
              <a:t>are warm</a:t>
            </a:r>
            <a:r>
              <a:rPr lang="en-US" sz="1600" dirty="0" smtClean="0"/>
              <a:t>, but I can imagine them rather changeable.— Every consideration of the subject, in short</a:t>
            </a:r>
            <a:r>
              <a:rPr lang="en-US" sz="1600" dirty="0" smtClean="0"/>
              <a:t>, makes </a:t>
            </a:r>
            <a:r>
              <a:rPr lang="en-US" sz="1600" dirty="0" smtClean="0"/>
              <a:t>me thankful that my happiness is not more deeply involved.—I shall do very well </a:t>
            </a:r>
            <a:r>
              <a:rPr lang="en-US" sz="1600" dirty="0" smtClean="0"/>
              <a:t>again after </a:t>
            </a:r>
            <a:r>
              <a:rPr lang="en-US" sz="1600" dirty="0" smtClean="0"/>
              <a:t>a little while—and then, it will be a good thing over; for they say every body is in </a:t>
            </a:r>
            <a:r>
              <a:rPr lang="en-US" sz="1600" dirty="0" smtClean="0"/>
              <a:t>love once </a:t>
            </a:r>
            <a:r>
              <a:rPr lang="en-US" sz="1600" dirty="0" smtClean="0"/>
              <a:t>in their lives, and I shall have been let off easily."</a:t>
            </a:r>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31</a:t>
            </a:r>
            <a:endParaRPr lang="en-US" sz="2800" dirty="0"/>
          </a:p>
        </p:txBody>
      </p:sp>
      <p:sp>
        <p:nvSpPr>
          <p:cNvPr id="3" name="Content Placeholder 2"/>
          <p:cNvSpPr>
            <a:spLocks noGrp="1"/>
          </p:cNvSpPr>
          <p:nvPr>
            <p:ph idx="1"/>
          </p:nvPr>
        </p:nvSpPr>
        <p:spPr>
          <a:xfrm>
            <a:off x="0" y="914400"/>
            <a:ext cx="7162800" cy="5715000"/>
          </a:xfrm>
        </p:spPr>
        <p:txBody>
          <a:bodyPr>
            <a:normAutofit/>
          </a:bodyPr>
          <a:lstStyle/>
          <a:p>
            <a:pPr algn="just"/>
            <a:r>
              <a:rPr lang="en-US" sz="1800" dirty="0" smtClean="0">
                <a:latin typeface="Arial" pitchFamily="34" charset="0"/>
                <a:cs typeface="Arial" pitchFamily="34" charset="0"/>
              </a:rPr>
              <a:t>Now Emma realizes that she does not truly love Frank. </a:t>
            </a:r>
          </a:p>
          <a:p>
            <a:pPr algn="just"/>
            <a:r>
              <a:rPr lang="en-US" sz="1800" dirty="0" smtClean="0">
                <a:latin typeface="Arial" pitchFamily="34" charset="0"/>
                <a:cs typeface="Arial" pitchFamily="34" charset="0"/>
              </a:rPr>
              <a:t>This show the development of her character. Instead of following her imagination, now she is using reason to look at things.</a:t>
            </a:r>
          </a:p>
          <a:p>
            <a:pPr algn="just"/>
            <a:r>
              <a:rPr lang="en-US" sz="1800" dirty="0" smtClean="0">
                <a:latin typeface="Arial" pitchFamily="34" charset="0"/>
                <a:cs typeface="Arial" pitchFamily="34" charset="0"/>
              </a:rPr>
              <a:t> This reasoning was hitherto uncharacteristic of Emma. </a:t>
            </a:r>
          </a:p>
          <a:p>
            <a:pPr algn="just"/>
            <a:r>
              <a:rPr lang="en-US" sz="1800" dirty="0" smtClean="0">
                <a:latin typeface="Arial" pitchFamily="34" charset="0"/>
                <a:cs typeface="Arial" pitchFamily="34" charset="0"/>
              </a:rPr>
              <a:t>However, although she does not love Frank Churchill, she still enjoys his attention. </a:t>
            </a:r>
          </a:p>
          <a:p>
            <a:pPr algn="just"/>
            <a:r>
              <a:rPr lang="en-US" sz="1800" dirty="0" smtClean="0">
                <a:latin typeface="Arial" pitchFamily="34" charset="0"/>
                <a:cs typeface="Arial" pitchFamily="34" charset="0"/>
              </a:rPr>
              <a:t>It bolsters her own very high self-regard to know that a man such as Frank is so attentive to her. </a:t>
            </a:r>
          </a:p>
          <a:p>
            <a:pPr algn="just"/>
            <a:r>
              <a:rPr lang="en-US" sz="1800" dirty="0" smtClean="0">
                <a:latin typeface="Arial" pitchFamily="34" charset="0"/>
                <a:cs typeface="Arial" pitchFamily="34" charset="0"/>
              </a:rPr>
              <a:t>Still she needs a lot to learn. Emma continues to make the same errors that caused her so much stress.</a:t>
            </a:r>
          </a:p>
          <a:p>
            <a:pPr algn="just"/>
            <a:r>
              <a:rPr lang="en-US" sz="1800" dirty="0" smtClean="0">
                <a:latin typeface="Arial" pitchFamily="34" charset="0"/>
                <a:cs typeface="Arial" pitchFamily="34" charset="0"/>
              </a:rPr>
              <a:t>She has not learned the lesson from the matchmaking of Harriet and Elton. Now, again she is cherishing the idea of making a match between Frank Churchill and Harriet.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rPr>
              <a:t>More text form Chapter 31: About Harriet</a:t>
            </a:r>
            <a:endParaRPr lang="en-US" sz="2800" b="1" dirty="0">
              <a:solidFill>
                <a:srgbClr val="FF0000"/>
              </a:solidFill>
            </a:endParaRPr>
          </a:p>
        </p:txBody>
      </p:sp>
      <p:sp>
        <p:nvSpPr>
          <p:cNvPr id="3" name="Content Placeholder 2"/>
          <p:cNvSpPr>
            <a:spLocks noGrp="1"/>
          </p:cNvSpPr>
          <p:nvPr>
            <p:ph idx="1"/>
          </p:nvPr>
        </p:nvSpPr>
        <p:spPr>
          <a:xfrm>
            <a:off x="152400" y="1066800"/>
            <a:ext cx="6858000" cy="5562600"/>
          </a:xfrm>
        </p:spPr>
        <p:txBody>
          <a:bodyPr>
            <a:normAutofit lnSpcReduction="10000"/>
          </a:bodyPr>
          <a:lstStyle/>
          <a:p>
            <a:pPr algn="just"/>
            <a:r>
              <a:rPr lang="en-US" sz="1800" dirty="0" smtClean="0">
                <a:latin typeface="Arial" pitchFamily="34" charset="0"/>
                <a:cs typeface="Arial" pitchFamily="34" charset="0"/>
              </a:rPr>
              <a:t>Poor Harriet was in a flutter of spirits which required all the </a:t>
            </a:r>
            <a:r>
              <a:rPr lang="en-US" sz="1800" dirty="0" err="1" smtClean="0">
                <a:latin typeface="Arial" pitchFamily="34" charset="0"/>
                <a:cs typeface="Arial" pitchFamily="34" charset="0"/>
              </a:rPr>
              <a:t>reasonings</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soothings</a:t>
            </a:r>
            <a:r>
              <a:rPr lang="en-US" sz="1800" dirty="0" smtClean="0">
                <a:latin typeface="Arial" pitchFamily="34" charset="0"/>
                <a:cs typeface="Arial" pitchFamily="34" charset="0"/>
              </a:rPr>
              <a:t> and attentions of every kind that Emma could give. Emma felt that she could not do too much for her, that Harriet had a right to all her ingenuity and all her patience; but it was heavy work to be for ever convincing without producing any effect, for ever agreed to, without being able to make their opinions the same. Harriet listened submissively, and said "it was very true—it was just as Miss Woodhouse described—it was not worth while to think about them—and she would not think about them any longer" but no change of subject could avail, and the next half-hour saw her as anxious and restless about the </a:t>
            </a:r>
            <a:r>
              <a:rPr lang="en-US" sz="1800" dirty="0" err="1" smtClean="0">
                <a:latin typeface="Arial" pitchFamily="34" charset="0"/>
                <a:cs typeface="Arial" pitchFamily="34" charset="0"/>
              </a:rPr>
              <a:t>Eltons</a:t>
            </a:r>
            <a:r>
              <a:rPr lang="en-US" sz="1800" dirty="0" smtClean="0">
                <a:latin typeface="Arial" pitchFamily="34" charset="0"/>
                <a:cs typeface="Arial" pitchFamily="34" charset="0"/>
              </a:rPr>
              <a:t> as before. At last Emma attacked her on another ground. "Your allowing yourself to be so occupied and so unhappy about Mr. Elton's marrying, Harriet, is the strongest reproach you can make </a:t>
            </a:r>
            <a:r>
              <a:rPr lang="en-US" sz="1800" i="1" dirty="0" smtClean="0">
                <a:latin typeface="Arial" pitchFamily="34" charset="0"/>
                <a:cs typeface="Arial" pitchFamily="34" charset="0"/>
              </a:rPr>
              <a:t>me. You could not give me a greater reproof for </a:t>
            </a:r>
            <a:r>
              <a:rPr lang="en-US" sz="1800" dirty="0" smtClean="0">
                <a:latin typeface="Arial" pitchFamily="34" charset="0"/>
                <a:cs typeface="Arial" pitchFamily="34" charset="0"/>
              </a:rPr>
              <a:t>the mistake I fell into. It was all my doing, I know. I have not forgotten it, I assure you.—Deceived myself, I did very miserably deceive you—and it will be a painful reflection to me for ever. Do not imagine me in danger of forgetting it."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0" y="838200"/>
            <a:ext cx="7086600" cy="6019800"/>
          </a:xfrm>
        </p:spPr>
        <p:txBody>
          <a:bodyPr>
            <a:noAutofit/>
          </a:bodyPr>
          <a:lstStyle/>
          <a:p>
            <a:pPr algn="just"/>
            <a:r>
              <a:rPr lang="en-US" sz="1600" dirty="0" smtClean="0">
                <a:latin typeface="Arial" pitchFamily="34" charset="0"/>
                <a:cs typeface="Arial" pitchFamily="34" charset="0"/>
              </a:rPr>
              <a:t>Harriet felt this too much to utter more than a few words of eager exclamation. Emma continued, "I have not said, exert yourself Harriet for my sake; think less, talk less of Mr. Elton for my sake; because for your own sake rather, I would wish it to be done, for the sake of what is more important than my comfort, a habit of self-command in you, a consideration of what is your duty, an attention to propriety, an </a:t>
            </a:r>
            <a:r>
              <a:rPr lang="en-US" sz="1600" dirty="0" err="1" smtClean="0">
                <a:latin typeface="Arial" pitchFamily="34" charset="0"/>
                <a:cs typeface="Arial" pitchFamily="34" charset="0"/>
              </a:rPr>
              <a:t>endeavour</a:t>
            </a:r>
            <a:r>
              <a:rPr lang="en-US" sz="1600" dirty="0" smtClean="0">
                <a:latin typeface="Arial" pitchFamily="34" charset="0"/>
                <a:cs typeface="Arial" pitchFamily="34" charset="0"/>
              </a:rPr>
              <a:t> to avoid the suspicions of others, to save your health and credit, and restore your </a:t>
            </a:r>
            <a:r>
              <a:rPr lang="en-US" sz="1600" dirty="0" err="1" smtClean="0">
                <a:latin typeface="Arial" pitchFamily="34" charset="0"/>
                <a:cs typeface="Arial" pitchFamily="34" charset="0"/>
              </a:rPr>
              <a:t>tranquillity</a:t>
            </a:r>
            <a:r>
              <a:rPr lang="en-US" sz="1600" dirty="0" smtClean="0">
                <a:latin typeface="Arial" pitchFamily="34" charset="0"/>
                <a:cs typeface="Arial" pitchFamily="34" charset="0"/>
              </a:rPr>
              <a:t>. These are the motives which I have been pressing on you. They are very important—and sorry I am that you cannot feel them sufficiently to act upon them. My being saved from pain is a very secondary consideration. I want you to save yourself from greater pain. Perhaps I may sometimes have felt that Harriet would not forget what was due—or rather what would be kind by me.“ This appeal to her affections did more than all the rest. The idea of wanting gratitude and consideration for Miss Woodhouse, whom she really loved extremely, made her wretched for a while, and when the violence of grief was comforted away, still remained powerful enough to prompt to what was right and support her in it very tolerably. "You, who have been the best friend I ever had in my life— Want gratitude to you!—Nobody is equal to you!—I care for nobody as I do for you!—Oh! Miss Woodhouse, how ungrateful I have been!“ Such expressions, assisted as they were by every thing that look and manner could do, made Emma feel that she had never loved Harriet so well, nor valued her affection so highly before.</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0" y="1066800"/>
            <a:ext cx="6629400" cy="5638800"/>
          </a:xfrm>
        </p:spPr>
        <p:txBody>
          <a:bodyPr>
            <a:normAutofit/>
          </a:bodyPr>
          <a:lstStyle/>
          <a:p>
            <a:pPr algn="just"/>
            <a:r>
              <a:rPr lang="en-US" sz="1800" dirty="0" smtClean="0">
                <a:latin typeface="Arial" pitchFamily="34" charset="0"/>
                <a:cs typeface="Arial" pitchFamily="34" charset="0"/>
              </a:rPr>
              <a:t>"There is no charm equal to tenderness of heart," said she afterwards to herself. "There is nothing to be compared to it. Warmth and tenderness of heart, with an affectionate, open manner, will beat all the clearness of head in the world, for attraction, I am sure it will. It is tenderness of heart which makes my dear father so generally beloved—which gives Isabella all her popularity.— I have it not—but I know how to prize and respect it.—Harriet is my superior in all the charm and all the felicity it gives. Dear Harriet!—I would not change you for the clearest-headed, longest-sighted, best-judging female breathing. Oh! the coldness of a Jane Fairfax!—Harriet is worth a hundred such—And for a wife—a sensible man's wife—it is invaluable. I mention no names; but happy the man who changes Emma for Harriet!“     (This is very end of the chapter.)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rmAutofit fontScale="90000"/>
          </a:bodyPr>
          <a:lstStyle/>
          <a:p>
            <a:r>
              <a:rPr lang="en-US" sz="2800" dirty="0" smtClean="0"/>
              <a:t>VOLUME 2, CHAPTER 32</a:t>
            </a:r>
            <a:endParaRPr lang="en-US" sz="2800" dirty="0"/>
          </a:p>
        </p:txBody>
      </p:sp>
      <p:sp>
        <p:nvSpPr>
          <p:cNvPr id="3" name="Content Placeholder 2"/>
          <p:cNvSpPr>
            <a:spLocks noGrp="1"/>
          </p:cNvSpPr>
          <p:nvPr>
            <p:ph idx="1"/>
          </p:nvPr>
        </p:nvSpPr>
        <p:spPr>
          <a:xfrm>
            <a:off x="0" y="609600"/>
            <a:ext cx="7010400" cy="6248400"/>
          </a:xfrm>
        </p:spPr>
        <p:txBody>
          <a:bodyPr>
            <a:normAutofit fontScale="92500" lnSpcReduction="20000"/>
          </a:bodyPr>
          <a:lstStyle/>
          <a:p>
            <a:pPr algn="just"/>
            <a:r>
              <a:rPr lang="en-US" sz="1800" dirty="0" smtClean="0">
                <a:latin typeface="Arial" pitchFamily="34" charset="0"/>
                <a:cs typeface="Arial" pitchFamily="34" charset="0"/>
              </a:rPr>
              <a:t>Mr. Elton returns with his bride, and Emma decides that she and Harriet should visit the newlyweds early on in order to reestablish normal social relations. </a:t>
            </a:r>
          </a:p>
          <a:p>
            <a:pPr algn="just"/>
            <a:r>
              <a:rPr lang="en-US" sz="1800" dirty="0" smtClean="0">
                <a:latin typeface="Arial" pitchFamily="34" charset="0"/>
                <a:cs typeface="Arial" pitchFamily="34" charset="0"/>
              </a:rPr>
              <a:t>Emma first sees the new Mrs. Elton at church, but she cannot be in the vicinity of the </a:t>
            </a:r>
            <a:r>
              <a:rPr lang="en-US" sz="1800" dirty="0" err="1" smtClean="0">
                <a:latin typeface="Arial" pitchFamily="34" charset="0"/>
                <a:cs typeface="Arial" pitchFamily="34" charset="0"/>
              </a:rPr>
              <a:t>Eltons</a:t>
            </a:r>
            <a:r>
              <a:rPr lang="en-US" sz="1800" dirty="0" smtClean="0">
                <a:latin typeface="Arial" pitchFamily="34" charset="0"/>
                <a:cs typeface="Arial" pitchFamily="34" charset="0"/>
              </a:rPr>
              <a:t> without recollecting Mr. Elton’s bad behavior and Emma’s meddling. </a:t>
            </a:r>
          </a:p>
          <a:p>
            <a:pPr algn="just"/>
            <a:r>
              <a:rPr lang="en-US" sz="1800" dirty="0" smtClean="0">
                <a:latin typeface="Arial" pitchFamily="34" charset="0"/>
                <a:cs typeface="Arial" pitchFamily="34" charset="0"/>
              </a:rPr>
              <a:t>Emma finds that Mrs. Elton has no elegance and maintains that Harriet would have been a better wife for Mr. Elton because of her higher social connections. </a:t>
            </a:r>
          </a:p>
          <a:p>
            <a:pPr algn="just"/>
            <a:r>
              <a:rPr lang="en-US" sz="1800" dirty="0" smtClean="0">
                <a:latin typeface="Arial" pitchFamily="34" charset="0"/>
                <a:cs typeface="Arial" pitchFamily="34" charset="0"/>
              </a:rPr>
              <a:t>When Emma meets with Mrs. Elton, she compares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to Maple Grove, where her brother resides, and is quite presumptuous, calling Mrs. Weston surprisingly ladylike considering her former occupation. </a:t>
            </a:r>
          </a:p>
          <a:p>
            <a:pPr algn="just"/>
            <a:r>
              <a:rPr lang="en-US" sz="1800" dirty="0" smtClean="0">
                <a:latin typeface="Arial" pitchFamily="34" charset="0"/>
                <a:cs typeface="Arial" pitchFamily="34" charset="0"/>
              </a:rPr>
              <a:t>She even calls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the much less formal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Mrs. Elton is attached to superficial tokens of wealth. </a:t>
            </a:r>
          </a:p>
          <a:p>
            <a:pPr algn="just"/>
            <a:r>
              <a:rPr lang="en-US" sz="1800" dirty="0" smtClean="0">
                <a:latin typeface="Arial" pitchFamily="34" charset="0"/>
                <a:cs typeface="Arial" pitchFamily="34" charset="0"/>
              </a:rPr>
              <a:t>She presumes to take Emma under her social wing.</a:t>
            </a:r>
          </a:p>
          <a:p>
            <a:pPr algn="just"/>
            <a:r>
              <a:rPr lang="en-US" sz="1800" dirty="0" smtClean="0">
                <a:latin typeface="Arial" pitchFamily="34" charset="0"/>
                <a:cs typeface="Arial" pitchFamily="34" charset="0"/>
              </a:rPr>
              <a:t>She prides herself on the inner “resources” of self-worth and foresight that she clearly lacks. </a:t>
            </a:r>
          </a:p>
          <a:p>
            <a:pPr algn="just"/>
            <a:r>
              <a:rPr lang="en-US" sz="1800" dirty="0" smtClean="0">
                <a:latin typeface="Arial" pitchFamily="34" charset="0"/>
                <a:cs typeface="Arial" pitchFamily="34" charset="0"/>
              </a:rPr>
              <a:t>Mr. Woodhouse, never particularly discerning, considers the new bride pleasant enough and expresses guilt that he has not visited her. </a:t>
            </a:r>
          </a:p>
          <a:p>
            <a:pPr algn="just"/>
            <a:r>
              <a:rPr lang="en-US" sz="1800" dirty="0" smtClean="0">
                <a:latin typeface="Arial" pitchFamily="34" charset="0"/>
                <a:cs typeface="Arial" pitchFamily="34" charset="0"/>
              </a:rPr>
              <a:t>He cannot understand Emma’s consternation when he suggests that “[a] bride, you know, my dear, is always the first in company,” and that a bride receives the utmost in politeness and good manners.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32</a:t>
            </a:r>
            <a:endParaRPr lang="en-US" sz="2800" dirty="0"/>
          </a:p>
        </p:txBody>
      </p:sp>
      <p:sp>
        <p:nvSpPr>
          <p:cNvPr id="3" name="Content Placeholder 2"/>
          <p:cNvSpPr>
            <a:spLocks noGrp="1"/>
          </p:cNvSpPr>
          <p:nvPr>
            <p:ph idx="1"/>
          </p:nvPr>
        </p:nvSpPr>
        <p:spPr>
          <a:xfrm>
            <a:off x="0" y="838200"/>
            <a:ext cx="7467600" cy="6019800"/>
          </a:xfrm>
        </p:spPr>
        <p:txBody>
          <a:bodyPr>
            <a:noAutofit/>
          </a:bodyPr>
          <a:lstStyle/>
          <a:p>
            <a:pPr algn="just"/>
            <a:r>
              <a:rPr lang="en-US" sz="1800" dirty="0" smtClean="0">
                <a:latin typeface="Arial" pitchFamily="34" charset="0"/>
                <a:cs typeface="Arial" pitchFamily="34" charset="0"/>
              </a:rPr>
              <a:t>Mr. Elton has found a wife who is equally social class conscious as he is.</a:t>
            </a:r>
          </a:p>
          <a:p>
            <a:pPr algn="just"/>
            <a:r>
              <a:rPr lang="en-US" sz="1800" dirty="0" smtClean="0">
                <a:latin typeface="Arial" pitchFamily="34" charset="0"/>
                <a:cs typeface="Arial" pitchFamily="34" charset="0"/>
              </a:rPr>
              <a:t>Augusta Hawkins, the new Mrs. Elton considers herself superior, and treats the members of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society with much less respect than normally accorded.</a:t>
            </a:r>
          </a:p>
          <a:p>
            <a:pPr algn="just"/>
            <a:r>
              <a:rPr lang="en-US" sz="1800" dirty="0" smtClean="0">
                <a:latin typeface="Arial" pitchFamily="34" charset="0"/>
                <a:cs typeface="Arial" pitchFamily="34" charset="0"/>
              </a:rPr>
              <a:t>The woman has no talent. </a:t>
            </a:r>
          </a:p>
          <a:p>
            <a:pPr algn="just"/>
            <a:r>
              <a:rPr lang="en-US" sz="1800" dirty="0" smtClean="0">
                <a:latin typeface="Arial" pitchFamily="34" charset="0"/>
                <a:cs typeface="Arial" pitchFamily="34" charset="0"/>
              </a:rPr>
              <a:t>She is self-important, ignorant, and ill-bred.</a:t>
            </a:r>
          </a:p>
          <a:p>
            <a:pPr algn="just"/>
            <a:r>
              <a:rPr lang="en-US" sz="1800" dirty="0" smtClean="0">
                <a:latin typeface="Arial" pitchFamily="34" charset="0"/>
                <a:cs typeface="Arial" pitchFamily="34" charset="0"/>
              </a:rPr>
              <a:t>Her snobbery and comparisons of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to Maple Grove are made worse by the fact that her connections in Maple Grove are wealthy but lower class.</a:t>
            </a:r>
          </a:p>
          <a:p>
            <a:pPr algn="just"/>
            <a:r>
              <a:rPr lang="en-US" sz="1800" dirty="0" smtClean="0">
                <a:latin typeface="Arial" pitchFamily="34" charset="0"/>
                <a:cs typeface="Arial" pitchFamily="34" charset="0"/>
              </a:rPr>
              <a:t>Social class determines proper manners in those times England; but Mrs. Elton does not know her proper rank in society and how to observe manners. </a:t>
            </a:r>
          </a:p>
          <a:p>
            <a:pPr algn="just"/>
            <a:r>
              <a:rPr lang="en-US" sz="1800" dirty="0" smtClean="0">
                <a:latin typeface="Arial" pitchFamily="34" charset="0"/>
                <a:cs typeface="Arial" pitchFamily="34" charset="0"/>
              </a:rPr>
              <a:t>Use of sir name/ last name and propriety:</a:t>
            </a:r>
          </a:p>
          <a:p>
            <a:pPr algn="just"/>
            <a:r>
              <a:rPr lang="en-US" sz="1800" dirty="0" smtClean="0">
                <a:latin typeface="Arial" pitchFamily="34" charset="0"/>
                <a:cs typeface="Arial" pitchFamily="34" charset="0"/>
              </a:rPr>
              <a:t>Mrs. Elton does not know and does not follow manners in this regard as well. On the other hand we see that even Emma and her father speak of their close friend as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despite their long acquaintance and equal social status. Assuming that the character names reflect Emma's point of view, there are only a few times when a less formal name is used.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VOLUME 2, CHAPTER 33</a:t>
            </a:r>
            <a:endParaRPr lang="en-US" sz="2800" dirty="0"/>
          </a:p>
        </p:txBody>
      </p:sp>
      <p:sp>
        <p:nvSpPr>
          <p:cNvPr id="3" name="Content Placeholder 2"/>
          <p:cNvSpPr>
            <a:spLocks noGrp="1"/>
          </p:cNvSpPr>
          <p:nvPr>
            <p:ph idx="1"/>
          </p:nvPr>
        </p:nvSpPr>
        <p:spPr>
          <a:xfrm>
            <a:off x="457200" y="990600"/>
            <a:ext cx="6172200" cy="5135563"/>
          </a:xfrm>
        </p:spPr>
        <p:txBody>
          <a:bodyPr>
            <a:normAutofit fontScale="92500" lnSpcReduction="20000"/>
          </a:bodyPr>
          <a:lstStyle/>
          <a:p>
            <a:pPr algn="just"/>
            <a:r>
              <a:rPr lang="en-US" sz="1800" dirty="0" smtClean="0">
                <a:latin typeface="Arial" pitchFamily="34" charset="0"/>
                <a:cs typeface="Arial" pitchFamily="34" charset="0"/>
              </a:rPr>
              <a:t>Emma continues to dislike Mrs. Elton, who, noting Emma’s reserve is offended and becomes cold and distant to her. </a:t>
            </a:r>
          </a:p>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Emma thinks that Mr. Elton has told his wife something of the unfortunate episode with her and Harriet, to whom the </a:t>
            </a:r>
            <a:r>
              <a:rPr lang="en-US" sz="1800" dirty="0" err="1" smtClean="0">
                <a:latin typeface="Arial" pitchFamily="34" charset="0"/>
                <a:cs typeface="Arial" pitchFamily="34" charset="0"/>
              </a:rPr>
              <a:t>Eltons</a:t>
            </a:r>
            <a:r>
              <a:rPr lang="en-US" sz="1800" dirty="0" smtClean="0">
                <a:latin typeface="Arial" pitchFamily="34" charset="0"/>
                <a:cs typeface="Arial" pitchFamily="34" charset="0"/>
              </a:rPr>
              <a:t> are especially rude.</a:t>
            </a:r>
          </a:p>
          <a:p>
            <a:pPr algn="just"/>
            <a:r>
              <a:rPr lang="en-US" sz="1800" dirty="0" smtClean="0">
                <a:latin typeface="Arial" pitchFamily="34" charset="0"/>
                <a:cs typeface="Arial" pitchFamily="34" charset="0"/>
              </a:rPr>
              <a:t>Mrs. Elton takes on Jane Fairfax as her project, attempting to bring her out socially. Emma is puzzled that Jane refuses another invitation to join Mr. and Mrs. Campbell and Mr. and Mrs. Dixon in Ireland. She is also puzzled that Jane accepts Mrs. Elton’s attentions, and she discusses Jane’s actions with Mrs. Weston and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defends Jane’s acceptance of Mrs. Elton’s attentions, and Emma takes the opportunity to probe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on his feelings for Jane </a:t>
            </a:r>
          </a:p>
          <a:p>
            <a:pPr algn="just"/>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unhappy and uneasy about the idea that Emma has been playing matchmaker for him. </a:t>
            </a:r>
          </a:p>
          <a:p>
            <a:pPr algn="just"/>
            <a:r>
              <a:rPr lang="en-US" sz="1800" dirty="0" smtClean="0">
                <a:latin typeface="Arial" pitchFamily="34" charset="0"/>
                <a:cs typeface="Arial" pitchFamily="34" charset="0"/>
              </a:rPr>
              <a:t>However, she assures him that she has not. He also in return asserts that he is not in love with Jane.</a:t>
            </a:r>
          </a:p>
          <a:p>
            <a:pPr algn="just"/>
            <a:r>
              <a:rPr lang="en-US" sz="1800" dirty="0" smtClean="0">
                <a:latin typeface="Arial" pitchFamily="34" charset="0"/>
                <a:cs typeface="Arial" pitchFamily="34" charset="0"/>
              </a:rPr>
              <a:t>Interestingly Emma is happy and satisfied to know this. </a:t>
            </a:r>
          </a:p>
          <a:p>
            <a:pPr algn="just"/>
            <a:r>
              <a:rPr lang="en-US" sz="1800" dirty="0" smtClean="0">
                <a:latin typeface="Arial" pitchFamily="34" charset="0"/>
                <a:cs typeface="Arial" pitchFamily="34" charset="0"/>
              </a:rPr>
              <a:t>But, Mrs. Weston wonders if his eagerness in denying it indicates that actually he is in love with Jane.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33</a:t>
            </a:r>
            <a:endParaRPr lang="en-US" sz="2800" dirty="0"/>
          </a:p>
        </p:txBody>
      </p:sp>
      <p:sp>
        <p:nvSpPr>
          <p:cNvPr id="3" name="Content Placeholder 2"/>
          <p:cNvSpPr>
            <a:spLocks noGrp="1"/>
          </p:cNvSpPr>
          <p:nvPr>
            <p:ph idx="1"/>
          </p:nvPr>
        </p:nvSpPr>
        <p:spPr>
          <a:xfrm>
            <a:off x="152400" y="1066800"/>
            <a:ext cx="7391400" cy="5791200"/>
          </a:xfrm>
        </p:spPr>
        <p:txBody>
          <a:bodyPr>
            <a:noAutofit/>
          </a:bodyPr>
          <a:lstStyle/>
          <a:p>
            <a:pPr>
              <a:buNone/>
            </a:pPr>
            <a:r>
              <a:rPr lang="en-US" sz="1600" b="1" dirty="0" smtClean="0">
                <a:solidFill>
                  <a:srgbClr val="FF0000"/>
                </a:solidFill>
                <a:latin typeface="Arial" pitchFamily="34" charset="0"/>
                <a:cs typeface="Arial" pitchFamily="34" charset="0"/>
              </a:rPr>
              <a:t>Change in Emma:</a:t>
            </a:r>
          </a:p>
          <a:p>
            <a:r>
              <a:rPr lang="en-US" sz="1600" dirty="0" smtClean="0">
                <a:latin typeface="Arial" pitchFamily="34" charset="0"/>
                <a:cs typeface="Arial" pitchFamily="34" charset="0"/>
              </a:rPr>
              <a:t>We see a lot of change in Emma. We see the following:</a:t>
            </a:r>
          </a:p>
          <a:p>
            <a:r>
              <a:rPr lang="en-US" sz="1600" dirty="0" smtClean="0">
                <a:latin typeface="Arial" pitchFamily="34" charset="0"/>
                <a:cs typeface="Arial" pitchFamily="34" charset="0"/>
              </a:rPr>
              <a:t>Less use of imagination</a:t>
            </a:r>
          </a:p>
          <a:p>
            <a:r>
              <a:rPr lang="en-US" sz="1600" dirty="0" smtClean="0">
                <a:latin typeface="Arial" pitchFamily="34" charset="0"/>
                <a:cs typeface="Arial" pitchFamily="34" charset="0"/>
              </a:rPr>
              <a:t>More rational</a:t>
            </a:r>
          </a:p>
          <a:p>
            <a:r>
              <a:rPr lang="en-US" sz="1600" smtClean="0">
                <a:latin typeface="Arial" pitchFamily="34" charset="0"/>
                <a:cs typeface="Arial" pitchFamily="34" charset="0"/>
              </a:rPr>
              <a:t>Less </a:t>
            </a:r>
            <a:r>
              <a:rPr lang="en-US" sz="1600" dirty="0" smtClean="0">
                <a:latin typeface="Arial" pitchFamily="34" charset="0"/>
                <a:cs typeface="Arial" pitchFamily="34" charset="0"/>
              </a:rPr>
              <a:t>interested in match making though still interested</a:t>
            </a:r>
          </a:p>
          <a:p>
            <a:r>
              <a:rPr lang="en-US" sz="1600" dirty="0" smtClean="0">
                <a:latin typeface="Arial" pitchFamily="34" charset="0"/>
                <a:cs typeface="Arial" pitchFamily="34" charset="0"/>
              </a:rPr>
              <a:t>Her idea of marriage changes; she considers love as a factor</a:t>
            </a:r>
          </a:p>
          <a:p>
            <a:r>
              <a:rPr lang="en-US" sz="1600" dirty="0" smtClean="0">
                <a:latin typeface="Arial" pitchFamily="34" charset="0"/>
                <a:cs typeface="Arial" pitchFamily="34" charset="0"/>
              </a:rPr>
              <a:t>She can see her many flaws</a:t>
            </a:r>
          </a:p>
          <a:p>
            <a:endParaRPr lang="en-US" sz="1600" b="1" dirty="0" smtClean="0">
              <a:solidFill>
                <a:srgbClr val="FF0000"/>
              </a:solidFill>
              <a:latin typeface="Arial" pitchFamily="34" charset="0"/>
              <a:cs typeface="Arial" pitchFamily="34" charset="0"/>
            </a:endParaRPr>
          </a:p>
          <a:p>
            <a:pPr>
              <a:buNone/>
            </a:pPr>
            <a:r>
              <a:rPr lang="en-US" sz="1600" b="1" dirty="0" smtClean="0">
                <a:solidFill>
                  <a:srgbClr val="FF0000"/>
                </a:solidFill>
                <a:latin typeface="Arial" pitchFamily="34" charset="0"/>
                <a:cs typeface="Arial" pitchFamily="34" charset="0"/>
              </a:rPr>
              <a:t>BUT </a:t>
            </a:r>
          </a:p>
          <a:p>
            <a:r>
              <a:rPr lang="en-US" sz="1600" dirty="0" smtClean="0">
                <a:latin typeface="Arial" pitchFamily="34" charset="0"/>
                <a:cs typeface="Arial" pitchFamily="34" charset="0"/>
              </a:rPr>
              <a:t>She is still uncertain about love.</a:t>
            </a:r>
          </a:p>
          <a:p>
            <a:r>
              <a:rPr lang="en-US" sz="1600" dirty="0" smtClean="0">
                <a:latin typeface="Arial" pitchFamily="34" charset="0"/>
                <a:cs typeface="Arial" pitchFamily="34" charset="0"/>
              </a:rPr>
              <a:t>She still can not determine her relation with Mr. </a:t>
            </a:r>
            <a:r>
              <a:rPr lang="en-US" sz="1600" dirty="0" err="1" smtClean="0">
                <a:latin typeface="Arial" pitchFamily="34" charset="0"/>
                <a:cs typeface="Arial" pitchFamily="34" charset="0"/>
              </a:rPr>
              <a:t>Knightley</a:t>
            </a:r>
            <a:endParaRPr lang="en-US" sz="1600" dirty="0" smtClean="0">
              <a:latin typeface="Arial" pitchFamily="34" charset="0"/>
              <a:cs typeface="Arial" pitchFamily="34" charset="0"/>
            </a:endParaRPr>
          </a:p>
          <a:p>
            <a:r>
              <a:rPr lang="en-US" sz="1600" dirty="0" smtClean="0">
                <a:latin typeface="Arial" pitchFamily="34" charset="0"/>
                <a:cs typeface="Arial" pitchFamily="34" charset="0"/>
              </a:rPr>
              <a:t>She still has misunderstandings.</a:t>
            </a:r>
          </a:p>
          <a:p>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VOLUME 2, CHAPTER 34</a:t>
            </a:r>
            <a:endParaRPr lang="en-US" sz="2800" dirty="0"/>
          </a:p>
        </p:txBody>
      </p:sp>
      <p:sp>
        <p:nvSpPr>
          <p:cNvPr id="3" name="Content Placeholder 2"/>
          <p:cNvSpPr>
            <a:spLocks noGrp="1"/>
          </p:cNvSpPr>
          <p:nvPr>
            <p:ph idx="1"/>
          </p:nvPr>
        </p:nvSpPr>
        <p:spPr>
          <a:xfrm>
            <a:off x="457200" y="838200"/>
            <a:ext cx="6553200" cy="5287963"/>
          </a:xfrm>
        </p:spPr>
        <p:txBody>
          <a:bodyPr>
            <a:normAutofit lnSpcReduction="10000"/>
          </a:bodyPr>
          <a:lstStyle/>
          <a:p>
            <a:pPr algn="just"/>
            <a:r>
              <a:rPr lang="en-US" sz="1800" dirty="0" smtClean="0">
                <a:latin typeface="Arial" pitchFamily="34" charset="0"/>
                <a:cs typeface="Arial" pitchFamily="34" charset="0"/>
              </a:rPr>
              <a:t>Emma decides to have a party for the </a:t>
            </a:r>
            <a:r>
              <a:rPr lang="en-US" sz="1800" dirty="0" err="1" smtClean="0">
                <a:latin typeface="Arial" pitchFamily="34" charset="0"/>
                <a:cs typeface="Arial" pitchFamily="34" charset="0"/>
              </a:rPr>
              <a:t>Eltons</a:t>
            </a:r>
            <a:r>
              <a:rPr lang="en-US" sz="1800" dirty="0" smtClean="0">
                <a:latin typeface="Arial" pitchFamily="34" charset="0"/>
                <a:cs typeface="Arial" pitchFamily="34" charset="0"/>
              </a:rPr>
              <a:t> at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to hide her contempt for the couple. This is more like fulfilling a social obligation. </a:t>
            </a:r>
          </a:p>
          <a:p>
            <a:pPr algn="just"/>
            <a:r>
              <a:rPr lang="en-US" sz="1800" dirty="0" smtClean="0">
                <a:latin typeface="Arial" pitchFamily="34" charset="0"/>
                <a:cs typeface="Arial" pitchFamily="34" charset="0"/>
              </a:rPr>
              <a:t>Emma plans a dinner party and apart from the </a:t>
            </a:r>
            <a:r>
              <a:rPr lang="en-US" sz="1800" dirty="0" err="1" smtClean="0">
                <a:latin typeface="Arial" pitchFamily="34" charset="0"/>
                <a:cs typeface="Arial" pitchFamily="34" charset="0"/>
              </a:rPr>
              <a:t>Eltons</a:t>
            </a:r>
            <a:r>
              <a:rPr lang="en-US" sz="1800" dirty="0" smtClean="0">
                <a:latin typeface="Arial" pitchFamily="34" charset="0"/>
                <a:cs typeface="Arial" pitchFamily="34" charset="0"/>
              </a:rPr>
              <a:t>, she invites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the </a:t>
            </a:r>
            <a:r>
              <a:rPr lang="en-US" sz="1800" dirty="0" err="1" smtClean="0">
                <a:latin typeface="Arial" pitchFamily="34" charset="0"/>
                <a:cs typeface="Arial" pitchFamily="34" charset="0"/>
              </a:rPr>
              <a:t>Westons</a:t>
            </a:r>
            <a:r>
              <a:rPr lang="en-US" sz="1800" dirty="0" smtClean="0">
                <a:latin typeface="Arial" pitchFamily="34" charset="0"/>
                <a:cs typeface="Arial" pitchFamily="34" charset="0"/>
              </a:rPr>
              <a:t>, and Jane Fairfax. </a:t>
            </a:r>
          </a:p>
          <a:p>
            <a:pPr algn="just"/>
            <a:r>
              <a:rPr lang="en-US" sz="1800" dirty="0" smtClean="0">
                <a:latin typeface="Arial" pitchFamily="34" charset="0"/>
                <a:cs typeface="Arial" pitchFamily="34" charset="0"/>
              </a:rPr>
              <a:t>Harriet asks to be excused from attending, which gives Emma the opportunity to ease her conscience regarding Jane Fairfax, who, at Harriet’s announced absence, is promptly invited. </a:t>
            </a:r>
          </a:p>
          <a:p>
            <a:pPr algn="just"/>
            <a:r>
              <a:rPr lang="en-US" sz="1800" dirty="0" smtClean="0">
                <a:latin typeface="Arial" pitchFamily="34" charset="0"/>
                <a:cs typeface="Arial" pitchFamily="34" charset="0"/>
              </a:rPr>
              <a:t>During the party, they discuss Jane's trip to the post office and her handwriting.</a:t>
            </a:r>
          </a:p>
          <a:p>
            <a:pPr algn="just"/>
            <a:r>
              <a:rPr lang="en-US" sz="1800" dirty="0" smtClean="0">
                <a:latin typeface="Arial" pitchFamily="34" charset="0"/>
                <a:cs typeface="Arial" pitchFamily="34" charset="0"/>
              </a:rPr>
              <a:t>Actually Mr.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gently reproaches Jane for fetching letters from the post office that morning in the rain. Jane acts as if the situation is not a big deal but ends up blushing and watery-eyed.</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praises Emma’s writing but at the same time he also makes degrading comments about Frank Churchill’s handwriting. Emma dislikes his </a:t>
            </a:r>
            <a:r>
              <a:rPr lang="en-US" sz="1800" dirty="0" err="1" smtClean="0">
                <a:latin typeface="Arial" pitchFamily="34" charset="0"/>
                <a:cs typeface="Arial" pitchFamily="34" charset="0"/>
              </a:rPr>
              <a:t>commnet</a:t>
            </a:r>
            <a:r>
              <a:rPr lang="en-US" sz="1800" dirty="0" smtClean="0">
                <a:latin typeface="Arial" pitchFamily="34" charset="0"/>
                <a:cs typeface="Arial" pitchFamily="34"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latin typeface="Arial" pitchFamily="34" charset="0"/>
                <a:cs typeface="Arial" pitchFamily="34" charset="0"/>
              </a:rPr>
              <a:t>Discussion Points: VOLUME 2, CHAPTER 34</a:t>
            </a:r>
            <a:endParaRPr lang="en-US" sz="2800" dirty="0">
              <a:latin typeface="Arial" pitchFamily="34" charset="0"/>
              <a:cs typeface="Arial" pitchFamily="34" charset="0"/>
            </a:endParaRPr>
          </a:p>
        </p:txBody>
      </p:sp>
      <p:sp>
        <p:nvSpPr>
          <p:cNvPr id="3" name="Content Placeholder 2"/>
          <p:cNvSpPr>
            <a:spLocks noGrp="1"/>
          </p:cNvSpPr>
          <p:nvPr>
            <p:ph idx="1"/>
          </p:nvPr>
        </p:nvSpPr>
        <p:spPr>
          <a:xfrm>
            <a:off x="152400" y="914400"/>
            <a:ext cx="6400800" cy="5211763"/>
          </a:xfrm>
        </p:spPr>
        <p:txBody>
          <a:bodyPr>
            <a:noAutofit/>
          </a:bodyPr>
          <a:lstStyle/>
          <a:p>
            <a:pPr algn="just">
              <a:buNone/>
            </a:pPr>
            <a:r>
              <a:rPr lang="en-US" sz="1400" b="1" dirty="0" smtClean="0">
                <a:solidFill>
                  <a:srgbClr val="FF0000"/>
                </a:solidFill>
                <a:latin typeface="Arial" pitchFamily="34" charset="0"/>
                <a:cs typeface="Arial" pitchFamily="34" charset="0"/>
              </a:rPr>
              <a:t>Theme of Propriety and manners:</a:t>
            </a:r>
          </a:p>
          <a:p>
            <a:pPr algn="just"/>
            <a:r>
              <a:rPr lang="en-US" sz="1400" dirty="0" smtClean="0">
                <a:latin typeface="Arial" pitchFamily="34" charset="0"/>
                <a:cs typeface="Arial" pitchFamily="34" charset="0"/>
              </a:rPr>
              <a:t>Although it is obvious to all that Emma dislikes Mrs. Elton, she is forced to invite the </a:t>
            </a:r>
            <a:r>
              <a:rPr lang="en-US" sz="1400" dirty="0" err="1" smtClean="0">
                <a:latin typeface="Arial" pitchFamily="34" charset="0"/>
                <a:cs typeface="Arial" pitchFamily="34" charset="0"/>
              </a:rPr>
              <a:t>Eltons</a:t>
            </a:r>
            <a:r>
              <a:rPr lang="en-US" sz="1400" dirty="0" smtClean="0">
                <a:latin typeface="Arial" pitchFamily="34" charset="0"/>
                <a:cs typeface="Arial" pitchFamily="34" charset="0"/>
              </a:rPr>
              <a:t> to dinner at </a:t>
            </a:r>
            <a:r>
              <a:rPr lang="en-US" sz="1400" dirty="0" err="1" smtClean="0">
                <a:latin typeface="Arial" pitchFamily="34" charset="0"/>
                <a:cs typeface="Arial" pitchFamily="34" charset="0"/>
              </a:rPr>
              <a:t>Hartfield</a:t>
            </a:r>
            <a:r>
              <a:rPr lang="en-US" sz="1400" dirty="0" smtClean="0">
                <a:latin typeface="Arial" pitchFamily="34" charset="0"/>
                <a:cs typeface="Arial" pitchFamily="34" charset="0"/>
              </a:rPr>
              <a:t> for reasons of propriety. There may be subtle signs and indications of animosity between the two women, but Emma cannot allow such a public statement of dislike. </a:t>
            </a:r>
          </a:p>
          <a:p>
            <a:pPr algn="just"/>
            <a:r>
              <a:rPr lang="en-US" sz="1400" dirty="0" smtClean="0">
                <a:latin typeface="Arial" pitchFamily="34" charset="0"/>
                <a:cs typeface="Arial" pitchFamily="34" charset="0"/>
              </a:rPr>
              <a:t>Propriety is more important than genuine feelings.</a:t>
            </a:r>
          </a:p>
          <a:p>
            <a:pPr algn="just"/>
            <a:endParaRPr lang="en-US" sz="1400" dirty="0" smtClean="0">
              <a:latin typeface="Arial" pitchFamily="34" charset="0"/>
              <a:cs typeface="Arial" pitchFamily="34" charset="0"/>
            </a:endParaRPr>
          </a:p>
          <a:p>
            <a:pPr algn="just">
              <a:buNone/>
            </a:pPr>
            <a:r>
              <a:rPr lang="en-US" sz="1400" b="1" dirty="0" smtClean="0">
                <a:solidFill>
                  <a:srgbClr val="FF0000"/>
                </a:solidFill>
                <a:latin typeface="Arial" pitchFamily="34" charset="0"/>
                <a:cs typeface="Arial" pitchFamily="34" charset="0"/>
              </a:rPr>
              <a:t>Good nature of Emma:</a:t>
            </a:r>
          </a:p>
          <a:p>
            <a:pPr algn="just">
              <a:buNone/>
            </a:pPr>
            <a:r>
              <a:rPr lang="en-US" sz="1400" dirty="0" smtClean="0">
                <a:latin typeface="Arial" pitchFamily="34" charset="0"/>
                <a:cs typeface="Arial" pitchFamily="34" charset="0"/>
              </a:rPr>
              <a:t> </a:t>
            </a:r>
          </a:p>
          <a:p>
            <a:pPr algn="just"/>
            <a:r>
              <a:rPr lang="en-US" sz="1400" dirty="0" smtClean="0">
                <a:latin typeface="Arial" pitchFamily="34" charset="0"/>
                <a:cs typeface="Arial" pitchFamily="34" charset="0"/>
              </a:rPr>
              <a:t>As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earlier criticized how others have snubbed Jane Fairfax, Emma makes an effort to rectify the situation.</a:t>
            </a:r>
          </a:p>
          <a:p>
            <a:pPr algn="just"/>
            <a:r>
              <a:rPr lang="en-US" sz="1400" dirty="0" smtClean="0">
                <a:latin typeface="Arial" pitchFamily="34" charset="0"/>
                <a:cs typeface="Arial" pitchFamily="34" charset="0"/>
              </a:rPr>
              <a:t>Her invitation to Jane, unlike inviting Mrs. Elton, is genuine and sincere. </a:t>
            </a:r>
          </a:p>
          <a:p>
            <a:pPr algn="just"/>
            <a:r>
              <a:rPr lang="en-US" sz="1400" dirty="0" smtClean="0">
                <a:latin typeface="Arial" pitchFamily="34" charset="0"/>
                <a:cs typeface="Arial" pitchFamily="34" charset="0"/>
              </a:rPr>
              <a:t>She invites Jane Fairfax as a way to right her earlier wrongs.</a:t>
            </a:r>
          </a:p>
          <a:p>
            <a:pPr algn="just"/>
            <a:r>
              <a:rPr lang="en-US" sz="1400" dirty="0" smtClean="0">
                <a:latin typeface="Arial" pitchFamily="34" charset="0"/>
                <a:cs typeface="Arial" pitchFamily="34" charset="0"/>
              </a:rPr>
              <a:t>The question arises however, whether it is also an attempt to unfold the mystery of Jane and Mr. Dixon. She still suspects that Jane is somehow involved with Mr. Dixon. However, she does not have any proof.</a:t>
            </a:r>
          </a:p>
          <a:p>
            <a:pPr algn="just">
              <a:buNone/>
            </a:pPr>
            <a:r>
              <a:rPr lang="en-US" sz="1400" b="1" dirty="0" smtClean="0">
                <a:solidFill>
                  <a:srgbClr val="FF0000"/>
                </a:solidFill>
                <a:latin typeface="Arial" pitchFamily="34" charset="0"/>
                <a:cs typeface="Arial" pitchFamily="34" charset="0"/>
              </a:rPr>
              <a:t>Theme of Dislike and Jealousy:</a:t>
            </a:r>
          </a:p>
          <a:p>
            <a:pPr algn="just"/>
            <a:r>
              <a:rPr lang="en-US" sz="1400" dirty="0" smtClean="0">
                <a:latin typeface="Arial" pitchFamily="34" charset="0"/>
                <a:cs typeface="Arial" pitchFamily="34" charset="0"/>
              </a:rPr>
              <a:t>Mr. </a:t>
            </a:r>
            <a:r>
              <a:rPr lang="en-US" sz="1400" dirty="0" err="1" smtClean="0">
                <a:latin typeface="Arial" pitchFamily="34" charset="0"/>
                <a:cs typeface="Arial" pitchFamily="34" charset="0"/>
              </a:rPr>
              <a:t>Knightley's</a:t>
            </a:r>
            <a:r>
              <a:rPr lang="en-US" sz="1400" dirty="0" smtClean="0">
                <a:latin typeface="Arial" pitchFamily="34" charset="0"/>
                <a:cs typeface="Arial" pitchFamily="34" charset="0"/>
              </a:rPr>
              <a:t> dislike of Frank Churchill is even more evident now. He even criticizes his writing. </a:t>
            </a:r>
          </a:p>
          <a:p>
            <a:pPr algn="just">
              <a:buNone/>
            </a:pPr>
            <a:endParaRPr lang="en-US" sz="1400" dirty="0" smtClean="0">
              <a:latin typeface="Arial" pitchFamily="34" charset="0"/>
              <a:cs typeface="Arial" pitchFamily="34" charset="0"/>
            </a:endParaRPr>
          </a:p>
          <a:p>
            <a:pPr algn="just">
              <a:buNone/>
            </a:pPr>
            <a:r>
              <a:rPr lang="en-US" sz="1400" b="1" dirty="0" smtClean="0">
                <a:solidFill>
                  <a:srgbClr val="FF0000"/>
                </a:solidFill>
                <a:latin typeface="Arial" pitchFamily="34" charset="0"/>
                <a:cs typeface="Arial" pitchFamily="34" charset="0"/>
              </a:rPr>
              <a:t>Theme of Secrecy:</a:t>
            </a:r>
          </a:p>
          <a:p>
            <a:pPr algn="just"/>
            <a:r>
              <a:rPr lang="en-US" sz="1400" dirty="0" smtClean="0">
                <a:latin typeface="Arial" pitchFamily="34" charset="0"/>
                <a:cs typeface="Arial" pitchFamily="34" charset="0"/>
              </a:rPr>
              <a:t>The blushing face of Jane shows she is hiding some important information. What that entails will soon be more clear to Emma. </a:t>
            </a:r>
          </a:p>
          <a:p>
            <a:pPr algn="just"/>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t>VOLUME 2, CHAPTER 35</a:t>
            </a:r>
            <a:endParaRPr lang="en-US" sz="2800" dirty="0"/>
          </a:p>
        </p:txBody>
      </p:sp>
      <p:sp>
        <p:nvSpPr>
          <p:cNvPr id="3" name="Content Placeholder 2"/>
          <p:cNvSpPr>
            <a:spLocks noGrp="1"/>
          </p:cNvSpPr>
          <p:nvPr>
            <p:ph idx="1"/>
          </p:nvPr>
        </p:nvSpPr>
        <p:spPr>
          <a:xfrm>
            <a:off x="0" y="1295400"/>
            <a:ext cx="6934200" cy="5181600"/>
          </a:xfrm>
        </p:spPr>
        <p:txBody>
          <a:bodyPr>
            <a:noAutofit/>
          </a:bodyPr>
          <a:lstStyle/>
          <a:p>
            <a:pPr algn="just"/>
            <a:r>
              <a:rPr lang="en-US" sz="1800" dirty="0" smtClean="0">
                <a:latin typeface="Arial" pitchFamily="34" charset="0"/>
                <a:cs typeface="Arial" pitchFamily="34" charset="0"/>
              </a:rPr>
              <a:t>The dinner is over.</a:t>
            </a:r>
          </a:p>
          <a:p>
            <a:pPr algn="just"/>
            <a:r>
              <a:rPr lang="en-US" sz="1800" dirty="0" smtClean="0">
                <a:latin typeface="Arial" pitchFamily="34" charset="0"/>
                <a:cs typeface="Arial" pitchFamily="34" charset="0"/>
              </a:rPr>
              <a:t>Women gather in the drawing room after dinner.</a:t>
            </a:r>
          </a:p>
          <a:p>
            <a:pPr algn="just"/>
            <a:r>
              <a:rPr lang="en-US" sz="1800" dirty="0" smtClean="0">
                <a:latin typeface="Arial" pitchFamily="34" charset="0"/>
                <a:cs typeface="Arial" pitchFamily="34" charset="0"/>
              </a:rPr>
              <a:t>Mrs. Elton still follows the subject of letter-retrieval with Jane. </a:t>
            </a:r>
          </a:p>
          <a:p>
            <a:pPr algn="just"/>
            <a:r>
              <a:rPr lang="en-US" sz="1800" dirty="0" smtClean="0">
                <a:latin typeface="Arial" pitchFamily="34" charset="0"/>
                <a:cs typeface="Arial" pitchFamily="34" charset="0"/>
              </a:rPr>
              <a:t>Jane mentions that she must become a governess, which she compares to the slave trade. </a:t>
            </a:r>
          </a:p>
          <a:p>
            <a:pPr algn="just"/>
            <a:r>
              <a:rPr lang="en-US" sz="1800" dirty="0" smtClean="0">
                <a:latin typeface="Arial" pitchFamily="34" charset="0"/>
                <a:cs typeface="Arial" pitchFamily="34" charset="0"/>
              </a:rPr>
              <a:t>Mrs. Weston insists on helping Jane find a governess position.</a:t>
            </a:r>
          </a:p>
          <a:p>
            <a:pPr algn="just"/>
            <a:r>
              <a:rPr lang="en-US" sz="1800" dirty="0" smtClean="0">
                <a:latin typeface="Arial" pitchFamily="34" charset="0"/>
                <a:cs typeface="Arial" pitchFamily="34" charset="0"/>
              </a:rPr>
              <a:t>But, Jane explains that she will not seek a place until after she sees the </a:t>
            </a:r>
            <a:r>
              <a:rPr lang="en-US" sz="1800" dirty="0" err="1" smtClean="0">
                <a:latin typeface="Arial" pitchFamily="34" charset="0"/>
                <a:cs typeface="Arial" pitchFamily="34" charset="0"/>
              </a:rPr>
              <a:t>Campbells</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Now the men come in.</a:t>
            </a:r>
          </a:p>
          <a:p>
            <a:pPr algn="just"/>
            <a:r>
              <a:rPr lang="en-US" sz="1800" dirty="0" smtClean="0">
                <a:latin typeface="Arial" pitchFamily="34" charset="0"/>
                <a:cs typeface="Arial" pitchFamily="34" charset="0"/>
              </a:rPr>
              <a:t>Now Mr. Weston also arrives there after a day of business in London and gives Mrs. Weston a letter from Frank Churchill, who is returning to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since his aunt's health improved.</a:t>
            </a:r>
          </a:p>
          <a:p>
            <a:pPr algn="just"/>
            <a:r>
              <a:rPr lang="en-US" sz="1800" dirty="0" smtClean="0">
                <a:latin typeface="Arial" pitchFamily="34" charset="0"/>
                <a:cs typeface="Arial" pitchFamily="34" charset="0"/>
              </a:rPr>
              <a:t>Mr. and Mrs. Weston are pleased at this news.</a:t>
            </a:r>
          </a:p>
          <a:p>
            <a:pPr algn="just"/>
            <a:r>
              <a:rPr lang="en-US" sz="1800" dirty="0" smtClean="0">
                <a:latin typeface="Arial" pitchFamily="34" charset="0"/>
                <a:cs typeface="Arial" pitchFamily="34" charset="0"/>
              </a:rPr>
              <a:t>Emma is irritated, however. </a:t>
            </a:r>
          </a:p>
          <a:p>
            <a:pPr algn="just"/>
            <a:r>
              <a:rPr lang="en-US" sz="1800" dirty="0" smtClean="0">
                <a:latin typeface="Arial" pitchFamily="34" charset="0"/>
                <a:cs typeface="Arial" pitchFamily="34" charset="0"/>
              </a:rPr>
              <a:t>As far as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concerned, he seems unexcited by the news.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2, CHAPTER 35</a:t>
            </a:r>
            <a:endParaRPr lang="en-US" sz="2800" dirty="0"/>
          </a:p>
        </p:txBody>
      </p:sp>
      <p:sp>
        <p:nvSpPr>
          <p:cNvPr id="3" name="Content Placeholder 2"/>
          <p:cNvSpPr>
            <a:spLocks noGrp="1"/>
          </p:cNvSpPr>
          <p:nvPr>
            <p:ph idx="1"/>
          </p:nvPr>
        </p:nvSpPr>
        <p:spPr>
          <a:xfrm>
            <a:off x="152400" y="838200"/>
            <a:ext cx="6858000" cy="5287963"/>
          </a:xfrm>
        </p:spPr>
        <p:txBody>
          <a:bodyPr>
            <a:normAutofit fontScale="62500" lnSpcReduction="20000"/>
          </a:bodyPr>
          <a:lstStyle/>
          <a:p>
            <a:pPr algn="just">
              <a:buNone/>
            </a:pPr>
            <a:r>
              <a:rPr lang="en-US" b="1" dirty="0" smtClean="0">
                <a:solidFill>
                  <a:srgbClr val="FF0000"/>
                </a:solidFill>
                <a:latin typeface="Arial" pitchFamily="34" charset="0"/>
                <a:cs typeface="Arial" pitchFamily="34" charset="0"/>
              </a:rPr>
              <a:t>Theme of Social class and Profession:</a:t>
            </a:r>
          </a:p>
          <a:p>
            <a:pPr algn="just"/>
            <a:r>
              <a:rPr lang="en-US" dirty="0" smtClean="0">
                <a:latin typeface="Arial" pitchFamily="34" charset="0"/>
                <a:cs typeface="Arial" pitchFamily="34" charset="0"/>
              </a:rPr>
              <a:t>Jan Fairfax is not from a wealthy family so her fate as governess seems evident.</a:t>
            </a:r>
          </a:p>
          <a:p>
            <a:pPr algn="just"/>
            <a:r>
              <a:rPr lang="en-US" dirty="0" smtClean="0">
                <a:latin typeface="Arial" pitchFamily="34" charset="0"/>
                <a:cs typeface="Arial" pitchFamily="34" charset="0"/>
              </a:rPr>
              <a:t>Although she is raised by a rich family, she must go into a profession as a governess. </a:t>
            </a:r>
          </a:p>
          <a:p>
            <a:pPr algn="just"/>
            <a:r>
              <a:rPr lang="en-US" dirty="0" smtClean="0">
                <a:latin typeface="Arial" pitchFamily="34" charset="0"/>
                <a:cs typeface="Arial" pitchFamily="34" charset="0"/>
              </a:rPr>
              <a:t>This shows social setup.</a:t>
            </a:r>
          </a:p>
          <a:p>
            <a:pPr algn="just"/>
            <a:r>
              <a:rPr lang="en-US" dirty="0" smtClean="0">
                <a:latin typeface="Arial" pitchFamily="34" charset="0"/>
                <a:cs typeface="Arial" pitchFamily="34" charset="0"/>
              </a:rPr>
              <a:t>We remember her comparisons to Emma. But, her fate is different.</a:t>
            </a:r>
          </a:p>
          <a:p>
            <a:pPr algn="just"/>
            <a:r>
              <a:rPr lang="en-US" dirty="0" smtClean="0">
                <a:latin typeface="Arial" pitchFamily="34" charset="0"/>
                <a:cs typeface="Arial" pitchFamily="34" charset="0"/>
              </a:rPr>
              <a:t>While Emma is an heiress who will be at the center of society even if she remains single, Jane Fairfax, despite her equal talents, must depend on a good marriage.</a:t>
            </a:r>
          </a:p>
          <a:p>
            <a:pPr algn="just"/>
            <a:r>
              <a:rPr lang="en-US" dirty="0" smtClean="0">
                <a:latin typeface="Arial" pitchFamily="34" charset="0"/>
                <a:cs typeface="Arial" pitchFamily="34" charset="0"/>
              </a:rPr>
              <a:t>If she remains single she will be forced into a degrading life as a spinster, resembling the fate of her aunt, Miss Bates. The comparison between the governess trade and the slave trade highlights this injustice.</a:t>
            </a:r>
          </a:p>
          <a:p>
            <a:pPr algn="just"/>
            <a:endParaRPr lang="en-US" dirty="0" smtClean="0">
              <a:latin typeface="Arial" pitchFamily="34" charset="0"/>
              <a:cs typeface="Arial" pitchFamily="34" charset="0"/>
            </a:endParaRPr>
          </a:p>
          <a:p>
            <a:pPr algn="just"/>
            <a:r>
              <a:rPr lang="en-US" dirty="0" smtClean="0">
                <a:solidFill>
                  <a:srgbClr val="FF0000"/>
                </a:solidFill>
                <a:latin typeface="Arial" pitchFamily="34" charset="0"/>
                <a:cs typeface="Arial" pitchFamily="34" charset="0"/>
              </a:rPr>
              <a:t>Frank Churchill’s announced arrival and its implications are also important.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VOLUME 2, CHAPTER 36</a:t>
            </a:r>
            <a:endParaRPr lang="en-US" sz="2800" dirty="0"/>
          </a:p>
        </p:txBody>
      </p:sp>
      <p:sp>
        <p:nvSpPr>
          <p:cNvPr id="3" name="Content Placeholder 2"/>
          <p:cNvSpPr>
            <a:spLocks noGrp="1"/>
          </p:cNvSpPr>
          <p:nvPr>
            <p:ph idx="1"/>
          </p:nvPr>
        </p:nvSpPr>
        <p:spPr>
          <a:xfrm>
            <a:off x="0" y="1143000"/>
            <a:ext cx="7010400" cy="5410200"/>
          </a:xfrm>
        </p:spPr>
        <p:txBody>
          <a:bodyPr>
            <a:normAutofit fontScale="92500" lnSpcReduction="20000"/>
          </a:bodyPr>
          <a:lstStyle/>
          <a:p>
            <a:pPr algn="just"/>
            <a:r>
              <a:rPr lang="en-US" sz="1800" dirty="0" smtClean="0">
                <a:latin typeface="Arial" pitchFamily="34" charset="0"/>
                <a:cs typeface="Arial" pitchFamily="34" charset="0"/>
              </a:rPr>
              <a:t>Mr. Weston and Mrs. Elton have a detailed conversation in which they talk about a lot of things in a light way.</a:t>
            </a:r>
          </a:p>
          <a:p>
            <a:pPr algn="just"/>
            <a:r>
              <a:rPr lang="en-US" sz="1800" dirty="0" smtClean="0">
                <a:latin typeface="Arial" pitchFamily="34" charset="0"/>
                <a:cs typeface="Arial" pitchFamily="34" charset="0"/>
              </a:rPr>
              <a:t>Mrs. Elton is more keen to have compliments.</a:t>
            </a:r>
          </a:p>
          <a:p>
            <a:pPr algn="just"/>
            <a:r>
              <a:rPr lang="en-US" sz="1800" dirty="0" smtClean="0">
                <a:latin typeface="Arial" pitchFamily="34" charset="0"/>
                <a:cs typeface="Arial" pitchFamily="34" charset="0"/>
              </a:rPr>
              <a:t>She says a lot about Maple Grove, the estate where her wealthy brother and sister-in-law live. </a:t>
            </a:r>
          </a:p>
          <a:p>
            <a:pPr algn="just"/>
            <a:r>
              <a:rPr lang="en-US" sz="1800" dirty="0" smtClean="0">
                <a:latin typeface="Arial" pitchFamily="34" charset="0"/>
                <a:cs typeface="Arial" pitchFamily="34" charset="0"/>
              </a:rPr>
              <a:t>Mr. Weston, on the other hand talks about Frank Churchill and explains the illness of Frank’s aunt, Mrs. Churchill. </a:t>
            </a:r>
          </a:p>
          <a:p>
            <a:pPr algn="just"/>
            <a:r>
              <a:rPr lang="en-US" sz="1800" dirty="0" smtClean="0">
                <a:latin typeface="Arial" pitchFamily="34" charset="0"/>
                <a:cs typeface="Arial" pitchFamily="34" charset="0"/>
              </a:rPr>
              <a:t>conversation reveals a lot about the Churchill family. They are proud people. Frank Churchill’s pride, however, is harmless. </a:t>
            </a:r>
          </a:p>
          <a:p>
            <a:pPr algn="just"/>
            <a:r>
              <a:rPr lang="en-US" sz="1800" dirty="0" smtClean="0">
                <a:latin typeface="Arial" pitchFamily="34" charset="0"/>
                <a:cs typeface="Arial" pitchFamily="34" charset="0"/>
              </a:rPr>
              <a:t>On the other hand, the pride of his aunt manifests as arrogance and insolence, even though she has no great familial connections. </a:t>
            </a:r>
          </a:p>
          <a:p>
            <a:pPr algn="just"/>
            <a:r>
              <a:rPr lang="en-US" sz="1800" dirty="0" smtClean="0">
                <a:latin typeface="Arial" pitchFamily="34" charset="0"/>
                <a:cs typeface="Arial" pitchFamily="34" charset="0"/>
              </a:rPr>
              <a:t>Mr. John </a:t>
            </a:r>
            <a:r>
              <a:rPr lang="en-US" sz="1800" dirty="0" err="1" smtClean="0">
                <a:latin typeface="Arial" pitchFamily="34" charset="0"/>
                <a:cs typeface="Arial" pitchFamily="34" charset="0"/>
              </a:rPr>
              <a:t>Knoghtley</a:t>
            </a:r>
            <a:r>
              <a:rPr lang="en-US" sz="1800" dirty="0" smtClean="0">
                <a:latin typeface="Arial" pitchFamily="34" charset="0"/>
                <a:cs typeface="Arial" pitchFamily="34" charset="0"/>
              </a:rPr>
              <a:t> leaves his sons, Henry and John, to stay with Emma. But, he worries that they will be a burden to her, considering her increasing social life. </a:t>
            </a:r>
          </a:p>
          <a:p>
            <a:pPr algn="just"/>
            <a:r>
              <a:rPr lang="en-US" sz="1800" dirty="0" smtClean="0">
                <a:latin typeface="Arial" pitchFamily="34" charset="0"/>
                <a:cs typeface="Arial" pitchFamily="34" charset="0"/>
              </a:rPr>
              <a:t>He thinks that Emma has been more social in the past six months and spends time with more different people.</a:t>
            </a:r>
          </a:p>
          <a:p>
            <a:pPr algn="just"/>
            <a:r>
              <a:rPr lang="en-US" sz="1800" dirty="0" smtClean="0">
                <a:latin typeface="Arial" pitchFamily="34" charset="0"/>
                <a:cs typeface="Arial" pitchFamily="34" charset="0"/>
              </a:rPr>
              <a:t>Mr. George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suggests that the children can stay with him. On this Emma reminds him that he has as many social functions as she does, for they attend the same ones, and that she is never absent from her estate. </a:t>
            </a:r>
          </a:p>
          <a:p>
            <a:pPr algn="just"/>
            <a:r>
              <a:rPr lang="en-US" sz="1800" dirty="0" smtClean="0">
                <a:latin typeface="Arial" pitchFamily="34" charset="0"/>
                <a:cs typeface="Arial" pitchFamily="34" charset="0"/>
              </a:rPr>
              <a:t>She rejects John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implication and insists that she spends more time at home than Mr. (George)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who seems pleased and amused by the assertion.</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dirty="0" smtClean="0">
                <a:solidFill>
                  <a:srgbClr val="FF0000"/>
                </a:solidFill>
              </a:rPr>
              <a:t>Text from Chapter 36</a:t>
            </a:r>
            <a:endParaRPr lang="en-US" sz="2800" dirty="0">
              <a:solidFill>
                <a:srgbClr val="FF0000"/>
              </a:solidFill>
            </a:endParaRPr>
          </a:p>
        </p:txBody>
      </p:sp>
      <p:sp>
        <p:nvSpPr>
          <p:cNvPr id="3" name="Content Placeholder 2"/>
          <p:cNvSpPr>
            <a:spLocks noGrp="1"/>
          </p:cNvSpPr>
          <p:nvPr>
            <p:ph idx="1"/>
          </p:nvPr>
        </p:nvSpPr>
        <p:spPr>
          <a:xfrm>
            <a:off x="0" y="381000"/>
            <a:ext cx="7467600" cy="6477000"/>
          </a:xfrm>
        </p:spPr>
        <p:txBody>
          <a:bodyPr>
            <a:noAutofit/>
          </a:bodyPr>
          <a:lstStyle/>
          <a:p>
            <a:pPr algn="just">
              <a:buNone/>
            </a:pPr>
            <a:r>
              <a:rPr lang="en-US" sz="1600" dirty="0" smtClean="0">
                <a:latin typeface="Arial" pitchFamily="34" charset="0"/>
                <a:cs typeface="Arial" pitchFamily="34" charset="0"/>
              </a:rPr>
              <a:t>	Mr. Weston was musing.</a:t>
            </a:r>
          </a:p>
          <a:p>
            <a:pPr algn="just">
              <a:buNone/>
            </a:pPr>
            <a:r>
              <a:rPr lang="en-US" sz="1600" dirty="0" smtClean="0">
                <a:latin typeface="Arial" pitchFamily="34" charset="0"/>
                <a:cs typeface="Arial" pitchFamily="34" charset="0"/>
              </a:rPr>
              <a:t>	"I hope," said he presently, "I have not been severe upon poor Mrs. Churchill. If she is ill I should be sorry to do her injustice; but there are some traits in her character which make it difficult for me to speak of her with the forbearance I could wish. You cannot be ignorant, Mrs. Elton, of my </a:t>
            </a:r>
            <a:r>
              <a:rPr lang="en-US" sz="1600" dirty="0" err="1" smtClean="0">
                <a:latin typeface="Arial" pitchFamily="34" charset="0"/>
                <a:cs typeface="Arial" pitchFamily="34" charset="0"/>
              </a:rPr>
              <a:t>connexion</a:t>
            </a:r>
            <a:r>
              <a:rPr lang="en-US" sz="1600" dirty="0" smtClean="0">
                <a:latin typeface="Arial" pitchFamily="34" charset="0"/>
                <a:cs typeface="Arial" pitchFamily="34" charset="0"/>
              </a:rPr>
              <a:t> with the family, nor of the treatment I have met with; and, between ourselves, the whole blame of it is to be laid to her. She was the instigator. Frank's mother would never have been slighted as she was but for her. Mr. Churchill has pride; but his pride is nothing to his wife's: his is a quiet, indolent, gentlemanlike sort of pride that would harm nobody, and only make himself a little helpless and tiresome; but her pride is arrogance and insolence! And what inclines one less to bear, she has no fair pretence of family or blood. She was nobody when he married her, barely the daughter of a gentleman; but ever since her being turned into a Churchill she has out-</a:t>
            </a:r>
            <a:r>
              <a:rPr lang="en-US" sz="1600" dirty="0" err="1" smtClean="0">
                <a:latin typeface="Arial" pitchFamily="34" charset="0"/>
                <a:cs typeface="Arial" pitchFamily="34" charset="0"/>
              </a:rPr>
              <a:t>Churchill'd</a:t>
            </a:r>
            <a:r>
              <a:rPr lang="en-US" sz="1600" dirty="0" smtClean="0">
                <a:latin typeface="Arial" pitchFamily="34" charset="0"/>
                <a:cs typeface="Arial" pitchFamily="34" charset="0"/>
              </a:rPr>
              <a:t> them all in high and mighty claims: but in herself, I assure you, she is an upstart.“ "Only think! well, that must be infinitely provoking! I have quite a horror of upstarts. Maple Grove has given me a thorough disgust to people of that sort; for there is a family in that </a:t>
            </a:r>
            <a:r>
              <a:rPr lang="en-US" sz="1600" dirty="0" err="1" smtClean="0">
                <a:latin typeface="Arial" pitchFamily="34" charset="0"/>
                <a:cs typeface="Arial" pitchFamily="34" charset="0"/>
              </a:rPr>
              <a:t>neighbourhood</a:t>
            </a:r>
            <a:r>
              <a:rPr lang="en-US" sz="1600" dirty="0" smtClean="0">
                <a:latin typeface="Arial" pitchFamily="34" charset="0"/>
                <a:cs typeface="Arial" pitchFamily="34" charset="0"/>
              </a:rPr>
              <a:t> who are such an annoyance to my brother and sister from the airs they give themselves! Your description of Mrs. Churchill made me think of them directly. People of the name of </a:t>
            </a:r>
            <a:r>
              <a:rPr lang="en-US" sz="1600" dirty="0" err="1" smtClean="0">
                <a:latin typeface="Arial" pitchFamily="34" charset="0"/>
                <a:cs typeface="Arial" pitchFamily="34" charset="0"/>
              </a:rPr>
              <a:t>Tupman</a:t>
            </a:r>
            <a:r>
              <a:rPr lang="en-US" sz="1600" dirty="0" smtClean="0">
                <a:latin typeface="Arial" pitchFamily="34" charset="0"/>
                <a:cs typeface="Arial" pitchFamily="34" charset="0"/>
              </a:rPr>
              <a:t>, very lately settled there, and encumbered with many low </a:t>
            </a:r>
            <a:r>
              <a:rPr lang="en-US" sz="1600" dirty="0" err="1" smtClean="0">
                <a:latin typeface="Arial" pitchFamily="34" charset="0"/>
                <a:cs typeface="Arial" pitchFamily="34" charset="0"/>
              </a:rPr>
              <a:t>connexions</a:t>
            </a:r>
            <a:r>
              <a:rPr lang="en-US" sz="1600" dirty="0" smtClean="0">
                <a:latin typeface="Arial" pitchFamily="34" charset="0"/>
                <a:cs typeface="Arial" pitchFamily="34" charset="0"/>
              </a:rPr>
              <a:t>, but giving themselves immense airs, and expecting to be on a footing with the old established families. A year and a half is the very utmost that they can have lived at West Hall; and how they got their fortune nobody knows. They came from Birmingham, which is not a place to promise much, you know, Mr. Weston. One has not great hopes from Birmingham.</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118"/>
            <a:ext cx="8229600" cy="303882"/>
          </a:xfrm>
        </p:spPr>
        <p:txBody>
          <a:bodyPr>
            <a:normAutofit fontScale="90000"/>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0" y="381000"/>
            <a:ext cx="7315200" cy="6477000"/>
          </a:xfrm>
        </p:spPr>
        <p:txBody>
          <a:bodyPr>
            <a:noAutofit/>
          </a:bodyPr>
          <a:lstStyle/>
          <a:p>
            <a:pPr algn="just">
              <a:buNone/>
            </a:pPr>
            <a:r>
              <a:rPr lang="en-US" sz="1600" dirty="0" smtClean="0">
                <a:latin typeface="Arial" pitchFamily="34" charset="0"/>
                <a:cs typeface="Arial" pitchFamily="34" charset="0"/>
              </a:rPr>
              <a:t>	I always say there is something direful in the sound: but nothing more is positively known of the </a:t>
            </a:r>
            <a:r>
              <a:rPr lang="en-US" sz="1600" dirty="0" err="1" smtClean="0">
                <a:latin typeface="Arial" pitchFamily="34" charset="0"/>
                <a:cs typeface="Arial" pitchFamily="34" charset="0"/>
              </a:rPr>
              <a:t>Tupmans</a:t>
            </a:r>
            <a:r>
              <a:rPr lang="en-US" sz="1600" dirty="0" smtClean="0">
                <a:latin typeface="Arial" pitchFamily="34" charset="0"/>
                <a:cs typeface="Arial" pitchFamily="34" charset="0"/>
              </a:rPr>
              <a:t>, though a good many things I assure you are suspected; and yet by their manners they evidently think themselves equal even to my brother, Mr. Suckling, who happens to be one of their nearest </a:t>
            </a:r>
            <a:r>
              <a:rPr lang="en-US" sz="1600" dirty="0" err="1" smtClean="0">
                <a:latin typeface="Arial" pitchFamily="34" charset="0"/>
                <a:cs typeface="Arial" pitchFamily="34" charset="0"/>
              </a:rPr>
              <a:t>neighbours</a:t>
            </a:r>
            <a:r>
              <a:rPr lang="en-US" sz="1600" dirty="0" smtClean="0">
                <a:latin typeface="Arial" pitchFamily="34" charset="0"/>
                <a:cs typeface="Arial" pitchFamily="34" charset="0"/>
              </a:rPr>
              <a:t>. It is infinitely too bad. Mr. Suckling, who has been eleven years a resident at Maple Grove, and whose father had it before him—I believe, at least—I am almost sure that old Mr. Suckling had completed the purchase before his death.“ They were interrupted. Tea was carrying round, and Mr. Weston, having said all that he wanted, soon took the opportunity of walking away. After tea, Mr. and Mrs. Weston, and Mr. Elton sat down with Mr. Woodhouse to cards. The remaining five were left to their own powers, and Emma doubted their getting on very well; for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seemed little disposed for conversation; Mrs. Elton was wanting notice, which nobody had inclination to pay, and she was herself in a worry of spirits which would have made her prefer being silent.</a:t>
            </a:r>
          </a:p>
          <a:p>
            <a:pPr algn="just">
              <a:buNone/>
            </a:pPr>
            <a:r>
              <a:rPr lang="en-US" sz="1600" dirty="0" smtClean="0">
                <a:latin typeface="Arial" pitchFamily="34" charset="0"/>
                <a:cs typeface="Arial" pitchFamily="34" charset="0"/>
              </a:rPr>
              <a:t>	Mr.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proved more talkative than his brother. He was to leave them early the next day; and he soon began with— "Well, Emma, I do not believe I have any thing more to say about the boys; but you have your sister's letter, and every thing is down at full length there we may be sure. My charge would be much more concise than </a:t>
            </a:r>
            <a:r>
              <a:rPr lang="en-US" sz="1600" dirty="0" err="1" smtClean="0">
                <a:latin typeface="Arial" pitchFamily="34" charset="0"/>
                <a:cs typeface="Arial" pitchFamily="34" charset="0"/>
              </a:rPr>
              <a:t>her's</a:t>
            </a:r>
            <a:r>
              <a:rPr lang="en-US" sz="1600" dirty="0" smtClean="0">
                <a:latin typeface="Arial" pitchFamily="34" charset="0"/>
                <a:cs typeface="Arial" pitchFamily="34" charset="0"/>
              </a:rPr>
              <a:t>, and probably not much in the same spirit; all that I have to recommend being comprised in, do not spoil them, and do not physic them.“ "I rather hope to satisfy you both," said Emma, "for I shall do all in my power to make them happy, which will be enough for Isabella; and happiness must preclude false indulgence and physic."</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0" y="762000"/>
            <a:ext cx="7315200" cy="5943600"/>
          </a:xfrm>
        </p:spPr>
        <p:txBody>
          <a:bodyPr>
            <a:noAutofit/>
          </a:bodyPr>
          <a:lstStyle/>
          <a:p>
            <a:pPr algn="just">
              <a:buNone/>
            </a:pPr>
            <a:r>
              <a:rPr lang="en-US" sz="1600" dirty="0" smtClean="0">
                <a:latin typeface="Arial" pitchFamily="34" charset="0"/>
                <a:cs typeface="Arial" pitchFamily="34" charset="0"/>
              </a:rPr>
              <a:t>	"And if you find them troublesome, you must send them home again.“ "That is very likely. You think so, do not you?"</a:t>
            </a:r>
          </a:p>
          <a:p>
            <a:pPr algn="just">
              <a:buNone/>
            </a:pPr>
            <a:r>
              <a:rPr lang="en-US" sz="1600" dirty="0" smtClean="0">
                <a:latin typeface="Arial" pitchFamily="34" charset="0"/>
                <a:cs typeface="Arial" pitchFamily="34" charset="0"/>
              </a:rPr>
              <a:t>	"I hope I am aware that they may be too noisy for your father—or even may be some encumbrance to you, if your visiting engagements continue to increase as much as they have done lately.“ "Increase!“ "Certainly; you must be sensible that the last half-year has made a great difference in your way of life."</a:t>
            </a:r>
          </a:p>
          <a:p>
            <a:pPr algn="just">
              <a:buNone/>
            </a:pPr>
            <a:r>
              <a:rPr lang="en-US" sz="1600" dirty="0" smtClean="0">
                <a:latin typeface="Arial" pitchFamily="34" charset="0"/>
                <a:cs typeface="Arial" pitchFamily="34" charset="0"/>
              </a:rPr>
              <a:t>	"Difference! No indeed I am not.“ "There can be no doubt of your being much more engaged with company than you used to be. Witness this very time. Here am I come down for only one day, and you are engaged with a dinner-party!— When did it happen before, or any thing like it? Your </a:t>
            </a:r>
            <a:r>
              <a:rPr lang="en-US" sz="1600" dirty="0" err="1" smtClean="0">
                <a:latin typeface="Arial" pitchFamily="34" charset="0"/>
                <a:cs typeface="Arial" pitchFamily="34" charset="0"/>
              </a:rPr>
              <a:t>neighbourhood</a:t>
            </a:r>
            <a:r>
              <a:rPr lang="en-US" sz="1600" dirty="0" smtClean="0">
                <a:latin typeface="Arial" pitchFamily="34" charset="0"/>
                <a:cs typeface="Arial" pitchFamily="34" charset="0"/>
              </a:rPr>
              <a:t> is increasing, and you mix more with it. A little while ago, every letter to Isabella brought an account of fresh gaieties; dinners at Mr. Cole's, or balls at the Crown. The difference which </a:t>
            </a:r>
            <a:r>
              <a:rPr lang="en-US" sz="1600" dirty="0" err="1" smtClean="0">
                <a:latin typeface="Arial" pitchFamily="34" charset="0"/>
                <a:cs typeface="Arial" pitchFamily="34" charset="0"/>
              </a:rPr>
              <a:t>Randalls</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Randalls</a:t>
            </a:r>
            <a:r>
              <a:rPr lang="en-US" sz="1600" dirty="0" smtClean="0">
                <a:latin typeface="Arial" pitchFamily="34" charset="0"/>
                <a:cs typeface="Arial" pitchFamily="34" charset="0"/>
              </a:rPr>
              <a:t> alone makes in your goings-on, is very great.“ "Yes," said his brother quickly, "it is </a:t>
            </a:r>
            <a:r>
              <a:rPr lang="en-US" sz="1600" dirty="0" err="1" smtClean="0">
                <a:latin typeface="Arial" pitchFamily="34" charset="0"/>
                <a:cs typeface="Arial" pitchFamily="34" charset="0"/>
              </a:rPr>
              <a:t>Randalls</a:t>
            </a:r>
            <a:r>
              <a:rPr lang="en-US" sz="1600" dirty="0" smtClean="0">
                <a:latin typeface="Arial" pitchFamily="34" charset="0"/>
                <a:cs typeface="Arial" pitchFamily="34" charset="0"/>
              </a:rPr>
              <a:t> that does it all.” "Very well—and as </a:t>
            </a:r>
            <a:r>
              <a:rPr lang="en-US" sz="1600" dirty="0" err="1" smtClean="0">
                <a:latin typeface="Arial" pitchFamily="34" charset="0"/>
                <a:cs typeface="Arial" pitchFamily="34" charset="0"/>
              </a:rPr>
              <a:t>Randalls</a:t>
            </a:r>
            <a:r>
              <a:rPr lang="en-US" sz="1600" dirty="0" smtClean="0">
                <a:latin typeface="Arial" pitchFamily="34" charset="0"/>
                <a:cs typeface="Arial" pitchFamily="34" charset="0"/>
              </a:rPr>
              <a:t>, I suppose, is not likely to have less influence than heretofore, it strikes me as a possible thing, Emma, that Henry and John may be sometimes in the way.</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152400" y="685800"/>
            <a:ext cx="7086600" cy="6172200"/>
          </a:xfrm>
        </p:spPr>
        <p:txBody>
          <a:bodyPr>
            <a:noAutofit/>
          </a:bodyPr>
          <a:lstStyle/>
          <a:p>
            <a:pPr algn="just">
              <a:buNone/>
            </a:pPr>
            <a:r>
              <a:rPr lang="en-US" sz="1600" dirty="0" smtClean="0">
                <a:latin typeface="Arial" pitchFamily="34" charset="0"/>
                <a:cs typeface="Arial" pitchFamily="34" charset="0"/>
              </a:rPr>
              <a:t>	And if they are, I only beg you to send them home."</a:t>
            </a:r>
          </a:p>
          <a:p>
            <a:pPr algn="just">
              <a:buNone/>
            </a:pPr>
            <a:r>
              <a:rPr lang="en-US" sz="1600" dirty="0" smtClean="0">
                <a:latin typeface="Arial" pitchFamily="34" charset="0"/>
                <a:cs typeface="Arial" pitchFamily="34" charset="0"/>
              </a:rPr>
              <a:t>	"No," cried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"that need not be the consequence. Let them be sent to </a:t>
            </a:r>
            <a:r>
              <a:rPr lang="en-US" sz="1600" dirty="0" err="1" smtClean="0">
                <a:latin typeface="Arial" pitchFamily="34" charset="0"/>
                <a:cs typeface="Arial" pitchFamily="34" charset="0"/>
              </a:rPr>
              <a:t>Donwell</a:t>
            </a:r>
            <a:r>
              <a:rPr lang="en-US" sz="1600" dirty="0" smtClean="0">
                <a:latin typeface="Arial" pitchFamily="34" charset="0"/>
                <a:cs typeface="Arial" pitchFamily="34" charset="0"/>
              </a:rPr>
              <a:t>.</a:t>
            </a:r>
          </a:p>
          <a:p>
            <a:pPr algn="just">
              <a:buNone/>
            </a:pPr>
            <a:r>
              <a:rPr lang="en-US" sz="1600" dirty="0" smtClean="0">
                <a:latin typeface="Arial" pitchFamily="34" charset="0"/>
                <a:cs typeface="Arial" pitchFamily="34" charset="0"/>
              </a:rPr>
              <a:t>	I shall certainly be at leisure."</a:t>
            </a:r>
          </a:p>
          <a:p>
            <a:pPr algn="just">
              <a:buNone/>
            </a:pPr>
            <a:r>
              <a:rPr lang="en-US" sz="1600" dirty="0" smtClean="0">
                <a:latin typeface="Arial" pitchFamily="34" charset="0"/>
                <a:cs typeface="Arial" pitchFamily="34" charset="0"/>
              </a:rPr>
              <a:t>	"Upon my word," exclaimed Emma, "you amuse me! I should like to know how many of all my numerous engagements take place without your being of the party; and why I am to be supposed in danger of wanting leisure to attend to the little boys. These amazing engagements of mine—what have they been? Dining once with the Coles—and having a ball talked of, which never took place. I can understand you—(nodding at Mr.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)—your good fortune in meeting with so many of your friends at once here, delights you too much to pass unnoticed. But you, (turning to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who know how very, very seldom I am ever two hours from </a:t>
            </a:r>
            <a:r>
              <a:rPr lang="en-US" sz="1600" dirty="0" err="1" smtClean="0">
                <a:latin typeface="Arial" pitchFamily="34" charset="0"/>
                <a:cs typeface="Arial" pitchFamily="34" charset="0"/>
              </a:rPr>
              <a:t>Hartfield</a:t>
            </a:r>
            <a:r>
              <a:rPr lang="en-US" sz="1600" dirty="0" smtClean="0">
                <a:latin typeface="Arial" pitchFamily="34" charset="0"/>
                <a:cs typeface="Arial" pitchFamily="34" charset="0"/>
              </a:rPr>
              <a:t>, why you should foresee such a series of dissipation for me, I cannot imagine. And as to my dear little boys, I must say, that if Aunt Emma has not time for them, I do not think they would fare much better with Uncle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who is absent from home about five hours where she is absent one—and who, when he is at home, is either reading to himself or settling his accounts."</a:t>
            </a:r>
          </a:p>
          <a:p>
            <a:pPr algn="just">
              <a:buNone/>
            </a:pPr>
            <a:r>
              <a:rPr lang="en-US" sz="1600" dirty="0" smtClean="0">
                <a:latin typeface="Arial" pitchFamily="34" charset="0"/>
                <a:cs typeface="Arial" pitchFamily="34" charset="0"/>
              </a:rPr>
              <a: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seemed to be trying not to smile; and succeeded without difficulty, upon Mrs. Elton's beginning to talk to him.</a:t>
            </a:r>
          </a:p>
          <a:p>
            <a:pPr algn="just">
              <a:buNone/>
            </a:pPr>
            <a:r>
              <a:rPr lang="en-US" sz="1600" dirty="0" smtClean="0">
                <a:latin typeface="Arial" pitchFamily="34" charset="0"/>
                <a:cs typeface="Arial" pitchFamily="34" charset="0"/>
              </a:rPr>
              <a:t>		</a:t>
            </a:r>
          </a:p>
          <a:p>
            <a:pPr algn="just">
              <a:buNone/>
            </a:pPr>
            <a:r>
              <a:rPr lang="en-US" sz="1600" dirty="0" smtClean="0">
                <a:latin typeface="Arial" pitchFamily="34" charset="0"/>
                <a:cs typeface="Arial" pitchFamily="34" charset="0"/>
              </a:rPr>
              <a:t>			(This is the end of the chapter and the volume both.)</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Discussion Points: VOLUME 2, CHAPTER 36</a:t>
            </a:r>
            <a:endParaRPr lang="en-US" sz="2800" dirty="0"/>
          </a:p>
        </p:txBody>
      </p:sp>
      <p:sp>
        <p:nvSpPr>
          <p:cNvPr id="3" name="Content Placeholder 2"/>
          <p:cNvSpPr>
            <a:spLocks noGrp="1"/>
          </p:cNvSpPr>
          <p:nvPr>
            <p:ph idx="1"/>
          </p:nvPr>
        </p:nvSpPr>
        <p:spPr>
          <a:xfrm>
            <a:off x="0" y="838200"/>
            <a:ext cx="7010400" cy="5287963"/>
          </a:xfrm>
        </p:spPr>
        <p:txBody>
          <a:bodyPr>
            <a:normAutofit/>
          </a:bodyPr>
          <a:lstStyle/>
          <a:p>
            <a:pPr algn="just">
              <a:buNone/>
            </a:pPr>
            <a:r>
              <a:rPr lang="en-US" sz="1800" b="1" dirty="0" smtClean="0">
                <a:solidFill>
                  <a:srgbClr val="FF0000"/>
                </a:solidFill>
                <a:latin typeface="Arial" pitchFamily="34" charset="0"/>
                <a:cs typeface="Arial" pitchFamily="34" charset="0"/>
              </a:rPr>
              <a:t>Jane Austen as a Writer: She uses different voices</a:t>
            </a:r>
          </a:p>
          <a:p>
            <a:pPr algn="just"/>
            <a:r>
              <a:rPr lang="en-US" sz="1800" dirty="0" smtClean="0">
                <a:latin typeface="Arial" pitchFamily="34" charset="0"/>
                <a:cs typeface="Arial" pitchFamily="34" charset="0"/>
              </a:rPr>
              <a:t>So far we have noticed that Jane Austen has used George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and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to serve as the voices to say that is not or can not be said properly otherwise. Now we notice that Mrs. Elton serves as the voice for questions that normally would be too rude to ask. Through her persistent questioning about Frank Churchill, we learn more about the ill feelings that Mr. Weston has toward the Churchill family. </a:t>
            </a:r>
          </a:p>
          <a:p>
            <a:pPr algn="just"/>
            <a:r>
              <a:rPr lang="en-US" sz="1800" dirty="0" smtClean="0">
                <a:latin typeface="Arial" pitchFamily="34" charset="0"/>
                <a:cs typeface="Arial" pitchFamily="34" charset="0"/>
              </a:rPr>
              <a:t>Mr. John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indicates that Emma cares too much for social functions and entertainment. As he claims that her social activity takes precedence over her family commitments we notice that this hurts Emma and wounds her pride.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made a similar criticism about Frank Churchill, which foreshadows his later concerns about Frank Churchill's influence over Emma.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Discussion Points: VOLUME 2, CHAPTER 34-36, Overall</a:t>
            </a:r>
            <a:endParaRPr lang="en-US" sz="2800" dirty="0"/>
          </a:p>
        </p:txBody>
      </p:sp>
      <p:sp>
        <p:nvSpPr>
          <p:cNvPr id="3" name="Content Placeholder 2"/>
          <p:cNvSpPr>
            <a:spLocks noGrp="1"/>
          </p:cNvSpPr>
          <p:nvPr>
            <p:ph idx="1"/>
          </p:nvPr>
        </p:nvSpPr>
        <p:spPr>
          <a:xfrm>
            <a:off x="0" y="838200"/>
            <a:ext cx="7391400" cy="6019800"/>
          </a:xfrm>
        </p:spPr>
        <p:txBody>
          <a:bodyPr>
            <a:noAutofit/>
          </a:bodyPr>
          <a:lstStyle/>
          <a:p>
            <a:pPr algn="just">
              <a:buNone/>
            </a:pPr>
            <a:r>
              <a:rPr lang="en-US" sz="1600" b="1" dirty="0" smtClean="0">
                <a:solidFill>
                  <a:srgbClr val="FF0000"/>
                </a:solidFill>
                <a:latin typeface="Arial" pitchFamily="34" charset="0"/>
                <a:cs typeface="Arial" pitchFamily="34" charset="0"/>
              </a:rPr>
              <a:t>Use of Dinner Party as a Tool to Explore Psychology of Characters:</a:t>
            </a:r>
          </a:p>
          <a:p>
            <a:pPr algn="just"/>
            <a:r>
              <a:rPr lang="en-US" sz="1600" dirty="0" smtClean="0">
                <a:latin typeface="Arial" pitchFamily="34" charset="0"/>
                <a:cs typeface="Arial" pitchFamily="34" charset="0"/>
              </a:rPr>
              <a:t>Austen has used three chapters to narrate a single dinner party.</a:t>
            </a:r>
          </a:p>
          <a:p>
            <a:pPr algn="just"/>
            <a:r>
              <a:rPr lang="en-US" sz="1600" dirty="0" smtClean="0">
                <a:latin typeface="Arial" pitchFamily="34" charset="0"/>
                <a:cs typeface="Arial" pitchFamily="34" charset="0"/>
              </a:rPr>
              <a:t>This not without purpose.</a:t>
            </a:r>
          </a:p>
          <a:p>
            <a:pPr algn="just"/>
            <a:r>
              <a:rPr lang="en-US" sz="1600" dirty="0" smtClean="0">
                <a:latin typeface="Arial" pitchFamily="34" charset="0"/>
                <a:cs typeface="Arial" pitchFamily="34" charset="0"/>
              </a:rPr>
              <a:t>She uses this narration as an opportunity to trace extensively different aspects of human psychology. Also in doing so, she provides a model for later writers to explore and present human behavior and psychology in their writings.</a:t>
            </a:r>
          </a:p>
          <a:p>
            <a:pPr algn="just"/>
            <a:r>
              <a:rPr lang="en-US" sz="1600" dirty="0" smtClean="0">
                <a:latin typeface="Arial" pitchFamily="34" charset="0"/>
                <a:cs typeface="Arial" pitchFamily="34" charset="0"/>
              </a:rPr>
              <a:t>During the dinner party, we come to know about Jane Fairfax, who begins to come out of her reserved shell and speaks more. In fact, Jane is the character who voices the novel’s most explicit social protest, which seems to come directly from Austen herself. Jane speaks against the “governess-trade,” which involves “the sale, not quite of human flesh, but of human intellect.” She admits that offices that advertise for governess positions are less morally deplorable than slave traders, but she adds, “[B]</a:t>
            </a:r>
            <a:r>
              <a:rPr lang="en-US" sz="1600" dirty="0" err="1" smtClean="0">
                <a:latin typeface="Arial" pitchFamily="34" charset="0"/>
                <a:cs typeface="Arial" pitchFamily="34" charset="0"/>
              </a:rPr>
              <a:t>ut</a:t>
            </a:r>
            <a:r>
              <a:rPr lang="en-US" sz="1600" dirty="0" smtClean="0">
                <a:latin typeface="Arial" pitchFamily="34" charset="0"/>
                <a:cs typeface="Arial" pitchFamily="34" charset="0"/>
              </a:rPr>
              <a:t> as to the greater misery of the victims, I do not know where it lies.”</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563562"/>
          </a:xfrm>
        </p:spPr>
        <p:txBody>
          <a:bodyPr>
            <a:normAutofit fontScale="90000"/>
          </a:bodyPr>
          <a:lstStyle/>
          <a:p>
            <a:r>
              <a:rPr lang="en-US" sz="2800" dirty="0" smtClean="0"/>
              <a:t>Cont… Discussion Points: VOLUME 2, CHAPTER, 34-36 , Overall </a:t>
            </a:r>
            <a:endParaRPr lang="en-US" sz="2800" dirty="0"/>
          </a:p>
        </p:txBody>
      </p:sp>
      <p:sp>
        <p:nvSpPr>
          <p:cNvPr id="3" name="Content Placeholder 2"/>
          <p:cNvSpPr>
            <a:spLocks noGrp="1"/>
          </p:cNvSpPr>
          <p:nvPr>
            <p:ph idx="1"/>
          </p:nvPr>
        </p:nvSpPr>
        <p:spPr>
          <a:xfrm>
            <a:off x="152400" y="990600"/>
            <a:ext cx="6934200" cy="5135563"/>
          </a:xfrm>
        </p:spPr>
        <p:txBody>
          <a:bodyPr>
            <a:normAutofit/>
          </a:bodyPr>
          <a:lstStyle/>
          <a:p>
            <a:pPr algn="just">
              <a:buNone/>
            </a:pPr>
            <a:r>
              <a:rPr lang="en-US" sz="1800" b="1" dirty="0" smtClean="0">
                <a:solidFill>
                  <a:srgbClr val="FF0000"/>
                </a:solidFill>
                <a:latin typeface="Arial" pitchFamily="34" charset="0"/>
                <a:cs typeface="Arial" pitchFamily="34" charset="0"/>
              </a:rPr>
              <a:t>Theme of Pretensions:</a:t>
            </a:r>
          </a:p>
          <a:p>
            <a:pPr algn="just"/>
            <a:r>
              <a:rPr lang="en-US" sz="1800" dirty="0" smtClean="0">
                <a:latin typeface="Arial" pitchFamily="34" charset="0"/>
                <a:cs typeface="Arial" pitchFamily="34" charset="0"/>
              </a:rPr>
              <a:t>During the dinner party we find many characters involved in forced social dialogue which is meaningless and absurd but </a:t>
            </a:r>
            <a:r>
              <a:rPr lang="en-US" sz="1800" dirty="0" err="1" smtClean="0">
                <a:latin typeface="Arial" pitchFamily="34" charset="0"/>
                <a:cs typeface="Arial" pitchFamily="34" charset="0"/>
              </a:rPr>
              <a:t>azt</a:t>
            </a:r>
            <a:r>
              <a:rPr lang="en-US" sz="1800" dirty="0" smtClean="0">
                <a:latin typeface="Arial" pitchFamily="34" charset="0"/>
                <a:cs typeface="Arial" pitchFamily="34" charset="0"/>
              </a:rPr>
              <a:t> the same time a social need of their status and position. </a:t>
            </a:r>
          </a:p>
          <a:p>
            <a:pPr algn="just"/>
            <a:r>
              <a:rPr lang="en-US" sz="1800" dirty="0" smtClean="0">
                <a:latin typeface="Arial" pitchFamily="34" charset="0"/>
                <a:cs typeface="Arial" pitchFamily="34" charset="0"/>
              </a:rPr>
              <a:t>For example we find Mrs. Elton and Mr. Weston involved in conversations that are just for the sake of nothing, that are ridiculous and that have discontinuous shifts of topic.</a:t>
            </a:r>
          </a:p>
          <a:p>
            <a:pPr algn="just"/>
            <a:r>
              <a:rPr lang="en-US" sz="1800" dirty="0" smtClean="0">
                <a:latin typeface="Arial" pitchFamily="34" charset="0"/>
                <a:cs typeface="Arial" pitchFamily="34" charset="0"/>
              </a:rPr>
              <a:t>We find that Mrs. Elton continually turns the conversation to the topic of herself and her wealthy relations. On the other hand, Mr. Weston every time brings the conversation back to his son. Even to the extent that once he jumps in the conversation at an interval caused by a coughing fit of Mrs. Elton.</a:t>
            </a:r>
          </a:p>
          <a:p>
            <a:pPr algn="just"/>
            <a:r>
              <a:rPr lang="en-US" sz="1800" dirty="0" smtClean="0">
                <a:latin typeface="Arial" pitchFamily="34" charset="0"/>
                <a:cs typeface="Arial" pitchFamily="34" charset="0"/>
              </a:rPr>
              <a:t>We have already seen that Mrs. Weston is always fishing compliments which shows further ho superficial she is.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Materials used</a:t>
            </a:r>
            <a:endParaRPr lang="en-US" sz="1800" dirty="0"/>
          </a:p>
        </p:txBody>
      </p:sp>
      <p:sp>
        <p:nvSpPr>
          <p:cNvPr id="3" name="Content Placeholder 2"/>
          <p:cNvSpPr>
            <a:spLocks noGrp="1"/>
          </p:cNvSpPr>
          <p:nvPr>
            <p:ph idx="1"/>
          </p:nvPr>
        </p:nvSpPr>
        <p:spPr/>
        <p:txBody>
          <a:bodyPr>
            <a:normAutofit/>
          </a:bodyPr>
          <a:lstStyle/>
          <a:p>
            <a:r>
              <a:rPr lang="en-SG" sz="1200" dirty="0" smtClean="0">
                <a:solidFill>
                  <a:srgbClr val="3366FF"/>
                </a:solidFill>
              </a:rPr>
              <a:t> Norman Sherry (1969) </a:t>
            </a:r>
            <a:r>
              <a:rPr lang="en-SG" sz="1200" u="sng" dirty="0" smtClean="0">
                <a:solidFill>
                  <a:srgbClr val="3366FF"/>
                </a:solidFill>
              </a:rPr>
              <a:t>JANE AUSTEN </a:t>
            </a:r>
            <a:r>
              <a:rPr lang="en-SG" sz="1200" dirty="0" smtClean="0">
                <a:solidFill>
                  <a:srgbClr val="3366FF"/>
                </a:solidFill>
              </a:rPr>
              <a:t>. Arco: New York. </a:t>
            </a:r>
            <a:endParaRPr lang="en-US" sz="1200" dirty="0" smtClean="0">
              <a:solidFill>
                <a:srgbClr val="3366FF"/>
              </a:solidFill>
            </a:endParaRPr>
          </a:p>
          <a:p>
            <a:r>
              <a:rPr lang="en-SG" sz="1200" b="1" dirty="0" smtClean="0">
                <a:solidFill>
                  <a:srgbClr val="3366FF"/>
                </a:solidFill>
              </a:rPr>
              <a:t> </a:t>
            </a:r>
            <a:r>
              <a:rPr lang="en-SG" sz="1200" dirty="0" smtClean="0">
                <a:solidFill>
                  <a:srgbClr val="3366FF"/>
                </a:solidFill>
              </a:rPr>
              <a:t>Vivien Jones (1997) </a:t>
            </a:r>
            <a:r>
              <a:rPr lang="en-SG" sz="1200" u="sng" dirty="0" smtClean="0">
                <a:solidFill>
                  <a:srgbClr val="3366FF"/>
                </a:solidFill>
              </a:rPr>
              <a:t>HOW TO STUDY A JANE AUSTEN NOVEL</a:t>
            </a:r>
            <a:r>
              <a:rPr lang="en-SG" sz="1200" dirty="0" smtClean="0">
                <a:solidFill>
                  <a:srgbClr val="3366FF"/>
                </a:solidFill>
              </a:rPr>
              <a:t> (2</a:t>
            </a:r>
            <a:r>
              <a:rPr lang="en-SG" sz="1200" baseline="30000" dirty="0" smtClean="0">
                <a:solidFill>
                  <a:srgbClr val="3366FF"/>
                </a:solidFill>
              </a:rPr>
              <a:t>nd</a:t>
            </a:r>
            <a:r>
              <a:rPr lang="en-SG" sz="1200" dirty="0" smtClean="0">
                <a:solidFill>
                  <a:srgbClr val="3366FF"/>
                </a:solidFill>
              </a:rPr>
              <a:t> ed.) Macmillan: </a:t>
            </a:r>
            <a:r>
              <a:rPr lang="en-SG" sz="1200" dirty="0" err="1" smtClean="0">
                <a:solidFill>
                  <a:srgbClr val="3366FF"/>
                </a:solidFill>
              </a:rPr>
              <a:t>Houndmills</a:t>
            </a:r>
            <a:r>
              <a:rPr lang="en-SG" sz="1200" dirty="0" smtClean="0">
                <a:solidFill>
                  <a:srgbClr val="3366FF"/>
                </a:solidFill>
              </a:rPr>
              <a:t>. </a:t>
            </a:r>
          </a:p>
          <a:p>
            <a:r>
              <a:rPr lang="en-US" sz="1200" dirty="0" smtClean="0">
                <a:solidFill>
                  <a:srgbClr val="3366FF"/>
                </a:solidFill>
                <a:hlinkClick r:id="rId2"/>
              </a:rPr>
              <a:t>http://www.sparknotes.com</a:t>
            </a:r>
            <a:r>
              <a:rPr lang="en-US" sz="1200" dirty="0" smtClean="0">
                <a:solidFill>
                  <a:srgbClr val="3366FF"/>
                </a:solidFill>
              </a:rPr>
              <a:t/>
            </a:r>
            <a:br>
              <a:rPr lang="en-US" sz="1200" dirty="0" smtClean="0">
                <a:solidFill>
                  <a:srgbClr val="3366FF"/>
                </a:solidFill>
              </a:rPr>
            </a:br>
            <a:r>
              <a:rPr lang="en-US" sz="1200" dirty="0" smtClean="0">
                <a:solidFill>
                  <a:srgbClr val="3366FF"/>
                </a:solidFill>
                <a:hlinkClick r:id="rId3"/>
              </a:rPr>
              <a:t>http://www.bookrags.com</a:t>
            </a:r>
            <a:r>
              <a:rPr lang="en-US" sz="1200" dirty="0" smtClean="0">
                <a:solidFill>
                  <a:srgbClr val="3366FF"/>
                </a:solidFill>
              </a:rPr>
              <a:t/>
            </a:r>
            <a:br>
              <a:rPr lang="en-US" sz="1200" dirty="0" smtClean="0">
                <a:solidFill>
                  <a:srgbClr val="3366FF"/>
                </a:solidFill>
              </a:rPr>
            </a:br>
            <a:r>
              <a:rPr lang="en-US" sz="1200" dirty="0" smtClean="0">
                <a:solidFill>
                  <a:srgbClr val="3366FF"/>
                </a:solidFill>
                <a:hlinkClick r:id="rId4"/>
              </a:rPr>
              <a:t>http://www.cliffsnotes.com</a:t>
            </a:r>
            <a:endParaRPr lang="en-US" sz="1200" dirty="0" smtClean="0">
              <a:solidFill>
                <a:srgbClr val="3366FF"/>
              </a:solidFill>
            </a:endParaRPr>
          </a:p>
          <a:p>
            <a:r>
              <a:rPr lang="en-US" sz="1200" dirty="0" smtClean="0">
                <a:solidFill>
                  <a:srgbClr val="3366FF"/>
                </a:solidFill>
                <a:hlinkClick r:id="rId5"/>
              </a:rPr>
              <a:t>http://gradesavers.com</a:t>
            </a:r>
            <a:endParaRPr lang="en-US" sz="1200" dirty="0" smtClean="0">
              <a:solidFill>
                <a:srgbClr val="3366FF"/>
              </a:solidFill>
            </a:endParaRPr>
          </a:p>
          <a:p>
            <a:endParaRPr lang="en-SG" sz="1200" dirty="0" smtClean="0">
              <a:solidFill>
                <a:srgbClr val="3366FF"/>
              </a:solidFill>
            </a:endParaRPr>
          </a:p>
          <a:p>
            <a:endParaRPr lang="en-SG" sz="1200" dirty="0" smtClean="0">
              <a:solidFill>
                <a:srgbClr val="3366FF"/>
              </a:solidFill>
            </a:endParaRPr>
          </a:p>
          <a:p>
            <a:endParaRPr lang="en-US" sz="1200" dirty="0">
              <a:solidFill>
                <a:srgbClr val="3366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Today’s Session</a:t>
            </a:r>
            <a:endParaRPr lang="en-US" dirty="0"/>
          </a:p>
        </p:txBody>
      </p:sp>
      <p:sp>
        <p:nvSpPr>
          <p:cNvPr id="3" name="Content Placeholder 2"/>
          <p:cNvSpPr>
            <a:spLocks noGrp="1"/>
          </p:cNvSpPr>
          <p:nvPr>
            <p:ph idx="1"/>
          </p:nvPr>
        </p:nvSpPr>
        <p:spPr>
          <a:xfrm>
            <a:off x="457200" y="1600200"/>
            <a:ext cx="5867400" cy="4525963"/>
          </a:xfrm>
        </p:spPr>
        <p:txBody>
          <a:bodyPr>
            <a:normAutofit/>
          </a:bodyPr>
          <a:lstStyle/>
          <a:p>
            <a:r>
              <a:rPr lang="en-US" sz="2000" dirty="0" smtClean="0">
                <a:latin typeface="Arial" pitchFamily="34" charset="0"/>
                <a:cs typeface="Arial" pitchFamily="34" charset="0"/>
              </a:rPr>
              <a:t>In this session we continued Volume 2 of the novel EMMA. </a:t>
            </a:r>
          </a:p>
          <a:p>
            <a:r>
              <a:rPr lang="en-US" sz="2000" dirty="0" smtClean="0">
                <a:latin typeface="Arial" pitchFamily="34" charset="0"/>
                <a:cs typeface="Arial" pitchFamily="34" charset="0"/>
              </a:rPr>
              <a:t>In other words we covered from Chapter 29 to Chapter 36</a:t>
            </a:r>
          </a:p>
          <a:p>
            <a:r>
              <a:rPr lang="en-US" sz="2000" dirty="0" smtClean="0">
                <a:latin typeface="Arial" pitchFamily="34" charset="0"/>
                <a:cs typeface="Arial" pitchFamily="34" charset="0"/>
              </a:rPr>
              <a:t>We followed the same scheme of analysis. </a:t>
            </a:r>
          </a:p>
          <a:p>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508</TotalTime>
  <Words>6190</Words>
  <Application>Microsoft Office PowerPoint</Application>
  <PresentationFormat>On-screen Show (4:3)</PresentationFormat>
  <Paragraphs>288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The Novel Emma: Text, Story, Critical Analysis: Volume 2  Continues </vt:lpstr>
      <vt:lpstr>Review of the Session</vt:lpstr>
      <vt:lpstr>Today’s Session</vt:lpstr>
      <vt:lpstr>VOLUME 2, CHAPTER 29</vt:lpstr>
      <vt:lpstr>Discussion Points: VOLUME 2, CHAPTER  29</vt:lpstr>
      <vt:lpstr>VOLUME 2, CHAPTER 30 </vt:lpstr>
      <vt:lpstr>Text Chapter 30</vt:lpstr>
      <vt:lpstr>Text Cont….</vt:lpstr>
      <vt:lpstr>Text Cont…</vt:lpstr>
      <vt:lpstr>Discussion Points: VOLUME 2, CHAPTER 30</vt:lpstr>
      <vt:lpstr>Discussion Points: VOLUME 2, CHAPTER 28-30 Overall</vt:lpstr>
      <vt:lpstr>VOLUME 2, CHAPTER 31</vt:lpstr>
      <vt:lpstr>Opening Text of Chapter 31</vt:lpstr>
      <vt:lpstr>Text continues</vt:lpstr>
      <vt:lpstr>Discussion Points: VOLUME 2, CHAPTER 31</vt:lpstr>
      <vt:lpstr>More text form Chapter 31: About Harriet</vt:lpstr>
      <vt:lpstr>Text cont…</vt:lpstr>
      <vt:lpstr>Text cont…</vt:lpstr>
      <vt:lpstr>VOLUME 2, CHAPTER 32</vt:lpstr>
      <vt:lpstr>Discussion Points: VOLUME 2, CHAPTER 32</vt:lpstr>
      <vt:lpstr>VOLUME 2, CHAPTER 33</vt:lpstr>
      <vt:lpstr>Discussion Points: VOLUME 2, CHAPTER 33</vt:lpstr>
      <vt:lpstr>VOLUME 2, CHAPTER 34</vt:lpstr>
      <vt:lpstr>Discussion Points: VOLUME 2, CHAPTER 34</vt:lpstr>
      <vt:lpstr>VOLUME 2, CHAPTER 35</vt:lpstr>
      <vt:lpstr>Discussion Points: VOLUME 2, CHAPTER 35</vt:lpstr>
      <vt:lpstr>VOLUME 2, CHAPTER 36</vt:lpstr>
      <vt:lpstr>Text from Chapter 36</vt:lpstr>
      <vt:lpstr>Text Cont…</vt:lpstr>
      <vt:lpstr>Text Cont…</vt:lpstr>
      <vt:lpstr>Text cont…</vt:lpstr>
      <vt:lpstr>Discussion Points: VOLUME 2, CHAPTER 36</vt:lpstr>
      <vt:lpstr>Discussion Points: VOLUME 2, CHAPTER 34-36, Overall</vt:lpstr>
      <vt:lpstr>Cont… Discussion Points: VOLUME 2, CHAPTER, 34-36 , Overall </vt:lpstr>
      <vt:lpstr>Materials used</vt:lpstr>
      <vt:lpstr>Review of Today’s Session</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fjwu</dc:creator>
  <cp:lastModifiedBy>Administrator</cp:lastModifiedBy>
  <cp:revision>79</cp:revision>
  <dcterms:created xsi:type="dcterms:W3CDTF">2006-08-16T00:00:00Z</dcterms:created>
  <dcterms:modified xsi:type="dcterms:W3CDTF">2013-05-08T10:40:53Z</dcterms:modified>
</cp:coreProperties>
</file>